
<file path=[Content_Types].xml><?xml version="1.0" encoding="utf-8"?>
<Types xmlns="http://schemas.openxmlformats.org/package/2006/content-types">
  <Default Extension="fntdata" ContentType="application/x-fontdata"/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notesMasterIdLst>
    <p:notesMasterId r:id="rId13"/>
  </p:notesMasterIdLst>
  <p:sldSz cx="14630400" cy="8229600"/>
  <p:notesSz cx="8229600" cy="14630400"/>
  <p:embeddedFontLst>
    <p:embeddedFont>
      <p:font typeface="Bitter Medium"/>
      <p:regular r:id="rId18"/>
    </p:embeddedFont>
    <p:embeddedFont>
      <p:font typeface="Bitter Medium"/>
      <p:regular r:id="rId19"/>
    </p:embeddedFont>
    <p:embeddedFont>
      <p:font typeface="Bitter Medium"/>
      <p:regular r:id="rId20"/>
    </p:embeddedFont>
    <p:embeddedFont>
      <p:font typeface="Bitter Medium"/>
      <p:regular r:id="rId21"/>
    </p:embeddedFont>
    <p:embeddedFont>
      <p:font typeface="Open Sans"/>
      <p:regular r:id="rId22"/>
    </p:embeddedFont>
    <p:embeddedFont>
      <p:font typeface="Open Sans"/>
      <p:regular r:id="rId23"/>
    </p:embeddedFont>
    <p:embeddedFont>
      <p:font typeface="Open Sans"/>
      <p:regular r:id="rId24"/>
    </p:embeddedFont>
    <p:embeddedFont>
      <p:font typeface="Open Sans"/>
      <p:regular r:id="rId25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8" Type="http://schemas.openxmlformats.org/officeDocument/2006/relationships/font" Target="fonts/font1.fntdata"/><Relationship Id="rId19" Type="http://schemas.openxmlformats.org/officeDocument/2006/relationships/font" Target="fonts/font2.fntdata"/><Relationship Id="rId20" Type="http://schemas.openxmlformats.org/officeDocument/2006/relationships/font" Target="fonts/font3.fntdata"/><Relationship Id="rId21" Type="http://schemas.openxmlformats.org/officeDocument/2006/relationships/font" Target="fonts/font4.fntdata"/><Relationship Id="rId22" Type="http://schemas.openxmlformats.org/officeDocument/2006/relationships/font" Target="fonts/font5.fntdata"/><Relationship Id="rId23" Type="http://schemas.openxmlformats.org/officeDocument/2006/relationships/font" Target="fonts/font6.fntdata"/><Relationship Id="rId24" Type="http://schemas.openxmlformats.org/officeDocument/2006/relationships/font" Target="fonts/font7.fntdata"/><Relationship Id="rId25" Type="http://schemas.openxmlformats.org/officeDocument/2006/relationships/font" Target="fonts/font8.fntdata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9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0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8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AABCB6"/>
          </a:solidFill>
          <a:ln/>
        </p:spPr>
      </p:sp>
      <p:sp>
        <p:nvSpPr>
          <p:cNvPr id="3" name="Shape 1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8F0"/>
          </a:solidFill>
          <a:ln/>
        </p:spPr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-1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png"/><Relationship Id="rId2" Type="http://schemas.openxmlformats.org/officeDocument/2006/relationships/image" Target="../media/image-10-2.png"/><Relationship Id="rId3" Type="http://schemas.openxmlformats.org/officeDocument/2006/relationships/image" Target="../media/image-10-3.png"/><Relationship Id="rId4" Type="http://schemas.openxmlformats.org/officeDocument/2006/relationships/slideLayout" Target="../slideLayouts/slideLayout11.xml"/><Relationship Id="rId5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png"/><Relationship Id="rId2" Type="http://schemas.openxmlformats.org/officeDocument/2006/relationships/image" Target="../media/image-11-2.png"/><Relationship Id="rId3" Type="http://schemas.openxmlformats.org/officeDocument/2006/relationships/image" Target="../media/image-11-3.png"/><Relationship Id="rId4" Type="http://schemas.openxmlformats.org/officeDocument/2006/relationships/image" Target="../media/image-11-4.png"/><Relationship Id="rId5" Type="http://schemas.openxmlformats.org/officeDocument/2006/relationships/image" Target="../media/image-11-5.png"/><Relationship Id="rId6" Type="http://schemas.openxmlformats.org/officeDocument/2006/relationships/image" Target="../media/image-11-6.png"/><Relationship Id="rId7" Type="http://schemas.openxmlformats.org/officeDocument/2006/relationships/slideLayout" Target="../slideLayouts/slideLayout12.xml"/><Relationship Id="rId8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image" Target="../media/image-5-2.png"/><Relationship Id="rId3" Type="http://schemas.openxmlformats.org/officeDocument/2006/relationships/image" Target="../media/image-5-3.png"/><Relationship Id="rId4" Type="http://schemas.openxmlformats.org/officeDocument/2006/relationships/slideLayout" Target="../slideLayouts/slideLayout6.xml"/><Relationship Id="rId5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png"/><Relationship Id="rId2" Type="http://schemas.openxmlformats.org/officeDocument/2006/relationships/image" Target="../media/image-9-2.png"/><Relationship Id="rId3" Type="http://schemas.openxmlformats.org/officeDocument/2006/relationships/image" Target="../media/image-9-3.png"/><Relationship Id="rId4" Type="http://schemas.openxmlformats.org/officeDocument/2006/relationships/slideLayout" Target="../slideLayouts/slideLayout10.xml"/><Relationship Id="rId5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2018348"/>
            <a:ext cx="13042821" cy="141755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ΔΕΥΤΕΡΕΥΟΥΣΕΣ ΥΠΟΘΕΤΙΚΕΣ ΠΡΟΤΑΣΕΙΣ - ΥΠΟΘΕΤΙΚΟΙ ΛΟΓΟΙ</a:t>
            </a:r>
            <a:endParaRPr lang="en-US" sz="4450" dirty="0"/>
          </a:p>
        </p:txBody>
      </p:sp>
      <p:sp>
        <p:nvSpPr>
          <p:cNvPr id="3" name="Text 1"/>
          <p:cNvSpPr/>
          <p:nvPr/>
        </p:nvSpPr>
        <p:spPr>
          <a:xfrm>
            <a:off x="793790" y="3776067"/>
            <a:ext cx="6879431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Δομή, Είδη και Χρήση στην Αρχαία Ελληνική Γλώσσα</a:t>
            </a:r>
            <a:endParaRPr lang="en-US" sz="2200" dirty="0"/>
          </a:p>
        </p:txBody>
      </p:sp>
      <p:sp>
        <p:nvSpPr>
          <p:cNvPr id="4" name="Text 2"/>
          <p:cNvSpPr/>
          <p:nvPr/>
        </p:nvSpPr>
        <p:spPr>
          <a:xfrm>
            <a:off x="793790" y="4470559"/>
            <a:ext cx="13042821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Οι υποθετικές προτάσεις εκφράζουν μια υπόθεση ή έναν όρο από τον οποίο εξαρτάται η πραγματοποίηση αυτού που δηλώνει η κύρια πρόταση. Μαζί με την απόδοση δημιουργούν υποθετικούς λόγους που επιτρέπουν τη διατύπωση λογικών συλλογισμών και την έκφραση διαφορετικών επιπέδων πιθανότητας.</a:t>
            </a:r>
            <a:endParaRPr lang="en-US" sz="1750" dirty="0"/>
          </a:p>
        </p:txBody>
      </p:sp>
      <p:sp>
        <p:nvSpPr>
          <p:cNvPr id="5" name="Shape 3"/>
          <p:cNvSpPr/>
          <p:nvPr/>
        </p:nvSpPr>
        <p:spPr>
          <a:xfrm>
            <a:off x="793790" y="5831324"/>
            <a:ext cx="362903" cy="362903"/>
          </a:xfrm>
          <a:prstGeom prst="roundRect">
            <a:avLst>
              <a:gd name="adj" fmla="val 25194296"/>
            </a:avLst>
          </a:prstGeom>
          <a:noFill/>
          <a:ln w="7620">
            <a:solidFill>
              <a:srgbClr val="FFFFFF"/>
            </a:solidFill>
            <a:prstDash val="solid"/>
          </a:ln>
        </p:spPr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01410" y="5838944"/>
            <a:ext cx="347663" cy="347663"/>
          </a:xfrm>
          <a:prstGeom prst="rect">
            <a:avLst/>
          </a:prstGeom>
        </p:spPr>
      </p:pic>
      <p:sp>
        <p:nvSpPr>
          <p:cNvPr id="7" name="Text 4"/>
          <p:cNvSpPr/>
          <p:nvPr/>
        </p:nvSpPr>
        <p:spPr>
          <a:xfrm>
            <a:off x="1270040" y="5814417"/>
            <a:ext cx="3577709" cy="39683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3100"/>
              </a:lnSpc>
              <a:buNone/>
            </a:pPr>
            <a:r>
              <a:rPr lang="en-US" sz="2200" b="1" dirty="0">
                <a:solidFill>
                  <a:srgbClr val="2B2E3C"/>
                </a:solidFill>
                <a:latin typeface="Open Sans Bold" pitchFamily="34" charset="0"/>
                <a:ea typeface="Open Sans Bold" pitchFamily="34" charset="-122"/>
                <a:cs typeface="Open Sans Bold" pitchFamily="34" charset="-120"/>
              </a:rPr>
              <a:t>by Vasilis Varsamopoulos</a:t>
            </a:r>
            <a:endParaRPr lang="en-US" sz="2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906185"/>
            <a:ext cx="9267587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Αόριστη Επανάληψη στο Παρελθόν</a:t>
            </a:r>
            <a:endParaRPr lang="en-US" sz="445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3790" y="1994773"/>
            <a:ext cx="566976" cy="566976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1587579" y="208978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Υπόθεση</a:t>
            </a:r>
            <a:endParaRPr lang="en-US" sz="2200" dirty="0"/>
          </a:p>
        </p:txBody>
      </p:sp>
      <p:sp>
        <p:nvSpPr>
          <p:cNvPr id="5" name="Text 2"/>
          <p:cNvSpPr/>
          <p:nvPr/>
        </p:nvSpPr>
        <p:spPr>
          <a:xfrm>
            <a:off x="1587579" y="2580203"/>
            <a:ext cx="1224903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«εἰ» + ευκτική (επαναληπτική)</a:t>
            </a:r>
            <a:endParaRPr lang="en-US" sz="1750" dirty="0"/>
          </a:p>
        </p:txBody>
      </p:sp>
      <p:sp>
        <p:nvSpPr>
          <p:cNvPr id="6" name="Text 3"/>
          <p:cNvSpPr/>
          <p:nvPr/>
        </p:nvSpPr>
        <p:spPr>
          <a:xfrm>
            <a:off x="1587579" y="3079194"/>
            <a:ext cx="1224903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κάθε φορά που + οριστική παρατατικού)</a:t>
            </a:r>
            <a:endParaRPr lang="en-US" sz="1750" dirty="0"/>
          </a:p>
        </p:txBody>
      </p:sp>
      <p:pic>
        <p:nvPicPr>
          <p:cNvPr id="7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790" y="3935373"/>
            <a:ext cx="566976" cy="566976"/>
          </a:xfrm>
          <a:prstGeom prst="rect">
            <a:avLst/>
          </a:prstGeom>
        </p:spPr>
      </p:pic>
      <p:sp>
        <p:nvSpPr>
          <p:cNvPr id="8" name="Text 4"/>
          <p:cNvSpPr/>
          <p:nvPr/>
        </p:nvSpPr>
        <p:spPr>
          <a:xfrm>
            <a:off x="1587579" y="4030385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Απόδοση</a:t>
            </a:r>
            <a:endParaRPr lang="en-US" sz="2200" dirty="0"/>
          </a:p>
        </p:txBody>
      </p:sp>
      <p:sp>
        <p:nvSpPr>
          <p:cNvPr id="9" name="Text 5"/>
          <p:cNvSpPr/>
          <p:nvPr/>
        </p:nvSpPr>
        <p:spPr>
          <a:xfrm>
            <a:off x="1587579" y="4520803"/>
            <a:ext cx="1224903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παρατατικός, οριστική αορίστου, (σπανίως χωρίς το ἄν), υπερσυντέλικος με σημασία παρατατικού</a:t>
            </a:r>
            <a:endParaRPr lang="en-US" sz="1750" dirty="0"/>
          </a:p>
        </p:txBody>
      </p:sp>
      <p:sp>
        <p:nvSpPr>
          <p:cNvPr id="10" name="Text 6"/>
          <p:cNvSpPr/>
          <p:nvPr/>
        </p:nvSpPr>
        <p:spPr>
          <a:xfrm>
            <a:off x="1587579" y="5019794"/>
            <a:ext cx="1224903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οριστική παρατατικού)</a:t>
            </a:r>
            <a:endParaRPr lang="en-US" sz="1750" dirty="0"/>
          </a:p>
        </p:txBody>
      </p:sp>
      <p:pic>
        <p:nvPicPr>
          <p:cNvPr id="11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90" y="5875973"/>
            <a:ext cx="566976" cy="566976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1587579" y="597098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</a:t>
            </a:r>
            <a:endParaRPr lang="en-US" sz="2200" dirty="0"/>
          </a:p>
        </p:txBody>
      </p:sp>
      <p:sp>
        <p:nvSpPr>
          <p:cNvPr id="13" name="Text 8"/>
          <p:cNvSpPr/>
          <p:nvPr/>
        </p:nvSpPr>
        <p:spPr>
          <a:xfrm>
            <a:off x="1587579" y="6461403"/>
            <a:ext cx="1224903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Εἴ δέ τις ἀντείποι, ἐτεθνήκει.</a:t>
            </a:r>
            <a:endParaRPr lang="en-US" sz="1750" dirty="0"/>
          </a:p>
        </p:txBody>
      </p:sp>
      <p:sp>
        <p:nvSpPr>
          <p:cNvPr id="14" name="Text 9"/>
          <p:cNvSpPr/>
          <p:nvPr/>
        </p:nvSpPr>
        <p:spPr>
          <a:xfrm>
            <a:off x="1587579" y="6960394"/>
            <a:ext cx="12249031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Αν κανείς αντιμιλούσε, αμέσως ήταν νεκρός.</a:t>
            </a:r>
            <a:endParaRPr lang="en-US" sz="175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516499"/>
            <a:ext cx="9187339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Είδη Υποθετικών Λόγων κατά Δομή</a:t>
            </a:r>
            <a:endParaRPr lang="en-US" sz="445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78348" y="2678906"/>
            <a:ext cx="2152055" cy="1306949"/>
          </a:xfrm>
          <a:prstGeom prst="rect">
            <a:avLst/>
          </a:prstGeom>
        </p:spPr>
      </p:pic>
      <p:pic>
        <p:nvPicPr>
          <p:cNvPr id="4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94892" y="3294936"/>
            <a:ext cx="318968" cy="398621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5357217" y="2905720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Απλός</a:t>
            </a:r>
            <a:endParaRPr lang="en-US" sz="2200" dirty="0"/>
          </a:p>
        </p:txBody>
      </p:sp>
      <p:sp>
        <p:nvSpPr>
          <p:cNvPr id="6" name="Text 2"/>
          <p:cNvSpPr/>
          <p:nvPr/>
        </p:nvSpPr>
        <p:spPr>
          <a:xfrm>
            <a:off x="5357217" y="3396139"/>
            <a:ext cx="3259574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Μία υπόθεση και μία απόδοση</a:t>
            </a:r>
            <a:endParaRPr lang="en-US" sz="1750" dirty="0"/>
          </a:p>
        </p:txBody>
      </p:sp>
      <p:sp>
        <p:nvSpPr>
          <p:cNvPr id="7" name="Shape 3"/>
          <p:cNvSpPr/>
          <p:nvPr/>
        </p:nvSpPr>
        <p:spPr>
          <a:xfrm>
            <a:off x="5187077" y="3998952"/>
            <a:ext cx="8592860" cy="15240"/>
          </a:xfrm>
          <a:prstGeom prst="roundRect">
            <a:avLst>
              <a:gd name="adj" fmla="val 625116"/>
            </a:avLst>
          </a:prstGeom>
          <a:solidFill>
            <a:srgbClr val="E2C8B5"/>
          </a:solidFill>
          <a:ln/>
        </p:spPr>
      </p:sp>
      <p:pic>
        <p:nvPicPr>
          <p:cNvPr id="8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381" y="4042529"/>
            <a:ext cx="4304109" cy="1306949"/>
          </a:xfrm>
          <a:prstGeom prst="rect">
            <a:avLst/>
          </a:prstGeom>
        </p:spPr>
      </p:pic>
      <p:pic>
        <p:nvPicPr>
          <p:cNvPr id="9" name="Image 3" descr="preencoded.png">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4892" y="4496633"/>
            <a:ext cx="318968" cy="398621"/>
          </a:xfrm>
          <a:prstGeom prst="rect">
            <a:avLst/>
          </a:prstGeom>
        </p:spPr>
      </p:pic>
      <p:sp>
        <p:nvSpPr>
          <p:cNvPr id="10" name="Text 4"/>
          <p:cNvSpPr/>
          <p:nvPr/>
        </p:nvSpPr>
        <p:spPr>
          <a:xfrm>
            <a:off x="6433304" y="4269343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Σύνθετος</a:t>
            </a:r>
            <a:endParaRPr lang="en-US" sz="2200" dirty="0"/>
          </a:p>
        </p:txBody>
      </p:sp>
      <p:sp>
        <p:nvSpPr>
          <p:cNvPr id="11" name="Text 5"/>
          <p:cNvSpPr/>
          <p:nvPr/>
        </p:nvSpPr>
        <p:spPr>
          <a:xfrm>
            <a:off x="6433304" y="4759762"/>
            <a:ext cx="5324356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Περισσότερες από μία υποθέσεις ή/και αποδόσεις</a:t>
            </a:r>
            <a:endParaRPr lang="en-US" sz="1750" dirty="0"/>
          </a:p>
        </p:txBody>
      </p:sp>
      <p:sp>
        <p:nvSpPr>
          <p:cNvPr id="12" name="Shape 6"/>
          <p:cNvSpPr/>
          <p:nvPr/>
        </p:nvSpPr>
        <p:spPr>
          <a:xfrm>
            <a:off x="6263164" y="5362575"/>
            <a:ext cx="7516773" cy="15240"/>
          </a:xfrm>
          <a:prstGeom prst="roundRect">
            <a:avLst>
              <a:gd name="adj" fmla="val 625116"/>
            </a:avLst>
          </a:prstGeom>
          <a:solidFill>
            <a:srgbClr val="E2C8B5"/>
          </a:solidFill>
          <a:ln/>
        </p:spPr>
      </p:sp>
      <p:pic>
        <p:nvPicPr>
          <p:cNvPr id="13" name="Image 4" descr="preencoded.png">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6294" y="5406152"/>
            <a:ext cx="6456164" cy="1306949"/>
          </a:xfrm>
          <a:prstGeom prst="rect">
            <a:avLst/>
          </a:prstGeom>
        </p:spPr>
      </p:pic>
      <p:pic>
        <p:nvPicPr>
          <p:cNvPr id="14" name="Image 5" descr="preencoded.png">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94773" y="5860256"/>
            <a:ext cx="318968" cy="398621"/>
          </a:xfrm>
          <a:prstGeom prst="rect">
            <a:avLst/>
          </a:prstGeom>
        </p:spPr>
      </p:pic>
      <p:sp>
        <p:nvSpPr>
          <p:cNvPr id="15" name="Text 7"/>
          <p:cNvSpPr/>
          <p:nvPr/>
        </p:nvSpPr>
        <p:spPr>
          <a:xfrm>
            <a:off x="7509272" y="5632966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Ελλειπτικός</a:t>
            </a:r>
            <a:endParaRPr lang="en-US" sz="2200" dirty="0"/>
          </a:p>
        </p:txBody>
      </p:sp>
      <p:sp>
        <p:nvSpPr>
          <p:cNvPr id="16" name="Text 8"/>
          <p:cNvSpPr/>
          <p:nvPr/>
        </p:nvSpPr>
        <p:spPr>
          <a:xfrm>
            <a:off x="7509272" y="6123384"/>
            <a:ext cx="513016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Λείπει το ρήμα ή ολόκληρη η υπόθεση/απόδοση</a:t>
            </a:r>
            <a:endParaRPr lang="en-US" sz="17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428869"/>
            <a:ext cx="9725263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Εισαγωγή στις Υποθετικές Προτάσεις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2477810"/>
            <a:ext cx="6408063" cy="2773799"/>
          </a:xfrm>
          <a:prstGeom prst="roundRect">
            <a:avLst>
              <a:gd name="adj" fmla="val 3435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028224" y="271224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Ορισμός</a:t>
            </a:r>
            <a:endParaRPr lang="en-US" sz="2200" dirty="0"/>
          </a:p>
        </p:txBody>
      </p:sp>
      <p:sp>
        <p:nvSpPr>
          <p:cNvPr id="5" name="Text 3"/>
          <p:cNvSpPr/>
          <p:nvPr/>
        </p:nvSpPr>
        <p:spPr>
          <a:xfrm>
            <a:off x="1028224" y="3202662"/>
            <a:ext cx="5939195" cy="1814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Υποθετικές ονομάζονται οι δευτερεύουσες επιρρηματικές προτάσεις που δηλώνουν την προϋπόθεση με την οποία μπορεί να ισχύει ή να αληθεύει αυτό που εκφράζει το ρήμα από το οποίο εξαρτώνται. Δέχονται άρνηση μή.</a:t>
            </a: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7428667" y="2477810"/>
            <a:ext cx="6408063" cy="2773799"/>
          </a:xfrm>
          <a:prstGeom prst="roundRect">
            <a:avLst>
              <a:gd name="adj" fmla="val 3435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7" name="Text 5"/>
          <p:cNvSpPr/>
          <p:nvPr/>
        </p:nvSpPr>
        <p:spPr>
          <a:xfrm>
            <a:off x="7663101" y="271224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Εισαγωγή</a:t>
            </a:r>
            <a:endParaRPr lang="en-US" sz="2200" dirty="0"/>
          </a:p>
        </p:txBody>
      </p:sp>
      <p:sp>
        <p:nvSpPr>
          <p:cNvPr id="8" name="Text 6"/>
          <p:cNvSpPr/>
          <p:nvPr/>
        </p:nvSpPr>
        <p:spPr>
          <a:xfrm>
            <a:off x="7663101" y="3202662"/>
            <a:ext cx="593919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Oι υποθετικές προτάσεις εισάγονται με τους υποθετικούς συνδέσμους 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7663101" y="4064556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εἰ, ἐάν, ἄν, ἤν.</a:t>
            </a:r>
            <a:endParaRPr lang="en-US" sz="1750" dirty="0"/>
          </a:p>
        </p:txBody>
      </p:sp>
      <p:sp>
        <p:nvSpPr>
          <p:cNvPr id="10" name="Shape 8"/>
          <p:cNvSpPr/>
          <p:nvPr/>
        </p:nvSpPr>
        <p:spPr>
          <a:xfrm>
            <a:off x="793790" y="5478423"/>
            <a:ext cx="13042821" cy="1322189"/>
          </a:xfrm>
          <a:prstGeom prst="roundRect">
            <a:avLst>
              <a:gd name="adj" fmla="val 7205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1" name="Text 9"/>
          <p:cNvSpPr/>
          <p:nvPr/>
        </p:nvSpPr>
        <p:spPr>
          <a:xfrm>
            <a:off x="1028224" y="5712857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Λειτουργία</a:t>
            </a:r>
            <a:endParaRPr lang="en-US" sz="2200" dirty="0"/>
          </a:p>
        </p:txBody>
      </p:sp>
      <p:sp>
        <p:nvSpPr>
          <p:cNvPr id="12" name="Text 10"/>
          <p:cNvSpPr/>
          <p:nvPr/>
        </p:nvSpPr>
        <p:spPr>
          <a:xfrm>
            <a:off x="1028224" y="6203275"/>
            <a:ext cx="1257395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Oι υποθετικές προτάσεις χρησιμοποιούνται ως επιρρηματικοί προσδιορισμοί που δηλώνουν προϋπόθεση.</a:t>
            </a:r>
            <a:endParaRPr lang="en-US" sz="17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376958"/>
            <a:ext cx="7316629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Υποθετικοί Λόγοι - Ορισμός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2425898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530906" y="2503765"/>
            <a:ext cx="3685461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Ορισμός Υποθετικών Λόγων</a:t>
            </a:r>
            <a:endParaRPr lang="en-US" sz="2200" dirty="0"/>
          </a:p>
        </p:txBody>
      </p:sp>
      <p:sp>
        <p:nvSpPr>
          <p:cNvPr id="5" name="Text 3"/>
          <p:cNvSpPr/>
          <p:nvPr/>
        </p:nvSpPr>
        <p:spPr>
          <a:xfrm>
            <a:off x="1530906" y="2994184"/>
            <a:ext cx="12305705" cy="108870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Υποθετικοί λόγοι ονομάζονται οι λογικές ενότητες που αποτελούνται από μία υποθετική πρόταση, η οποία ονομάζεται υπόθεση, και μία κύρια πρόταση, η οποία ονομάζεται απόδοση. Η υπόθεση και η απόδοση μαζί, ως λογική ενότητα, εκφράζουν τη λογική σχέση του (υποθετικού) αιτίου - αποτελέσματος:</a:t>
            </a:r>
            <a:endParaRPr lang="en-US" sz="1750" dirty="0"/>
          </a:p>
        </p:txBody>
      </p:sp>
      <p:sp>
        <p:nvSpPr>
          <p:cNvPr id="6" name="Shape 4"/>
          <p:cNvSpPr/>
          <p:nvPr/>
        </p:nvSpPr>
        <p:spPr>
          <a:xfrm>
            <a:off x="793790" y="4536519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7" name="Text 5"/>
          <p:cNvSpPr/>
          <p:nvPr/>
        </p:nvSpPr>
        <p:spPr>
          <a:xfrm>
            <a:off x="1530906" y="4614386"/>
            <a:ext cx="4014192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 στα Νέα Ελληνικά</a:t>
            </a:r>
            <a:endParaRPr lang="en-US" sz="2200" dirty="0"/>
          </a:p>
        </p:txBody>
      </p:sp>
      <p:sp>
        <p:nvSpPr>
          <p:cNvPr id="8" name="Text 6"/>
          <p:cNvSpPr/>
          <p:nvPr/>
        </p:nvSpPr>
        <p:spPr>
          <a:xfrm>
            <a:off x="1530906" y="5104805"/>
            <a:ext cx="1230570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N.E.: Αν δε θέλεις να έλθεις, πες το μου.</a:t>
            </a:r>
            <a:endParaRPr lang="en-US" sz="1750" dirty="0"/>
          </a:p>
        </p:txBody>
      </p:sp>
      <p:sp>
        <p:nvSpPr>
          <p:cNvPr id="9" name="Shape 7"/>
          <p:cNvSpPr/>
          <p:nvPr/>
        </p:nvSpPr>
        <p:spPr>
          <a:xfrm>
            <a:off x="793790" y="5921335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0" name="Text 8"/>
          <p:cNvSpPr/>
          <p:nvPr/>
        </p:nvSpPr>
        <p:spPr>
          <a:xfrm>
            <a:off x="1530906" y="5999202"/>
            <a:ext cx="4438531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 στα Αρχαία Ελληνικά</a:t>
            </a:r>
            <a:endParaRPr lang="en-US" sz="2200" dirty="0"/>
          </a:p>
        </p:txBody>
      </p:sp>
      <p:sp>
        <p:nvSpPr>
          <p:cNvPr id="11" name="Text 9"/>
          <p:cNvSpPr/>
          <p:nvPr/>
        </p:nvSpPr>
        <p:spPr>
          <a:xfrm>
            <a:off x="1530906" y="6489621"/>
            <a:ext cx="1230570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Εἰ θεοί τι δρῶσιν αἰσχρόν, οὐκ εἰσὶ θεοί.</a:t>
            </a:r>
            <a:endParaRPr lang="en-US" sz="17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2887028"/>
            <a:ext cx="6396871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Δομή Υποθετικού Λόγου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3935968"/>
            <a:ext cx="13042821" cy="1406485"/>
          </a:xfrm>
          <a:prstGeom prst="roundRect">
            <a:avLst>
              <a:gd name="adj" fmla="val 6773"/>
            </a:avLst>
          </a:prstGeom>
          <a:noFill/>
          <a:ln w="7620">
            <a:solidFill>
              <a:srgbClr val="000000">
                <a:alpha val="8000"/>
              </a:srgbClr>
            </a:solidFill>
            <a:prstDash val="solid"/>
          </a:ln>
        </p:spPr>
      </p:sp>
      <p:sp>
        <p:nvSpPr>
          <p:cNvPr id="4" name="Shape 2"/>
          <p:cNvSpPr/>
          <p:nvPr/>
        </p:nvSpPr>
        <p:spPr>
          <a:xfrm>
            <a:off x="801410" y="3943588"/>
            <a:ext cx="13027581" cy="740926"/>
          </a:xfrm>
          <a:prstGeom prst="rect">
            <a:avLst/>
          </a:prstGeom>
          <a:solidFill>
            <a:srgbClr val="FFFFFF">
              <a:alpha val="4000"/>
            </a:srgbClr>
          </a:solidFill>
          <a:ln/>
        </p:spPr>
      </p:sp>
      <p:sp>
        <p:nvSpPr>
          <p:cNvPr id="5" name="Text 3"/>
          <p:cNvSpPr/>
          <p:nvPr/>
        </p:nvSpPr>
        <p:spPr>
          <a:xfrm>
            <a:off x="1028224" y="4087297"/>
            <a:ext cx="12573953" cy="45350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3550"/>
              </a:lnSpc>
              <a:buNone/>
            </a:pPr>
            <a:r>
              <a:rPr lang="en-US" sz="2200" b="1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                      Υπόθεση                                                                                          Απόδοση</a:t>
            </a:r>
            <a:endParaRPr lang="en-US" sz="2200" dirty="0"/>
          </a:p>
        </p:txBody>
      </p:sp>
      <p:sp>
        <p:nvSpPr>
          <p:cNvPr id="6" name="Shape 4"/>
          <p:cNvSpPr/>
          <p:nvPr/>
        </p:nvSpPr>
        <p:spPr>
          <a:xfrm>
            <a:off x="801410" y="4684514"/>
            <a:ext cx="13027581" cy="650319"/>
          </a:xfrm>
          <a:prstGeom prst="rect">
            <a:avLst/>
          </a:prstGeom>
          <a:solidFill>
            <a:srgbClr val="000000">
              <a:alpha val="4000"/>
            </a:srgbClr>
          </a:solidFill>
          <a:ln/>
        </p:spPr>
      </p:sp>
      <p:sp>
        <p:nvSpPr>
          <p:cNvPr id="7" name="Text 5"/>
          <p:cNvSpPr/>
          <p:nvPr/>
        </p:nvSpPr>
        <p:spPr>
          <a:xfrm>
            <a:off x="1028224" y="4828223"/>
            <a:ext cx="1257395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                Εἰ θεοί τι δρῶσιν αἰσχρόν,                                                                                                      οὐκ εἰσὶ θεοί.</a:t>
            </a:r>
            <a:endParaRPr lang="en-US" sz="175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814155"/>
            <a:ext cx="5670590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Το Πραγματικό Είδος</a:t>
            </a:r>
            <a:endParaRPr lang="en-US" sz="4450" dirty="0"/>
          </a:p>
        </p:txBody>
      </p:sp>
      <p:pic>
        <p:nvPicPr>
          <p:cNvPr id="3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93790" y="2863096"/>
            <a:ext cx="4347567" cy="907256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1020604" y="411051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Υπόθεση</a:t>
            </a:r>
            <a:endParaRPr lang="en-US" sz="2200" dirty="0"/>
          </a:p>
        </p:txBody>
      </p:sp>
      <p:sp>
        <p:nvSpPr>
          <p:cNvPr id="5" name="Text 2"/>
          <p:cNvSpPr/>
          <p:nvPr/>
        </p:nvSpPr>
        <p:spPr>
          <a:xfrm>
            <a:off x="1020604" y="4600932"/>
            <a:ext cx="3893939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«εἰ» + οριστική κάθε χρόνου</a:t>
            </a:r>
            <a:endParaRPr lang="en-US" sz="1750" dirty="0"/>
          </a:p>
        </p:txBody>
      </p:sp>
      <p:sp>
        <p:nvSpPr>
          <p:cNvPr id="6" name="Text 3"/>
          <p:cNvSpPr/>
          <p:nvPr/>
        </p:nvSpPr>
        <p:spPr>
          <a:xfrm>
            <a:off x="1020604" y="5099923"/>
            <a:ext cx="3893939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αν + οριστική)</a:t>
            </a:r>
            <a:endParaRPr lang="en-US" sz="1750" dirty="0"/>
          </a:p>
        </p:txBody>
      </p:sp>
      <p:pic>
        <p:nvPicPr>
          <p:cNvPr id="7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41357" y="2863096"/>
            <a:ext cx="4347567" cy="907256"/>
          </a:xfrm>
          <a:prstGeom prst="rect">
            <a:avLst/>
          </a:prstGeom>
        </p:spPr>
      </p:pic>
      <p:sp>
        <p:nvSpPr>
          <p:cNvPr id="8" name="Text 4"/>
          <p:cNvSpPr/>
          <p:nvPr/>
        </p:nvSpPr>
        <p:spPr>
          <a:xfrm>
            <a:off x="5368171" y="411051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Απόδοση</a:t>
            </a:r>
            <a:endParaRPr lang="en-US" sz="2200" dirty="0"/>
          </a:p>
        </p:txBody>
      </p:sp>
      <p:sp>
        <p:nvSpPr>
          <p:cNvPr id="9" name="Text 5"/>
          <p:cNvSpPr/>
          <p:nvPr/>
        </p:nvSpPr>
        <p:spPr>
          <a:xfrm>
            <a:off x="5368171" y="4600932"/>
            <a:ext cx="3893939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κάθε έγκλιση, εκτός από δυνητική οριστική</a:t>
            </a:r>
            <a:endParaRPr lang="en-US" sz="1750" dirty="0"/>
          </a:p>
        </p:txBody>
      </p:sp>
      <p:sp>
        <p:nvSpPr>
          <p:cNvPr id="10" name="Text 6"/>
          <p:cNvSpPr/>
          <p:nvPr/>
        </p:nvSpPr>
        <p:spPr>
          <a:xfrm>
            <a:off x="5368171" y="5462826"/>
            <a:ext cx="3893939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η αντίστοιχη έγκλιση)</a:t>
            </a:r>
            <a:endParaRPr lang="en-US" sz="1750" dirty="0"/>
          </a:p>
        </p:txBody>
      </p:sp>
      <p:pic>
        <p:nvPicPr>
          <p:cNvPr id="11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8924" y="2863096"/>
            <a:ext cx="4347567" cy="907256"/>
          </a:xfrm>
          <a:prstGeom prst="rect">
            <a:avLst/>
          </a:prstGeom>
        </p:spPr>
      </p:pic>
      <p:sp>
        <p:nvSpPr>
          <p:cNvPr id="12" name="Text 7"/>
          <p:cNvSpPr/>
          <p:nvPr/>
        </p:nvSpPr>
        <p:spPr>
          <a:xfrm>
            <a:off x="9715738" y="4110514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</a:t>
            </a:r>
            <a:endParaRPr lang="en-US" sz="2200" dirty="0"/>
          </a:p>
        </p:txBody>
      </p:sp>
      <p:sp>
        <p:nvSpPr>
          <p:cNvPr id="13" name="Text 8"/>
          <p:cNvSpPr/>
          <p:nvPr/>
        </p:nvSpPr>
        <p:spPr>
          <a:xfrm>
            <a:off x="9715738" y="4600932"/>
            <a:ext cx="3893939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Εἰ θεοί τι δρῶσιν αἰσχρόν, οὐκ εἰσὶν θεοί.</a:t>
            </a:r>
            <a:endParaRPr lang="en-US" sz="1750" dirty="0"/>
          </a:p>
        </p:txBody>
      </p:sp>
      <p:sp>
        <p:nvSpPr>
          <p:cNvPr id="14" name="Text 9"/>
          <p:cNvSpPr/>
          <p:nvPr/>
        </p:nvSpPr>
        <p:spPr>
          <a:xfrm>
            <a:off x="9715738" y="5462826"/>
            <a:ext cx="3893939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Εάν οι θεοί κάνουν κάτι ανήθικο, δεν είναι θεοί.</a:t>
            </a:r>
            <a:endParaRPr lang="en-US" sz="17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967859"/>
            <a:ext cx="6536531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Το Μη Πραγματικό Είδος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4639270"/>
            <a:ext cx="13042821" cy="30480"/>
          </a:xfrm>
          <a:prstGeom prst="roundRect">
            <a:avLst>
              <a:gd name="adj" fmla="val 312558"/>
            </a:avLst>
          </a:prstGeom>
          <a:solidFill>
            <a:srgbClr val="E2C8B5"/>
          </a:solidFill>
          <a:ln/>
        </p:spPr>
      </p:sp>
      <p:sp>
        <p:nvSpPr>
          <p:cNvPr id="4" name="Shape 2"/>
          <p:cNvSpPr/>
          <p:nvPr/>
        </p:nvSpPr>
        <p:spPr>
          <a:xfrm>
            <a:off x="3968353" y="3958828"/>
            <a:ext cx="30480" cy="680442"/>
          </a:xfrm>
          <a:prstGeom prst="roundRect">
            <a:avLst>
              <a:gd name="adj" fmla="val 312558"/>
            </a:avLst>
          </a:prstGeom>
          <a:solidFill>
            <a:srgbClr val="E2C8B5"/>
          </a:solidFill>
          <a:ln/>
        </p:spPr>
      </p:sp>
      <p:sp>
        <p:nvSpPr>
          <p:cNvPr id="5" name="Shape 3"/>
          <p:cNvSpPr/>
          <p:nvPr/>
        </p:nvSpPr>
        <p:spPr>
          <a:xfrm>
            <a:off x="3728442" y="4384119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6" name="Text 4"/>
          <p:cNvSpPr/>
          <p:nvPr/>
        </p:nvSpPr>
        <p:spPr>
          <a:xfrm>
            <a:off x="3813512" y="4426625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650"/>
              </a:lnSpc>
              <a:buNone/>
            </a:pPr>
            <a:r>
              <a:rPr lang="en-US" sz="265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1</a:t>
            </a:r>
            <a:endParaRPr lang="en-US" sz="2650" dirty="0"/>
          </a:p>
        </p:txBody>
      </p:sp>
      <p:sp>
        <p:nvSpPr>
          <p:cNvPr id="7" name="Text 5"/>
          <p:cNvSpPr/>
          <p:nvPr/>
        </p:nvSpPr>
        <p:spPr>
          <a:xfrm>
            <a:off x="2565916" y="2379702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Υπόθεση</a:t>
            </a:r>
            <a:endParaRPr lang="en-US" sz="2200" dirty="0"/>
          </a:p>
        </p:txBody>
      </p:sp>
      <p:sp>
        <p:nvSpPr>
          <p:cNvPr id="8" name="Text 6"/>
          <p:cNvSpPr/>
          <p:nvPr/>
        </p:nvSpPr>
        <p:spPr>
          <a:xfrm>
            <a:off x="1020604" y="2870121"/>
            <a:ext cx="5925979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«εἰ» + οριστική ιστορικού χρόνου</a:t>
            </a:r>
            <a:endParaRPr lang="en-US" sz="1750" dirty="0"/>
          </a:p>
        </p:txBody>
      </p:sp>
      <p:sp>
        <p:nvSpPr>
          <p:cNvPr id="9" name="Text 7"/>
          <p:cNvSpPr/>
          <p:nvPr/>
        </p:nvSpPr>
        <p:spPr>
          <a:xfrm>
            <a:off x="1020604" y="3369112"/>
            <a:ext cx="5925979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αν + οριστική παρατατικού ή υπερσυντελίκου)</a:t>
            </a:r>
            <a:endParaRPr lang="en-US" sz="1750" dirty="0"/>
          </a:p>
        </p:txBody>
      </p:sp>
      <p:sp>
        <p:nvSpPr>
          <p:cNvPr id="10" name="Shape 8"/>
          <p:cNvSpPr/>
          <p:nvPr/>
        </p:nvSpPr>
        <p:spPr>
          <a:xfrm>
            <a:off x="7299841" y="4639270"/>
            <a:ext cx="30480" cy="680442"/>
          </a:xfrm>
          <a:prstGeom prst="roundRect">
            <a:avLst>
              <a:gd name="adj" fmla="val 312558"/>
            </a:avLst>
          </a:prstGeom>
          <a:solidFill>
            <a:srgbClr val="E2C8B5"/>
          </a:solidFill>
          <a:ln/>
        </p:spPr>
      </p:sp>
      <p:sp>
        <p:nvSpPr>
          <p:cNvPr id="11" name="Shape 9"/>
          <p:cNvSpPr/>
          <p:nvPr/>
        </p:nvSpPr>
        <p:spPr>
          <a:xfrm>
            <a:off x="7059930" y="4384119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2" name="Text 10"/>
          <p:cNvSpPr/>
          <p:nvPr/>
        </p:nvSpPr>
        <p:spPr>
          <a:xfrm>
            <a:off x="7145000" y="4426625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650"/>
              </a:lnSpc>
              <a:buNone/>
            </a:pPr>
            <a:r>
              <a:rPr lang="en-US" sz="265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2</a:t>
            </a:r>
            <a:endParaRPr lang="en-US" sz="2650" dirty="0"/>
          </a:p>
        </p:txBody>
      </p:sp>
      <p:sp>
        <p:nvSpPr>
          <p:cNvPr id="13" name="Text 11"/>
          <p:cNvSpPr/>
          <p:nvPr/>
        </p:nvSpPr>
        <p:spPr>
          <a:xfrm>
            <a:off x="5897523" y="5546527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Απόδοση</a:t>
            </a:r>
            <a:endParaRPr lang="en-US" sz="2200" dirty="0"/>
          </a:p>
        </p:txBody>
      </p:sp>
      <p:sp>
        <p:nvSpPr>
          <p:cNvPr id="14" name="Text 12"/>
          <p:cNvSpPr/>
          <p:nvPr/>
        </p:nvSpPr>
        <p:spPr>
          <a:xfrm>
            <a:off x="4352092" y="6036945"/>
            <a:ext cx="5926098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δυνητική οριστική (οριστική ιστορικού χρόνου + δυνητικό «ἂν»)</a:t>
            </a:r>
            <a:endParaRPr lang="en-US" sz="1750" dirty="0"/>
          </a:p>
        </p:txBody>
      </p:sp>
      <p:sp>
        <p:nvSpPr>
          <p:cNvPr id="15" name="Text 13"/>
          <p:cNvSpPr/>
          <p:nvPr/>
        </p:nvSpPr>
        <p:spPr>
          <a:xfrm>
            <a:off x="4352092" y="6898838"/>
            <a:ext cx="5926098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θα + παρατατικός ή υπερσυντέλικος)</a:t>
            </a:r>
            <a:endParaRPr lang="en-US" sz="1750" dirty="0"/>
          </a:p>
        </p:txBody>
      </p:sp>
      <p:sp>
        <p:nvSpPr>
          <p:cNvPr id="16" name="Shape 14"/>
          <p:cNvSpPr/>
          <p:nvPr/>
        </p:nvSpPr>
        <p:spPr>
          <a:xfrm>
            <a:off x="10631448" y="3958828"/>
            <a:ext cx="30480" cy="680442"/>
          </a:xfrm>
          <a:prstGeom prst="roundRect">
            <a:avLst>
              <a:gd name="adj" fmla="val 312558"/>
            </a:avLst>
          </a:prstGeom>
          <a:solidFill>
            <a:srgbClr val="E2C8B5"/>
          </a:solidFill>
          <a:ln/>
        </p:spPr>
      </p:sp>
      <p:sp>
        <p:nvSpPr>
          <p:cNvPr id="17" name="Shape 15"/>
          <p:cNvSpPr/>
          <p:nvPr/>
        </p:nvSpPr>
        <p:spPr>
          <a:xfrm>
            <a:off x="10391537" y="4384119"/>
            <a:ext cx="510302" cy="510302"/>
          </a:xfrm>
          <a:prstGeom prst="roundRect">
            <a:avLst>
              <a:gd name="adj" fmla="val 18669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8" name="Text 16"/>
          <p:cNvSpPr/>
          <p:nvPr/>
        </p:nvSpPr>
        <p:spPr>
          <a:xfrm>
            <a:off x="10476607" y="4426625"/>
            <a:ext cx="340162" cy="425291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650"/>
              </a:lnSpc>
              <a:buNone/>
            </a:pPr>
            <a:r>
              <a:rPr lang="en-US" sz="265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3</a:t>
            </a:r>
            <a:endParaRPr lang="en-US" sz="2650" dirty="0"/>
          </a:p>
        </p:txBody>
      </p:sp>
      <p:sp>
        <p:nvSpPr>
          <p:cNvPr id="19" name="Text 17"/>
          <p:cNvSpPr/>
          <p:nvPr/>
        </p:nvSpPr>
        <p:spPr>
          <a:xfrm>
            <a:off x="9229130" y="2016800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</a:t>
            </a:r>
            <a:endParaRPr lang="en-US" sz="2200" dirty="0"/>
          </a:p>
        </p:txBody>
      </p:sp>
      <p:sp>
        <p:nvSpPr>
          <p:cNvPr id="20" name="Text 18"/>
          <p:cNvSpPr/>
          <p:nvPr/>
        </p:nvSpPr>
        <p:spPr>
          <a:xfrm>
            <a:off x="7683698" y="2507218"/>
            <a:ext cx="5926098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ctr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Ταῦτα οὐκ ἂν προέλεγεν, εἰ μὴ ἐπίστευεν ἀληθεύσειν.</a:t>
            </a:r>
            <a:endParaRPr lang="en-US" sz="1750" dirty="0"/>
          </a:p>
        </p:txBody>
      </p:sp>
      <p:sp>
        <p:nvSpPr>
          <p:cNvPr id="21" name="Text 19"/>
          <p:cNvSpPr/>
          <p:nvPr/>
        </p:nvSpPr>
        <p:spPr>
          <a:xfrm>
            <a:off x="7683698" y="3006209"/>
            <a:ext cx="5926098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ctr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Δεν θα έλεγε προηγουμένως αυτά, αν δεν πίστευε ότι είναι αληθή.</a:t>
            </a:r>
            <a:endParaRPr lang="en-US" sz="175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655683"/>
            <a:ext cx="6511766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Το Προσδοκώμενο Είδος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2704624"/>
            <a:ext cx="6408063" cy="1821180"/>
          </a:xfrm>
          <a:prstGeom prst="roundRect">
            <a:avLst>
              <a:gd name="adj" fmla="val 5231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028224" y="2939058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Υπόθεση</a:t>
            </a:r>
            <a:endParaRPr lang="en-US" sz="2200" dirty="0"/>
          </a:p>
        </p:txBody>
      </p:sp>
      <p:sp>
        <p:nvSpPr>
          <p:cNvPr id="5" name="Text 3"/>
          <p:cNvSpPr/>
          <p:nvPr/>
        </p:nvSpPr>
        <p:spPr>
          <a:xfrm>
            <a:off x="1028224" y="3429476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«ἐάν», «ἄν», «ἢν» + υποτακτική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1028224" y="3928467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αν + υποτακτική)</a:t>
            </a:r>
            <a:endParaRPr lang="en-US" sz="1750" dirty="0"/>
          </a:p>
        </p:txBody>
      </p:sp>
      <p:sp>
        <p:nvSpPr>
          <p:cNvPr id="7" name="Shape 5"/>
          <p:cNvSpPr/>
          <p:nvPr/>
        </p:nvSpPr>
        <p:spPr>
          <a:xfrm>
            <a:off x="7428667" y="2704624"/>
            <a:ext cx="6408063" cy="1821180"/>
          </a:xfrm>
          <a:prstGeom prst="roundRect">
            <a:avLst>
              <a:gd name="adj" fmla="val 5231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663101" y="2939058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Απόδοση</a:t>
            </a:r>
            <a:endParaRPr lang="en-US" sz="2200" dirty="0"/>
          </a:p>
        </p:txBody>
      </p:sp>
      <p:sp>
        <p:nvSpPr>
          <p:cNvPr id="9" name="Text 7"/>
          <p:cNvSpPr/>
          <p:nvPr/>
        </p:nvSpPr>
        <p:spPr>
          <a:xfrm>
            <a:off x="7663101" y="3429476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οριστική μέλλοντα ή μελλοντική έκφραση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7663101" y="3928467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οριστική μέλλοντα)</a:t>
            </a:r>
            <a:endParaRPr lang="en-US" sz="1750" dirty="0"/>
          </a:p>
        </p:txBody>
      </p:sp>
      <p:sp>
        <p:nvSpPr>
          <p:cNvPr id="11" name="Shape 9"/>
          <p:cNvSpPr/>
          <p:nvPr/>
        </p:nvSpPr>
        <p:spPr>
          <a:xfrm>
            <a:off x="793790" y="4752618"/>
            <a:ext cx="13042821" cy="1821180"/>
          </a:xfrm>
          <a:prstGeom prst="roundRect">
            <a:avLst>
              <a:gd name="adj" fmla="val 5231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2" name="Text 10"/>
          <p:cNvSpPr/>
          <p:nvPr/>
        </p:nvSpPr>
        <p:spPr>
          <a:xfrm>
            <a:off x="1028224" y="4987052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</a:t>
            </a:r>
            <a:endParaRPr lang="en-US" sz="2200" dirty="0"/>
          </a:p>
        </p:txBody>
      </p:sp>
      <p:sp>
        <p:nvSpPr>
          <p:cNvPr id="13" name="Text 11"/>
          <p:cNvSpPr/>
          <p:nvPr/>
        </p:nvSpPr>
        <p:spPr>
          <a:xfrm>
            <a:off x="1028224" y="5477470"/>
            <a:ext cx="1257395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Ἐὰν μὲν τοίνυν τοὺς ἀγνῶτας κολάζητε, οὐδεὶς ἔσται τῶν ἄλλων βελτίων.</a:t>
            </a:r>
            <a:endParaRPr lang="en-US" sz="1750" dirty="0"/>
          </a:p>
        </p:txBody>
      </p:sp>
      <p:sp>
        <p:nvSpPr>
          <p:cNvPr id="14" name="Text 12"/>
          <p:cNvSpPr/>
          <p:nvPr/>
        </p:nvSpPr>
        <p:spPr>
          <a:xfrm>
            <a:off x="1028224" y="5976461"/>
            <a:ext cx="1257395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Αν τιμωρείτε τους άσημους, κανείς δεν θα γίνει καλύτερος από τους υπόλοιπους.</a:t>
            </a:r>
            <a:endParaRPr lang="en-US" sz="175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93790" y="1417558"/>
            <a:ext cx="10651212" cy="70877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550"/>
              </a:lnSpc>
              <a:buNone/>
            </a:pPr>
            <a:r>
              <a:rPr lang="en-US" sz="445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Αόριστη Επανάληψη στο Παρόν-Μέλλον</a:t>
            </a:r>
            <a:endParaRPr lang="en-US" sz="4450" dirty="0"/>
          </a:p>
        </p:txBody>
      </p:sp>
      <p:sp>
        <p:nvSpPr>
          <p:cNvPr id="3" name="Shape 1"/>
          <p:cNvSpPr/>
          <p:nvPr/>
        </p:nvSpPr>
        <p:spPr>
          <a:xfrm>
            <a:off x="793790" y="2579965"/>
            <a:ext cx="6408063" cy="2184083"/>
          </a:xfrm>
          <a:prstGeom prst="roundRect">
            <a:avLst>
              <a:gd name="adj" fmla="val 4362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028224" y="2814399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Υπόθεση</a:t>
            </a:r>
            <a:endParaRPr lang="en-US" sz="2200" dirty="0"/>
          </a:p>
        </p:txBody>
      </p:sp>
      <p:sp>
        <p:nvSpPr>
          <p:cNvPr id="5" name="Text 3"/>
          <p:cNvSpPr/>
          <p:nvPr/>
        </p:nvSpPr>
        <p:spPr>
          <a:xfrm>
            <a:off x="1028224" y="3304818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«ἐάν», «ἄν», «ἢν» + υποτακτική</a:t>
            </a:r>
            <a:endParaRPr lang="en-US" sz="1750" dirty="0"/>
          </a:p>
        </p:txBody>
      </p:sp>
      <p:sp>
        <p:nvSpPr>
          <p:cNvPr id="6" name="Text 4"/>
          <p:cNvSpPr/>
          <p:nvPr/>
        </p:nvSpPr>
        <p:spPr>
          <a:xfrm>
            <a:off x="1028224" y="3803809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αν + υποτακτική ή κάθε φορά που + οριστική)</a:t>
            </a:r>
            <a:endParaRPr lang="en-US" sz="1750" dirty="0"/>
          </a:p>
        </p:txBody>
      </p:sp>
      <p:sp>
        <p:nvSpPr>
          <p:cNvPr id="7" name="Shape 5"/>
          <p:cNvSpPr/>
          <p:nvPr/>
        </p:nvSpPr>
        <p:spPr>
          <a:xfrm>
            <a:off x="7428667" y="2579965"/>
            <a:ext cx="6408063" cy="2184083"/>
          </a:xfrm>
          <a:prstGeom prst="roundRect">
            <a:avLst>
              <a:gd name="adj" fmla="val 4362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8" name="Text 6"/>
          <p:cNvSpPr/>
          <p:nvPr/>
        </p:nvSpPr>
        <p:spPr>
          <a:xfrm>
            <a:off x="7663101" y="2814399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Απόδοση</a:t>
            </a:r>
            <a:endParaRPr lang="en-US" sz="2200" dirty="0"/>
          </a:p>
        </p:txBody>
      </p:sp>
      <p:sp>
        <p:nvSpPr>
          <p:cNvPr id="9" name="Text 7"/>
          <p:cNvSpPr/>
          <p:nvPr/>
        </p:nvSpPr>
        <p:spPr>
          <a:xfrm>
            <a:off x="7663101" y="3304818"/>
            <a:ext cx="5939195" cy="7258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οριστική ενεστώτα ή γνωμικός μέλλοντας, γνωμικός αόριστος, παρακείμενος με σημασία ενεστώτα</a:t>
            </a:r>
            <a:endParaRPr lang="en-US" sz="1750" dirty="0"/>
          </a:p>
        </p:txBody>
      </p:sp>
      <p:sp>
        <p:nvSpPr>
          <p:cNvPr id="10" name="Text 8"/>
          <p:cNvSpPr/>
          <p:nvPr/>
        </p:nvSpPr>
        <p:spPr>
          <a:xfrm>
            <a:off x="7663101" y="4166711"/>
            <a:ext cx="5939195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οριστική ενεστώτα)</a:t>
            </a:r>
            <a:endParaRPr lang="en-US" sz="1750" dirty="0"/>
          </a:p>
        </p:txBody>
      </p:sp>
      <p:sp>
        <p:nvSpPr>
          <p:cNvPr id="11" name="Shape 9"/>
          <p:cNvSpPr/>
          <p:nvPr/>
        </p:nvSpPr>
        <p:spPr>
          <a:xfrm>
            <a:off x="793790" y="4990862"/>
            <a:ext cx="13042821" cy="1821180"/>
          </a:xfrm>
          <a:prstGeom prst="roundRect">
            <a:avLst>
              <a:gd name="adj" fmla="val 5231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sp>
        <p:nvSpPr>
          <p:cNvPr id="12" name="Text 10"/>
          <p:cNvSpPr/>
          <p:nvPr/>
        </p:nvSpPr>
        <p:spPr>
          <a:xfrm>
            <a:off x="1028224" y="5225296"/>
            <a:ext cx="2835235" cy="35433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750"/>
              </a:lnSpc>
              <a:buNone/>
            </a:pPr>
            <a:r>
              <a:rPr lang="en-US" sz="22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</a:t>
            </a:r>
            <a:endParaRPr lang="en-US" sz="2200" dirty="0"/>
          </a:p>
        </p:txBody>
      </p:sp>
      <p:sp>
        <p:nvSpPr>
          <p:cNvPr id="13" name="Text 11"/>
          <p:cNvSpPr/>
          <p:nvPr/>
        </p:nvSpPr>
        <p:spPr>
          <a:xfrm>
            <a:off x="1028224" y="5715714"/>
            <a:ext cx="1257395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Ἢν ἐγγὺς ἔλθῃ θάνατος, οὐδεὶς βούλεται θνῄσκειν.</a:t>
            </a:r>
            <a:endParaRPr lang="en-US" sz="1750" dirty="0"/>
          </a:p>
        </p:txBody>
      </p:sp>
      <p:sp>
        <p:nvSpPr>
          <p:cNvPr id="14" name="Text 12"/>
          <p:cNvSpPr/>
          <p:nvPr/>
        </p:nvSpPr>
        <p:spPr>
          <a:xfrm>
            <a:off x="1028224" y="6214705"/>
            <a:ext cx="12573953" cy="362903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850"/>
              </a:lnSpc>
              <a:buNone/>
            </a:pPr>
            <a:r>
              <a:rPr lang="en-US" sz="175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Κάθε φορά που πλησιάζει ο θάνατος, κανείς δεν θέλει να πεθάνει.</a:t>
            </a:r>
            <a:endParaRPr lang="en-US" sz="175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714613" y="723900"/>
            <a:ext cx="6079569" cy="63817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5000"/>
              </a:lnSpc>
              <a:buNone/>
            </a:pPr>
            <a:r>
              <a:rPr lang="en-US" sz="4000" dirty="0">
                <a:solidFill>
                  <a:srgbClr val="2C3F42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Απλή Σκέψη του Λέγοντος</a:t>
            </a:r>
            <a:endParaRPr lang="en-US" sz="4000" dirty="0"/>
          </a:p>
        </p:txBody>
      </p:sp>
      <p:sp>
        <p:nvSpPr>
          <p:cNvPr id="3" name="Shape 1"/>
          <p:cNvSpPr/>
          <p:nvPr/>
        </p:nvSpPr>
        <p:spPr>
          <a:xfrm>
            <a:off x="714613" y="1770459"/>
            <a:ext cx="2200156" cy="1625918"/>
          </a:xfrm>
          <a:prstGeom prst="roundRect">
            <a:avLst>
              <a:gd name="adj" fmla="val 5275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pic>
        <p:nvPicPr>
          <p:cNvPr id="4" name="Image 0" descr="preencoded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71161" y="2403991"/>
            <a:ext cx="287060" cy="358854"/>
          </a:xfrm>
          <a:prstGeom prst="rect">
            <a:avLst/>
          </a:prstGeom>
        </p:spPr>
      </p:pic>
      <p:sp>
        <p:nvSpPr>
          <p:cNvPr id="5" name="Text 2"/>
          <p:cNvSpPr/>
          <p:nvPr/>
        </p:nvSpPr>
        <p:spPr>
          <a:xfrm>
            <a:off x="3118961" y="1974652"/>
            <a:ext cx="2014180" cy="31908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500"/>
              </a:lnSpc>
              <a:buNone/>
            </a:pPr>
            <a:r>
              <a:rPr lang="en-US" sz="20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Υπόθεση</a:t>
            </a:r>
            <a:endParaRPr lang="en-US" sz="2000" dirty="0"/>
          </a:p>
        </p:txBody>
      </p:sp>
      <p:sp>
        <p:nvSpPr>
          <p:cNvPr id="6" name="Text 3"/>
          <p:cNvSpPr/>
          <p:nvPr/>
        </p:nvSpPr>
        <p:spPr>
          <a:xfrm>
            <a:off x="3118961" y="2416254"/>
            <a:ext cx="2014180" cy="3267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550"/>
              </a:lnSpc>
              <a:buNone/>
            </a:pPr>
            <a:r>
              <a:rPr lang="en-US" sz="160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«εἰ» + ευκτική</a:t>
            </a:r>
            <a:endParaRPr lang="en-US" sz="1600" dirty="0"/>
          </a:p>
        </p:txBody>
      </p:sp>
      <p:sp>
        <p:nvSpPr>
          <p:cNvPr id="7" name="Text 4"/>
          <p:cNvSpPr/>
          <p:nvPr/>
        </p:nvSpPr>
        <p:spPr>
          <a:xfrm>
            <a:off x="3118961" y="2865477"/>
            <a:ext cx="2014180" cy="3267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550"/>
              </a:lnSpc>
              <a:buNone/>
            </a:pPr>
            <a:r>
              <a:rPr lang="en-US" sz="160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αν + οριστική)</a:t>
            </a:r>
            <a:endParaRPr lang="en-US" sz="1600" dirty="0"/>
          </a:p>
        </p:txBody>
      </p:sp>
      <p:sp>
        <p:nvSpPr>
          <p:cNvPr id="8" name="Shape 5"/>
          <p:cNvSpPr/>
          <p:nvPr/>
        </p:nvSpPr>
        <p:spPr>
          <a:xfrm>
            <a:off x="3016806" y="3386852"/>
            <a:ext cx="10796945" cy="11430"/>
          </a:xfrm>
          <a:prstGeom prst="roundRect">
            <a:avLst>
              <a:gd name="adj" fmla="val 750351"/>
            </a:avLst>
          </a:prstGeom>
          <a:solidFill>
            <a:srgbClr val="E2C8B5"/>
          </a:solidFill>
          <a:ln/>
        </p:spPr>
      </p:sp>
      <p:sp>
        <p:nvSpPr>
          <p:cNvPr id="9" name="Shape 6"/>
          <p:cNvSpPr/>
          <p:nvPr/>
        </p:nvSpPr>
        <p:spPr>
          <a:xfrm>
            <a:off x="714613" y="3498413"/>
            <a:ext cx="4400312" cy="1625918"/>
          </a:xfrm>
          <a:prstGeom prst="roundRect">
            <a:avLst>
              <a:gd name="adj" fmla="val 5275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pic>
        <p:nvPicPr>
          <p:cNvPr id="10" name="Image 1" descr="preencoded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180" y="4131945"/>
            <a:ext cx="287060" cy="358854"/>
          </a:xfrm>
          <a:prstGeom prst="rect">
            <a:avLst/>
          </a:prstGeom>
        </p:spPr>
      </p:pic>
      <p:sp>
        <p:nvSpPr>
          <p:cNvPr id="11" name="Text 7"/>
          <p:cNvSpPr/>
          <p:nvPr/>
        </p:nvSpPr>
        <p:spPr>
          <a:xfrm>
            <a:off x="5319117" y="3702606"/>
            <a:ext cx="2552462" cy="31908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500"/>
              </a:lnSpc>
              <a:buNone/>
            </a:pPr>
            <a:r>
              <a:rPr lang="en-US" sz="20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Απόδοση</a:t>
            </a:r>
            <a:endParaRPr lang="en-US" sz="2000" dirty="0"/>
          </a:p>
        </p:txBody>
      </p:sp>
      <p:sp>
        <p:nvSpPr>
          <p:cNvPr id="12" name="Text 8"/>
          <p:cNvSpPr/>
          <p:nvPr/>
        </p:nvSpPr>
        <p:spPr>
          <a:xfrm>
            <a:off x="5319117" y="4144208"/>
            <a:ext cx="8323183" cy="3267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550"/>
              </a:lnSpc>
              <a:buNone/>
            </a:pPr>
            <a:r>
              <a:rPr lang="en-US" sz="160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δυνητική ευκτική (ευκτική όλων των χρόνων εκτός από μέλλοντα + δυνητικό «ἂν»)</a:t>
            </a:r>
            <a:endParaRPr lang="en-US" sz="1600" dirty="0"/>
          </a:p>
        </p:txBody>
      </p:sp>
      <p:sp>
        <p:nvSpPr>
          <p:cNvPr id="13" name="Text 9"/>
          <p:cNvSpPr/>
          <p:nvPr/>
        </p:nvSpPr>
        <p:spPr>
          <a:xfrm>
            <a:off x="5319117" y="4593431"/>
            <a:ext cx="8323183" cy="32670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550"/>
              </a:lnSpc>
              <a:buNone/>
            </a:pPr>
            <a:r>
              <a:rPr lang="en-US" sz="160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(μτφρ. οριστική μέλλοντα ή είναι δυνατόν να, θα μπορέσω να, μπορώ να + υποτακτική)</a:t>
            </a:r>
            <a:endParaRPr lang="en-US" sz="1600" dirty="0"/>
          </a:p>
        </p:txBody>
      </p:sp>
      <p:sp>
        <p:nvSpPr>
          <p:cNvPr id="14" name="Shape 10"/>
          <p:cNvSpPr/>
          <p:nvPr/>
        </p:nvSpPr>
        <p:spPr>
          <a:xfrm>
            <a:off x="5216962" y="5114806"/>
            <a:ext cx="8596789" cy="11430"/>
          </a:xfrm>
          <a:prstGeom prst="roundRect">
            <a:avLst>
              <a:gd name="adj" fmla="val 750351"/>
            </a:avLst>
          </a:prstGeom>
          <a:solidFill>
            <a:srgbClr val="E2C8B5"/>
          </a:solidFill>
          <a:ln/>
        </p:spPr>
      </p:sp>
      <p:sp>
        <p:nvSpPr>
          <p:cNvPr id="15" name="Shape 11"/>
          <p:cNvSpPr/>
          <p:nvPr/>
        </p:nvSpPr>
        <p:spPr>
          <a:xfrm>
            <a:off x="714613" y="5226368"/>
            <a:ext cx="6600587" cy="2279333"/>
          </a:xfrm>
          <a:prstGeom prst="roundRect">
            <a:avLst>
              <a:gd name="adj" fmla="val 3763"/>
            </a:avLst>
          </a:prstGeom>
          <a:solidFill>
            <a:srgbClr val="FCE2CF"/>
          </a:solidFill>
          <a:ln w="7620">
            <a:solidFill>
              <a:srgbClr val="E2C8B5"/>
            </a:solidFill>
            <a:prstDash val="solid"/>
          </a:ln>
        </p:spPr>
      </p:sp>
      <p:pic>
        <p:nvPicPr>
          <p:cNvPr id="16" name="Image 2" descr="preencoded.png">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71317" y="6186607"/>
            <a:ext cx="287060" cy="358854"/>
          </a:xfrm>
          <a:prstGeom prst="rect">
            <a:avLst/>
          </a:prstGeom>
        </p:spPr>
      </p:pic>
      <p:sp>
        <p:nvSpPr>
          <p:cNvPr id="17" name="Text 12"/>
          <p:cNvSpPr/>
          <p:nvPr/>
        </p:nvSpPr>
        <p:spPr>
          <a:xfrm>
            <a:off x="7519392" y="5430560"/>
            <a:ext cx="2552462" cy="31908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algn="l" indent="0" marL="0">
              <a:lnSpc>
                <a:spcPts val="2500"/>
              </a:lnSpc>
              <a:buNone/>
            </a:pPr>
            <a:r>
              <a:rPr lang="en-US" sz="2000" dirty="0">
                <a:solidFill>
                  <a:srgbClr val="2B2E3C"/>
                </a:solidFill>
                <a:latin typeface="Bitter Medium" pitchFamily="34" charset="0"/>
                <a:ea typeface="Bitter Medium" pitchFamily="34" charset="-122"/>
                <a:cs typeface="Bitter Medium" pitchFamily="34" charset="-120"/>
              </a:rPr>
              <a:t>Παράδειγμα</a:t>
            </a:r>
            <a:endParaRPr lang="en-US" sz="2000" dirty="0"/>
          </a:p>
        </p:txBody>
      </p:sp>
      <p:sp>
        <p:nvSpPr>
          <p:cNvPr id="18" name="Text 13"/>
          <p:cNvSpPr/>
          <p:nvPr/>
        </p:nvSpPr>
        <p:spPr>
          <a:xfrm>
            <a:off x="7519392" y="5872163"/>
            <a:ext cx="6192203" cy="65341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550"/>
              </a:lnSpc>
              <a:buNone/>
            </a:pPr>
            <a:r>
              <a:rPr lang="en-US" sz="160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Ἔτι δ' οὐδὲ πάθοιτ' ἂν ἀηδὲς οὐδὲν τοσοῦτον, εἰ πολλά τινος ληροῦντος ἀκούσαιτε.</a:t>
            </a:r>
            <a:endParaRPr lang="en-US" sz="1600" dirty="0"/>
          </a:p>
        </p:txBody>
      </p:sp>
      <p:sp>
        <p:nvSpPr>
          <p:cNvPr id="19" name="Text 14"/>
          <p:cNvSpPr/>
          <p:nvPr/>
        </p:nvSpPr>
        <p:spPr>
          <a:xfrm>
            <a:off x="7519392" y="6648093"/>
            <a:ext cx="6192203" cy="65341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algn="l" indent="0" marL="0">
              <a:lnSpc>
                <a:spcPts val="2550"/>
              </a:lnSpc>
              <a:buNone/>
            </a:pPr>
            <a:r>
              <a:rPr lang="en-US" sz="1600" dirty="0">
                <a:solidFill>
                  <a:srgbClr val="2B2E3C"/>
                </a:solidFill>
                <a:latin typeface="Open Sans" pitchFamily="34" charset="0"/>
                <a:ea typeface="Open Sans" pitchFamily="34" charset="-122"/>
                <a:cs typeface="Open Sans" pitchFamily="34" charset="-120"/>
              </a:rPr>
              <a:t>Ακόμα δεν θα πάθετε τίποτα τόσο δυσάρεστο, αν ακούσετε κάποιον να φλυαρεί.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2025-05-06T19:08:12Z</dcterms:created>
  <dcterms:modified xsi:type="dcterms:W3CDTF">2025-05-06T19:08:12Z</dcterms:modified>
</cp:coreProperties>
</file>