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notesMasterIdLst>
    <p:notesMasterId r:id="rId18"/>
  </p:notesMasterIdLst>
  <p:sldSz cx="14630400" cy="8229600"/>
  <p:notesSz cx="8229600" cy="14630400"/>
  <p:embeddedFontLst>
    <p:embeddedFont>
      <p:font typeface="Fraunces Extra Bold"/>
      <p:regular r:id="rId23"/>
    </p:embeddedFont>
    <p:embeddedFont>
      <p:font typeface="Fraunces Extra Bold"/>
      <p:regular r:id="rId24"/>
    </p:embeddedFont>
    <p:embeddedFont>
      <p:font typeface="Nobile"/>
      <p:regular r:id="rId25"/>
    </p:embeddedFont>
    <p:embeddedFont>
      <p:font typeface="Nobile"/>
      <p:regular r:id="rId26"/>
    </p:embeddedFont>
    <p:embeddedFont>
      <p:font typeface="Nobile"/>
      <p:regular r:id="rId27"/>
    </p:embeddedFont>
    <p:embeddedFont>
      <p:font typeface="Nobile"/>
      <p:regular r:id="rId28"/>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23" Type="http://schemas.openxmlformats.org/officeDocument/2006/relationships/font" Target="fonts/font1.fntdata"/><Relationship Id="rId24" Type="http://schemas.openxmlformats.org/officeDocument/2006/relationships/font" Target="fonts/font2.fntdata"/><Relationship Id="rId25" Type="http://schemas.openxmlformats.org/officeDocument/2006/relationships/font" Target="fonts/font3.fntdata"/><Relationship Id="rId26" Type="http://schemas.openxmlformats.org/officeDocument/2006/relationships/font" Target="fonts/font4.fntdata"/><Relationship Id="rId27" Type="http://schemas.openxmlformats.org/officeDocument/2006/relationships/font" Target="fonts/font5.fntdata"/><Relationship Id="rId28"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6.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7.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0.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184083"/>
            <a:ext cx="7556421" cy="1417558"/>
          </a:xfrm>
          <a:prstGeom prst="rect">
            <a:avLst/>
          </a:prstGeom>
          <a:noFill/>
          <a:ln/>
        </p:spPr>
        <p:txBody>
          <a:bodyPr wrap="squar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ΔΕΥΤΕΡΕΥΟΥΣΕΣ ΠΡΟΤΑΣΕΙΣ</a:t>
            </a:r>
            <a:endParaRPr lang="en-US" sz="4450" dirty="0"/>
          </a:p>
        </p:txBody>
      </p:sp>
      <p:sp>
        <p:nvSpPr>
          <p:cNvPr id="4" name="Text 1"/>
          <p:cNvSpPr/>
          <p:nvPr/>
        </p:nvSpPr>
        <p:spPr>
          <a:xfrm>
            <a:off x="6280190" y="3941802"/>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Στον λόγο χρησιμοποιούνται συχνά δευτερεύουσες προτάσεις, για να διευκρινιστεί ή να συμπληρωθεί το νόημα των κύριων προτάσεων. Η σύνδεση δευτερευουσών προτάσεων με κύριες ονομάζεται υποτακτική σύνδεση.</a:t>
            </a:r>
            <a:endParaRPr lang="en-US" sz="1750" dirty="0"/>
          </a:p>
        </p:txBody>
      </p:sp>
      <p:sp>
        <p:nvSpPr>
          <p:cNvPr id="5" name="Shape 2"/>
          <p:cNvSpPr/>
          <p:nvPr/>
        </p:nvSpPr>
        <p:spPr>
          <a:xfrm>
            <a:off x="6280190" y="5665470"/>
            <a:ext cx="362903" cy="362903"/>
          </a:xfrm>
          <a:prstGeom prst="roundRect">
            <a:avLst>
              <a:gd name="adj" fmla="val 25194296"/>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6287810" y="5673090"/>
            <a:ext cx="347663" cy="347663"/>
          </a:xfrm>
          <a:prstGeom prst="rect">
            <a:avLst/>
          </a:prstGeom>
        </p:spPr>
      </p:pic>
      <p:sp>
        <p:nvSpPr>
          <p:cNvPr id="7" name="Text 3"/>
          <p:cNvSpPr/>
          <p:nvPr/>
        </p:nvSpPr>
        <p:spPr>
          <a:xfrm>
            <a:off x="6756440" y="5648563"/>
            <a:ext cx="3756303" cy="396835"/>
          </a:xfrm>
          <a:prstGeom prst="rect">
            <a:avLst/>
          </a:prstGeom>
          <a:noFill/>
          <a:ln/>
        </p:spPr>
        <p:txBody>
          <a:bodyPr wrap="none" lIns="0" tIns="0" rIns="0" bIns="0" rtlCol="0" anchor="t"/>
          <a:lstStyle/>
          <a:p>
            <a:pPr algn="l" indent="0" marL="0">
              <a:lnSpc>
                <a:spcPts val="3100"/>
              </a:lnSpc>
              <a:buNone/>
            </a:pPr>
            <a:r>
              <a:rPr lang="en-US" sz="2200" b="1" dirty="0">
                <a:solidFill>
                  <a:srgbClr val="405449"/>
                </a:solidFill>
                <a:latin typeface="Nobile Bold" pitchFamily="34" charset="0"/>
                <a:ea typeface="Nobile Bold" pitchFamily="34" charset="-122"/>
                <a:cs typeface="Nobile Bold" pitchFamily="34" charset="-120"/>
              </a:rPr>
              <a:t>by Vasilis Varsamopoulos</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899755"/>
            <a:ext cx="8234482"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Συμπερασματικές Προτάσεις</a:t>
            </a:r>
            <a:endParaRPr lang="en-US" sz="4450" dirty="0"/>
          </a:p>
        </p:txBody>
      </p:sp>
      <p:sp>
        <p:nvSpPr>
          <p:cNvPr id="3" name="Shape 1"/>
          <p:cNvSpPr/>
          <p:nvPr/>
        </p:nvSpPr>
        <p:spPr>
          <a:xfrm>
            <a:off x="793790" y="1948696"/>
            <a:ext cx="6408063" cy="3484364"/>
          </a:xfrm>
          <a:prstGeom prst="roundRect">
            <a:avLst>
              <a:gd name="adj" fmla="val 5859"/>
            </a:avLst>
          </a:prstGeom>
          <a:solidFill>
            <a:srgbClr val="E8F3E8"/>
          </a:solidFill>
          <a:ln/>
        </p:spPr>
      </p:sp>
      <p:sp>
        <p:nvSpPr>
          <p:cNvPr id="4" name="Text 2"/>
          <p:cNvSpPr/>
          <p:nvPr/>
        </p:nvSpPr>
        <p:spPr>
          <a:xfrm>
            <a:off x="1020604" y="2175510"/>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Ορισμός</a:t>
            </a:r>
            <a:endParaRPr lang="en-US" sz="2200" dirty="0"/>
          </a:p>
        </p:txBody>
      </p:sp>
      <p:sp>
        <p:nvSpPr>
          <p:cNvPr id="5" name="Text 3"/>
          <p:cNvSpPr/>
          <p:nvPr/>
        </p:nvSpPr>
        <p:spPr>
          <a:xfrm>
            <a:off x="1020604" y="2665928"/>
            <a:ext cx="5954435" cy="254031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Συμπερασματικές ή αποτελεσματικές ονομάζονται οι δευτερεύουσες επιρρηματικές προτάσεις που δηλώνουν το συμπέρασμα ή το αποτέλεσμα που προκύπτει από την ενέργεια που εκφράζει το ρήμα εξάρτησής τους. Δέχονται άρνηση οὐ, εκτός αν εκφέρονται με απαρέμφατο, οπότε δέχονται άρνηση μή.</a:t>
            </a:r>
            <a:endParaRPr lang="en-US" sz="1750" dirty="0"/>
          </a:p>
        </p:txBody>
      </p:sp>
      <p:sp>
        <p:nvSpPr>
          <p:cNvPr id="6" name="Shape 4"/>
          <p:cNvSpPr/>
          <p:nvPr/>
        </p:nvSpPr>
        <p:spPr>
          <a:xfrm>
            <a:off x="7428667" y="1948696"/>
            <a:ext cx="6408063" cy="3484364"/>
          </a:xfrm>
          <a:prstGeom prst="roundRect">
            <a:avLst>
              <a:gd name="adj" fmla="val 5859"/>
            </a:avLst>
          </a:prstGeom>
          <a:solidFill>
            <a:srgbClr val="E8F3E8"/>
          </a:solidFill>
          <a:ln/>
        </p:spPr>
      </p:sp>
      <p:sp>
        <p:nvSpPr>
          <p:cNvPr id="7" name="Text 5"/>
          <p:cNvSpPr/>
          <p:nvPr/>
        </p:nvSpPr>
        <p:spPr>
          <a:xfrm>
            <a:off x="7655481" y="2175510"/>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Εισαγωγή</a:t>
            </a:r>
            <a:endParaRPr lang="en-US" sz="2200" dirty="0"/>
          </a:p>
        </p:txBody>
      </p:sp>
      <p:sp>
        <p:nvSpPr>
          <p:cNvPr id="8" name="Text 6"/>
          <p:cNvSpPr/>
          <p:nvPr/>
        </p:nvSpPr>
        <p:spPr>
          <a:xfrm>
            <a:off x="7655481" y="2665928"/>
            <a:ext cx="5954435"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Εισάγονται με τους συμπερασματικούς συνδέσμους ὥστε, ὡς και τις εκφράσεις ἐφ' ᾧ, ἐφ' ᾧτε (με τον όρο/ την προϋπόθεση να).</a:t>
            </a:r>
            <a:endParaRPr lang="en-US" sz="1750" dirty="0"/>
          </a:p>
        </p:txBody>
      </p:sp>
      <p:sp>
        <p:nvSpPr>
          <p:cNvPr id="9" name="Shape 7"/>
          <p:cNvSpPr/>
          <p:nvPr/>
        </p:nvSpPr>
        <p:spPr>
          <a:xfrm>
            <a:off x="793790" y="5659874"/>
            <a:ext cx="13042821" cy="1669852"/>
          </a:xfrm>
          <a:prstGeom prst="roundRect">
            <a:avLst>
              <a:gd name="adj" fmla="val 12225"/>
            </a:avLst>
          </a:prstGeom>
          <a:solidFill>
            <a:srgbClr val="E8F3E8"/>
          </a:solidFill>
          <a:ln/>
        </p:spPr>
      </p:sp>
      <p:sp>
        <p:nvSpPr>
          <p:cNvPr id="10" name="Text 8"/>
          <p:cNvSpPr/>
          <p:nvPr/>
        </p:nvSpPr>
        <p:spPr>
          <a:xfrm>
            <a:off x="1020604" y="5886688"/>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Συντακτικός ρόλος</a:t>
            </a:r>
            <a:endParaRPr lang="en-US" sz="2200" dirty="0"/>
          </a:p>
        </p:txBody>
      </p:sp>
      <p:sp>
        <p:nvSpPr>
          <p:cNvPr id="11" name="Text 9"/>
          <p:cNvSpPr/>
          <p:nvPr/>
        </p:nvSpPr>
        <p:spPr>
          <a:xfrm>
            <a:off x="1020604" y="6377107"/>
            <a:ext cx="12589193"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Χρησιμοποιούνται ως επιρρηματικοί προσδιορισμοί του αποτελέσματος, επιρρηματικοί προσδιορισμοί που δηλώνουν όρο, προϋπόθεση, συμφωνία ή επεξηγήσεις σε εμπρόθετους προσδιορισμούς.</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755928"/>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Εναντιωματικές και Παραχωρητικές Προτάσεις</a:t>
            </a:r>
            <a:endParaRPr lang="en-US" sz="4450" dirty="0"/>
          </a:p>
        </p:txBody>
      </p:sp>
      <p:sp>
        <p:nvSpPr>
          <p:cNvPr id="3" name="Shape 1"/>
          <p:cNvSpPr/>
          <p:nvPr/>
        </p:nvSpPr>
        <p:spPr>
          <a:xfrm>
            <a:off x="793790" y="2513648"/>
            <a:ext cx="13042821" cy="4960025"/>
          </a:xfrm>
          <a:prstGeom prst="roundRect">
            <a:avLst>
              <a:gd name="adj" fmla="val 4116"/>
            </a:avLst>
          </a:prstGeom>
          <a:noFill/>
          <a:ln w="7620">
            <a:solidFill>
              <a:srgbClr val="000000">
                <a:alpha val="8000"/>
              </a:srgbClr>
            </a:solidFill>
            <a:prstDash val="solid"/>
          </a:ln>
        </p:spPr>
      </p:sp>
      <p:sp>
        <p:nvSpPr>
          <p:cNvPr id="4" name="Shape 2"/>
          <p:cNvSpPr/>
          <p:nvPr/>
        </p:nvSpPr>
        <p:spPr>
          <a:xfrm>
            <a:off x="801410" y="2521268"/>
            <a:ext cx="13027581" cy="740926"/>
          </a:xfrm>
          <a:prstGeom prst="rect">
            <a:avLst/>
          </a:prstGeom>
          <a:solidFill>
            <a:srgbClr val="FFFFFF">
              <a:alpha val="4000"/>
            </a:srgbClr>
          </a:solidFill>
          <a:ln/>
        </p:spPr>
      </p:sp>
      <p:sp>
        <p:nvSpPr>
          <p:cNvPr id="5" name="Text 3"/>
          <p:cNvSpPr/>
          <p:nvPr/>
        </p:nvSpPr>
        <p:spPr>
          <a:xfrm>
            <a:off x="1028462" y="2664976"/>
            <a:ext cx="2799397" cy="453509"/>
          </a:xfrm>
          <a:prstGeom prst="rect">
            <a:avLst/>
          </a:prstGeom>
          <a:noFill/>
          <a:ln/>
        </p:spPr>
        <p:txBody>
          <a:bodyPr wrap="none" lIns="0" tIns="0" rIns="0" bIns="0" rtlCol="0" anchor="t"/>
          <a:lstStyle/>
          <a:p>
            <a:pPr algn="l" indent="0" marL="0">
              <a:lnSpc>
                <a:spcPts val="3550"/>
              </a:lnSpc>
              <a:buNone/>
            </a:pPr>
            <a:r>
              <a:rPr lang="en-US" sz="2200" b="1" dirty="0">
                <a:solidFill>
                  <a:srgbClr val="405449"/>
                </a:solidFill>
                <a:latin typeface="Nobile" pitchFamily="34" charset="0"/>
                <a:ea typeface="Nobile" pitchFamily="34" charset="-122"/>
                <a:cs typeface="Nobile" pitchFamily="34" charset="-120"/>
              </a:rPr>
              <a:t>Τύπος</a:t>
            </a:r>
            <a:endParaRPr lang="en-US" sz="2200" dirty="0"/>
          </a:p>
        </p:txBody>
      </p:sp>
      <p:sp>
        <p:nvSpPr>
          <p:cNvPr id="6" name="Text 4"/>
          <p:cNvSpPr/>
          <p:nvPr/>
        </p:nvSpPr>
        <p:spPr>
          <a:xfrm>
            <a:off x="4289108" y="2664976"/>
            <a:ext cx="2795588" cy="453509"/>
          </a:xfrm>
          <a:prstGeom prst="rect">
            <a:avLst/>
          </a:prstGeom>
          <a:noFill/>
          <a:ln/>
        </p:spPr>
        <p:txBody>
          <a:bodyPr wrap="none" lIns="0" tIns="0" rIns="0" bIns="0" rtlCol="0" anchor="t"/>
          <a:lstStyle/>
          <a:p>
            <a:pPr algn="l" indent="0" marL="0">
              <a:lnSpc>
                <a:spcPts val="3550"/>
              </a:lnSpc>
              <a:buNone/>
            </a:pPr>
            <a:r>
              <a:rPr lang="en-US" sz="2200" b="1" dirty="0">
                <a:solidFill>
                  <a:srgbClr val="405449"/>
                </a:solidFill>
                <a:latin typeface="Nobile" pitchFamily="34" charset="0"/>
                <a:ea typeface="Nobile" pitchFamily="34" charset="-122"/>
                <a:cs typeface="Nobile" pitchFamily="34" charset="-120"/>
              </a:rPr>
              <a:t>Ορισμός</a:t>
            </a:r>
            <a:endParaRPr lang="en-US" sz="2200" dirty="0"/>
          </a:p>
        </p:txBody>
      </p:sp>
      <p:sp>
        <p:nvSpPr>
          <p:cNvPr id="7" name="Text 5"/>
          <p:cNvSpPr/>
          <p:nvPr/>
        </p:nvSpPr>
        <p:spPr>
          <a:xfrm>
            <a:off x="7545943" y="2664976"/>
            <a:ext cx="2795588" cy="453509"/>
          </a:xfrm>
          <a:prstGeom prst="rect">
            <a:avLst/>
          </a:prstGeom>
          <a:noFill/>
          <a:ln/>
        </p:spPr>
        <p:txBody>
          <a:bodyPr wrap="none" lIns="0" tIns="0" rIns="0" bIns="0" rtlCol="0" anchor="t"/>
          <a:lstStyle/>
          <a:p>
            <a:pPr algn="l" indent="0" marL="0">
              <a:lnSpc>
                <a:spcPts val="3550"/>
              </a:lnSpc>
              <a:buNone/>
            </a:pPr>
            <a:r>
              <a:rPr lang="en-US" sz="2200" b="1" dirty="0">
                <a:solidFill>
                  <a:srgbClr val="405449"/>
                </a:solidFill>
                <a:latin typeface="Nobile" pitchFamily="34" charset="0"/>
                <a:ea typeface="Nobile" pitchFamily="34" charset="-122"/>
                <a:cs typeface="Nobile" pitchFamily="34" charset="-120"/>
              </a:rPr>
              <a:t>Εισαγωγή</a:t>
            </a:r>
            <a:endParaRPr lang="en-US" sz="2200" dirty="0"/>
          </a:p>
        </p:txBody>
      </p:sp>
      <p:sp>
        <p:nvSpPr>
          <p:cNvPr id="8" name="Text 6"/>
          <p:cNvSpPr/>
          <p:nvPr/>
        </p:nvSpPr>
        <p:spPr>
          <a:xfrm>
            <a:off x="10802779" y="2664976"/>
            <a:ext cx="2799397" cy="453509"/>
          </a:xfrm>
          <a:prstGeom prst="rect">
            <a:avLst/>
          </a:prstGeom>
          <a:noFill/>
          <a:ln/>
        </p:spPr>
        <p:txBody>
          <a:bodyPr wrap="none" lIns="0" tIns="0" rIns="0" bIns="0" rtlCol="0" anchor="t"/>
          <a:lstStyle/>
          <a:p>
            <a:pPr algn="l" indent="0" marL="0">
              <a:lnSpc>
                <a:spcPts val="3550"/>
              </a:lnSpc>
              <a:buNone/>
            </a:pPr>
            <a:r>
              <a:rPr lang="en-US" sz="2200" b="1" dirty="0">
                <a:solidFill>
                  <a:srgbClr val="405449"/>
                </a:solidFill>
                <a:latin typeface="Nobile" pitchFamily="34" charset="0"/>
                <a:ea typeface="Nobile" pitchFamily="34" charset="-122"/>
                <a:cs typeface="Nobile" pitchFamily="34" charset="-120"/>
              </a:rPr>
              <a:t>Συντακτικός ρόλος</a:t>
            </a:r>
            <a:endParaRPr lang="en-US" sz="2200" dirty="0"/>
          </a:p>
        </p:txBody>
      </p:sp>
      <p:sp>
        <p:nvSpPr>
          <p:cNvPr id="9" name="Shape 7"/>
          <p:cNvSpPr/>
          <p:nvPr/>
        </p:nvSpPr>
        <p:spPr>
          <a:xfrm>
            <a:off x="801410" y="3262193"/>
            <a:ext cx="13027581" cy="2101929"/>
          </a:xfrm>
          <a:prstGeom prst="rect">
            <a:avLst/>
          </a:prstGeom>
          <a:solidFill>
            <a:srgbClr val="000000">
              <a:alpha val="4000"/>
            </a:srgbClr>
          </a:solidFill>
          <a:ln/>
        </p:spPr>
      </p:sp>
      <p:sp>
        <p:nvSpPr>
          <p:cNvPr id="10" name="Text 8"/>
          <p:cNvSpPr/>
          <p:nvPr/>
        </p:nvSpPr>
        <p:spPr>
          <a:xfrm>
            <a:off x="1028462" y="3405902"/>
            <a:ext cx="2799397" cy="453509"/>
          </a:xfrm>
          <a:prstGeom prst="rect">
            <a:avLst/>
          </a:prstGeom>
          <a:noFill/>
          <a:ln/>
        </p:spPr>
        <p:txBody>
          <a:bodyPr wrap="none" lIns="0" tIns="0" rIns="0" bIns="0" rtlCol="0" anchor="t"/>
          <a:lstStyle/>
          <a:p>
            <a:pPr algn="l" indent="0" marL="0">
              <a:lnSpc>
                <a:spcPts val="3550"/>
              </a:lnSpc>
              <a:buNone/>
            </a:pPr>
            <a:r>
              <a:rPr lang="en-US" sz="2200" b="1" dirty="0">
                <a:solidFill>
                  <a:srgbClr val="405449"/>
                </a:solidFill>
                <a:latin typeface="Nobile" pitchFamily="34" charset="0"/>
                <a:ea typeface="Nobile" pitchFamily="34" charset="-122"/>
                <a:cs typeface="Nobile" pitchFamily="34" charset="-120"/>
              </a:rPr>
              <a:t>Εναντιωματικές</a:t>
            </a:r>
            <a:endParaRPr lang="en-US" sz="2200" dirty="0"/>
          </a:p>
        </p:txBody>
      </p:sp>
      <p:sp>
        <p:nvSpPr>
          <p:cNvPr id="11" name="Text 9"/>
          <p:cNvSpPr/>
          <p:nvPr/>
        </p:nvSpPr>
        <p:spPr>
          <a:xfrm>
            <a:off x="4289108" y="3405902"/>
            <a:ext cx="2795588" cy="1814513"/>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Εκφράζουν εναντίωση προς το νόημα της πρότασης που προσδιορίζουν. Δέχονται άρνηση μή.</a:t>
            </a:r>
            <a:endParaRPr lang="en-US" sz="1750" dirty="0"/>
          </a:p>
        </p:txBody>
      </p:sp>
      <p:sp>
        <p:nvSpPr>
          <p:cNvPr id="12" name="Text 10"/>
          <p:cNvSpPr/>
          <p:nvPr/>
        </p:nvSpPr>
        <p:spPr>
          <a:xfrm>
            <a:off x="7545943" y="3405902"/>
            <a:ext cx="2795588" cy="1814513"/>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Εισάγονται με τους εναντιωματικούς συνδέσμους εἰ καί, ἐὰν/ἂν/ἢν καὶ (αν και, μολονότι).</a:t>
            </a:r>
            <a:endParaRPr lang="en-US" sz="1750" dirty="0"/>
          </a:p>
        </p:txBody>
      </p:sp>
      <p:sp>
        <p:nvSpPr>
          <p:cNvPr id="13" name="Text 11"/>
          <p:cNvSpPr/>
          <p:nvPr/>
        </p:nvSpPr>
        <p:spPr>
          <a:xfrm>
            <a:off x="10802779" y="3405902"/>
            <a:ext cx="2799397"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Επιρρηματικοί προσδιορισμοί της εναντίωσης.</a:t>
            </a:r>
            <a:endParaRPr lang="en-US" sz="1750" dirty="0"/>
          </a:p>
        </p:txBody>
      </p:sp>
      <p:sp>
        <p:nvSpPr>
          <p:cNvPr id="14" name="Shape 12"/>
          <p:cNvSpPr/>
          <p:nvPr/>
        </p:nvSpPr>
        <p:spPr>
          <a:xfrm>
            <a:off x="801410" y="5364123"/>
            <a:ext cx="13027581" cy="2101929"/>
          </a:xfrm>
          <a:prstGeom prst="rect">
            <a:avLst/>
          </a:prstGeom>
          <a:solidFill>
            <a:srgbClr val="FFFFFF">
              <a:alpha val="4000"/>
            </a:srgbClr>
          </a:solidFill>
          <a:ln/>
        </p:spPr>
      </p:sp>
      <p:sp>
        <p:nvSpPr>
          <p:cNvPr id="15" name="Text 13"/>
          <p:cNvSpPr/>
          <p:nvPr/>
        </p:nvSpPr>
        <p:spPr>
          <a:xfrm>
            <a:off x="1028462" y="5507831"/>
            <a:ext cx="2799397" cy="453509"/>
          </a:xfrm>
          <a:prstGeom prst="rect">
            <a:avLst/>
          </a:prstGeom>
          <a:noFill/>
          <a:ln/>
        </p:spPr>
        <p:txBody>
          <a:bodyPr wrap="none" lIns="0" tIns="0" rIns="0" bIns="0" rtlCol="0" anchor="t"/>
          <a:lstStyle/>
          <a:p>
            <a:pPr algn="l" indent="0" marL="0">
              <a:lnSpc>
                <a:spcPts val="3550"/>
              </a:lnSpc>
              <a:buNone/>
            </a:pPr>
            <a:r>
              <a:rPr lang="en-US" sz="2200" b="1" dirty="0">
                <a:solidFill>
                  <a:srgbClr val="405449"/>
                </a:solidFill>
                <a:latin typeface="Nobile" pitchFamily="34" charset="0"/>
                <a:ea typeface="Nobile" pitchFamily="34" charset="-122"/>
                <a:cs typeface="Nobile" pitchFamily="34" charset="-120"/>
              </a:rPr>
              <a:t>Παραχωρητικές</a:t>
            </a:r>
            <a:endParaRPr lang="en-US" sz="2200" dirty="0"/>
          </a:p>
        </p:txBody>
      </p:sp>
      <p:sp>
        <p:nvSpPr>
          <p:cNvPr id="16" name="Text 14"/>
          <p:cNvSpPr/>
          <p:nvPr/>
        </p:nvSpPr>
        <p:spPr>
          <a:xfrm>
            <a:off x="4289108" y="5507831"/>
            <a:ext cx="2795588" cy="1814513"/>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Εκφράζουν παραχώρηση προς το νόημα της πρότασης που προσδιορίζουν. Δέχονται άρνηση μή.</a:t>
            </a:r>
            <a:endParaRPr lang="en-US" sz="1750" dirty="0"/>
          </a:p>
        </p:txBody>
      </p:sp>
      <p:sp>
        <p:nvSpPr>
          <p:cNvPr id="17" name="Text 15"/>
          <p:cNvSpPr/>
          <p:nvPr/>
        </p:nvSpPr>
        <p:spPr>
          <a:xfrm>
            <a:off x="7545943" y="5507831"/>
            <a:ext cx="2795588" cy="1814513"/>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Εισάγονται με τους παραχωρητικούς συνδέσμους καὶ εἰ, κεἰ, καὶ ἄν, καὶ ἐάν, κἄν, καὶ ἢν ή οὐδ' εἰ, μηδ' εἰ, κλπ.</a:t>
            </a:r>
            <a:endParaRPr lang="en-US" sz="1750" dirty="0"/>
          </a:p>
        </p:txBody>
      </p:sp>
      <p:sp>
        <p:nvSpPr>
          <p:cNvPr id="18" name="Text 16"/>
          <p:cNvSpPr/>
          <p:nvPr/>
        </p:nvSpPr>
        <p:spPr>
          <a:xfrm>
            <a:off x="10802779" y="5507831"/>
            <a:ext cx="2799397"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Επιρρηματικοί προσδιορισμοί της παραχώρησης.</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471017"/>
            <a:ext cx="5708333"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Χρονικές Προτάσεις</a:t>
            </a:r>
            <a:endParaRPr lang="en-US" sz="4450" dirty="0"/>
          </a:p>
        </p:txBody>
      </p:sp>
      <p:sp>
        <p:nvSpPr>
          <p:cNvPr id="3" name="Shape 1"/>
          <p:cNvSpPr/>
          <p:nvPr/>
        </p:nvSpPr>
        <p:spPr>
          <a:xfrm>
            <a:off x="793790" y="2519958"/>
            <a:ext cx="4196358" cy="3257550"/>
          </a:xfrm>
          <a:prstGeom prst="roundRect">
            <a:avLst>
              <a:gd name="adj" fmla="val 6267"/>
            </a:avLst>
          </a:prstGeom>
          <a:solidFill>
            <a:srgbClr val="E8F3E8"/>
          </a:solidFill>
          <a:ln/>
        </p:spPr>
      </p:sp>
      <p:sp>
        <p:nvSpPr>
          <p:cNvPr id="4" name="Text 2"/>
          <p:cNvSpPr/>
          <p:nvPr/>
        </p:nvSpPr>
        <p:spPr>
          <a:xfrm>
            <a:off x="1020604" y="2746772"/>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Προτερόχρονο</a:t>
            </a:r>
            <a:endParaRPr lang="en-US" sz="2200" dirty="0"/>
          </a:p>
        </p:txBody>
      </p:sp>
      <p:sp>
        <p:nvSpPr>
          <p:cNvPr id="5" name="Text 3"/>
          <p:cNvSpPr/>
          <p:nvPr/>
        </p:nvSpPr>
        <p:spPr>
          <a:xfrm>
            <a:off x="1020604" y="3237190"/>
            <a:ext cx="3742730"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Η πράξη της χρονικής πρότασης γίνεται πριν από την πράξη της κύριας. </a:t>
            </a:r>
            <a:endParaRPr lang="en-US" sz="1750" dirty="0"/>
          </a:p>
        </p:txBody>
      </p:sp>
      <p:sp>
        <p:nvSpPr>
          <p:cNvPr id="6" name="Text 4"/>
          <p:cNvSpPr/>
          <p:nvPr/>
        </p:nvSpPr>
        <p:spPr>
          <a:xfrm>
            <a:off x="1020604" y="4461986"/>
            <a:ext cx="3742730"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Εισάγονται με: ὡς, ἐπεί, ἐπειδὴ, ἐπεὶ πρῶτον, ἐπεὶ τάχιστα, πρὶν + έγκλιση.</a:t>
            </a:r>
            <a:endParaRPr lang="en-US" sz="1750" dirty="0"/>
          </a:p>
        </p:txBody>
      </p:sp>
      <p:sp>
        <p:nvSpPr>
          <p:cNvPr id="7" name="Shape 5"/>
          <p:cNvSpPr/>
          <p:nvPr/>
        </p:nvSpPr>
        <p:spPr>
          <a:xfrm>
            <a:off x="5216962" y="2519958"/>
            <a:ext cx="4196358" cy="3257550"/>
          </a:xfrm>
          <a:prstGeom prst="roundRect">
            <a:avLst>
              <a:gd name="adj" fmla="val 6267"/>
            </a:avLst>
          </a:prstGeom>
          <a:solidFill>
            <a:srgbClr val="E8F3E8"/>
          </a:solidFill>
          <a:ln/>
        </p:spPr>
      </p:sp>
      <p:sp>
        <p:nvSpPr>
          <p:cNvPr id="8" name="Text 6"/>
          <p:cNvSpPr/>
          <p:nvPr/>
        </p:nvSpPr>
        <p:spPr>
          <a:xfrm>
            <a:off x="5443776" y="2746772"/>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Σύγχρονο</a:t>
            </a:r>
            <a:endParaRPr lang="en-US" sz="2200" dirty="0"/>
          </a:p>
        </p:txBody>
      </p:sp>
      <p:sp>
        <p:nvSpPr>
          <p:cNvPr id="9" name="Text 7"/>
          <p:cNvSpPr/>
          <p:nvPr/>
        </p:nvSpPr>
        <p:spPr>
          <a:xfrm>
            <a:off x="5443776" y="3237190"/>
            <a:ext cx="3742730"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Η πράξη της χρονικής πρότασης γίνεται την ίδια στιγμή με την κύρια. </a:t>
            </a:r>
            <a:endParaRPr lang="en-US" sz="1750" dirty="0"/>
          </a:p>
        </p:txBody>
      </p:sp>
      <p:sp>
        <p:nvSpPr>
          <p:cNvPr id="10" name="Text 8"/>
          <p:cNvSpPr/>
          <p:nvPr/>
        </p:nvSpPr>
        <p:spPr>
          <a:xfrm>
            <a:off x="5443776" y="4461986"/>
            <a:ext cx="3742730"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Εισάγονται με: ὅτε, ὁπότε, ἕως, ἔστε, μέχρι, ἄχρι, ἡνίκα, ὁπηνίκα.</a:t>
            </a:r>
            <a:endParaRPr lang="en-US" sz="1750" dirty="0"/>
          </a:p>
        </p:txBody>
      </p:sp>
      <p:sp>
        <p:nvSpPr>
          <p:cNvPr id="11" name="Shape 9"/>
          <p:cNvSpPr/>
          <p:nvPr/>
        </p:nvSpPr>
        <p:spPr>
          <a:xfrm>
            <a:off x="9640133" y="2519958"/>
            <a:ext cx="4196358" cy="3257550"/>
          </a:xfrm>
          <a:prstGeom prst="roundRect">
            <a:avLst>
              <a:gd name="adj" fmla="val 6267"/>
            </a:avLst>
          </a:prstGeom>
          <a:solidFill>
            <a:srgbClr val="E8F3E8"/>
          </a:solidFill>
          <a:ln/>
        </p:spPr>
      </p:sp>
      <p:sp>
        <p:nvSpPr>
          <p:cNvPr id="12" name="Text 10"/>
          <p:cNvSpPr/>
          <p:nvPr/>
        </p:nvSpPr>
        <p:spPr>
          <a:xfrm>
            <a:off x="9866948" y="2746772"/>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Υστερόχρονο</a:t>
            </a:r>
            <a:endParaRPr lang="en-US" sz="2200" dirty="0"/>
          </a:p>
        </p:txBody>
      </p:sp>
      <p:sp>
        <p:nvSpPr>
          <p:cNvPr id="13" name="Text 11"/>
          <p:cNvSpPr/>
          <p:nvPr/>
        </p:nvSpPr>
        <p:spPr>
          <a:xfrm>
            <a:off x="9866948" y="3237190"/>
            <a:ext cx="3742730"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Η πράξη της χρονικής πρότασης γίνεται ύστερα από την πράξη της κύριας. </a:t>
            </a:r>
            <a:endParaRPr lang="en-US" sz="1750" dirty="0"/>
          </a:p>
        </p:txBody>
      </p:sp>
      <p:sp>
        <p:nvSpPr>
          <p:cNvPr id="14" name="Text 12"/>
          <p:cNvSpPr/>
          <p:nvPr/>
        </p:nvSpPr>
        <p:spPr>
          <a:xfrm>
            <a:off x="9866948" y="4461986"/>
            <a:ext cx="3742730"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Εισάγονται με: ἕως, ἔστε, ἄχρι, μέχρι, πρὶν + απαρέμφατο.</a:t>
            </a:r>
            <a:endParaRPr lang="en-US" sz="1750" dirty="0"/>
          </a:p>
        </p:txBody>
      </p:sp>
      <p:sp>
        <p:nvSpPr>
          <p:cNvPr id="15" name="Text 13"/>
          <p:cNvSpPr/>
          <p:nvPr/>
        </p:nvSpPr>
        <p:spPr>
          <a:xfrm>
            <a:off x="793790" y="6032659"/>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Οι χρονικές προτάσεις δέχονται άρνηση οὐ ή μή και χρησιμοποιούνται στον λόγο ως επιρρηματικοί προσδιορισμοί χρόνου.</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379101"/>
            <a:ext cx="6537127"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Αναφορικές Προτάσεις</a:t>
            </a:r>
            <a:endParaRPr lang="en-US" sz="4450" dirty="0"/>
          </a:p>
        </p:txBody>
      </p:sp>
      <p:sp>
        <p:nvSpPr>
          <p:cNvPr id="3" name="Text 1"/>
          <p:cNvSpPr/>
          <p:nvPr/>
        </p:nvSpPr>
        <p:spPr>
          <a:xfrm>
            <a:off x="793790" y="2541389"/>
            <a:ext cx="4120753" cy="748427"/>
          </a:xfrm>
          <a:prstGeom prst="rect">
            <a:avLst/>
          </a:prstGeom>
          <a:noFill/>
          <a:ln/>
        </p:spPr>
        <p:txBody>
          <a:bodyPr wrap="none" lIns="0" tIns="0" rIns="0" bIns="0" rtlCol="0" anchor="t"/>
          <a:lstStyle/>
          <a:p>
            <a:pPr algn="ctr" indent="0" marL="0">
              <a:lnSpc>
                <a:spcPts val="5850"/>
              </a:lnSpc>
              <a:buNone/>
            </a:pPr>
            <a:r>
              <a:rPr lang="en-US" sz="5850" b="1" dirty="0">
                <a:solidFill>
                  <a:srgbClr val="405449"/>
                </a:solidFill>
                <a:latin typeface="Fraunces Extra Bold" pitchFamily="34" charset="0"/>
                <a:ea typeface="Fraunces Extra Bold" pitchFamily="34" charset="-122"/>
                <a:cs typeface="Fraunces Extra Bold" pitchFamily="34" charset="-120"/>
              </a:rPr>
              <a:t>—</a:t>
            </a:r>
            <a:endParaRPr lang="en-US" sz="5850" dirty="0"/>
          </a:p>
        </p:txBody>
      </p:sp>
      <p:sp>
        <p:nvSpPr>
          <p:cNvPr id="4" name="Text 2"/>
          <p:cNvSpPr/>
          <p:nvPr/>
        </p:nvSpPr>
        <p:spPr>
          <a:xfrm>
            <a:off x="1436489" y="3573185"/>
            <a:ext cx="2835235" cy="354330"/>
          </a:xfrm>
          <a:prstGeom prst="rect">
            <a:avLst/>
          </a:prstGeom>
          <a:noFill/>
          <a:ln/>
        </p:spPr>
        <p:txBody>
          <a:bodyPr wrap="none" lIns="0" tIns="0" rIns="0" bIns="0" rtlCol="0" anchor="t"/>
          <a:lstStyle/>
          <a:p>
            <a:pPr algn="ctr"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Βασικές κατηγορίες</a:t>
            </a:r>
            <a:endParaRPr lang="en-US" sz="2200" dirty="0"/>
          </a:p>
        </p:txBody>
      </p:sp>
      <p:sp>
        <p:nvSpPr>
          <p:cNvPr id="5" name="Text 3"/>
          <p:cNvSpPr/>
          <p:nvPr/>
        </p:nvSpPr>
        <p:spPr>
          <a:xfrm>
            <a:off x="793790" y="4063603"/>
            <a:ext cx="4120753" cy="362903"/>
          </a:xfrm>
          <a:prstGeom prst="rect">
            <a:avLst/>
          </a:prstGeom>
          <a:noFill/>
          <a:ln/>
        </p:spPr>
        <p:txBody>
          <a:bodyPr wrap="none" lIns="0" tIns="0" rIns="0" bIns="0" rtlCol="0" anchor="t"/>
          <a:lstStyle/>
          <a:p>
            <a:pPr algn="ctr" indent="0" marL="0">
              <a:lnSpc>
                <a:spcPts val="2850"/>
              </a:lnSpc>
              <a:buNone/>
            </a:pPr>
            <a:r>
              <a:rPr lang="en-US" sz="1750" dirty="0">
                <a:solidFill>
                  <a:srgbClr val="405449"/>
                </a:solidFill>
                <a:latin typeface="Nobile" pitchFamily="34" charset="0"/>
                <a:ea typeface="Nobile" pitchFamily="34" charset="-122"/>
                <a:cs typeface="Nobile" pitchFamily="34" charset="-120"/>
              </a:rPr>
              <a:t>Ονοματικές και Επιρρηματικές</a:t>
            </a:r>
            <a:endParaRPr lang="en-US" sz="1750" dirty="0"/>
          </a:p>
        </p:txBody>
      </p:sp>
      <p:sp>
        <p:nvSpPr>
          <p:cNvPr id="6" name="Text 4"/>
          <p:cNvSpPr/>
          <p:nvPr/>
        </p:nvSpPr>
        <p:spPr>
          <a:xfrm>
            <a:off x="5254704" y="2541389"/>
            <a:ext cx="4120872" cy="748427"/>
          </a:xfrm>
          <a:prstGeom prst="rect">
            <a:avLst/>
          </a:prstGeom>
          <a:noFill/>
          <a:ln/>
        </p:spPr>
        <p:txBody>
          <a:bodyPr wrap="none" lIns="0" tIns="0" rIns="0" bIns="0" rtlCol="0" anchor="t"/>
          <a:lstStyle/>
          <a:p>
            <a:pPr algn="ctr" indent="0" marL="0">
              <a:lnSpc>
                <a:spcPts val="5850"/>
              </a:lnSpc>
              <a:buNone/>
            </a:pPr>
            <a:r>
              <a:rPr lang="en-US" sz="5850" b="1" dirty="0">
                <a:solidFill>
                  <a:srgbClr val="405449"/>
                </a:solidFill>
                <a:latin typeface="Fraunces Extra Bold" pitchFamily="34" charset="0"/>
                <a:ea typeface="Fraunces Extra Bold" pitchFamily="34" charset="-122"/>
                <a:cs typeface="Fraunces Extra Bold" pitchFamily="34" charset="-120"/>
              </a:rPr>
              <a:t>—</a:t>
            </a:r>
            <a:endParaRPr lang="en-US" sz="5850" dirty="0"/>
          </a:p>
        </p:txBody>
      </p:sp>
      <p:sp>
        <p:nvSpPr>
          <p:cNvPr id="7" name="Text 5"/>
          <p:cNvSpPr/>
          <p:nvPr/>
        </p:nvSpPr>
        <p:spPr>
          <a:xfrm>
            <a:off x="5254704" y="3573185"/>
            <a:ext cx="4120872" cy="708660"/>
          </a:xfrm>
          <a:prstGeom prst="rect">
            <a:avLst/>
          </a:prstGeom>
          <a:noFill/>
          <a:ln/>
        </p:spPr>
        <p:txBody>
          <a:bodyPr wrap="square" lIns="0" tIns="0" rIns="0" bIns="0" rtlCol="0" anchor="t"/>
          <a:lstStyle/>
          <a:p>
            <a:pPr algn="ctr"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Είδη αναφορικών επιρρηματικών</a:t>
            </a:r>
            <a:endParaRPr lang="en-US" sz="2200" dirty="0"/>
          </a:p>
        </p:txBody>
      </p:sp>
      <p:sp>
        <p:nvSpPr>
          <p:cNvPr id="8" name="Text 6"/>
          <p:cNvSpPr/>
          <p:nvPr/>
        </p:nvSpPr>
        <p:spPr>
          <a:xfrm>
            <a:off x="5254704" y="4417933"/>
            <a:ext cx="4120872" cy="1088708"/>
          </a:xfrm>
          <a:prstGeom prst="rect">
            <a:avLst/>
          </a:prstGeom>
          <a:noFill/>
          <a:ln/>
        </p:spPr>
        <p:txBody>
          <a:bodyPr wrap="square" lIns="0" tIns="0" rIns="0" bIns="0" rtlCol="0" anchor="t"/>
          <a:lstStyle/>
          <a:p>
            <a:pPr algn="ctr" indent="0" marL="0">
              <a:lnSpc>
                <a:spcPts val="2850"/>
              </a:lnSpc>
              <a:buNone/>
            </a:pPr>
            <a:r>
              <a:rPr lang="en-US" sz="1750" dirty="0">
                <a:solidFill>
                  <a:srgbClr val="405449"/>
                </a:solidFill>
                <a:latin typeface="Nobile" pitchFamily="34" charset="0"/>
                <a:ea typeface="Nobile" pitchFamily="34" charset="-122"/>
                <a:cs typeface="Nobile" pitchFamily="34" charset="-120"/>
              </a:rPr>
              <a:t>Αιτιολογικές, τελικές, συμπερασματικές, υποθετικές, παραβολικές κ.ά.</a:t>
            </a:r>
            <a:endParaRPr lang="en-US" sz="1750" dirty="0"/>
          </a:p>
        </p:txBody>
      </p:sp>
      <p:sp>
        <p:nvSpPr>
          <p:cNvPr id="9" name="Text 7"/>
          <p:cNvSpPr/>
          <p:nvPr/>
        </p:nvSpPr>
        <p:spPr>
          <a:xfrm>
            <a:off x="9715738" y="2541389"/>
            <a:ext cx="4120753" cy="748427"/>
          </a:xfrm>
          <a:prstGeom prst="rect">
            <a:avLst/>
          </a:prstGeom>
          <a:noFill/>
          <a:ln/>
        </p:spPr>
        <p:txBody>
          <a:bodyPr wrap="none" lIns="0" tIns="0" rIns="0" bIns="0" rtlCol="0" anchor="t"/>
          <a:lstStyle/>
          <a:p>
            <a:pPr algn="ctr" indent="0" marL="0">
              <a:lnSpc>
                <a:spcPts val="5850"/>
              </a:lnSpc>
              <a:buNone/>
            </a:pPr>
            <a:r>
              <a:rPr lang="en-US" sz="5850" b="1" dirty="0">
                <a:solidFill>
                  <a:srgbClr val="405449"/>
                </a:solidFill>
                <a:latin typeface="Fraunces Extra Bold" pitchFamily="34" charset="0"/>
                <a:ea typeface="Fraunces Extra Bold" pitchFamily="34" charset="-122"/>
                <a:cs typeface="Fraunces Extra Bold" pitchFamily="34" charset="-120"/>
              </a:rPr>
              <a:t>—</a:t>
            </a:r>
            <a:endParaRPr lang="en-US" sz="5850" dirty="0"/>
          </a:p>
        </p:txBody>
      </p:sp>
      <p:sp>
        <p:nvSpPr>
          <p:cNvPr id="10" name="Text 8"/>
          <p:cNvSpPr/>
          <p:nvPr/>
        </p:nvSpPr>
        <p:spPr>
          <a:xfrm>
            <a:off x="9715738" y="3573185"/>
            <a:ext cx="4120753" cy="708660"/>
          </a:xfrm>
          <a:prstGeom prst="rect">
            <a:avLst/>
          </a:prstGeom>
          <a:noFill/>
          <a:ln/>
        </p:spPr>
        <p:txBody>
          <a:bodyPr wrap="square" lIns="0" tIns="0" rIns="0" bIns="0" rtlCol="0" anchor="t"/>
          <a:lstStyle/>
          <a:p>
            <a:pPr algn="ctr"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Αναφορικές αντωνυμίες και επιρρήματα</a:t>
            </a:r>
            <a:endParaRPr lang="en-US" sz="2200" dirty="0"/>
          </a:p>
        </p:txBody>
      </p:sp>
      <p:sp>
        <p:nvSpPr>
          <p:cNvPr id="11" name="Text 9"/>
          <p:cNvSpPr/>
          <p:nvPr/>
        </p:nvSpPr>
        <p:spPr>
          <a:xfrm>
            <a:off x="9715738" y="4417933"/>
            <a:ext cx="4120753" cy="362903"/>
          </a:xfrm>
          <a:prstGeom prst="rect">
            <a:avLst/>
          </a:prstGeom>
          <a:noFill/>
          <a:ln/>
        </p:spPr>
        <p:txBody>
          <a:bodyPr wrap="none" lIns="0" tIns="0" rIns="0" bIns="0" rtlCol="0" anchor="t"/>
          <a:lstStyle/>
          <a:p>
            <a:pPr algn="ctr" indent="0" marL="0">
              <a:lnSpc>
                <a:spcPts val="2850"/>
              </a:lnSpc>
              <a:buNone/>
            </a:pPr>
            <a:r>
              <a:rPr lang="en-US" sz="1750" dirty="0">
                <a:solidFill>
                  <a:srgbClr val="405449"/>
                </a:solidFill>
                <a:latin typeface="Nobile" pitchFamily="34" charset="0"/>
                <a:ea typeface="Nobile" pitchFamily="34" charset="-122"/>
                <a:cs typeface="Nobile" pitchFamily="34" charset="-120"/>
              </a:rPr>
              <a:t>Εισάγουν αναφορικές προτάσεις</a:t>
            </a:r>
            <a:endParaRPr lang="en-US" sz="1750" dirty="0"/>
          </a:p>
        </p:txBody>
      </p:sp>
      <p:sp>
        <p:nvSpPr>
          <p:cNvPr id="12" name="Text 10"/>
          <p:cNvSpPr/>
          <p:nvPr/>
        </p:nvSpPr>
        <p:spPr>
          <a:xfrm>
            <a:off x="793790" y="5761792"/>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Αναφορικές ονομάζονται οι δευτερεύουσες προτάσεις που αναφέρονται σε όρο άλλης πρότασης, ο οποίος είτε υπάρχει είτε εννοείται. Εισάγονται με αναφορικές αντωνυμίες (ὃς, ὁποῖος, ὅστις, ὅσπερ, ὅσος, οἷος) και αναφορικά επιρρήματα (ὅσον, ὅσῳ, οἷον, ὅπου, ὡς, ὅπως, ὥσπερ).</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1259800"/>
            <a:ext cx="10020062"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Αναφορικές Ονοματικές Προτάσεις</a:t>
            </a:r>
            <a:endParaRPr lang="en-US" sz="4450" dirty="0"/>
          </a:p>
        </p:txBody>
      </p:sp>
      <p:sp>
        <p:nvSpPr>
          <p:cNvPr id="3" name="Text 1"/>
          <p:cNvSpPr/>
          <p:nvPr/>
        </p:nvSpPr>
        <p:spPr>
          <a:xfrm>
            <a:off x="793790" y="2422208"/>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Οι αναφορικές ονοματικές προτάσεις εισάγονται με αναφορικές αντωνυμίες και χρησιμοποιούνται στον λόγο ως ονόματα.</a:t>
            </a:r>
            <a:endParaRPr lang="en-US" sz="1750" dirty="0"/>
          </a:p>
        </p:txBody>
      </p:sp>
      <p:sp>
        <p:nvSpPr>
          <p:cNvPr id="4" name="Shape 2"/>
          <p:cNvSpPr/>
          <p:nvPr/>
        </p:nvSpPr>
        <p:spPr>
          <a:xfrm>
            <a:off x="793790" y="3040261"/>
            <a:ext cx="6408063" cy="1669852"/>
          </a:xfrm>
          <a:prstGeom prst="roundRect">
            <a:avLst>
              <a:gd name="adj" fmla="val 12225"/>
            </a:avLst>
          </a:prstGeom>
          <a:solidFill>
            <a:srgbClr val="E8F3E8"/>
          </a:solidFill>
          <a:ln/>
        </p:spPr>
      </p:sp>
      <p:sp>
        <p:nvSpPr>
          <p:cNvPr id="5" name="Text 3"/>
          <p:cNvSpPr/>
          <p:nvPr/>
        </p:nvSpPr>
        <p:spPr>
          <a:xfrm>
            <a:off x="1020604" y="3267075"/>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Ως Υποκείμενο</a:t>
            </a:r>
            <a:endParaRPr lang="en-US" sz="2200" dirty="0"/>
          </a:p>
        </p:txBody>
      </p:sp>
      <p:sp>
        <p:nvSpPr>
          <p:cNvPr id="6" name="Text 4"/>
          <p:cNvSpPr/>
          <p:nvPr/>
        </p:nvSpPr>
        <p:spPr>
          <a:xfrm>
            <a:off x="1020604" y="3757493"/>
            <a:ext cx="5954435"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Όποιος αγωνίζεται θα πετύχει. (Η αναφορική πρόταση λειτουργεί ως υποκείμενο του ρήματος)</a:t>
            </a:r>
            <a:endParaRPr lang="en-US" sz="1750" dirty="0"/>
          </a:p>
        </p:txBody>
      </p:sp>
      <p:sp>
        <p:nvSpPr>
          <p:cNvPr id="7" name="Shape 5"/>
          <p:cNvSpPr/>
          <p:nvPr/>
        </p:nvSpPr>
        <p:spPr>
          <a:xfrm>
            <a:off x="7428667" y="3040261"/>
            <a:ext cx="6408063" cy="1669852"/>
          </a:xfrm>
          <a:prstGeom prst="roundRect">
            <a:avLst>
              <a:gd name="adj" fmla="val 12225"/>
            </a:avLst>
          </a:prstGeom>
          <a:solidFill>
            <a:srgbClr val="E8F3E8"/>
          </a:solidFill>
          <a:ln/>
        </p:spPr>
      </p:sp>
      <p:sp>
        <p:nvSpPr>
          <p:cNvPr id="8" name="Text 6"/>
          <p:cNvSpPr/>
          <p:nvPr/>
        </p:nvSpPr>
        <p:spPr>
          <a:xfrm>
            <a:off x="7655481" y="3267075"/>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Ως Αντικείμενο</a:t>
            </a:r>
            <a:endParaRPr lang="en-US" sz="2200" dirty="0"/>
          </a:p>
        </p:txBody>
      </p:sp>
      <p:sp>
        <p:nvSpPr>
          <p:cNvPr id="9" name="Text 7"/>
          <p:cNvSpPr/>
          <p:nvPr/>
        </p:nvSpPr>
        <p:spPr>
          <a:xfrm>
            <a:off x="7655481" y="3757493"/>
            <a:ext cx="5954435"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Θα διαλέξω όποιον είναι κατάλληλος. (Η αναφορική πρόταση λειτουργεί ως αντικείμενο του ρήματος)</a:t>
            </a:r>
            <a:endParaRPr lang="en-US" sz="1750" dirty="0"/>
          </a:p>
        </p:txBody>
      </p:sp>
      <p:sp>
        <p:nvSpPr>
          <p:cNvPr id="10" name="Shape 8"/>
          <p:cNvSpPr/>
          <p:nvPr/>
        </p:nvSpPr>
        <p:spPr>
          <a:xfrm>
            <a:off x="793790" y="4936927"/>
            <a:ext cx="6408063" cy="2032754"/>
          </a:xfrm>
          <a:prstGeom prst="roundRect">
            <a:avLst>
              <a:gd name="adj" fmla="val 10043"/>
            </a:avLst>
          </a:prstGeom>
          <a:solidFill>
            <a:srgbClr val="E8F3E8"/>
          </a:solidFill>
          <a:ln/>
        </p:spPr>
      </p:sp>
      <p:sp>
        <p:nvSpPr>
          <p:cNvPr id="11" name="Text 9"/>
          <p:cNvSpPr/>
          <p:nvPr/>
        </p:nvSpPr>
        <p:spPr>
          <a:xfrm>
            <a:off x="1020604" y="5163741"/>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Ως Κατηγορούμενο</a:t>
            </a:r>
            <a:endParaRPr lang="en-US" sz="2200" dirty="0"/>
          </a:p>
        </p:txBody>
      </p:sp>
      <p:sp>
        <p:nvSpPr>
          <p:cNvPr id="12" name="Text 10"/>
          <p:cNvSpPr/>
          <p:nvPr/>
        </p:nvSpPr>
        <p:spPr>
          <a:xfrm>
            <a:off x="1020604" y="5654159"/>
            <a:ext cx="5954435"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Έγινε ό,τι φοβόμασταν. (Η αναφορική πρόταση λειτουργεί ως κατηγορούμενο)</a:t>
            </a:r>
            <a:endParaRPr lang="en-US" sz="1750" dirty="0"/>
          </a:p>
        </p:txBody>
      </p:sp>
      <p:sp>
        <p:nvSpPr>
          <p:cNvPr id="13" name="Shape 11"/>
          <p:cNvSpPr/>
          <p:nvPr/>
        </p:nvSpPr>
        <p:spPr>
          <a:xfrm>
            <a:off x="7428667" y="4936927"/>
            <a:ext cx="6408063" cy="2032754"/>
          </a:xfrm>
          <a:prstGeom prst="roundRect">
            <a:avLst>
              <a:gd name="adj" fmla="val 10043"/>
            </a:avLst>
          </a:prstGeom>
          <a:solidFill>
            <a:srgbClr val="E8F3E8"/>
          </a:solidFill>
          <a:ln/>
        </p:spPr>
      </p:sp>
      <p:sp>
        <p:nvSpPr>
          <p:cNvPr id="14" name="Text 12"/>
          <p:cNvSpPr/>
          <p:nvPr/>
        </p:nvSpPr>
        <p:spPr>
          <a:xfrm>
            <a:off x="7655481" y="5163741"/>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Ως Προσδιορισμός</a:t>
            </a:r>
            <a:endParaRPr lang="en-US" sz="2200" dirty="0"/>
          </a:p>
        </p:txBody>
      </p:sp>
      <p:sp>
        <p:nvSpPr>
          <p:cNvPr id="15" name="Text 13"/>
          <p:cNvSpPr/>
          <p:nvPr/>
        </p:nvSpPr>
        <p:spPr>
          <a:xfrm>
            <a:off x="7655481" y="5654159"/>
            <a:ext cx="5954435"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Η ελπίδα ότι θα πετύχει μας δίνει δύναμη. (Η αναφορική πρόταση λειτουργεί ως ονοματικός προσδιορισμός)</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60095" y="769263"/>
            <a:ext cx="10457974" cy="678656"/>
          </a:xfrm>
          <a:prstGeom prst="rect">
            <a:avLst/>
          </a:prstGeom>
          <a:noFill/>
          <a:ln/>
        </p:spPr>
        <p:txBody>
          <a:bodyPr wrap="none" lIns="0" tIns="0" rIns="0" bIns="0" rtlCol="0" anchor="t"/>
          <a:lstStyle/>
          <a:p>
            <a:pPr algn="l" indent="0" marL="0">
              <a:lnSpc>
                <a:spcPts val="5300"/>
              </a:lnSpc>
              <a:buNone/>
            </a:pPr>
            <a:r>
              <a:rPr lang="en-US" sz="4250" b="1" dirty="0">
                <a:solidFill>
                  <a:srgbClr val="3B4540"/>
                </a:solidFill>
                <a:latin typeface="Fraunces Extra Bold" pitchFamily="34" charset="0"/>
                <a:ea typeface="Fraunces Extra Bold" pitchFamily="34" charset="-122"/>
                <a:cs typeface="Fraunces Extra Bold" pitchFamily="34" charset="-120"/>
              </a:rPr>
              <a:t>Αναφορικές Επιρρηματικές Προτάσεις</a:t>
            </a:r>
            <a:endParaRPr lang="en-US" sz="4250" dirty="0"/>
          </a:p>
        </p:txBody>
      </p:sp>
      <p:sp>
        <p:nvSpPr>
          <p:cNvPr id="3" name="Shape 1"/>
          <p:cNvSpPr/>
          <p:nvPr/>
        </p:nvSpPr>
        <p:spPr>
          <a:xfrm>
            <a:off x="760095" y="1882259"/>
            <a:ext cx="13110210" cy="1598771"/>
          </a:xfrm>
          <a:prstGeom prst="roundRect">
            <a:avLst>
              <a:gd name="adj" fmla="val 12226"/>
            </a:avLst>
          </a:prstGeom>
          <a:solidFill>
            <a:srgbClr val="E8F3E8"/>
          </a:solidFill>
          <a:ln/>
        </p:spPr>
      </p:sp>
      <p:sp>
        <p:nvSpPr>
          <p:cNvPr id="4" name="Text 2"/>
          <p:cNvSpPr/>
          <p:nvPr/>
        </p:nvSpPr>
        <p:spPr>
          <a:xfrm>
            <a:off x="977265" y="2099429"/>
            <a:ext cx="3459837" cy="339328"/>
          </a:xfrm>
          <a:prstGeom prst="rect">
            <a:avLst/>
          </a:prstGeom>
          <a:noFill/>
          <a:ln/>
        </p:spPr>
        <p:txBody>
          <a:bodyPr wrap="none" lIns="0" tIns="0" rIns="0" bIns="0" rtlCol="0" anchor="t"/>
          <a:lstStyle/>
          <a:p>
            <a:pPr algn="l" indent="0" marL="0">
              <a:lnSpc>
                <a:spcPts val="2650"/>
              </a:lnSpc>
              <a:buNone/>
            </a:pPr>
            <a:r>
              <a:rPr lang="en-US" sz="2100" b="1" dirty="0">
                <a:solidFill>
                  <a:srgbClr val="405449"/>
                </a:solidFill>
                <a:latin typeface="Fraunces Extra Bold" pitchFamily="34" charset="0"/>
                <a:ea typeface="Fraunces Extra Bold" pitchFamily="34" charset="-122"/>
                <a:cs typeface="Fraunces Extra Bold" pitchFamily="34" charset="-120"/>
              </a:rPr>
              <a:t>Αναφορικές αιτιολογικές</a:t>
            </a:r>
            <a:endParaRPr lang="en-US" sz="2100" dirty="0"/>
          </a:p>
        </p:txBody>
      </p:sp>
      <p:sp>
        <p:nvSpPr>
          <p:cNvPr id="5" name="Text 3"/>
          <p:cNvSpPr/>
          <p:nvPr/>
        </p:nvSpPr>
        <p:spPr>
          <a:xfrm>
            <a:off x="977265" y="2569012"/>
            <a:ext cx="12675870" cy="694849"/>
          </a:xfrm>
          <a:prstGeom prst="rect">
            <a:avLst/>
          </a:prstGeom>
          <a:noFill/>
          <a:ln/>
        </p:spPr>
        <p:txBody>
          <a:bodyPr wrap="square" lIns="0" tIns="0" rIns="0" bIns="0" rtlCol="0" anchor="t"/>
          <a:lstStyle/>
          <a:p>
            <a:pPr algn="l" indent="0" marL="0">
              <a:lnSpc>
                <a:spcPts val="2700"/>
              </a:lnSpc>
              <a:buNone/>
            </a:pPr>
            <a:r>
              <a:rPr lang="en-US" sz="1700" dirty="0">
                <a:solidFill>
                  <a:srgbClr val="405449"/>
                </a:solidFill>
                <a:latin typeface="Nobile" pitchFamily="34" charset="0"/>
                <a:ea typeface="Nobile" pitchFamily="34" charset="-122"/>
                <a:cs typeface="Nobile" pitchFamily="34" charset="-120"/>
              </a:rPr>
              <a:t>Εξαρτώνται από ρήματα ψυχικού πάθους και λειτουργούν ως επιρρηματικοί προσδιορισμοί της αιτίας. Δηλώνουν την αιτία ή το λόγο για τον οποίο συμβαίνει κάτι που αναφέρεται στην κύρια πρόταση.</a:t>
            </a:r>
            <a:endParaRPr lang="en-US" sz="1700" dirty="0"/>
          </a:p>
        </p:txBody>
      </p:sp>
      <p:sp>
        <p:nvSpPr>
          <p:cNvPr id="6" name="Shape 4"/>
          <p:cNvSpPr/>
          <p:nvPr/>
        </p:nvSpPr>
        <p:spPr>
          <a:xfrm>
            <a:off x="760095" y="3698200"/>
            <a:ext cx="13110210" cy="1598771"/>
          </a:xfrm>
          <a:prstGeom prst="roundRect">
            <a:avLst>
              <a:gd name="adj" fmla="val 12226"/>
            </a:avLst>
          </a:prstGeom>
          <a:solidFill>
            <a:srgbClr val="E8F3E8"/>
          </a:solidFill>
          <a:ln/>
        </p:spPr>
      </p:sp>
      <p:sp>
        <p:nvSpPr>
          <p:cNvPr id="7" name="Text 5"/>
          <p:cNvSpPr/>
          <p:nvPr/>
        </p:nvSpPr>
        <p:spPr>
          <a:xfrm>
            <a:off x="977265" y="3915370"/>
            <a:ext cx="2723793" cy="339328"/>
          </a:xfrm>
          <a:prstGeom prst="rect">
            <a:avLst/>
          </a:prstGeom>
          <a:noFill/>
          <a:ln/>
        </p:spPr>
        <p:txBody>
          <a:bodyPr wrap="none" lIns="0" tIns="0" rIns="0" bIns="0" rtlCol="0" anchor="t"/>
          <a:lstStyle/>
          <a:p>
            <a:pPr algn="l" indent="0" marL="0">
              <a:lnSpc>
                <a:spcPts val="2650"/>
              </a:lnSpc>
              <a:buNone/>
            </a:pPr>
            <a:r>
              <a:rPr lang="en-US" sz="2100" b="1" dirty="0">
                <a:solidFill>
                  <a:srgbClr val="405449"/>
                </a:solidFill>
                <a:latin typeface="Fraunces Extra Bold" pitchFamily="34" charset="0"/>
                <a:ea typeface="Fraunces Extra Bold" pitchFamily="34" charset="-122"/>
                <a:cs typeface="Fraunces Extra Bold" pitchFamily="34" charset="-120"/>
              </a:rPr>
              <a:t>Αναφορικές τελικές</a:t>
            </a:r>
            <a:endParaRPr lang="en-US" sz="2100" dirty="0"/>
          </a:p>
        </p:txBody>
      </p:sp>
      <p:sp>
        <p:nvSpPr>
          <p:cNvPr id="8" name="Text 6"/>
          <p:cNvSpPr/>
          <p:nvPr/>
        </p:nvSpPr>
        <p:spPr>
          <a:xfrm>
            <a:off x="977265" y="4384953"/>
            <a:ext cx="12675870" cy="694849"/>
          </a:xfrm>
          <a:prstGeom prst="rect">
            <a:avLst/>
          </a:prstGeom>
          <a:noFill/>
          <a:ln/>
        </p:spPr>
        <p:txBody>
          <a:bodyPr wrap="square" lIns="0" tIns="0" rIns="0" bIns="0" rtlCol="0" anchor="t"/>
          <a:lstStyle/>
          <a:p>
            <a:pPr algn="l" indent="0" marL="0">
              <a:lnSpc>
                <a:spcPts val="2700"/>
              </a:lnSpc>
              <a:buNone/>
            </a:pPr>
            <a:r>
              <a:rPr lang="en-US" sz="1700" dirty="0">
                <a:solidFill>
                  <a:srgbClr val="405449"/>
                </a:solidFill>
                <a:latin typeface="Nobile" pitchFamily="34" charset="0"/>
                <a:ea typeface="Nobile" pitchFamily="34" charset="-122"/>
                <a:cs typeface="Nobile" pitchFamily="34" charset="-120"/>
              </a:rPr>
              <a:t>Εξαρτώνται κυρίως από ρήματα κίνησης ή σκόπιμης ενέργειας και χρησιμοποιούνται ως επιρρηματικοί προσδιορισμοί του σκοπού. Εκφράζουν τον σκοπό ή την πρόθεση μιας ενέργειας που περιγράφεται στην κύρια πρόταση.</a:t>
            </a:r>
            <a:endParaRPr lang="en-US" sz="1700" dirty="0"/>
          </a:p>
        </p:txBody>
      </p:sp>
      <p:sp>
        <p:nvSpPr>
          <p:cNvPr id="9" name="Shape 7"/>
          <p:cNvSpPr/>
          <p:nvPr/>
        </p:nvSpPr>
        <p:spPr>
          <a:xfrm>
            <a:off x="760095" y="5514142"/>
            <a:ext cx="13110210" cy="1946196"/>
          </a:xfrm>
          <a:prstGeom prst="roundRect">
            <a:avLst>
              <a:gd name="adj" fmla="val 10043"/>
            </a:avLst>
          </a:prstGeom>
          <a:solidFill>
            <a:srgbClr val="E8F3E8"/>
          </a:solidFill>
          <a:ln/>
        </p:spPr>
      </p:sp>
      <p:sp>
        <p:nvSpPr>
          <p:cNvPr id="10" name="Text 8"/>
          <p:cNvSpPr/>
          <p:nvPr/>
        </p:nvSpPr>
        <p:spPr>
          <a:xfrm>
            <a:off x="977265" y="5731312"/>
            <a:ext cx="3268147" cy="339328"/>
          </a:xfrm>
          <a:prstGeom prst="rect">
            <a:avLst/>
          </a:prstGeom>
          <a:noFill/>
          <a:ln/>
        </p:spPr>
        <p:txBody>
          <a:bodyPr wrap="none" lIns="0" tIns="0" rIns="0" bIns="0" rtlCol="0" anchor="t"/>
          <a:lstStyle/>
          <a:p>
            <a:pPr algn="l" indent="0" marL="0">
              <a:lnSpc>
                <a:spcPts val="2650"/>
              </a:lnSpc>
              <a:buNone/>
            </a:pPr>
            <a:r>
              <a:rPr lang="en-US" sz="2100" b="1" dirty="0">
                <a:solidFill>
                  <a:srgbClr val="405449"/>
                </a:solidFill>
                <a:latin typeface="Fraunces Extra Bold" pitchFamily="34" charset="0"/>
                <a:ea typeface="Fraunces Extra Bold" pitchFamily="34" charset="-122"/>
                <a:cs typeface="Fraunces Extra Bold" pitchFamily="34" charset="-120"/>
              </a:rPr>
              <a:t>Αναφορικές υποθετικές</a:t>
            </a:r>
            <a:endParaRPr lang="en-US" sz="2100" dirty="0"/>
          </a:p>
        </p:txBody>
      </p:sp>
      <p:sp>
        <p:nvSpPr>
          <p:cNvPr id="11" name="Text 9"/>
          <p:cNvSpPr/>
          <p:nvPr/>
        </p:nvSpPr>
        <p:spPr>
          <a:xfrm>
            <a:off x="977265" y="6200894"/>
            <a:ext cx="12675870" cy="1042273"/>
          </a:xfrm>
          <a:prstGeom prst="rect">
            <a:avLst/>
          </a:prstGeom>
          <a:noFill/>
          <a:ln/>
        </p:spPr>
        <p:txBody>
          <a:bodyPr wrap="square" lIns="0" tIns="0" rIns="0" bIns="0" rtlCol="0" anchor="t"/>
          <a:lstStyle/>
          <a:p>
            <a:pPr algn="l" indent="0" marL="0">
              <a:lnSpc>
                <a:spcPts val="2700"/>
              </a:lnSpc>
              <a:buNone/>
            </a:pPr>
            <a:r>
              <a:rPr lang="en-US" sz="1700" dirty="0">
                <a:solidFill>
                  <a:srgbClr val="405449"/>
                </a:solidFill>
                <a:latin typeface="Nobile" pitchFamily="34" charset="0"/>
                <a:ea typeface="Nobile" pitchFamily="34" charset="-122"/>
                <a:cs typeface="Nobile" pitchFamily="34" charset="-120"/>
              </a:rPr>
              <a:t>Εισάγονται με αναφορικές αντωνυμίες και αναφορικά επιρρήματα και σχηματίζουν με την κύρια πρόταση υποθετικούς λόγους όλων των ειδών. Δηλώνουν μια υπόθεση ή έναν όρο από τον οποίο εξαρτάται η πραγματοποίηση του περιεχομένου της κύριας πρότασης.</a:t>
            </a:r>
            <a:endParaRPr lang="en-US" sz="1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93790" y="2018228"/>
            <a:ext cx="10921246"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Αναφορικές Επιρρηματικές Προτάσεις</a:t>
            </a:r>
            <a:endParaRPr lang="en-US" sz="4450" dirty="0"/>
          </a:p>
        </p:txBody>
      </p:sp>
      <p:sp>
        <p:nvSpPr>
          <p:cNvPr id="3" name="Shape 1"/>
          <p:cNvSpPr/>
          <p:nvPr/>
        </p:nvSpPr>
        <p:spPr>
          <a:xfrm>
            <a:off x="793790" y="3180636"/>
            <a:ext cx="6408063" cy="3030736"/>
          </a:xfrm>
          <a:prstGeom prst="roundRect">
            <a:avLst>
              <a:gd name="adj" fmla="val 6736"/>
            </a:avLst>
          </a:prstGeom>
          <a:solidFill>
            <a:srgbClr val="E8F3E8"/>
          </a:solidFill>
          <a:ln/>
        </p:spPr>
      </p:sp>
      <p:sp>
        <p:nvSpPr>
          <p:cNvPr id="4" name="Text 2"/>
          <p:cNvSpPr/>
          <p:nvPr/>
        </p:nvSpPr>
        <p:spPr>
          <a:xfrm>
            <a:off x="1020604" y="3407450"/>
            <a:ext cx="4331256"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Αναφορικές Συμπερασματικές</a:t>
            </a:r>
            <a:endParaRPr lang="en-US" sz="2200" dirty="0"/>
          </a:p>
        </p:txBody>
      </p:sp>
      <p:sp>
        <p:nvSpPr>
          <p:cNvPr id="5" name="Text 3"/>
          <p:cNvSpPr/>
          <p:nvPr/>
        </p:nvSpPr>
        <p:spPr>
          <a:xfrm>
            <a:off x="1020604" y="3897868"/>
            <a:ext cx="5954435"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Δηλώνουν το αποτέλεσμα που προκύπτει από την ενέργεια της κύριας πρότασης.</a:t>
            </a:r>
            <a:endParaRPr lang="en-US" sz="1750" dirty="0"/>
          </a:p>
        </p:txBody>
      </p:sp>
      <p:sp>
        <p:nvSpPr>
          <p:cNvPr id="6" name="Text 4"/>
          <p:cNvSpPr/>
          <p:nvPr/>
        </p:nvSpPr>
        <p:spPr>
          <a:xfrm>
            <a:off x="1020604" y="4759762"/>
            <a:ext cx="5954435" cy="362903"/>
          </a:xfrm>
          <a:prstGeom prst="rect">
            <a:avLst/>
          </a:prstGeom>
          <a:noFill/>
          <a:ln/>
        </p:spPr>
        <p:txBody>
          <a:bodyPr wrap="none" lIns="0" tIns="0" rIns="0" bIns="0" rtlCol="0" anchor="t"/>
          <a:lstStyle/>
          <a:p>
            <a:pPr algn="l" indent="0" marL="0">
              <a:lnSpc>
                <a:spcPts val="2850"/>
              </a:lnSpc>
              <a:buNone/>
            </a:pPr>
            <a:endParaRPr lang="en-US" sz="1750" dirty="0"/>
          </a:p>
        </p:txBody>
      </p:sp>
      <p:sp>
        <p:nvSpPr>
          <p:cNvPr id="7" name="Text 5"/>
          <p:cNvSpPr/>
          <p:nvPr/>
        </p:nvSpPr>
        <p:spPr>
          <a:xfrm>
            <a:off x="1020604" y="5258753"/>
            <a:ext cx="5954435"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Χρησιμοποιούνται ως επιρρηματικοί προσδιορισμοί του αποτελέσματος. </a:t>
            </a:r>
            <a:endParaRPr lang="en-US" sz="1750" dirty="0"/>
          </a:p>
        </p:txBody>
      </p:sp>
      <p:sp>
        <p:nvSpPr>
          <p:cNvPr id="8" name="Shape 6"/>
          <p:cNvSpPr/>
          <p:nvPr/>
        </p:nvSpPr>
        <p:spPr>
          <a:xfrm>
            <a:off x="7428667" y="3180636"/>
            <a:ext cx="6408063" cy="3030736"/>
          </a:xfrm>
          <a:prstGeom prst="roundRect">
            <a:avLst>
              <a:gd name="adj" fmla="val 6736"/>
            </a:avLst>
          </a:prstGeom>
          <a:solidFill>
            <a:srgbClr val="E8F3E8"/>
          </a:solidFill>
          <a:ln/>
        </p:spPr>
      </p:sp>
      <p:sp>
        <p:nvSpPr>
          <p:cNvPr id="9" name="Text 7"/>
          <p:cNvSpPr/>
          <p:nvPr/>
        </p:nvSpPr>
        <p:spPr>
          <a:xfrm>
            <a:off x="7655481" y="3407450"/>
            <a:ext cx="3650218"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Αναφορικές Παραβολικές</a:t>
            </a:r>
            <a:endParaRPr lang="en-US" sz="2200" dirty="0"/>
          </a:p>
        </p:txBody>
      </p:sp>
      <p:sp>
        <p:nvSpPr>
          <p:cNvPr id="10" name="Text 8"/>
          <p:cNvSpPr/>
          <p:nvPr/>
        </p:nvSpPr>
        <p:spPr>
          <a:xfrm>
            <a:off x="7655481" y="3897868"/>
            <a:ext cx="5954435"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Δηλώνουν σύγκριση ή παρομοίωση και εκφράζουν ποσό (ηλικία, μέτρο, βαθμό), ποιόν (ιδιότητα), τρόπο, και είναι συχνά ελλειπτικές ως προς το ρήμα.</a:t>
            </a:r>
            <a:endParaRPr lang="en-US" sz="1750" dirty="0"/>
          </a:p>
        </p:txBody>
      </p:sp>
      <p:sp>
        <p:nvSpPr>
          <p:cNvPr id="11" name="Text 9"/>
          <p:cNvSpPr/>
          <p:nvPr/>
        </p:nvSpPr>
        <p:spPr>
          <a:xfrm>
            <a:off x="7655481" y="5122664"/>
            <a:ext cx="5954435"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Χρησιμοποιούνται ως επιρρηματικοί της σύγκρισης - παρομοίωσης.</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40093" y="755571"/>
            <a:ext cx="7663815" cy="1321832"/>
          </a:xfrm>
          <a:prstGeom prst="rect">
            <a:avLst/>
          </a:prstGeom>
          <a:noFill/>
          <a:ln/>
        </p:spPr>
        <p:txBody>
          <a:bodyPr wrap="square" lIns="0" tIns="0" rIns="0" bIns="0" rtlCol="0" anchor="t"/>
          <a:lstStyle/>
          <a:p>
            <a:pPr algn="l" indent="0" marL="0">
              <a:lnSpc>
                <a:spcPts val="5200"/>
              </a:lnSpc>
              <a:buNone/>
            </a:pPr>
            <a:r>
              <a:rPr lang="en-US" sz="4150" b="1" dirty="0">
                <a:solidFill>
                  <a:srgbClr val="3B4540"/>
                </a:solidFill>
                <a:latin typeface="Fraunces Extra Bold" pitchFamily="34" charset="0"/>
                <a:ea typeface="Fraunces Extra Bold" pitchFamily="34" charset="-122"/>
                <a:cs typeface="Fraunces Extra Bold" pitchFamily="34" charset="-120"/>
              </a:rPr>
              <a:t>Αναγνώριση Δευτερευουσών Προτάσεων</a:t>
            </a:r>
            <a:endParaRPr lang="en-US" sz="4150" dirty="0"/>
          </a:p>
        </p:txBody>
      </p:sp>
      <p:sp>
        <p:nvSpPr>
          <p:cNvPr id="4" name="Shape 1"/>
          <p:cNvSpPr/>
          <p:nvPr/>
        </p:nvSpPr>
        <p:spPr>
          <a:xfrm>
            <a:off x="740093" y="2394585"/>
            <a:ext cx="475774" cy="475774"/>
          </a:xfrm>
          <a:prstGeom prst="roundRect">
            <a:avLst>
              <a:gd name="adj" fmla="val 40005"/>
            </a:avLst>
          </a:prstGeom>
          <a:solidFill>
            <a:srgbClr val="E8F3E8"/>
          </a:solidFill>
          <a:ln/>
        </p:spPr>
      </p:sp>
      <p:sp>
        <p:nvSpPr>
          <p:cNvPr id="5" name="Text 2"/>
          <p:cNvSpPr/>
          <p:nvPr/>
        </p:nvSpPr>
        <p:spPr>
          <a:xfrm>
            <a:off x="819388" y="2434233"/>
            <a:ext cx="317183" cy="396478"/>
          </a:xfrm>
          <a:prstGeom prst="rect">
            <a:avLst/>
          </a:prstGeom>
          <a:noFill/>
          <a:ln/>
        </p:spPr>
        <p:txBody>
          <a:bodyPr wrap="none" lIns="0" tIns="0" rIns="0" bIns="0" rtlCol="0" anchor="t"/>
          <a:lstStyle/>
          <a:p>
            <a:pPr algn="ctr" indent="0" marL="0">
              <a:lnSpc>
                <a:spcPts val="2450"/>
              </a:lnSpc>
              <a:buNone/>
            </a:pPr>
            <a:r>
              <a:rPr lang="en-US" sz="2450" b="1" dirty="0">
                <a:solidFill>
                  <a:srgbClr val="405449"/>
                </a:solidFill>
                <a:latin typeface="Fraunces Extra Bold" pitchFamily="34" charset="0"/>
                <a:ea typeface="Fraunces Extra Bold" pitchFamily="34" charset="-122"/>
                <a:cs typeface="Fraunces Extra Bold" pitchFamily="34" charset="-120"/>
              </a:rPr>
              <a:t>1</a:t>
            </a:r>
            <a:endParaRPr lang="en-US" sz="2450" dirty="0"/>
          </a:p>
        </p:txBody>
      </p:sp>
      <p:sp>
        <p:nvSpPr>
          <p:cNvPr id="6" name="Text 3"/>
          <p:cNvSpPr/>
          <p:nvPr/>
        </p:nvSpPr>
        <p:spPr>
          <a:xfrm>
            <a:off x="1427321" y="2467213"/>
            <a:ext cx="2643426" cy="330398"/>
          </a:xfrm>
          <a:prstGeom prst="rect">
            <a:avLst/>
          </a:prstGeom>
          <a:noFill/>
          <a:ln/>
        </p:spPr>
        <p:txBody>
          <a:bodyPr wrap="none" lIns="0" tIns="0" rIns="0" bIns="0" rtlCol="0" anchor="t"/>
          <a:lstStyle/>
          <a:p>
            <a:pPr algn="l" indent="0" marL="0">
              <a:lnSpc>
                <a:spcPts val="2600"/>
              </a:lnSpc>
              <a:buNone/>
            </a:pPr>
            <a:r>
              <a:rPr lang="en-US" sz="2050" b="1" dirty="0">
                <a:solidFill>
                  <a:srgbClr val="405449"/>
                </a:solidFill>
                <a:latin typeface="Fraunces Extra Bold" pitchFamily="34" charset="0"/>
                <a:ea typeface="Fraunces Extra Bold" pitchFamily="34" charset="-122"/>
                <a:cs typeface="Fraunces Extra Bold" pitchFamily="34" charset="-120"/>
              </a:rPr>
              <a:t>Εισαγωγή</a:t>
            </a:r>
            <a:endParaRPr lang="en-US" sz="2050" dirty="0"/>
          </a:p>
        </p:txBody>
      </p:sp>
      <p:sp>
        <p:nvSpPr>
          <p:cNvPr id="7" name="Text 4"/>
          <p:cNvSpPr/>
          <p:nvPr/>
        </p:nvSpPr>
        <p:spPr>
          <a:xfrm>
            <a:off x="1427321" y="2924413"/>
            <a:ext cx="6976586" cy="338257"/>
          </a:xfrm>
          <a:prstGeom prst="rect">
            <a:avLst/>
          </a:prstGeom>
          <a:noFill/>
          <a:ln/>
        </p:spPr>
        <p:txBody>
          <a:bodyPr wrap="none" lIns="0" tIns="0" rIns="0" bIns="0" rtlCol="0" anchor="t"/>
          <a:lstStyle/>
          <a:p>
            <a:pPr algn="l" indent="0" marL="0">
              <a:lnSpc>
                <a:spcPts val="2650"/>
              </a:lnSpc>
              <a:buNone/>
            </a:pPr>
            <a:r>
              <a:rPr lang="en-US" sz="1650" dirty="0">
                <a:solidFill>
                  <a:srgbClr val="405449"/>
                </a:solidFill>
                <a:latin typeface="Nobile" pitchFamily="34" charset="0"/>
                <a:ea typeface="Nobile" pitchFamily="34" charset="-122"/>
                <a:cs typeface="Nobile" pitchFamily="34" charset="-120"/>
              </a:rPr>
              <a:t>Με ποια λέξη αρχίζει η δευτερεύουσα πρόταση.</a:t>
            </a:r>
            <a:endParaRPr lang="en-US" sz="1650" dirty="0"/>
          </a:p>
        </p:txBody>
      </p:sp>
      <p:sp>
        <p:nvSpPr>
          <p:cNvPr id="8" name="Shape 5"/>
          <p:cNvSpPr/>
          <p:nvPr/>
        </p:nvSpPr>
        <p:spPr>
          <a:xfrm>
            <a:off x="740093" y="3685580"/>
            <a:ext cx="475774" cy="475774"/>
          </a:xfrm>
          <a:prstGeom prst="roundRect">
            <a:avLst>
              <a:gd name="adj" fmla="val 40005"/>
            </a:avLst>
          </a:prstGeom>
          <a:solidFill>
            <a:srgbClr val="E8F3E8"/>
          </a:solidFill>
          <a:ln/>
        </p:spPr>
      </p:sp>
      <p:sp>
        <p:nvSpPr>
          <p:cNvPr id="9" name="Text 6"/>
          <p:cNvSpPr/>
          <p:nvPr/>
        </p:nvSpPr>
        <p:spPr>
          <a:xfrm>
            <a:off x="819388" y="3725227"/>
            <a:ext cx="317183" cy="396478"/>
          </a:xfrm>
          <a:prstGeom prst="rect">
            <a:avLst/>
          </a:prstGeom>
          <a:noFill/>
          <a:ln/>
        </p:spPr>
        <p:txBody>
          <a:bodyPr wrap="none" lIns="0" tIns="0" rIns="0" bIns="0" rtlCol="0" anchor="t"/>
          <a:lstStyle/>
          <a:p>
            <a:pPr algn="ctr" indent="0" marL="0">
              <a:lnSpc>
                <a:spcPts val="2450"/>
              </a:lnSpc>
              <a:buNone/>
            </a:pPr>
            <a:r>
              <a:rPr lang="en-US" sz="2450" b="1" dirty="0">
                <a:solidFill>
                  <a:srgbClr val="405449"/>
                </a:solidFill>
                <a:latin typeface="Fraunces Extra Bold" pitchFamily="34" charset="0"/>
                <a:ea typeface="Fraunces Extra Bold" pitchFamily="34" charset="-122"/>
                <a:cs typeface="Fraunces Extra Bold" pitchFamily="34" charset="-120"/>
              </a:rPr>
              <a:t>2</a:t>
            </a:r>
            <a:endParaRPr lang="en-US" sz="2450" dirty="0"/>
          </a:p>
        </p:txBody>
      </p:sp>
      <p:sp>
        <p:nvSpPr>
          <p:cNvPr id="10" name="Text 7"/>
          <p:cNvSpPr/>
          <p:nvPr/>
        </p:nvSpPr>
        <p:spPr>
          <a:xfrm>
            <a:off x="1427321" y="3758208"/>
            <a:ext cx="2643426" cy="330398"/>
          </a:xfrm>
          <a:prstGeom prst="rect">
            <a:avLst/>
          </a:prstGeom>
          <a:noFill/>
          <a:ln/>
        </p:spPr>
        <p:txBody>
          <a:bodyPr wrap="none" lIns="0" tIns="0" rIns="0" bIns="0" rtlCol="0" anchor="t"/>
          <a:lstStyle/>
          <a:p>
            <a:pPr algn="l" indent="0" marL="0">
              <a:lnSpc>
                <a:spcPts val="2600"/>
              </a:lnSpc>
              <a:buNone/>
            </a:pPr>
            <a:r>
              <a:rPr lang="en-US" sz="2050" b="1" dirty="0">
                <a:solidFill>
                  <a:srgbClr val="405449"/>
                </a:solidFill>
                <a:latin typeface="Fraunces Extra Bold" pitchFamily="34" charset="0"/>
                <a:ea typeface="Fraunces Extra Bold" pitchFamily="34" charset="-122"/>
                <a:cs typeface="Fraunces Extra Bold" pitchFamily="34" charset="-120"/>
              </a:rPr>
              <a:t>Εξάρτηση</a:t>
            </a:r>
            <a:endParaRPr lang="en-US" sz="2050" dirty="0"/>
          </a:p>
        </p:txBody>
      </p:sp>
      <p:sp>
        <p:nvSpPr>
          <p:cNvPr id="11" name="Text 8"/>
          <p:cNvSpPr/>
          <p:nvPr/>
        </p:nvSpPr>
        <p:spPr>
          <a:xfrm>
            <a:off x="1427321" y="4215408"/>
            <a:ext cx="6976586" cy="676513"/>
          </a:xfrm>
          <a:prstGeom prst="rect">
            <a:avLst/>
          </a:prstGeom>
          <a:noFill/>
          <a:ln/>
        </p:spPr>
        <p:txBody>
          <a:bodyPr wrap="square" lIns="0" tIns="0" rIns="0" bIns="0" rtlCol="0" anchor="t"/>
          <a:lstStyle/>
          <a:p>
            <a:pPr algn="l" indent="0" marL="0">
              <a:lnSpc>
                <a:spcPts val="2650"/>
              </a:lnSpc>
              <a:buNone/>
            </a:pPr>
            <a:r>
              <a:rPr lang="en-US" sz="1650" dirty="0">
                <a:solidFill>
                  <a:srgbClr val="405449"/>
                </a:solidFill>
                <a:latin typeface="Nobile" pitchFamily="34" charset="0"/>
                <a:ea typeface="Nobile" pitchFamily="34" charset="-122"/>
                <a:cs typeface="Nobile" pitchFamily="34" charset="-120"/>
              </a:rPr>
              <a:t>Τι δηλώνει το ρήμα της πρότασης από την οποία εξαρτάται η δευτερεύουσα και τίνος χρόνου είναι (αρκτικού ή ιστορικού).</a:t>
            </a:r>
            <a:endParaRPr lang="en-US" sz="1650" dirty="0"/>
          </a:p>
        </p:txBody>
      </p:sp>
      <p:sp>
        <p:nvSpPr>
          <p:cNvPr id="12" name="Shape 9"/>
          <p:cNvSpPr/>
          <p:nvPr/>
        </p:nvSpPr>
        <p:spPr>
          <a:xfrm>
            <a:off x="740093" y="5314831"/>
            <a:ext cx="475774" cy="475774"/>
          </a:xfrm>
          <a:prstGeom prst="roundRect">
            <a:avLst>
              <a:gd name="adj" fmla="val 40005"/>
            </a:avLst>
          </a:prstGeom>
          <a:solidFill>
            <a:srgbClr val="E8F3E8"/>
          </a:solidFill>
          <a:ln/>
        </p:spPr>
      </p:sp>
      <p:sp>
        <p:nvSpPr>
          <p:cNvPr id="13" name="Text 10"/>
          <p:cNvSpPr/>
          <p:nvPr/>
        </p:nvSpPr>
        <p:spPr>
          <a:xfrm>
            <a:off x="819388" y="5354479"/>
            <a:ext cx="317183" cy="396478"/>
          </a:xfrm>
          <a:prstGeom prst="rect">
            <a:avLst/>
          </a:prstGeom>
          <a:noFill/>
          <a:ln/>
        </p:spPr>
        <p:txBody>
          <a:bodyPr wrap="none" lIns="0" tIns="0" rIns="0" bIns="0" rtlCol="0" anchor="t"/>
          <a:lstStyle/>
          <a:p>
            <a:pPr algn="ctr" indent="0" marL="0">
              <a:lnSpc>
                <a:spcPts val="2450"/>
              </a:lnSpc>
              <a:buNone/>
            </a:pPr>
            <a:r>
              <a:rPr lang="en-US" sz="2450" b="1" dirty="0">
                <a:solidFill>
                  <a:srgbClr val="405449"/>
                </a:solidFill>
                <a:latin typeface="Fraunces Extra Bold" pitchFamily="34" charset="0"/>
                <a:ea typeface="Fraunces Extra Bold" pitchFamily="34" charset="-122"/>
                <a:cs typeface="Fraunces Extra Bold" pitchFamily="34" charset="-120"/>
              </a:rPr>
              <a:t>3</a:t>
            </a:r>
            <a:endParaRPr lang="en-US" sz="2450" dirty="0"/>
          </a:p>
        </p:txBody>
      </p:sp>
      <p:sp>
        <p:nvSpPr>
          <p:cNvPr id="14" name="Text 11"/>
          <p:cNvSpPr/>
          <p:nvPr/>
        </p:nvSpPr>
        <p:spPr>
          <a:xfrm>
            <a:off x="1427321" y="5387459"/>
            <a:ext cx="2643426" cy="330398"/>
          </a:xfrm>
          <a:prstGeom prst="rect">
            <a:avLst/>
          </a:prstGeom>
          <a:noFill/>
          <a:ln/>
        </p:spPr>
        <p:txBody>
          <a:bodyPr wrap="none" lIns="0" tIns="0" rIns="0" bIns="0" rtlCol="0" anchor="t"/>
          <a:lstStyle/>
          <a:p>
            <a:pPr algn="l" indent="0" marL="0">
              <a:lnSpc>
                <a:spcPts val="2600"/>
              </a:lnSpc>
              <a:buNone/>
            </a:pPr>
            <a:r>
              <a:rPr lang="en-US" sz="2050" b="1" dirty="0">
                <a:solidFill>
                  <a:srgbClr val="405449"/>
                </a:solidFill>
                <a:latin typeface="Fraunces Extra Bold" pitchFamily="34" charset="0"/>
                <a:ea typeface="Fraunces Extra Bold" pitchFamily="34" charset="-122"/>
                <a:cs typeface="Fraunces Extra Bold" pitchFamily="34" charset="-120"/>
              </a:rPr>
              <a:t>Εκφορά</a:t>
            </a:r>
            <a:endParaRPr lang="en-US" sz="2050" dirty="0"/>
          </a:p>
        </p:txBody>
      </p:sp>
      <p:sp>
        <p:nvSpPr>
          <p:cNvPr id="15" name="Text 12"/>
          <p:cNvSpPr/>
          <p:nvPr/>
        </p:nvSpPr>
        <p:spPr>
          <a:xfrm>
            <a:off x="1427321" y="5844659"/>
            <a:ext cx="6976586" cy="338257"/>
          </a:xfrm>
          <a:prstGeom prst="rect">
            <a:avLst/>
          </a:prstGeom>
          <a:noFill/>
          <a:ln/>
        </p:spPr>
        <p:txBody>
          <a:bodyPr wrap="none" lIns="0" tIns="0" rIns="0" bIns="0" rtlCol="0" anchor="t"/>
          <a:lstStyle/>
          <a:p>
            <a:pPr algn="l" indent="0" marL="0">
              <a:lnSpc>
                <a:spcPts val="2650"/>
              </a:lnSpc>
              <a:buNone/>
            </a:pPr>
            <a:r>
              <a:rPr lang="en-US" sz="1650" dirty="0">
                <a:solidFill>
                  <a:srgbClr val="405449"/>
                </a:solidFill>
                <a:latin typeface="Nobile" pitchFamily="34" charset="0"/>
                <a:ea typeface="Nobile" pitchFamily="34" charset="-122"/>
                <a:cs typeface="Nobile" pitchFamily="34" charset="-120"/>
              </a:rPr>
              <a:t>Σε ποια έγκλιση τίθεται το ρήμα της δευτερεύουσας πρότασης.</a:t>
            </a:r>
            <a:endParaRPr lang="en-US" sz="1650" dirty="0"/>
          </a:p>
        </p:txBody>
      </p:sp>
      <p:sp>
        <p:nvSpPr>
          <p:cNvPr id="16" name="Shape 13"/>
          <p:cNvSpPr/>
          <p:nvPr/>
        </p:nvSpPr>
        <p:spPr>
          <a:xfrm>
            <a:off x="740093" y="6605826"/>
            <a:ext cx="475774" cy="475774"/>
          </a:xfrm>
          <a:prstGeom prst="roundRect">
            <a:avLst>
              <a:gd name="adj" fmla="val 40005"/>
            </a:avLst>
          </a:prstGeom>
          <a:solidFill>
            <a:srgbClr val="E8F3E8"/>
          </a:solidFill>
          <a:ln/>
        </p:spPr>
      </p:sp>
      <p:sp>
        <p:nvSpPr>
          <p:cNvPr id="17" name="Text 14"/>
          <p:cNvSpPr/>
          <p:nvPr/>
        </p:nvSpPr>
        <p:spPr>
          <a:xfrm>
            <a:off x="819388" y="6645473"/>
            <a:ext cx="317183" cy="396478"/>
          </a:xfrm>
          <a:prstGeom prst="rect">
            <a:avLst/>
          </a:prstGeom>
          <a:noFill/>
          <a:ln/>
        </p:spPr>
        <p:txBody>
          <a:bodyPr wrap="none" lIns="0" tIns="0" rIns="0" bIns="0" rtlCol="0" anchor="t"/>
          <a:lstStyle/>
          <a:p>
            <a:pPr algn="ctr" indent="0" marL="0">
              <a:lnSpc>
                <a:spcPts val="2450"/>
              </a:lnSpc>
              <a:buNone/>
            </a:pPr>
            <a:r>
              <a:rPr lang="en-US" sz="2450" b="1" dirty="0">
                <a:solidFill>
                  <a:srgbClr val="405449"/>
                </a:solidFill>
                <a:latin typeface="Fraunces Extra Bold" pitchFamily="34" charset="0"/>
                <a:ea typeface="Fraunces Extra Bold" pitchFamily="34" charset="-122"/>
                <a:cs typeface="Fraunces Extra Bold" pitchFamily="34" charset="-120"/>
              </a:rPr>
              <a:t>4</a:t>
            </a:r>
            <a:endParaRPr lang="en-US" sz="2450" dirty="0"/>
          </a:p>
        </p:txBody>
      </p:sp>
      <p:sp>
        <p:nvSpPr>
          <p:cNvPr id="18" name="Text 15"/>
          <p:cNvSpPr/>
          <p:nvPr/>
        </p:nvSpPr>
        <p:spPr>
          <a:xfrm>
            <a:off x="1427321" y="6678454"/>
            <a:ext cx="2643426" cy="330398"/>
          </a:xfrm>
          <a:prstGeom prst="rect">
            <a:avLst/>
          </a:prstGeom>
          <a:noFill/>
          <a:ln/>
        </p:spPr>
        <p:txBody>
          <a:bodyPr wrap="none" lIns="0" tIns="0" rIns="0" bIns="0" rtlCol="0" anchor="t"/>
          <a:lstStyle/>
          <a:p>
            <a:pPr algn="l" indent="0" marL="0">
              <a:lnSpc>
                <a:spcPts val="2600"/>
              </a:lnSpc>
              <a:buNone/>
            </a:pPr>
            <a:r>
              <a:rPr lang="en-US" sz="2050" b="1" dirty="0">
                <a:solidFill>
                  <a:srgbClr val="405449"/>
                </a:solidFill>
                <a:latin typeface="Fraunces Extra Bold" pitchFamily="34" charset="0"/>
                <a:ea typeface="Fraunces Extra Bold" pitchFamily="34" charset="-122"/>
                <a:cs typeface="Fraunces Extra Bold" pitchFamily="34" charset="-120"/>
              </a:rPr>
              <a:t>Συντακτικός ρόλος</a:t>
            </a:r>
            <a:endParaRPr lang="en-US" sz="2050" dirty="0"/>
          </a:p>
        </p:txBody>
      </p:sp>
      <p:sp>
        <p:nvSpPr>
          <p:cNvPr id="19" name="Text 16"/>
          <p:cNvSpPr/>
          <p:nvPr/>
        </p:nvSpPr>
        <p:spPr>
          <a:xfrm>
            <a:off x="1427321" y="7135654"/>
            <a:ext cx="6976586" cy="338257"/>
          </a:xfrm>
          <a:prstGeom prst="rect">
            <a:avLst/>
          </a:prstGeom>
          <a:noFill/>
          <a:ln/>
        </p:spPr>
        <p:txBody>
          <a:bodyPr wrap="none" lIns="0" tIns="0" rIns="0" bIns="0" rtlCol="0" anchor="t"/>
          <a:lstStyle/>
          <a:p>
            <a:pPr algn="l" indent="0" marL="0">
              <a:lnSpc>
                <a:spcPts val="2650"/>
              </a:lnSpc>
              <a:buNone/>
            </a:pPr>
            <a:r>
              <a:rPr lang="en-US" sz="1650" dirty="0">
                <a:solidFill>
                  <a:srgbClr val="405449"/>
                </a:solidFill>
                <a:latin typeface="Nobile" pitchFamily="34" charset="0"/>
                <a:ea typeface="Nobile" pitchFamily="34" charset="-122"/>
                <a:cs typeface="Nobile" pitchFamily="34" charset="-120"/>
              </a:rPr>
              <a:t>Πώς χρησιμοποιείται στον λόγο η δευτερεύουσα πρόταση.</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814155"/>
            <a:ext cx="11432858"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Κατηγορίες Δευτερευουσών Προτάσεων</a:t>
            </a:r>
            <a:endParaRPr lang="en-US" sz="4450" dirty="0"/>
          </a:p>
        </p:txBody>
      </p:sp>
      <p:sp>
        <p:nvSpPr>
          <p:cNvPr id="3" name="Text 1"/>
          <p:cNvSpPr/>
          <p:nvPr/>
        </p:nvSpPr>
        <p:spPr>
          <a:xfrm>
            <a:off x="793790" y="3089910"/>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Ονοματικές</a:t>
            </a:r>
            <a:endParaRPr lang="en-US" sz="2200" dirty="0"/>
          </a:p>
        </p:txBody>
      </p:sp>
      <p:sp>
        <p:nvSpPr>
          <p:cNvPr id="4" name="Text 2"/>
          <p:cNvSpPr/>
          <p:nvPr/>
        </p:nvSpPr>
        <p:spPr>
          <a:xfrm>
            <a:off x="793790" y="3671054"/>
            <a:ext cx="6244709" cy="217741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Είναι οι δευτερεύουσες προτάσεις που χρησιμοποιούνται στον λόγο όπως και τα ονόματα: ως υποκείμενα, αντικείμενα, κατηγορούμενα, ονοματικοί προσδιορισμοί. Στην κατηγορία αυτή ανήκουν οι ειδικές, οι ενδοιαστικές, οι πλάγιες ερωτηματικές και, σε κάποιες περιπτώσεις, οι αναφορικές προτάσεις.</a:t>
            </a:r>
            <a:endParaRPr lang="en-US" sz="1750" dirty="0"/>
          </a:p>
        </p:txBody>
      </p:sp>
      <p:sp>
        <p:nvSpPr>
          <p:cNvPr id="5" name="Text 3"/>
          <p:cNvSpPr/>
          <p:nvPr/>
        </p:nvSpPr>
        <p:spPr>
          <a:xfrm>
            <a:off x="7599521" y="3089910"/>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Επιρρηματικές</a:t>
            </a:r>
            <a:endParaRPr lang="en-US" sz="2200" dirty="0"/>
          </a:p>
        </p:txBody>
      </p:sp>
      <p:sp>
        <p:nvSpPr>
          <p:cNvPr id="6" name="Text 4"/>
          <p:cNvSpPr/>
          <p:nvPr/>
        </p:nvSpPr>
        <p:spPr>
          <a:xfrm>
            <a:off x="7599521" y="3671054"/>
            <a:ext cx="6244709" cy="254031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Είναι οι δευτερεύουσες προτάσεις που εκφράζουν επιρρηματικές σχέσεις και χρησιμοποιούνται στον λόγο ως επιρρηματικοί προσδιορισμοί. Στην κατηγορία αυτή ανήκουν οι χρονικές, οι συμπερασματικές, οι αιτιολογικές, οι τελικές, οι υποθετικές, οι εναντιωματικές, οι παραχωρητικές και, σε κάποιες περιπτώσεις, οι αναφορικές προτάσεις.</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29020" y="905828"/>
            <a:ext cx="9501545" cy="650915"/>
          </a:xfrm>
          <a:prstGeom prst="rect">
            <a:avLst/>
          </a:prstGeom>
          <a:noFill/>
          <a:ln/>
        </p:spPr>
        <p:txBody>
          <a:bodyPr wrap="none" lIns="0" tIns="0" rIns="0" bIns="0" rtlCol="0" anchor="t"/>
          <a:lstStyle/>
          <a:p>
            <a:pPr algn="l" indent="0" marL="0">
              <a:lnSpc>
                <a:spcPts val="5100"/>
              </a:lnSpc>
              <a:buNone/>
            </a:pPr>
            <a:r>
              <a:rPr lang="en-US" sz="4100" b="1" dirty="0">
                <a:solidFill>
                  <a:srgbClr val="3B4540"/>
                </a:solidFill>
                <a:latin typeface="Fraunces Extra Bold" pitchFamily="34" charset="0"/>
                <a:ea typeface="Fraunces Extra Bold" pitchFamily="34" charset="-122"/>
                <a:cs typeface="Fraunces Extra Bold" pitchFamily="34" charset="-120"/>
              </a:rPr>
              <a:t>Εκφορά Δευτερευουσών Προτάσεων</a:t>
            </a:r>
            <a:endParaRPr lang="en-US" sz="4100" dirty="0"/>
          </a:p>
        </p:txBody>
      </p:sp>
      <p:sp>
        <p:nvSpPr>
          <p:cNvPr id="3" name="Shape 1"/>
          <p:cNvSpPr/>
          <p:nvPr/>
        </p:nvSpPr>
        <p:spPr>
          <a:xfrm>
            <a:off x="729020" y="1973342"/>
            <a:ext cx="6482120" cy="1866900"/>
          </a:xfrm>
          <a:prstGeom prst="roundRect">
            <a:avLst>
              <a:gd name="adj" fmla="val 10042"/>
            </a:avLst>
          </a:prstGeom>
          <a:solidFill>
            <a:srgbClr val="E8F3E8"/>
          </a:solidFill>
          <a:ln/>
        </p:spPr>
      </p:sp>
      <p:sp>
        <p:nvSpPr>
          <p:cNvPr id="4" name="Text 2"/>
          <p:cNvSpPr/>
          <p:nvPr/>
        </p:nvSpPr>
        <p:spPr>
          <a:xfrm>
            <a:off x="937260" y="2181582"/>
            <a:ext cx="2603778" cy="325398"/>
          </a:xfrm>
          <a:prstGeom prst="rect">
            <a:avLst/>
          </a:prstGeom>
          <a:noFill/>
          <a:ln/>
        </p:spPr>
        <p:txBody>
          <a:bodyPr wrap="none" lIns="0" tIns="0" rIns="0" bIns="0" rtlCol="0" anchor="t"/>
          <a:lstStyle/>
          <a:p>
            <a:pPr algn="l" indent="0" marL="0">
              <a:lnSpc>
                <a:spcPts val="2550"/>
              </a:lnSpc>
              <a:buNone/>
            </a:pPr>
            <a:r>
              <a:rPr lang="en-US" sz="2050" b="1" dirty="0">
                <a:solidFill>
                  <a:srgbClr val="405449"/>
                </a:solidFill>
                <a:latin typeface="Fraunces Extra Bold" pitchFamily="34" charset="0"/>
                <a:ea typeface="Fraunces Extra Bold" pitchFamily="34" charset="-122"/>
                <a:cs typeface="Fraunces Extra Bold" pitchFamily="34" charset="-120"/>
              </a:rPr>
              <a:t>Απλή οριστική</a:t>
            </a:r>
            <a:endParaRPr lang="en-US" sz="2050" dirty="0"/>
          </a:p>
        </p:txBody>
      </p:sp>
      <p:sp>
        <p:nvSpPr>
          <p:cNvPr id="5" name="Text 3"/>
          <p:cNvSpPr/>
          <p:nvPr/>
        </p:nvSpPr>
        <p:spPr>
          <a:xfrm>
            <a:off x="937260" y="2631877"/>
            <a:ext cx="6065639" cy="333375"/>
          </a:xfrm>
          <a:prstGeom prst="rect">
            <a:avLst/>
          </a:prstGeom>
          <a:noFill/>
          <a:ln/>
        </p:spPr>
        <p:txBody>
          <a:bodyPr wrap="none" lIns="0" tIns="0" rIns="0" bIns="0" rtlCol="0" anchor="t"/>
          <a:lstStyle/>
          <a:p>
            <a:pPr algn="l" indent="0" marL="0">
              <a:lnSpc>
                <a:spcPts val="2600"/>
              </a:lnSpc>
              <a:buNone/>
            </a:pPr>
            <a:r>
              <a:rPr lang="en-US" sz="1600" dirty="0">
                <a:solidFill>
                  <a:srgbClr val="405449"/>
                </a:solidFill>
                <a:latin typeface="Nobile" pitchFamily="34" charset="0"/>
                <a:ea typeface="Nobile" pitchFamily="34" charset="-122"/>
                <a:cs typeface="Nobile" pitchFamily="34" charset="-120"/>
              </a:rPr>
              <a:t>Δηλώνουν κάτι πραγματικό.</a:t>
            </a:r>
            <a:endParaRPr lang="en-US" sz="1600" dirty="0"/>
          </a:p>
        </p:txBody>
      </p:sp>
      <p:sp>
        <p:nvSpPr>
          <p:cNvPr id="6" name="Shape 4"/>
          <p:cNvSpPr/>
          <p:nvPr/>
        </p:nvSpPr>
        <p:spPr>
          <a:xfrm>
            <a:off x="7419380" y="1973342"/>
            <a:ext cx="6482120" cy="1866900"/>
          </a:xfrm>
          <a:prstGeom prst="roundRect">
            <a:avLst>
              <a:gd name="adj" fmla="val 10042"/>
            </a:avLst>
          </a:prstGeom>
          <a:solidFill>
            <a:srgbClr val="E8F3E8"/>
          </a:solidFill>
          <a:ln/>
        </p:spPr>
      </p:sp>
      <p:sp>
        <p:nvSpPr>
          <p:cNvPr id="7" name="Text 5"/>
          <p:cNvSpPr/>
          <p:nvPr/>
        </p:nvSpPr>
        <p:spPr>
          <a:xfrm>
            <a:off x="7627620" y="2181582"/>
            <a:ext cx="2603778" cy="325398"/>
          </a:xfrm>
          <a:prstGeom prst="rect">
            <a:avLst/>
          </a:prstGeom>
          <a:noFill/>
          <a:ln/>
        </p:spPr>
        <p:txBody>
          <a:bodyPr wrap="none" lIns="0" tIns="0" rIns="0" bIns="0" rtlCol="0" anchor="t"/>
          <a:lstStyle/>
          <a:p>
            <a:pPr algn="l" indent="0" marL="0">
              <a:lnSpc>
                <a:spcPts val="2550"/>
              </a:lnSpc>
              <a:buNone/>
            </a:pPr>
            <a:r>
              <a:rPr lang="en-US" sz="2050" b="1" dirty="0">
                <a:solidFill>
                  <a:srgbClr val="405449"/>
                </a:solidFill>
                <a:latin typeface="Fraunces Extra Bold" pitchFamily="34" charset="0"/>
                <a:ea typeface="Fraunces Extra Bold" pitchFamily="34" charset="-122"/>
                <a:cs typeface="Fraunces Extra Bold" pitchFamily="34" charset="-120"/>
              </a:rPr>
              <a:t>Δυνητική οριστική</a:t>
            </a:r>
            <a:endParaRPr lang="en-US" sz="2050" dirty="0"/>
          </a:p>
        </p:txBody>
      </p:sp>
      <p:sp>
        <p:nvSpPr>
          <p:cNvPr id="8" name="Text 6"/>
          <p:cNvSpPr/>
          <p:nvPr/>
        </p:nvSpPr>
        <p:spPr>
          <a:xfrm>
            <a:off x="7627620" y="2631877"/>
            <a:ext cx="6065639" cy="1000125"/>
          </a:xfrm>
          <a:prstGeom prst="rect">
            <a:avLst/>
          </a:prstGeom>
          <a:noFill/>
          <a:ln/>
        </p:spPr>
        <p:txBody>
          <a:bodyPr wrap="square" lIns="0" tIns="0" rIns="0" bIns="0" rtlCol="0" anchor="t"/>
          <a:lstStyle/>
          <a:p>
            <a:pPr algn="l" indent="0" marL="0">
              <a:lnSpc>
                <a:spcPts val="2600"/>
              </a:lnSpc>
              <a:buNone/>
            </a:pPr>
            <a:r>
              <a:rPr lang="en-US" sz="1600" dirty="0">
                <a:solidFill>
                  <a:srgbClr val="405449"/>
                </a:solidFill>
                <a:latin typeface="Nobile" pitchFamily="34" charset="0"/>
                <a:ea typeface="Nobile" pitchFamily="34" charset="-122"/>
                <a:cs typeface="Nobile" pitchFamily="34" charset="-120"/>
              </a:rPr>
              <a:t>Οριστική ιστορικού χρόνου + δυνητικό ἂν και δηλώνουν κάτι που ήταν δυνατόν να πραγματοποιηθεί στο παρελθόν, αλλά δεν πραγματοποιήθηκε (το μη πραγματικό).</a:t>
            </a:r>
            <a:endParaRPr lang="en-US" sz="1600" dirty="0"/>
          </a:p>
        </p:txBody>
      </p:sp>
      <p:sp>
        <p:nvSpPr>
          <p:cNvPr id="9" name="Shape 7"/>
          <p:cNvSpPr/>
          <p:nvPr/>
        </p:nvSpPr>
        <p:spPr>
          <a:xfrm>
            <a:off x="729020" y="4048482"/>
            <a:ext cx="6482120" cy="1533525"/>
          </a:xfrm>
          <a:prstGeom prst="roundRect">
            <a:avLst>
              <a:gd name="adj" fmla="val 12225"/>
            </a:avLst>
          </a:prstGeom>
          <a:solidFill>
            <a:srgbClr val="E8F3E8"/>
          </a:solidFill>
          <a:ln/>
        </p:spPr>
      </p:sp>
      <p:sp>
        <p:nvSpPr>
          <p:cNvPr id="10" name="Text 8"/>
          <p:cNvSpPr/>
          <p:nvPr/>
        </p:nvSpPr>
        <p:spPr>
          <a:xfrm>
            <a:off x="937260" y="4256723"/>
            <a:ext cx="2603778" cy="325398"/>
          </a:xfrm>
          <a:prstGeom prst="rect">
            <a:avLst/>
          </a:prstGeom>
          <a:noFill/>
          <a:ln/>
        </p:spPr>
        <p:txBody>
          <a:bodyPr wrap="none" lIns="0" tIns="0" rIns="0" bIns="0" rtlCol="0" anchor="t"/>
          <a:lstStyle/>
          <a:p>
            <a:pPr algn="l" indent="0" marL="0">
              <a:lnSpc>
                <a:spcPts val="2550"/>
              </a:lnSpc>
              <a:buNone/>
            </a:pPr>
            <a:r>
              <a:rPr lang="en-US" sz="2050" b="1" dirty="0">
                <a:solidFill>
                  <a:srgbClr val="405449"/>
                </a:solidFill>
                <a:latin typeface="Fraunces Extra Bold" pitchFamily="34" charset="0"/>
                <a:ea typeface="Fraunces Extra Bold" pitchFamily="34" charset="-122"/>
                <a:cs typeface="Fraunces Extra Bold" pitchFamily="34" charset="-120"/>
              </a:rPr>
              <a:t>Δυνητική ευκτική</a:t>
            </a:r>
            <a:endParaRPr lang="en-US" sz="2050" dirty="0"/>
          </a:p>
        </p:txBody>
      </p:sp>
      <p:sp>
        <p:nvSpPr>
          <p:cNvPr id="11" name="Text 9"/>
          <p:cNvSpPr/>
          <p:nvPr/>
        </p:nvSpPr>
        <p:spPr>
          <a:xfrm>
            <a:off x="937260" y="4707017"/>
            <a:ext cx="6065639" cy="666750"/>
          </a:xfrm>
          <a:prstGeom prst="rect">
            <a:avLst/>
          </a:prstGeom>
          <a:noFill/>
          <a:ln/>
        </p:spPr>
        <p:txBody>
          <a:bodyPr wrap="square" lIns="0" tIns="0" rIns="0" bIns="0" rtlCol="0" anchor="t"/>
          <a:lstStyle/>
          <a:p>
            <a:pPr algn="l" indent="0" marL="0">
              <a:lnSpc>
                <a:spcPts val="2600"/>
              </a:lnSpc>
              <a:buNone/>
            </a:pPr>
            <a:r>
              <a:rPr lang="en-US" sz="1600" dirty="0">
                <a:solidFill>
                  <a:srgbClr val="405449"/>
                </a:solidFill>
                <a:latin typeface="Nobile" pitchFamily="34" charset="0"/>
                <a:ea typeface="Nobile" pitchFamily="34" charset="-122"/>
                <a:cs typeface="Nobile" pitchFamily="34" charset="-120"/>
              </a:rPr>
              <a:t>Ευκτική, εκτός μέλλοντα, + δυνητικό ἂν και δηλώνουν κάτι που είναι δυνατόν να γίνει στο παρόν ή στο μέλλον.</a:t>
            </a:r>
            <a:endParaRPr lang="en-US" sz="1600" dirty="0"/>
          </a:p>
        </p:txBody>
      </p:sp>
      <p:sp>
        <p:nvSpPr>
          <p:cNvPr id="12" name="Shape 10"/>
          <p:cNvSpPr/>
          <p:nvPr/>
        </p:nvSpPr>
        <p:spPr>
          <a:xfrm>
            <a:off x="7419380" y="4048482"/>
            <a:ext cx="6482120" cy="1533525"/>
          </a:xfrm>
          <a:prstGeom prst="roundRect">
            <a:avLst>
              <a:gd name="adj" fmla="val 12225"/>
            </a:avLst>
          </a:prstGeom>
          <a:solidFill>
            <a:srgbClr val="E8F3E8"/>
          </a:solidFill>
          <a:ln/>
        </p:spPr>
      </p:sp>
      <p:sp>
        <p:nvSpPr>
          <p:cNvPr id="13" name="Text 11"/>
          <p:cNvSpPr/>
          <p:nvPr/>
        </p:nvSpPr>
        <p:spPr>
          <a:xfrm>
            <a:off x="7627620" y="4256723"/>
            <a:ext cx="2603778" cy="325398"/>
          </a:xfrm>
          <a:prstGeom prst="rect">
            <a:avLst/>
          </a:prstGeom>
          <a:noFill/>
          <a:ln/>
        </p:spPr>
        <p:txBody>
          <a:bodyPr wrap="none" lIns="0" tIns="0" rIns="0" bIns="0" rtlCol="0" anchor="t"/>
          <a:lstStyle/>
          <a:p>
            <a:pPr algn="l" indent="0" marL="0">
              <a:lnSpc>
                <a:spcPts val="2550"/>
              </a:lnSpc>
              <a:buNone/>
            </a:pPr>
            <a:r>
              <a:rPr lang="en-US" sz="2050" b="1" dirty="0">
                <a:solidFill>
                  <a:srgbClr val="405449"/>
                </a:solidFill>
                <a:latin typeface="Fraunces Extra Bold" pitchFamily="34" charset="0"/>
                <a:ea typeface="Fraunces Extra Bold" pitchFamily="34" charset="-122"/>
                <a:cs typeface="Fraunces Extra Bold" pitchFamily="34" charset="-120"/>
              </a:rPr>
              <a:t>Υποτακτική</a:t>
            </a:r>
            <a:endParaRPr lang="en-US" sz="2050" dirty="0"/>
          </a:p>
        </p:txBody>
      </p:sp>
      <p:sp>
        <p:nvSpPr>
          <p:cNvPr id="14" name="Text 12"/>
          <p:cNvSpPr/>
          <p:nvPr/>
        </p:nvSpPr>
        <p:spPr>
          <a:xfrm>
            <a:off x="7627620" y="4707017"/>
            <a:ext cx="6065639" cy="333375"/>
          </a:xfrm>
          <a:prstGeom prst="rect">
            <a:avLst/>
          </a:prstGeom>
          <a:noFill/>
          <a:ln/>
        </p:spPr>
        <p:txBody>
          <a:bodyPr wrap="none" lIns="0" tIns="0" rIns="0" bIns="0" rtlCol="0" anchor="t"/>
          <a:lstStyle/>
          <a:p>
            <a:pPr algn="l" indent="0" marL="0">
              <a:lnSpc>
                <a:spcPts val="2600"/>
              </a:lnSpc>
              <a:buNone/>
            </a:pPr>
            <a:r>
              <a:rPr lang="en-US" sz="1600" dirty="0">
                <a:solidFill>
                  <a:srgbClr val="405449"/>
                </a:solidFill>
                <a:latin typeface="Nobile" pitchFamily="34" charset="0"/>
                <a:ea typeface="Nobile" pitchFamily="34" charset="-122"/>
                <a:cs typeface="Nobile" pitchFamily="34" charset="-120"/>
              </a:rPr>
              <a:t>Δηλώνουν το προσδοκώμενο με βεβαιότητα.</a:t>
            </a:r>
            <a:endParaRPr lang="en-US" sz="1600" dirty="0"/>
          </a:p>
        </p:txBody>
      </p:sp>
      <p:sp>
        <p:nvSpPr>
          <p:cNvPr id="15" name="Shape 13"/>
          <p:cNvSpPr/>
          <p:nvPr/>
        </p:nvSpPr>
        <p:spPr>
          <a:xfrm>
            <a:off x="729020" y="5790247"/>
            <a:ext cx="13172361" cy="1533525"/>
          </a:xfrm>
          <a:prstGeom prst="roundRect">
            <a:avLst>
              <a:gd name="adj" fmla="val 12225"/>
            </a:avLst>
          </a:prstGeom>
          <a:solidFill>
            <a:srgbClr val="E8F3E8"/>
          </a:solidFill>
          <a:ln/>
        </p:spPr>
      </p:sp>
      <p:sp>
        <p:nvSpPr>
          <p:cNvPr id="16" name="Text 14"/>
          <p:cNvSpPr/>
          <p:nvPr/>
        </p:nvSpPr>
        <p:spPr>
          <a:xfrm>
            <a:off x="937260" y="5998488"/>
            <a:ext cx="3586043" cy="325398"/>
          </a:xfrm>
          <a:prstGeom prst="rect">
            <a:avLst/>
          </a:prstGeom>
          <a:noFill/>
          <a:ln/>
        </p:spPr>
        <p:txBody>
          <a:bodyPr wrap="none" lIns="0" tIns="0" rIns="0" bIns="0" rtlCol="0" anchor="t"/>
          <a:lstStyle/>
          <a:p>
            <a:pPr algn="l" indent="0" marL="0">
              <a:lnSpc>
                <a:spcPts val="2550"/>
              </a:lnSpc>
              <a:buNone/>
            </a:pPr>
            <a:r>
              <a:rPr lang="en-US" sz="2050" b="1" dirty="0">
                <a:solidFill>
                  <a:srgbClr val="405449"/>
                </a:solidFill>
                <a:latin typeface="Fraunces Extra Bold" pitchFamily="34" charset="0"/>
                <a:ea typeface="Fraunces Extra Bold" pitchFamily="34" charset="-122"/>
                <a:cs typeface="Fraunces Extra Bold" pitchFamily="34" charset="-120"/>
              </a:rPr>
              <a:t>Ευκτική του πλάγιου λόγου</a:t>
            </a:r>
            <a:endParaRPr lang="en-US" sz="2050" dirty="0"/>
          </a:p>
        </p:txBody>
      </p:sp>
      <p:sp>
        <p:nvSpPr>
          <p:cNvPr id="17" name="Text 15"/>
          <p:cNvSpPr/>
          <p:nvPr/>
        </p:nvSpPr>
        <p:spPr>
          <a:xfrm>
            <a:off x="937260" y="6448782"/>
            <a:ext cx="12755880" cy="666750"/>
          </a:xfrm>
          <a:prstGeom prst="rect">
            <a:avLst/>
          </a:prstGeom>
          <a:noFill/>
          <a:ln/>
        </p:spPr>
        <p:txBody>
          <a:bodyPr wrap="square" lIns="0" tIns="0" rIns="0" bIns="0" rtlCol="0" anchor="t"/>
          <a:lstStyle/>
          <a:p>
            <a:pPr algn="l" indent="0" marL="0">
              <a:lnSpc>
                <a:spcPts val="2600"/>
              </a:lnSpc>
              <a:buNone/>
            </a:pPr>
            <a:r>
              <a:rPr lang="en-US" sz="1600" dirty="0">
                <a:solidFill>
                  <a:srgbClr val="405449"/>
                </a:solidFill>
                <a:latin typeface="Nobile" pitchFamily="34" charset="0"/>
                <a:ea typeface="Nobile" pitchFamily="34" charset="-122"/>
                <a:cs typeface="Nobile" pitchFamily="34" charset="-120"/>
              </a:rPr>
              <a:t>Αντί της οριστικής ή της υποτακτικής, ύστερα από ρήμα εξάρτησης ιστορικού χρόνου, και δηλώνουν γνώμη υποκειμενική για γεγονότα και απόψεις του παρελθόντος.</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643295"/>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Ειδικές Προτάσεις</a:t>
            </a:r>
            <a:endParaRPr lang="en-US" sz="4450" dirty="0"/>
          </a:p>
        </p:txBody>
      </p:sp>
      <p:pic>
        <p:nvPicPr>
          <p:cNvPr id="3" name="Image 0" descr="preencoded.png">    </p:cNvPr>
          <p:cNvPicPr>
            <a:picLocks noChangeAspect="1"/>
          </p:cNvPicPr>
          <p:nvPr/>
        </p:nvPicPr>
        <p:blipFill>
          <a:blip r:embed="rId1"/>
          <a:stretch>
            <a:fillRect/>
          </a:stretch>
        </p:blipFill>
        <p:spPr>
          <a:xfrm>
            <a:off x="793790" y="1692235"/>
            <a:ext cx="1134070" cy="2032754"/>
          </a:xfrm>
          <a:prstGeom prst="rect">
            <a:avLst/>
          </a:prstGeom>
        </p:spPr>
      </p:pic>
      <p:sp>
        <p:nvSpPr>
          <p:cNvPr id="4" name="Text 1"/>
          <p:cNvSpPr/>
          <p:nvPr/>
        </p:nvSpPr>
        <p:spPr>
          <a:xfrm>
            <a:off x="2268022" y="1919049"/>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Ορισμός</a:t>
            </a:r>
            <a:endParaRPr lang="en-US" sz="2200" dirty="0"/>
          </a:p>
        </p:txBody>
      </p:sp>
      <p:sp>
        <p:nvSpPr>
          <p:cNvPr id="5" name="Text 2"/>
          <p:cNvSpPr/>
          <p:nvPr/>
        </p:nvSpPr>
        <p:spPr>
          <a:xfrm>
            <a:off x="2268022" y="2409468"/>
            <a:ext cx="11568589"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Ειδικές ονομάζονται οι δευτερεύουσες ονοματικές προτάσεις που ειδικεύουν το γενικό και αόριστο περιεχόμενο της πρότασης από την οποία εξαρτώνται, προσδιορίζουν δηλαδή ακριβέστερα το νόημά της. Δέχονται άρνηση οὐ.</a:t>
            </a:r>
            <a:endParaRPr lang="en-US" sz="1750" dirty="0"/>
          </a:p>
        </p:txBody>
      </p:sp>
      <p:pic>
        <p:nvPicPr>
          <p:cNvPr id="6" name="Image 1" descr="preencoded.png">    </p:cNvPr>
          <p:cNvPicPr>
            <a:picLocks noChangeAspect="1"/>
          </p:cNvPicPr>
          <p:nvPr/>
        </p:nvPicPr>
        <p:blipFill>
          <a:blip r:embed="rId2"/>
          <a:stretch>
            <a:fillRect/>
          </a:stretch>
        </p:blipFill>
        <p:spPr>
          <a:xfrm>
            <a:off x="793790" y="3724989"/>
            <a:ext cx="1134070" cy="1669852"/>
          </a:xfrm>
          <a:prstGeom prst="rect">
            <a:avLst/>
          </a:prstGeom>
        </p:spPr>
      </p:pic>
      <p:sp>
        <p:nvSpPr>
          <p:cNvPr id="7" name="Text 3"/>
          <p:cNvSpPr/>
          <p:nvPr/>
        </p:nvSpPr>
        <p:spPr>
          <a:xfrm>
            <a:off x="2268022" y="3951803"/>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Εισαγωγή</a:t>
            </a:r>
            <a:endParaRPr lang="en-US" sz="2200" dirty="0"/>
          </a:p>
        </p:txBody>
      </p:sp>
      <p:sp>
        <p:nvSpPr>
          <p:cNvPr id="8" name="Text 4"/>
          <p:cNvSpPr/>
          <p:nvPr/>
        </p:nvSpPr>
        <p:spPr>
          <a:xfrm>
            <a:off x="2268022" y="4442222"/>
            <a:ext cx="11568589"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Oι ειδικές προτάσεις εισάγονται με τους ειδικούς συνδέσμους: ὅτι, όταν δηλώνουν κρίση αντικειμενική και ὡς, όταν δηλώνουν κρίση υποκειμενική.</a:t>
            </a:r>
            <a:endParaRPr lang="en-US" sz="1750" dirty="0"/>
          </a:p>
        </p:txBody>
      </p:sp>
      <p:pic>
        <p:nvPicPr>
          <p:cNvPr id="9" name="Image 2" descr="preencoded.png">    </p:cNvPr>
          <p:cNvPicPr>
            <a:picLocks noChangeAspect="1"/>
          </p:cNvPicPr>
          <p:nvPr/>
        </p:nvPicPr>
        <p:blipFill>
          <a:blip r:embed="rId3"/>
          <a:stretch>
            <a:fillRect/>
          </a:stretch>
        </p:blipFill>
        <p:spPr>
          <a:xfrm>
            <a:off x="793790" y="5394841"/>
            <a:ext cx="1134070" cy="2191345"/>
          </a:xfrm>
          <a:prstGeom prst="rect">
            <a:avLst/>
          </a:prstGeom>
        </p:spPr>
      </p:pic>
      <p:sp>
        <p:nvSpPr>
          <p:cNvPr id="10" name="Text 5"/>
          <p:cNvSpPr/>
          <p:nvPr/>
        </p:nvSpPr>
        <p:spPr>
          <a:xfrm>
            <a:off x="2268022" y="5621655"/>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Συντακτικός ρόλος</a:t>
            </a:r>
            <a:endParaRPr lang="en-US" sz="2200" dirty="0"/>
          </a:p>
        </p:txBody>
      </p:sp>
      <p:sp>
        <p:nvSpPr>
          <p:cNvPr id="11" name="Text 6"/>
          <p:cNvSpPr/>
          <p:nvPr/>
        </p:nvSpPr>
        <p:spPr>
          <a:xfrm>
            <a:off x="2268022" y="6112073"/>
            <a:ext cx="11568589"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Αντικείμενα σε ρήματα λεκτικά, δεικτικά, γνωστικά και αισθητικά</a:t>
            </a:r>
            <a:endParaRPr lang="en-US" sz="1750" dirty="0"/>
          </a:p>
        </p:txBody>
      </p:sp>
      <p:sp>
        <p:nvSpPr>
          <p:cNvPr id="12" name="Text 7"/>
          <p:cNvSpPr/>
          <p:nvPr/>
        </p:nvSpPr>
        <p:spPr>
          <a:xfrm>
            <a:off x="2268022" y="6554272"/>
            <a:ext cx="11568589"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Υποκείμενα σε απρόσωπα ρήματα ή απρόσωπες εκφράσεις</a:t>
            </a:r>
            <a:endParaRPr lang="en-US" sz="1750" dirty="0"/>
          </a:p>
        </p:txBody>
      </p:sp>
      <p:sp>
        <p:nvSpPr>
          <p:cNvPr id="13" name="Text 8"/>
          <p:cNvSpPr/>
          <p:nvPr/>
        </p:nvSpPr>
        <p:spPr>
          <a:xfrm>
            <a:off x="2268022" y="6996470"/>
            <a:ext cx="11568589"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Επεξηγήσεις σε όρο της προηγούμενης πρότασης</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058585"/>
            <a:ext cx="6921103"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Ενδοιαστικές Προτάσεις</a:t>
            </a:r>
            <a:endParaRPr lang="en-US" sz="4450" dirty="0"/>
          </a:p>
        </p:txBody>
      </p:sp>
      <p:sp>
        <p:nvSpPr>
          <p:cNvPr id="3" name="Text 1"/>
          <p:cNvSpPr/>
          <p:nvPr/>
        </p:nvSpPr>
        <p:spPr>
          <a:xfrm>
            <a:off x="1743789" y="3180636"/>
            <a:ext cx="2835235" cy="354330"/>
          </a:xfrm>
          <a:prstGeom prst="rect">
            <a:avLst/>
          </a:prstGeom>
          <a:noFill/>
          <a:ln/>
        </p:spPr>
        <p:txBody>
          <a:bodyPr wrap="none" lIns="0" tIns="0" rIns="0" bIns="0" rtlCol="0" anchor="t"/>
          <a:lstStyle/>
          <a:p>
            <a:pPr algn="r"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Ορισμός</a:t>
            </a:r>
            <a:endParaRPr lang="en-US" sz="2200" dirty="0"/>
          </a:p>
        </p:txBody>
      </p:sp>
      <p:sp>
        <p:nvSpPr>
          <p:cNvPr id="4" name="Text 2"/>
          <p:cNvSpPr/>
          <p:nvPr/>
        </p:nvSpPr>
        <p:spPr>
          <a:xfrm>
            <a:off x="793790" y="3671054"/>
            <a:ext cx="3785235" cy="2540318"/>
          </a:xfrm>
          <a:prstGeom prst="rect">
            <a:avLst/>
          </a:prstGeom>
          <a:noFill/>
          <a:ln/>
        </p:spPr>
        <p:txBody>
          <a:bodyPr wrap="square" lIns="0" tIns="0" rIns="0" bIns="0" rtlCol="0" anchor="t"/>
          <a:lstStyle/>
          <a:p>
            <a:pPr algn="r" indent="0" marL="0">
              <a:lnSpc>
                <a:spcPts val="2850"/>
              </a:lnSpc>
              <a:buNone/>
            </a:pPr>
            <a:r>
              <a:rPr lang="en-US" sz="1750" dirty="0">
                <a:solidFill>
                  <a:srgbClr val="405449"/>
                </a:solidFill>
                <a:latin typeface="Nobile" pitchFamily="34" charset="0"/>
                <a:ea typeface="Nobile" pitchFamily="34" charset="-122"/>
                <a:cs typeface="Nobile" pitchFamily="34" charset="-120"/>
              </a:rPr>
              <a:t>Ενδοιαστικές ονομάζονται οι δευτερεύουσες ονοματικές προτάσεις που δηλώνουν ενδοιασμό, φόβο ή ανησυχία μήπως συμβεί κάτι κακό ή μήπως δεν πραγματοποιηθεί κάτι επιθυμητό. Δέχονται άρνηση οὐ.</a:t>
            </a:r>
            <a:endParaRPr lang="en-US" sz="1750" dirty="0"/>
          </a:p>
        </p:txBody>
      </p:sp>
      <p:pic>
        <p:nvPicPr>
          <p:cNvPr id="5" name="Image 0" descr="preencoded.png">    </p:cNvPr>
          <p:cNvPicPr>
            <a:picLocks noChangeAspect="1"/>
          </p:cNvPicPr>
          <p:nvPr/>
        </p:nvPicPr>
        <p:blipFill>
          <a:blip r:embed="rId1"/>
          <a:stretch>
            <a:fillRect/>
          </a:stretch>
        </p:blipFill>
        <p:spPr>
          <a:xfrm>
            <a:off x="5032653" y="2413516"/>
            <a:ext cx="4564975" cy="4564975"/>
          </a:xfrm>
          <a:prstGeom prst="rect">
            <a:avLst/>
          </a:prstGeom>
        </p:spPr>
      </p:pic>
      <p:pic>
        <p:nvPicPr>
          <p:cNvPr id="6" name="Image 1" descr="preencoded.png">    </p:cNvPr>
          <p:cNvPicPr>
            <a:picLocks noChangeAspect="1"/>
          </p:cNvPicPr>
          <p:nvPr/>
        </p:nvPicPr>
        <p:blipFill>
          <a:blip r:embed="rId2"/>
          <a:stretch>
            <a:fillRect/>
          </a:stretch>
        </p:blipFill>
        <p:spPr>
          <a:xfrm>
            <a:off x="5571411" y="4209098"/>
            <a:ext cx="339328" cy="424220"/>
          </a:xfrm>
          <a:prstGeom prst="rect">
            <a:avLst/>
          </a:prstGeom>
        </p:spPr>
      </p:pic>
      <p:sp>
        <p:nvSpPr>
          <p:cNvPr id="7" name="Text 3"/>
          <p:cNvSpPr/>
          <p:nvPr/>
        </p:nvSpPr>
        <p:spPr>
          <a:xfrm>
            <a:off x="9937790" y="2220992"/>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Εισαγωγή</a:t>
            </a:r>
            <a:endParaRPr lang="en-US" sz="2200" dirty="0"/>
          </a:p>
        </p:txBody>
      </p:sp>
      <p:sp>
        <p:nvSpPr>
          <p:cNvPr id="8" name="Text 4"/>
          <p:cNvSpPr/>
          <p:nvPr/>
        </p:nvSpPr>
        <p:spPr>
          <a:xfrm>
            <a:off x="9937790" y="2711410"/>
            <a:ext cx="3898821" cy="1814513"/>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Εισάγονται με τους ενδοιαστικούς συνδέσμους: μὴ ή ὅπως μή (φόβος μήπως γίνει κάτι ανεπιθύμητο) και μὴ οὐ (φόβος μήπως δε γίνει κάτι επιθυμητό).</a:t>
            </a:r>
            <a:endParaRPr lang="en-US" sz="1750" dirty="0"/>
          </a:p>
        </p:txBody>
      </p:sp>
      <p:pic>
        <p:nvPicPr>
          <p:cNvPr id="9" name="Image 2" descr="preencoded.png">    </p:cNvPr>
          <p:cNvPicPr>
            <a:picLocks noChangeAspect="1"/>
          </p:cNvPicPr>
          <p:nvPr/>
        </p:nvPicPr>
        <p:blipFill>
          <a:blip r:embed="rId3"/>
          <a:stretch>
            <a:fillRect/>
          </a:stretch>
        </p:blipFill>
        <p:spPr>
          <a:xfrm>
            <a:off x="5032653" y="2413516"/>
            <a:ext cx="4564975" cy="4564975"/>
          </a:xfrm>
          <a:prstGeom prst="rect">
            <a:avLst/>
          </a:prstGeom>
        </p:spPr>
      </p:pic>
      <p:pic>
        <p:nvPicPr>
          <p:cNvPr id="10" name="Image 3" descr="preencoded.png">    </p:cNvPr>
          <p:cNvPicPr>
            <a:picLocks noChangeAspect="1"/>
          </p:cNvPicPr>
          <p:nvPr/>
        </p:nvPicPr>
        <p:blipFill>
          <a:blip r:embed="rId4"/>
          <a:stretch>
            <a:fillRect/>
          </a:stretch>
        </p:blipFill>
        <p:spPr>
          <a:xfrm>
            <a:off x="8170307" y="3258026"/>
            <a:ext cx="339328" cy="424220"/>
          </a:xfrm>
          <a:prstGeom prst="rect">
            <a:avLst/>
          </a:prstGeom>
        </p:spPr>
      </p:pic>
      <p:sp>
        <p:nvSpPr>
          <p:cNvPr id="11" name="Text 5"/>
          <p:cNvSpPr/>
          <p:nvPr/>
        </p:nvSpPr>
        <p:spPr>
          <a:xfrm>
            <a:off x="9937790" y="4866084"/>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Συντακτικός ρόλος</a:t>
            </a:r>
            <a:endParaRPr lang="en-US" sz="2200" dirty="0"/>
          </a:p>
        </p:txBody>
      </p:sp>
      <p:sp>
        <p:nvSpPr>
          <p:cNvPr id="12" name="Text 6"/>
          <p:cNvSpPr/>
          <p:nvPr/>
        </p:nvSpPr>
        <p:spPr>
          <a:xfrm>
            <a:off x="9937790" y="5356503"/>
            <a:ext cx="3898821" cy="1814513"/>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Χρησιμοποιούνται ως αντικείμενα, υποκείμενα ή επεξηγήσεις σε ρήματα και εκφράσεις που δηλώνουν φόβο, δισταγμό, ανησυχία.</a:t>
            </a:r>
            <a:endParaRPr lang="en-US" sz="1750" dirty="0"/>
          </a:p>
        </p:txBody>
      </p:sp>
      <p:pic>
        <p:nvPicPr>
          <p:cNvPr id="13" name="Image 4" descr="preencoded.png">    </p:cNvPr>
          <p:cNvPicPr>
            <a:picLocks noChangeAspect="1"/>
          </p:cNvPicPr>
          <p:nvPr/>
        </p:nvPicPr>
        <p:blipFill>
          <a:blip r:embed="rId5"/>
          <a:stretch>
            <a:fillRect/>
          </a:stretch>
        </p:blipFill>
        <p:spPr>
          <a:xfrm>
            <a:off x="5032653" y="2413516"/>
            <a:ext cx="4564975" cy="4564975"/>
          </a:xfrm>
          <a:prstGeom prst="rect">
            <a:avLst/>
          </a:prstGeom>
        </p:spPr>
      </p:pic>
      <p:pic>
        <p:nvPicPr>
          <p:cNvPr id="14" name="Image 5" descr="preencoded.png">    </p:cNvPr>
          <p:cNvPicPr>
            <a:picLocks noChangeAspect="1"/>
          </p:cNvPicPr>
          <p:nvPr/>
        </p:nvPicPr>
        <p:blipFill>
          <a:blip r:embed="rId6"/>
          <a:stretch>
            <a:fillRect/>
          </a:stretch>
        </p:blipFill>
        <p:spPr>
          <a:xfrm>
            <a:off x="7694533" y="5984200"/>
            <a:ext cx="339328" cy="4242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20447" y="731401"/>
            <a:ext cx="8690729" cy="643295"/>
          </a:xfrm>
          <a:prstGeom prst="rect">
            <a:avLst/>
          </a:prstGeom>
          <a:noFill/>
          <a:ln/>
        </p:spPr>
        <p:txBody>
          <a:bodyPr wrap="none" lIns="0" tIns="0" rIns="0" bIns="0" rtlCol="0" anchor="t"/>
          <a:lstStyle/>
          <a:p>
            <a:pPr algn="l" indent="0" marL="0">
              <a:lnSpc>
                <a:spcPts val="5050"/>
              </a:lnSpc>
              <a:buNone/>
            </a:pPr>
            <a:r>
              <a:rPr lang="en-US" sz="4050" b="1" dirty="0">
                <a:solidFill>
                  <a:srgbClr val="3B4540"/>
                </a:solidFill>
                <a:latin typeface="Fraunces Extra Bold" pitchFamily="34" charset="0"/>
                <a:ea typeface="Fraunces Extra Bold" pitchFamily="34" charset="-122"/>
                <a:cs typeface="Fraunces Extra Bold" pitchFamily="34" charset="-120"/>
              </a:rPr>
              <a:t>Πλάγιες Ερωτηματικές Προτάσεις</a:t>
            </a:r>
            <a:endParaRPr lang="en-US" sz="4050" dirty="0"/>
          </a:p>
        </p:txBody>
      </p:sp>
      <p:sp>
        <p:nvSpPr>
          <p:cNvPr id="3" name="Shape 1"/>
          <p:cNvSpPr/>
          <p:nvPr/>
        </p:nvSpPr>
        <p:spPr>
          <a:xfrm>
            <a:off x="720447" y="1786414"/>
            <a:ext cx="1648658" cy="1515428"/>
          </a:xfrm>
          <a:prstGeom prst="roundRect">
            <a:avLst>
              <a:gd name="adj" fmla="val 12226"/>
            </a:avLst>
          </a:prstGeom>
          <a:solidFill>
            <a:srgbClr val="E8F3E8"/>
          </a:solidFill>
          <a:ln/>
        </p:spPr>
      </p:sp>
      <p:pic>
        <p:nvPicPr>
          <p:cNvPr id="4" name="Image 0" descr="preencoded.png">    </p:cNvPr>
          <p:cNvPicPr>
            <a:picLocks noChangeAspect="1"/>
          </p:cNvPicPr>
          <p:nvPr/>
        </p:nvPicPr>
        <p:blipFill>
          <a:blip r:embed="rId1"/>
          <a:stretch>
            <a:fillRect/>
          </a:stretch>
        </p:blipFill>
        <p:spPr>
          <a:xfrm>
            <a:off x="1400056" y="2363153"/>
            <a:ext cx="289441" cy="361831"/>
          </a:xfrm>
          <a:prstGeom prst="rect">
            <a:avLst/>
          </a:prstGeom>
        </p:spPr>
      </p:pic>
      <p:sp>
        <p:nvSpPr>
          <p:cNvPr id="5" name="Text 2"/>
          <p:cNvSpPr/>
          <p:nvPr/>
        </p:nvSpPr>
        <p:spPr>
          <a:xfrm>
            <a:off x="2574965" y="1992273"/>
            <a:ext cx="2573179" cy="321588"/>
          </a:xfrm>
          <a:prstGeom prst="rect">
            <a:avLst/>
          </a:prstGeom>
          <a:noFill/>
          <a:ln/>
        </p:spPr>
        <p:txBody>
          <a:bodyPr wrap="none" lIns="0" tIns="0" rIns="0" bIns="0" rtlCol="0" anchor="t"/>
          <a:lstStyle/>
          <a:p>
            <a:pPr algn="l" indent="0" marL="0">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Ορισμός</a:t>
            </a:r>
            <a:endParaRPr lang="en-US" sz="2000" dirty="0"/>
          </a:p>
        </p:txBody>
      </p:sp>
      <p:sp>
        <p:nvSpPr>
          <p:cNvPr id="6" name="Text 3"/>
          <p:cNvSpPr/>
          <p:nvPr/>
        </p:nvSpPr>
        <p:spPr>
          <a:xfrm>
            <a:off x="2574965" y="2437328"/>
            <a:ext cx="11129129" cy="658654"/>
          </a:xfrm>
          <a:prstGeom prst="rect">
            <a:avLst/>
          </a:prstGeom>
          <a:noFill/>
          <a:ln/>
        </p:spPr>
        <p:txBody>
          <a:bodyPr wrap="square" lIns="0" tIns="0" rIns="0" bIns="0" rtlCol="0" anchor="t"/>
          <a:lstStyle/>
          <a:p>
            <a:pPr algn="l" indent="0" marL="0">
              <a:lnSpc>
                <a:spcPts val="2550"/>
              </a:lnSpc>
              <a:buNone/>
            </a:pPr>
            <a:r>
              <a:rPr lang="en-US" sz="1600" dirty="0">
                <a:solidFill>
                  <a:srgbClr val="405449"/>
                </a:solidFill>
                <a:latin typeface="Nobile" pitchFamily="34" charset="0"/>
                <a:ea typeface="Nobile" pitchFamily="34" charset="-122"/>
                <a:cs typeface="Nobile" pitchFamily="34" charset="-120"/>
              </a:rPr>
              <a:t>Πλάγιες ερωτηματικές προτάσεις ή πλάγιες ερωτήσεις ονομάζονται οι δευτερεύουσες ονοματικές προτάσεις που εκφράζουν ερώτηση, όπως και οι ευθείες ερωτήσεις.</a:t>
            </a:r>
            <a:endParaRPr lang="en-US" sz="1600" dirty="0"/>
          </a:p>
        </p:txBody>
      </p:sp>
      <p:sp>
        <p:nvSpPr>
          <p:cNvPr id="7" name="Shape 4"/>
          <p:cNvSpPr/>
          <p:nvPr/>
        </p:nvSpPr>
        <p:spPr>
          <a:xfrm>
            <a:off x="2471976" y="3292316"/>
            <a:ext cx="11335107" cy="11430"/>
          </a:xfrm>
          <a:prstGeom prst="roundRect">
            <a:avLst>
              <a:gd name="adj" fmla="val 1620952"/>
            </a:avLst>
          </a:prstGeom>
          <a:solidFill>
            <a:srgbClr val="CED9CE"/>
          </a:solidFill>
          <a:ln/>
        </p:spPr>
      </p:sp>
      <p:sp>
        <p:nvSpPr>
          <p:cNvPr id="8" name="Shape 5"/>
          <p:cNvSpPr/>
          <p:nvPr/>
        </p:nvSpPr>
        <p:spPr>
          <a:xfrm>
            <a:off x="720447" y="3404711"/>
            <a:ext cx="3297317" cy="1186101"/>
          </a:xfrm>
          <a:prstGeom prst="roundRect">
            <a:avLst>
              <a:gd name="adj" fmla="val 15620"/>
            </a:avLst>
          </a:prstGeom>
          <a:solidFill>
            <a:srgbClr val="E8F3E8"/>
          </a:solidFill>
          <a:ln/>
        </p:spPr>
      </p:sp>
      <p:pic>
        <p:nvPicPr>
          <p:cNvPr id="9" name="Image 1" descr="preencoded.png">    </p:cNvPr>
          <p:cNvPicPr>
            <a:picLocks noChangeAspect="1"/>
          </p:cNvPicPr>
          <p:nvPr/>
        </p:nvPicPr>
        <p:blipFill>
          <a:blip r:embed="rId2"/>
          <a:stretch>
            <a:fillRect/>
          </a:stretch>
        </p:blipFill>
        <p:spPr>
          <a:xfrm>
            <a:off x="2224326" y="3816787"/>
            <a:ext cx="289441" cy="361831"/>
          </a:xfrm>
          <a:prstGeom prst="rect">
            <a:avLst/>
          </a:prstGeom>
        </p:spPr>
      </p:pic>
      <p:sp>
        <p:nvSpPr>
          <p:cNvPr id="10" name="Text 6"/>
          <p:cNvSpPr/>
          <p:nvPr/>
        </p:nvSpPr>
        <p:spPr>
          <a:xfrm>
            <a:off x="4223623" y="3610570"/>
            <a:ext cx="2573179" cy="321588"/>
          </a:xfrm>
          <a:prstGeom prst="rect">
            <a:avLst/>
          </a:prstGeom>
          <a:noFill/>
          <a:ln/>
        </p:spPr>
        <p:txBody>
          <a:bodyPr wrap="none" lIns="0" tIns="0" rIns="0" bIns="0" rtlCol="0" anchor="t"/>
          <a:lstStyle/>
          <a:p>
            <a:pPr algn="l" indent="0" marL="0">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Διάκριση</a:t>
            </a:r>
            <a:endParaRPr lang="en-US" sz="2000" dirty="0"/>
          </a:p>
        </p:txBody>
      </p:sp>
      <p:sp>
        <p:nvSpPr>
          <p:cNvPr id="11" name="Text 7"/>
          <p:cNvSpPr/>
          <p:nvPr/>
        </p:nvSpPr>
        <p:spPr>
          <a:xfrm>
            <a:off x="4223623" y="4055626"/>
            <a:ext cx="7401639" cy="329327"/>
          </a:xfrm>
          <a:prstGeom prst="rect">
            <a:avLst/>
          </a:prstGeom>
          <a:noFill/>
          <a:ln/>
        </p:spPr>
        <p:txBody>
          <a:bodyPr wrap="none" lIns="0" tIns="0" rIns="0" bIns="0" rtlCol="0" anchor="t"/>
          <a:lstStyle/>
          <a:p>
            <a:pPr algn="l" indent="0" marL="0">
              <a:lnSpc>
                <a:spcPts val="2550"/>
              </a:lnSpc>
              <a:buNone/>
            </a:pPr>
            <a:r>
              <a:rPr lang="en-US" sz="1600" dirty="0">
                <a:solidFill>
                  <a:srgbClr val="405449"/>
                </a:solidFill>
                <a:latin typeface="Nobile" pitchFamily="34" charset="0"/>
                <a:ea typeface="Nobile" pitchFamily="34" charset="-122"/>
                <a:cs typeface="Nobile" pitchFamily="34" charset="-120"/>
              </a:rPr>
              <a:t>Διακρίνονται σε ολικής άγνοιας (μονομελείς ή διμελείς) και μερικής άγνοιας.</a:t>
            </a:r>
            <a:endParaRPr lang="en-US" sz="1600" dirty="0"/>
          </a:p>
        </p:txBody>
      </p:sp>
      <p:sp>
        <p:nvSpPr>
          <p:cNvPr id="12" name="Shape 8"/>
          <p:cNvSpPr/>
          <p:nvPr/>
        </p:nvSpPr>
        <p:spPr>
          <a:xfrm>
            <a:off x="4120634" y="4581287"/>
            <a:ext cx="9686449" cy="11430"/>
          </a:xfrm>
          <a:prstGeom prst="roundRect">
            <a:avLst>
              <a:gd name="adj" fmla="val 1620952"/>
            </a:avLst>
          </a:prstGeom>
          <a:solidFill>
            <a:srgbClr val="CED9CE"/>
          </a:solidFill>
          <a:ln/>
        </p:spPr>
      </p:sp>
      <p:sp>
        <p:nvSpPr>
          <p:cNvPr id="13" name="Shape 9"/>
          <p:cNvSpPr/>
          <p:nvPr/>
        </p:nvSpPr>
        <p:spPr>
          <a:xfrm>
            <a:off x="720447" y="4693682"/>
            <a:ext cx="4945975" cy="1515428"/>
          </a:xfrm>
          <a:prstGeom prst="roundRect">
            <a:avLst>
              <a:gd name="adj" fmla="val 12226"/>
            </a:avLst>
          </a:prstGeom>
          <a:solidFill>
            <a:srgbClr val="E8F3E8"/>
          </a:solidFill>
          <a:ln/>
        </p:spPr>
      </p:sp>
      <p:pic>
        <p:nvPicPr>
          <p:cNvPr id="14" name="Image 2" descr="preencoded.png">    </p:cNvPr>
          <p:cNvPicPr>
            <a:picLocks noChangeAspect="1"/>
          </p:cNvPicPr>
          <p:nvPr/>
        </p:nvPicPr>
        <p:blipFill>
          <a:blip r:embed="rId3"/>
          <a:stretch>
            <a:fillRect/>
          </a:stretch>
        </p:blipFill>
        <p:spPr>
          <a:xfrm>
            <a:off x="3048714" y="5270421"/>
            <a:ext cx="289441" cy="361831"/>
          </a:xfrm>
          <a:prstGeom prst="rect">
            <a:avLst/>
          </a:prstGeom>
        </p:spPr>
      </p:pic>
      <p:sp>
        <p:nvSpPr>
          <p:cNvPr id="15" name="Text 10"/>
          <p:cNvSpPr/>
          <p:nvPr/>
        </p:nvSpPr>
        <p:spPr>
          <a:xfrm>
            <a:off x="5872282" y="4899541"/>
            <a:ext cx="2573179" cy="321588"/>
          </a:xfrm>
          <a:prstGeom prst="rect">
            <a:avLst/>
          </a:prstGeom>
          <a:noFill/>
          <a:ln/>
        </p:spPr>
        <p:txBody>
          <a:bodyPr wrap="none" lIns="0" tIns="0" rIns="0" bIns="0" rtlCol="0" anchor="t"/>
          <a:lstStyle/>
          <a:p>
            <a:pPr algn="l" indent="0" marL="0">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Εισαγωγή</a:t>
            </a:r>
            <a:endParaRPr lang="en-US" sz="2000" dirty="0"/>
          </a:p>
        </p:txBody>
      </p:sp>
      <p:sp>
        <p:nvSpPr>
          <p:cNvPr id="16" name="Text 11"/>
          <p:cNvSpPr/>
          <p:nvPr/>
        </p:nvSpPr>
        <p:spPr>
          <a:xfrm>
            <a:off x="5872282" y="5344597"/>
            <a:ext cx="7831812" cy="658654"/>
          </a:xfrm>
          <a:prstGeom prst="rect">
            <a:avLst/>
          </a:prstGeom>
          <a:noFill/>
          <a:ln/>
        </p:spPr>
        <p:txBody>
          <a:bodyPr wrap="square" lIns="0" tIns="0" rIns="0" bIns="0" rtlCol="0" anchor="t"/>
          <a:lstStyle/>
          <a:p>
            <a:pPr algn="l" indent="0" marL="0">
              <a:lnSpc>
                <a:spcPts val="2550"/>
              </a:lnSpc>
              <a:buNone/>
            </a:pPr>
            <a:r>
              <a:rPr lang="en-US" sz="1600" dirty="0">
                <a:solidFill>
                  <a:srgbClr val="405449"/>
                </a:solidFill>
                <a:latin typeface="Nobile" pitchFamily="34" charset="0"/>
                <a:ea typeface="Nobile" pitchFamily="34" charset="-122"/>
                <a:cs typeface="Nobile" pitchFamily="34" charset="-120"/>
              </a:rPr>
              <a:t>Εισάγονται με ερωτηματικά μόρια, ζεύγη, ερωτηματικές ή αναφορικές αντωνυμίες και επιρρήματα.</a:t>
            </a:r>
            <a:endParaRPr lang="en-US" sz="1600" dirty="0"/>
          </a:p>
        </p:txBody>
      </p:sp>
      <p:sp>
        <p:nvSpPr>
          <p:cNvPr id="17" name="Shape 12"/>
          <p:cNvSpPr/>
          <p:nvPr/>
        </p:nvSpPr>
        <p:spPr>
          <a:xfrm>
            <a:off x="5769293" y="6199584"/>
            <a:ext cx="8037790" cy="11430"/>
          </a:xfrm>
          <a:prstGeom prst="roundRect">
            <a:avLst>
              <a:gd name="adj" fmla="val 1620952"/>
            </a:avLst>
          </a:prstGeom>
          <a:solidFill>
            <a:srgbClr val="CED9CE"/>
          </a:solidFill>
          <a:ln/>
        </p:spPr>
      </p:sp>
      <p:sp>
        <p:nvSpPr>
          <p:cNvPr id="18" name="Shape 13"/>
          <p:cNvSpPr/>
          <p:nvPr/>
        </p:nvSpPr>
        <p:spPr>
          <a:xfrm>
            <a:off x="720447" y="6311979"/>
            <a:ext cx="6594753" cy="1186101"/>
          </a:xfrm>
          <a:prstGeom prst="roundRect">
            <a:avLst>
              <a:gd name="adj" fmla="val 15620"/>
            </a:avLst>
          </a:prstGeom>
          <a:solidFill>
            <a:srgbClr val="E8F3E8"/>
          </a:solidFill>
          <a:ln/>
        </p:spPr>
      </p:sp>
      <p:pic>
        <p:nvPicPr>
          <p:cNvPr id="19" name="Image 3" descr="preencoded.png">    </p:cNvPr>
          <p:cNvPicPr>
            <a:picLocks noChangeAspect="1"/>
          </p:cNvPicPr>
          <p:nvPr/>
        </p:nvPicPr>
        <p:blipFill>
          <a:blip r:embed="rId4"/>
          <a:stretch>
            <a:fillRect/>
          </a:stretch>
        </p:blipFill>
        <p:spPr>
          <a:xfrm>
            <a:off x="3873103" y="6724055"/>
            <a:ext cx="289441" cy="361831"/>
          </a:xfrm>
          <a:prstGeom prst="rect">
            <a:avLst/>
          </a:prstGeom>
        </p:spPr>
      </p:pic>
      <p:sp>
        <p:nvSpPr>
          <p:cNvPr id="20" name="Text 14"/>
          <p:cNvSpPr/>
          <p:nvPr/>
        </p:nvSpPr>
        <p:spPr>
          <a:xfrm>
            <a:off x="7521059" y="6517838"/>
            <a:ext cx="2573179" cy="321588"/>
          </a:xfrm>
          <a:prstGeom prst="rect">
            <a:avLst/>
          </a:prstGeom>
          <a:noFill/>
          <a:ln/>
        </p:spPr>
        <p:txBody>
          <a:bodyPr wrap="none" lIns="0" tIns="0" rIns="0" bIns="0" rtlCol="0" anchor="t"/>
          <a:lstStyle/>
          <a:p>
            <a:pPr algn="l" indent="0" marL="0">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Συντακτικός ρόλος</a:t>
            </a:r>
            <a:endParaRPr lang="en-US" sz="2000" dirty="0"/>
          </a:p>
        </p:txBody>
      </p:sp>
      <p:sp>
        <p:nvSpPr>
          <p:cNvPr id="21" name="Text 15"/>
          <p:cNvSpPr/>
          <p:nvPr/>
        </p:nvSpPr>
        <p:spPr>
          <a:xfrm>
            <a:off x="7521059" y="6962894"/>
            <a:ext cx="5994916" cy="329327"/>
          </a:xfrm>
          <a:prstGeom prst="rect">
            <a:avLst/>
          </a:prstGeom>
          <a:noFill/>
          <a:ln/>
        </p:spPr>
        <p:txBody>
          <a:bodyPr wrap="none" lIns="0" tIns="0" rIns="0" bIns="0" rtlCol="0" anchor="t"/>
          <a:lstStyle/>
          <a:p>
            <a:pPr algn="l" indent="0" marL="0">
              <a:lnSpc>
                <a:spcPts val="2550"/>
              </a:lnSpc>
              <a:buNone/>
            </a:pPr>
            <a:r>
              <a:rPr lang="en-US" sz="1600" dirty="0">
                <a:solidFill>
                  <a:srgbClr val="405449"/>
                </a:solidFill>
                <a:latin typeface="Nobile" pitchFamily="34" charset="0"/>
                <a:ea typeface="Nobile" pitchFamily="34" charset="-122"/>
                <a:cs typeface="Nobile" pitchFamily="34" charset="-120"/>
              </a:rPr>
              <a:t>Χρησιμοποιούνται ως αντικείμενα, υποκείμενα ή επεξηγήσεις.</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36521" y="578644"/>
            <a:ext cx="6329243" cy="657582"/>
          </a:xfrm>
          <a:prstGeom prst="rect">
            <a:avLst/>
          </a:prstGeom>
          <a:noFill/>
          <a:ln/>
        </p:spPr>
        <p:txBody>
          <a:bodyPr wrap="none" lIns="0" tIns="0" rIns="0" bIns="0" rtlCol="0" anchor="t"/>
          <a:lstStyle/>
          <a:p>
            <a:pPr algn="l" indent="0" marL="0">
              <a:lnSpc>
                <a:spcPts val="5150"/>
              </a:lnSpc>
              <a:buNone/>
            </a:pPr>
            <a:r>
              <a:rPr lang="en-US" sz="4100" b="1" dirty="0">
                <a:solidFill>
                  <a:srgbClr val="3B4540"/>
                </a:solidFill>
                <a:latin typeface="Fraunces Extra Bold" pitchFamily="34" charset="0"/>
                <a:ea typeface="Fraunces Extra Bold" pitchFamily="34" charset="-122"/>
                <a:cs typeface="Fraunces Extra Bold" pitchFamily="34" charset="-120"/>
              </a:rPr>
              <a:t>Αιτιολογικές Προτάσεις</a:t>
            </a:r>
            <a:endParaRPr lang="en-US" sz="4100" dirty="0"/>
          </a:p>
        </p:txBody>
      </p:sp>
      <p:pic>
        <p:nvPicPr>
          <p:cNvPr id="3" name="Image 0" descr="preencoded.png">    </p:cNvPr>
          <p:cNvPicPr>
            <a:picLocks noChangeAspect="1"/>
          </p:cNvPicPr>
          <p:nvPr/>
        </p:nvPicPr>
        <p:blipFill>
          <a:blip r:embed="rId1"/>
          <a:stretch>
            <a:fillRect/>
          </a:stretch>
        </p:blipFill>
        <p:spPr>
          <a:xfrm>
            <a:off x="736521" y="1551861"/>
            <a:ext cx="526137" cy="526137"/>
          </a:xfrm>
          <a:prstGeom prst="rect">
            <a:avLst/>
          </a:prstGeom>
        </p:spPr>
      </p:pic>
      <p:sp>
        <p:nvSpPr>
          <p:cNvPr id="4" name="Text 1"/>
          <p:cNvSpPr/>
          <p:nvPr/>
        </p:nvSpPr>
        <p:spPr>
          <a:xfrm>
            <a:off x="736521" y="2288381"/>
            <a:ext cx="2630686" cy="328851"/>
          </a:xfrm>
          <a:prstGeom prst="rect">
            <a:avLst/>
          </a:prstGeom>
          <a:noFill/>
          <a:ln/>
        </p:spPr>
        <p:txBody>
          <a:bodyPr wrap="none" lIns="0" tIns="0" rIns="0" bIns="0" rtlCol="0" anchor="t"/>
          <a:lstStyle/>
          <a:p>
            <a:pPr algn="l" indent="0" marL="0">
              <a:lnSpc>
                <a:spcPts val="2550"/>
              </a:lnSpc>
              <a:buNone/>
            </a:pPr>
            <a:r>
              <a:rPr lang="en-US" sz="2050" b="1" dirty="0">
                <a:solidFill>
                  <a:srgbClr val="405449"/>
                </a:solidFill>
                <a:latin typeface="Fraunces Extra Bold" pitchFamily="34" charset="0"/>
                <a:ea typeface="Fraunces Extra Bold" pitchFamily="34" charset="-122"/>
                <a:cs typeface="Fraunces Extra Bold" pitchFamily="34" charset="-120"/>
              </a:rPr>
              <a:t>Ορισμός</a:t>
            </a:r>
            <a:endParaRPr lang="en-US" sz="2050" dirty="0"/>
          </a:p>
        </p:txBody>
      </p:sp>
      <p:sp>
        <p:nvSpPr>
          <p:cNvPr id="5" name="Text 2"/>
          <p:cNvSpPr/>
          <p:nvPr/>
        </p:nvSpPr>
        <p:spPr>
          <a:xfrm>
            <a:off x="736521" y="2743438"/>
            <a:ext cx="13157359" cy="673418"/>
          </a:xfrm>
          <a:prstGeom prst="rect">
            <a:avLst/>
          </a:prstGeom>
          <a:noFill/>
          <a:ln/>
        </p:spPr>
        <p:txBody>
          <a:bodyPr wrap="square" lIns="0" tIns="0" rIns="0" bIns="0" rtlCol="0" anchor="t"/>
          <a:lstStyle/>
          <a:p>
            <a:pPr algn="l" indent="0" marL="0">
              <a:lnSpc>
                <a:spcPts val="2650"/>
              </a:lnSpc>
              <a:buNone/>
            </a:pPr>
            <a:r>
              <a:rPr lang="en-US" sz="1650" dirty="0">
                <a:solidFill>
                  <a:srgbClr val="405449"/>
                </a:solidFill>
                <a:latin typeface="Nobile" pitchFamily="34" charset="0"/>
                <a:ea typeface="Nobile" pitchFamily="34" charset="-122"/>
                <a:cs typeface="Nobile" pitchFamily="34" charset="-120"/>
              </a:rPr>
              <a:t>Αιτιολογικές ονομάζονται οι δευτερεύουσες επιρρηματικές προτάσεις οι οποίες αιτιολογούν το νόημα της προσδιοριζόμενης πρότασης. Δηλώνουν το αναγκαστικό αίτιο και βρίσκονται σε σχέση αιτίου – αποτελέσματος.</a:t>
            </a:r>
            <a:endParaRPr lang="en-US" sz="1650" dirty="0"/>
          </a:p>
        </p:txBody>
      </p:sp>
      <p:pic>
        <p:nvPicPr>
          <p:cNvPr id="6" name="Image 1" descr="preencoded.png">    </p:cNvPr>
          <p:cNvPicPr>
            <a:picLocks noChangeAspect="1"/>
          </p:cNvPicPr>
          <p:nvPr/>
        </p:nvPicPr>
        <p:blipFill>
          <a:blip r:embed="rId2"/>
          <a:stretch>
            <a:fillRect/>
          </a:stretch>
        </p:blipFill>
        <p:spPr>
          <a:xfrm>
            <a:off x="736521" y="3837742"/>
            <a:ext cx="526137" cy="526137"/>
          </a:xfrm>
          <a:prstGeom prst="rect">
            <a:avLst/>
          </a:prstGeom>
        </p:spPr>
      </p:pic>
      <p:sp>
        <p:nvSpPr>
          <p:cNvPr id="7" name="Text 3"/>
          <p:cNvSpPr/>
          <p:nvPr/>
        </p:nvSpPr>
        <p:spPr>
          <a:xfrm>
            <a:off x="736521" y="4574262"/>
            <a:ext cx="2630686" cy="328851"/>
          </a:xfrm>
          <a:prstGeom prst="rect">
            <a:avLst/>
          </a:prstGeom>
          <a:noFill/>
          <a:ln/>
        </p:spPr>
        <p:txBody>
          <a:bodyPr wrap="none" lIns="0" tIns="0" rIns="0" bIns="0" rtlCol="0" anchor="t"/>
          <a:lstStyle/>
          <a:p>
            <a:pPr algn="l" indent="0" marL="0">
              <a:lnSpc>
                <a:spcPts val="2550"/>
              </a:lnSpc>
              <a:buNone/>
            </a:pPr>
            <a:r>
              <a:rPr lang="en-US" sz="2050" b="1" dirty="0">
                <a:solidFill>
                  <a:srgbClr val="405449"/>
                </a:solidFill>
                <a:latin typeface="Fraunces Extra Bold" pitchFamily="34" charset="0"/>
                <a:ea typeface="Fraunces Extra Bold" pitchFamily="34" charset="-122"/>
                <a:cs typeface="Fraunces Extra Bold" pitchFamily="34" charset="-120"/>
              </a:rPr>
              <a:t>Εισαγωγή</a:t>
            </a:r>
            <a:endParaRPr lang="en-US" sz="2050" dirty="0"/>
          </a:p>
        </p:txBody>
      </p:sp>
      <p:sp>
        <p:nvSpPr>
          <p:cNvPr id="8" name="Text 4"/>
          <p:cNvSpPr/>
          <p:nvPr/>
        </p:nvSpPr>
        <p:spPr>
          <a:xfrm>
            <a:off x="736521" y="5029319"/>
            <a:ext cx="13157359" cy="673418"/>
          </a:xfrm>
          <a:prstGeom prst="rect">
            <a:avLst/>
          </a:prstGeom>
          <a:noFill/>
          <a:ln/>
        </p:spPr>
        <p:txBody>
          <a:bodyPr wrap="square" lIns="0" tIns="0" rIns="0" bIns="0" rtlCol="0" anchor="t"/>
          <a:lstStyle/>
          <a:p>
            <a:pPr algn="l" indent="0" marL="0">
              <a:lnSpc>
                <a:spcPts val="2650"/>
              </a:lnSpc>
              <a:buNone/>
            </a:pPr>
            <a:r>
              <a:rPr lang="en-US" sz="1650" dirty="0">
                <a:solidFill>
                  <a:srgbClr val="405449"/>
                </a:solidFill>
                <a:latin typeface="Nobile" pitchFamily="34" charset="0"/>
                <a:ea typeface="Nobile" pitchFamily="34" charset="-122"/>
                <a:cs typeface="Nobile" pitchFamily="34" charset="-120"/>
              </a:rPr>
              <a:t>Εισάγονται με τους αιτιολογικούς συνδέσμους: ὅτι (αντικειμενική αιτία), ὡς (υποκειμενική αιτία), διότι, ἐπεί, ἐπειδή και εἰ (υποθετική αιτιολογία).</a:t>
            </a:r>
            <a:endParaRPr lang="en-US" sz="1650" dirty="0"/>
          </a:p>
        </p:txBody>
      </p:sp>
      <p:pic>
        <p:nvPicPr>
          <p:cNvPr id="9" name="Image 2" descr="preencoded.png">    </p:cNvPr>
          <p:cNvPicPr>
            <a:picLocks noChangeAspect="1"/>
          </p:cNvPicPr>
          <p:nvPr/>
        </p:nvPicPr>
        <p:blipFill>
          <a:blip r:embed="rId3"/>
          <a:stretch>
            <a:fillRect/>
          </a:stretch>
        </p:blipFill>
        <p:spPr>
          <a:xfrm>
            <a:off x="736521" y="6123623"/>
            <a:ext cx="526137" cy="526137"/>
          </a:xfrm>
          <a:prstGeom prst="rect">
            <a:avLst/>
          </a:prstGeom>
        </p:spPr>
      </p:pic>
      <p:sp>
        <p:nvSpPr>
          <p:cNvPr id="10" name="Text 5"/>
          <p:cNvSpPr/>
          <p:nvPr/>
        </p:nvSpPr>
        <p:spPr>
          <a:xfrm>
            <a:off x="736521" y="6860143"/>
            <a:ext cx="2630686" cy="328851"/>
          </a:xfrm>
          <a:prstGeom prst="rect">
            <a:avLst/>
          </a:prstGeom>
          <a:noFill/>
          <a:ln/>
        </p:spPr>
        <p:txBody>
          <a:bodyPr wrap="none" lIns="0" tIns="0" rIns="0" bIns="0" rtlCol="0" anchor="t"/>
          <a:lstStyle/>
          <a:p>
            <a:pPr algn="l" indent="0" marL="0">
              <a:lnSpc>
                <a:spcPts val="2550"/>
              </a:lnSpc>
              <a:buNone/>
            </a:pPr>
            <a:r>
              <a:rPr lang="en-US" sz="2050" b="1" dirty="0">
                <a:solidFill>
                  <a:srgbClr val="405449"/>
                </a:solidFill>
                <a:latin typeface="Fraunces Extra Bold" pitchFamily="34" charset="0"/>
                <a:ea typeface="Fraunces Extra Bold" pitchFamily="34" charset="-122"/>
                <a:cs typeface="Fraunces Extra Bold" pitchFamily="34" charset="-120"/>
              </a:rPr>
              <a:t>Συντακτικός ρόλος</a:t>
            </a:r>
            <a:endParaRPr lang="en-US" sz="2050" dirty="0"/>
          </a:p>
        </p:txBody>
      </p:sp>
      <p:sp>
        <p:nvSpPr>
          <p:cNvPr id="11" name="Text 6"/>
          <p:cNvSpPr/>
          <p:nvPr/>
        </p:nvSpPr>
        <p:spPr>
          <a:xfrm>
            <a:off x="736521" y="7315200"/>
            <a:ext cx="13157359" cy="336709"/>
          </a:xfrm>
          <a:prstGeom prst="rect">
            <a:avLst/>
          </a:prstGeom>
          <a:noFill/>
          <a:ln/>
        </p:spPr>
        <p:txBody>
          <a:bodyPr wrap="none" lIns="0" tIns="0" rIns="0" bIns="0" rtlCol="0" anchor="t"/>
          <a:lstStyle/>
          <a:p>
            <a:pPr algn="l" indent="0" marL="0">
              <a:lnSpc>
                <a:spcPts val="2650"/>
              </a:lnSpc>
              <a:buNone/>
            </a:pPr>
            <a:r>
              <a:rPr lang="en-US" sz="1650" dirty="0">
                <a:solidFill>
                  <a:srgbClr val="405449"/>
                </a:solidFill>
                <a:latin typeface="Nobile" pitchFamily="34" charset="0"/>
                <a:ea typeface="Nobile" pitchFamily="34" charset="-122"/>
                <a:cs typeface="Nobile" pitchFamily="34" charset="-120"/>
              </a:rPr>
              <a:t>Χρησιμοποιούνται ως επιρρηματικοί προσδιορισμοί της αιτίας ή επεξηγήσεις σε εμπρόθετο προσδιορισμό της αιτίας.</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844510"/>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Τελικές Προτάσεις</a:t>
            </a:r>
            <a:endParaRPr lang="en-US" sz="4450" dirty="0"/>
          </a:p>
        </p:txBody>
      </p:sp>
      <p:pic>
        <p:nvPicPr>
          <p:cNvPr id="3" name="Image 0" descr="preencoded.png">    </p:cNvPr>
          <p:cNvPicPr>
            <a:picLocks noChangeAspect="1"/>
          </p:cNvPicPr>
          <p:nvPr/>
        </p:nvPicPr>
        <p:blipFill>
          <a:blip r:embed="rId1"/>
          <a:stretch>
            <a:fillRect/>
          </a:stretch>
        </p:blipFill>
        <p:spPr>
          <a:xfrm>
            <a:off x="2978348" y="2006917"/>
            <a:ext cx="2152055" cy="1306949"/>
          </a:xfrm>
          <a:prstGeom prst="rect">
            <a:avLst/>
          </a:prstGeom>
        </p:spPr>
      </p:pic>
      <p:pic>
        <p:nvPicPr>
          <p:cNvPr id="4" name="Image 1" descr="preencoded.png">    </p:cNvPr>
          <p:cNvPicPr>
            <a:picLocks noChangeAspect="1"/>
          </p:cNvPicPr>
          <p:nvPr/>
        </p:nvPicPr>
        <p:blipFill>
          <a:blip r:embed="rId2"/>
          <a:stretch>
            <a:fillRect/>
          </a:stretch>
        </p:blipFill>
        <p:spPr>
          <a:xfrm>
            <a:off x="3894892" y="2622947"/>
            <a:ext cx="318968" cy="398621"/>
          </a:xfrm>
          <a:prstGeom prst="rect">
            <a:avLst/>
          </a:prstGeom>
        </p:spPr>
      </p:pic>
      <p:sp>
        <p:nvSpPr>
          <p:cNvPr id="5" name="Text 1"/>
          <p:cNvSpPr/>
          <p:nvPr/>
        </p:nvSpPr>
        <p:spPr>
          <a:xfrm>
            <a:off x="5357217" y="2233732"/>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Ορισμός</a:t>
            </a:r>
            <a:endParaRPr lang="en-US" sz="2200" dirty="0"/>
          </a:p>
        </p:txBody>
      </p:sp>
      <p:sp>
        <p:nvSpPr>
          <p:cNvPr id="6" name="Text 2"/>
          <p:cNvSpPr/>
          <p:nvPr/>
        </p:nvSpPr>
        <p:spPr>
          <a:xfrm>
            <a:off x="5357217" y="2724150"/>
            <a:ext cx="7673102" cy="362903"/>
          </a:xfrm>
          <a:prstGeom prst="rect">
            <a:avLst/>
          </a:prstGeom>
          <a:noFill/>
          <a:ln/>
        </p:spPr>
        <p:txBody>
          <a:bodyPr wrap="non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Δηλώνουν τον σκοπό στον οποίο αποβλέπει το υποκείμενο του ρήματος</a:t>
            </a:r>
            <a:endParaRPr lang="en-US" sz="1750" dirty="0"/>
          </a:p>
        </p:txBody>
      </p:sp>
      <p:sp>
        <p:nvSpPr>
          <p:cNvPr id="7" name="Shape 3"/>
          <p:cNvSpPr/>
          <p:nvPr/>
        </p:nvSpPr>
        <p:spPr>
          <a:xfrm>
            <a:off x="5187077" y="3326963"/>
            <a:ext cx="8592860" cy="15240"/>
          </a:xfrm>
          <a:prstGeom prst="roundRect">
            <a:avLst>
              <a:gd name="adj" fmla="val 1339536"/>
            </a:avLst>
          </a:prstGeom>
          <a:solidFill>
            <a:srgbClr val="CED9CE"/>
          </a:solidFill>
          <a:ln/>
        </p:spPr>
      </p:sp>
      <p:pic>
        <p:nvPicPr>
          <p:cNvPr id="8" name="Image 2" descr="preencoded.png">    </p:cNvPr>
          <p:cNvPicPr>
            <a:picLocks noChangeAspect="1"/>
          </p:cNvPicPr>
          <p:nvPr/>
        </p:nvPicPr>
        <p:blipFill>
          <a:blip r:embed="rId3"/>
          <a:stretch>
            <a:fillRect/>
          </a:stretch>
        </p:blipFill>
        <p:spPr>
          <a:xfrm>
            <a:off x="1902381" y="3370540"/>
            <a:ext cx="4304109" cy="1306949"/>
          </a:xfrm>
          <a:prstGeom prst="rect">
            <a:avLst/>
          </a:prstGeom>
        </p:spPr>
      </p:pic>
      <p:pic>
        <p:nvPicPr>
          <p:cNvPr id="9" name="Image 3" descr="preencoded.png">    </p:cNvPr>
          <p:cNvPicPr>
            <a:picLocks noChangeAspect="1"/>
          </p:cNvPicPr>
          <p:nvPr/>
        </p:nvPicPr>
        <p:blipFill>
          <a:blip r:embed="rId4"/>
          <a:stretch>
            <a:fillRect/>
          </a:stretch>
        </p:blipFill>
        <p:spPr>
          <a:xfrm>
            <a:off x="3894892" y="3824645"/>
            <a:ext cx="318968" cy="398621"/>
          </a:xfrm>
          <a:prstGeom prst="rect">
            <a:avLst/>
          </a:prstGeom>
        </p:spPr>
      </p:pic>
      <p:sp>
        <p:nvSpPr>
          <p:cNvPr id="10" name="Text 4"/>
          <p:cNvSpPr/>
          <p:nvPr/>
        </p:nvSpPr>
        <p:spPr>
          <a:xfrm>
            <a:off x="6433304" y="3597354"/>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Εισαγωγή</a:t>
            </a:r>
            <a:endParaRPr lang="en-US" sz="2200" dirty="0"/>
          </a:p>
        </p:txBody>
      </p:sp>
      <p:sp>
        <p:nvSpPr>
          <p:cNvPr id="11" name="Text 5"/>
          <p:cNvSpPr/>
          <p:nvPr/>
        </p:nvSpPr>
        <p:spPr>
          <a:xfrm>
            <a:off x="6433304" y="4087773"/>
            <a:ext cx="6749296" cy="362903"/>
          </a:xfrm>
          <a:prstGeom prst="rect">
            <a:avLst/>
          </a:prstGeom>
          <a:noFill/>
          <a:ln/>
        </p:spPr>
        <p:txBody>
          <a:bodyPr wrap="non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Εισάγονται με τους τελικούς συνδέσμους ἵνα, ὅπως, ὡς (για να)</a:t>
            </a:r>
            <a:endParaRPr lang="en-US" sz="1750" dirty="0"/>
          </a:p>
        </p:txBody>
      </p:sp>
      <p:sp>
        <p:nvSpPr>
          <p:cNvPr id="12" name="Shape 6"/>
          <p:cNvSpPr/>
          <p:nvPr/>
        </p:nvSpPr>
        <p:spPr>
          <a:xfrm>
            <a:off x="6263164" y="4690586"/>
            <a:ext cx="7516773" cy="15240"/>
          </a:xfrm>
          <a:prstGeom prst="roundRect">
            <a:avLst>
              <a:gd name="adj" fmla="val 1339536"/>
            </a:avLst>
          </a:prstGeom>
          <a:solidFill>
            <a:srgbClr val="CED9CE"/>
          </a:solidFill>
          <a:ln/>
        </p:spPr>
      </p:sp>
      <p:pic>
        <p:nvPicPr>
          <p:cNvPr id="13" name="Image 4" descr="preencoded.png">    </p:cNvPr>
          <p:cNvPicPr>
            <a:picLocks noChangeAspect="1"/>
          </p:cNvPicPr>
          <p:nvPr/>
        </p:nvPicPr>
        <p:blipFill>
          <a:blip r:embed="rId5"/>
          <a:stretch>
            <a:fillRect/>
          </a:stretch>
        </p:blipFill>
        <p:spPr>
          <a:xfrm>
            <a:off x="826294" y="4734163"/>
            <a:ext cx="6456164" cy="1306949"/>
          </a:xfrm>
          <a:prstGeom prst="rect">
            <a:avLst/>
          </a:prstGeom>
        </p:spPr>
      </p:pic>
      <p:pic>
        <p:nvPicPr>
          <p:cNvPr id="14" name="Image 5" descr="preencoded.png">    </p:cNvPr>
          <p:cNvPicPr>
            <a:picLocks noChangeAspect="1"/>
          </p:cNvPicPr>
          <p:nvPr/>
        </p:nvPicPr>
        <p:blipFill>
          <a:blip r:embed="rId6"/>
          <a:stretch>
            <a:fillRect/>
          </a:stretch>
        </p:blipFill>
        <p:spPr>
          <a:xfrm>
            <a:off x="3894773" y="5188268"/>
            <a:ext cx="318968" cy="398621"/>
          </a:xfrm>
          <a:prstGeom prst="rect">
            <a:avLst/>
          </a:prstGeom>
        </p:spPr>
      </p:pic>
      <p:sp>
        <p:nvSpPr>
          <p:cNvPr id="15" name="Text 7"/>
          <p:cNvSpPr/>
          <p:nvPr/>
        </p:nvSpPr>
        <p:spPr>
          <a:xfrm>
            <a:off x="7509272" y="4960977"/>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Συντακτικός ρόλος</a:t>
            </a:r>
            <a:endParaRPr lang="en-US" sz="2200" dirty="0"/>
          </a:p>
        </p:txBody>
      </p:sp>
      <p:sp>
        <p:nvSpPr>
          <p:cNvPr id="16" name="Text 8"/>
          <p:cNvSpPr/>
          <p:nvPr/>
        </p:nvSpPr>
        <p:spPr>
          <a:xfrm>
            <a:off x="7509272" y="5451396"/>
            <a:ext cx="6090166" cy="362903"/>
          </a:xfrm>
          <a:prstGeom prst="rect">
            <a:avLst/>
          </a:prstGeom>
          <a:noFill/>
          <a:ln/>
        </p:spPr>
        <p:txBody>
          <a:bodyPr wrap="non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Επιρρηματικοί προσδιορισμοί του σκοπού ή επεξηγήσεις</a:t>
            </a:r>
            <a:endParaRPr lang="en-US" sz="1750" dirty="0"/>
          </a:p>
        </p:txBody>
      </p:sp>
      <p:sp>
        <p:nvSpPr>
          <p:cNvPr id="17" name="Text 9"/>
          <p:cNvSpPr/>
          <p:nvPr/>
        </p:nvSpPr>
        <p:spPr>
          <a:xfrm>
            <a:off x="793790" y="6296263"/>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Οι τελικές προτάσεις δέχονται άρνηση μή και χρησιμοποιούνται κυρίως σε ρήματα που δηλώνουν κίνηση ή σκόπιμη ενέργεια. Επίσης, μπορούν να λειτουργούν ως επεξηγήσεις σε εμπρόθετο προσδιορισμό του σκοπού και κυρίως στα διὰ τοῦτο, τούτου ἕνεκα.</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2025-05-05T18:37:41Z</dcterms:created>
  <dcterms:modified xsi:type="dcterms:W3CDTF">2025-05-05T18:37:41Z</dcterms:modified>
</cp:coreProperties>
</file>