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Arimo" charset="1" panose="020B0604020202020204"/>
      <p:regular r:id="rId24"/>
    </p:embeddedFont>
    <p:embeddedFont>
      <p:font typeface="Roboto" charset="1" panose="02000000000000000000"/>
      <p:regular r:id="rId25"/>
    </p:embeddedFont>
    <p:embeddedFont>
      <p:font typeface="Arimo Bold" charset="1" panose="020B0704020202020204"/>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notesMasters/notesMaster1.xml" Type="http://schemas.openxmlformats.org/officeDocument/2006/relationships/notesMaster"/><Relationship Id="rId22" Target="theme/theme2.xml" Type="http://schemas.openxmlformats.org/officeDocument/2006/relationships/theme"/><Relationship Id="rId23" Target="notesSlides/notesSlide1.xml" Type="http://schemas.openxmlformats.org/officeDocument/2006/relationships/notesSlide"/><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notesSlides/notesSlide2.xml" Type="http://schemas.openxmlformats.org/officeDocument/2006/relationships/notesSlide"/><Relationship Id="rId28" Target="notesSlides/notesSlide3.xml" Type="http://schemas.openxmlformats.org/officeDocument/2006/relationships/notesSlide"/><Relationship Id="rId29" Target="notesSlides/notesSlide4.xml" Type="http://schemas.openxmlformats.org/officeDocument/2006/relationships/notesSlide"/><Relationship Id="rId3" Target="viewProps.xml" Type="http://schemas.openxmlformats.org/officeDocument/2006/relationships/viewProps"/><Relationship Id="rId30" Target="notesSlides/notesSlide5.xml" Type="http://schemas.openxmlformats.org/officeDocument/2006/relationships/notesSlide"/><Relationship Id="rId31" Target="notesSlides/notesSlide6.xml" Type="http://schemas.openxmlformats.org/officeDocument/2006/relationships/notesSlide"/><Relationship Id="rId32" Target="notesSlides/notesSlide7.xml" Type="http://schemas.openxmlformats.org/officeDocument/2006/relationships/notesSlide"/><Relationship Id="rId33" Target="notesSlides/notesSlide8.xml" Type="http://schemas.openxmlformats.org/officeDocument/2006/relationships/notesSlide"/><Relationship Id="rId34" Target="notesSlides/notesSlide9.xml" Type="http://schemas.openxmlformats.org/officeDocument/2006/relationships/notesSlide"/><Relationship Id="rId35" Target="notesSlides/notesSlide10.xml" Type="http://schemas.openxmlformats.org/officeDocument/2006/relationships/notesSlide"/><Relationship Id="rId36" Target="notesSlides/notesSlide11.xml" Type="http://schemas.openxmlformats.org/officeDocument/2006/relationships/notesSlide"/><Relationship Id="rId37" Target="notesSlides/notesSlide12.xml" Type="http://schemas.openxmlformats.org/officeDocument/2006/relationships/notesSlide"/><Relationship Id="rId38" Target="notesSlides/notesSlide13.xml" Type="http://schemas.openxmlformats.org/officeDocument/2006/relationships/notesSlide"/><Relationship Id="rId39" Target="notesSlides/notesSlide14.xml" Type="http://schemas.openxmlformats.org/officeDocument/2006/relationships/notesSlide"/><Relationship Id="rId4" Target="theme/theme1.xml" Type="http://schemas.openxmlformats.org/officeDocument/2006/relationships/theme"/><Relationship Id="rId40" Target="notesSlides/notesSlide15.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10</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7</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png" Type="http://schemas.openxmlformats.org/officeDocument/2006/relationships/image"/><Relationship Id="rId4" Target="../media/image10.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png" Type="http://schemas.openxmlformats.org/officeDocument/2006/relationships/image"/><Relationship Id="rId4" Target="../media/image1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pn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 Id="rId6" Target="../media/image14.png" Type="http://schemas.openxmlformats.org/officeDocument/2006/relationships/image"/><Relationship Id="rId7" Target="../media/image15.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pn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 Id="rId6" Target="../media/image18.png" Type="http://schemas.openxmlformats.org/officeDocument/2006/relationships/image"/><Relationship Id="rId7" Target="../media/image19.png" Type="http://schemas.openxmlformats.org/officeDocument/2006/relationships/image"/><Relationship Id="rId8" Target="../media/image20.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png" Type="http://schemas.openxmlformats.org/officeDocument/2006/relationships/image"/><Relationship Id="rId4" Target="../media/image2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png" Type="http://schemas.openxmlformats.org/officeDocument/2006/relationships/image"/><Relationship Id="rId4"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png" Type="http://schemas.openxmlformats.org/officeDocument/2006/relationships/image"/><Relationship Id="rId4" Target="../media/image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png" Type="http://schemas.openxmlformats.org/officeDocument/2006/relationships/image"/><Relationship Id="rId4" Target="../media/image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png" Type="http://schemas.openxmlformats.org/officeDocument/2006/relationships/image"/><Relationship Id="rId4" Target="../media/image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png" Type="http://schemas.openxmlformats.org/officeDocument/2006/relationships/image"/><Relationship Id="rId4" Target="../media/image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AFA"/>
            </a:solidFill>
          </p:spPr>
        </p:sp>
      </p:grpSp>
      <p:sp>
        <p:nvSpPr>
          <p:cNvPr name="Freeform 5" id="5" descr="preencoded.png"/>
          <p:cNvSpPr/>
          <p:nvPr/>
        </p:nvSpPr>
        <p:spPr>
          <a:xfrm flipH="false" flipV="false" rot="0">
            <a:off x="0" y="0"/>
            <a:ext cx="6942919" cy="10287000"/>
          </a:xfrm>
          <a:custGeom>
            <a:avLst/>
            <a:gdLst/>
            <a:ahLst/>
            <a:cxnLst/>
            <a:rect r="r" b="b" t="t" l="l"/>
            <a:pathLst>
              <a:path h="10287000" w="6942919">
                <a:moveTo>
                  <a:pt x="0" y="0"/>
                </a:moveTo>
                <a:lnTo>
                  <a:pt x="6942919" y="0"/>
                </a:lnTo>
                <a:lnTo>
                  <a:pt x="6942919" y="10287000"/>
                </a:lnTo>
                <a:lnTo>
                  <a:pt x="0" y="10287000"/>
                </a:lnTo>
                <a:lnTo>
                  <a:pt x="0" y="0"/>
                </a:lnTo>
                <a:close/>
              </a:path>
            </a:pathLst>
          </a:custGeom>
          <a:blipFill>
            <a:blip r:embed="rId4"/>
            <a:stretch>
              <a:fillRect l="-7235" t="-3591" r="-9004" b="-14088"/>
            </a:stretch>
          </a:blipFill>
        </p:spPr>
      </p:sp>
      <p:sp>
        <p:nvSpPr>
          <p:cNvPr name="TextBox 6" id="6"/>
          <p:cNvSpPr txBox="true"/>
          <p:nvPr/>
        </p:nvSpPr>
        <p:spPr>
          <a:xfrm rot="0">
            <a:off x="7938046" y="2022425"/>
            <a:ext cx="9269909" cy="1872257"/>
          </a:xfrm>
          <a:prstGeom prst="rect">
            <a:avLst/>
          </a:prstGeom>
        </p:spPr>
        <p:txBody>
          <a:bodyPr anchor="t" rtlCol="false" tIns="0" lIns="0" bIns="0" rIns="0">
            <a:spAutoFit/>
          </a:bodyPr>
          <a:lstStyle/>
          <a:p>
            <a:pPr algn="l">
              <a:lnSpc>
                <a:spcPts val="7124"/>
              </a:lnSpc>
            </a:pPr>
            <a:r>
              <a:rPr lang="en-US" sz="5687">
                <a:solidFill>
                  <a:srgbClr val="1F1E1E"/>
                </a:solidFill>
                <a:latin typeface="Arimo"/>
                <a:ea typeface="Arimo"/>
                <a:cs typeface="Arimo"/>
                <a:sym typeface="Arimo"/>
              </a:rPr>
              <a:t>Εγκλίσεις στην Αρχαία Ελληνική Γλώσσα</a:t>
            </a:r>
          </a:p>
        </p:txBody>
      </p:sp>
      <p:sp>
        <p:nvSpPr>
          <p:cNvPr name="TextBox 7" id="7"/>
          <p:cNvSpPr txBox="true"/>
          <p:nvPr/>
        </p:nvSpPr>
        <p:spPr>
          <a:xfrm rot="0">
            <a:off x="7938046" y="4252764"/>
            <a:ext cx="9269909" cy="3067645"/>
          </a:xfrm>
          <a:prstGeom prst="rect">
            <a:avLst/>
          </a:prstGeom>
        </p:spPr>
        <p:txBody>
          <a:bodyPr anchor="t" rtlCol="false" tIns="0" lIns="0" bIns="0" rIns="0">
            <a:spAutoFit/>
          </a:bodyPr>
          <a:lstStyle/>
          <a:p>
            <a:pPr algn="l">
              <a:lnSpc>
                <a:spcPts val="3875"/>
              </a:lnSpc>
            </a:pPr>
            <a:r>
              <a:rPr lang="en-US" sz="2375">
                <a:solidFill>
                  <a:srgbClr val="3B3535"/>
                </a:solidFill>
                <a:latin typeface="Roboto"/>
                <a:ea typeface="Roboto"/>
                <a:cs typeface="Roboto"/>
                <a:sym typeface="Roboto"/>
              </a:rPr>
              <a:t>Καλώς ήρθατε σε αυτή την παρουσίαση για τις εγκλίσεις στην αρχαία ελληνική γλώσσα. Θα εξετάσουμε λεπτομερώς την υποτακτική, την ευκτική και την προστακτική έγκλιση, τόσο στην ενεργητική όσο και στη μέση φωνή. Αυτή η παρουσίαση θα σας βοηθήσει να κατανοήσετε τον σχηματισμό και τη χρήση αυτών των σημαντικών γραμματικών δομών.</a:t>
            </a:r>
          </a:p>
        </p:txBody>
      </p:sp>
      <p:grpSp>
        <p:nvGrpSpPr>
          <p:cNvPr name="Group 8" id="8"/>
          <p:cNvGrpSpPr/>
          <p:nvPr/>
        </p:nvGrpSpPr>
        <p:grpSpPr>
          <a:xfrm rot="0">
            <a:off x="7933284" y="7685782"/>
            <a:ext cx="503188" cy="503188"/>
            <a:chOff x="0" y="0"/>
            <a:chExt cx="670917" cy="670917"/>
          </a:xfrm>
        </p:grpSpPr>
        <p:sp>
          <p:nvSpPr>
            <p:cNvPr name="Freeform 9" id="9"/>
            <p:cNvSpPr/>
            <p:nvPr/>
          </p:nvSpPr>
          <p:spPr>
            <a:xfrm flipH="false" flipV="false" rot="0">
              <a:off x="0" y="0"/>
              <a:ext cx="670941" cy="670941"/>
            </a:xfrm>
            <a:custGeom>
              <a:avLst/>
              <a:gdLst/>
              <a:ahLst/>
              <a:cxnLst/>
              <a:rect r="r" b="b" t="t" l="l"/>
              <a:pathLst>
                <a:path h="670941" w="670941">
                  <a:moveTo>
                    <a:pt x="0" y="335407"/>
                  </a:moveTo>
                  <a:cubicBezTo>
                    <a:pt x="0" y="150241"/>
                    <a:pt x="150241" y="0"/>
                    <a:pt x="335407" y="0"/>
                  </a:cubicBezTo>
                  <a:cubicBezTo>
                    <a:pt x="337312" y="0"/>
                    <a:pt x="339217" y="889"/>
                    <a:pt x="340360" y="2413"/>
                  </a:cubicBezTo>
                  <a:lnTo>
                    <a:pt x="335407" y="6350"/>
                  </a:lnTo>
                  <a:lnTo>
                    <a:pt x="335407" y="0"/>
                  </a:lnTo>
                  <a:lnTo>
                    <a:pt x="335407" y="6350"/>
                  </a:lnTo>
                  <a:lnTo>
                    <a:pt x="335407" y="0"/>
                  </a:lnTo>
                  <a:cubicBezTo>
                    <a:pt x="520700" y="0"/>
                    <a:pt x="670941" y="150241"/>
                    <a:pt x="670941" y="335407"/>
                  </a:cubicBezTo>
                  <a:cubicBezTo>
                    <a:pt x="670941" y="337820"/>
                    <a:pt x="669544" y="339979"/>
                    <a:pt x="667385" y="341122"/>
                  </a:cubicBezTo>
                  <a:lnTo>
                    <a:pt x="664591" y="335407"/>
                  </a:lnTo>
                  <a:lnTo>
                    <a:pt x="670941" y="335407"/>
                  </a:lnTo>
                  <a:cubicBezTo>
                    <a:pt x="670941" y="520700"/>
                    <a:pt x="520700" y="670941"/>
                    <a:pt x="335407" y="670941"/>
                  </a:cubicBezTo>
                  <a:lnTo>
                    <a:pt x="335407" y="664591"/>
                  </a:lnTo>
                  <a:lnTo>
                    <a:pt x="335407" y="658241"/>
                  </a:lnTo>
                  <a:lnTo>
                    <a:pt x="335407" y="664591"/>
                  </a:lnTo>
                  <a:lnTo>
                    <a:pt x="335407" y="670941"/>
                  </a:lnTo>
                  <a:cubicBezTo>
                    <a:pt x="150241" y="670941"/>
                    <a:pt x="0" y="520700"/>
                    <a:pt x="0" y="335407"/>
                  </a:cubicBezTo>
                  <a:lnTo>
                    <a:pt x="6350" y="335407"/>
                  </a:lnTo>
                  <a:lnTo>
                    <a:pt x="0" y="335407"/>
                  </a:lnTo>
                  <a:moveTo>
                    <a:pt x="12700" y="335407"/>
                  </a:moveTo>
                  <a:lnTo>
                    <a:pt x="6350" y="335407"/>
                  </a:lnTo>
                  <a:lnTo>
                    <a:pt x="12700" y="335407"/>
                  </a:lnTo>
                  <a:cubicBezTo>
                    <a:pt x="12700" y="513715"/>
                    <a:pt x="157226" y="658241"/>
                    <a:pt x="335407" y="658241"/>
                  </a:cubicBezTo>
                  <a:cubicBezTo>
                    <a:pt x="338963" y="658241"/>
                    <a:pt x="341757" y="661035"/>
                    <a:pt x="341757" y="664591"/>
                  </a:cubicBezTo>
                  <a:cubicBezTo>
                    <a:pt x="341757" y="668147"/>
                    <a:pt x="338963" y="670941"/>
                    <a:pt x="335407" y="670941"/>
                  </a:cubicBezTo>
                  <a:cubicBezTo>
                    <a:pt x="331851" y="670941"/>
                    <a:pt x="329057" y="668147"/>
                    <a:pt x="329057" y="664591"/>
                  </a:cubicBezTo>
                  <a:cubicBezTo>
                    <a:pt x="329057" y="661035"/>
                    <a:pt x="331851" y="658241"/>
                    <a:pt x="335407" y="658241"/>
                  </a:cubicBezTo>
                  <a:cubicBezTo>
                    <a:pt x="513715" y="658241"/>
                    <a:pt x="658114" y="513715"/>
                    <a:pt x="658114" y="335534"/>
                  </a:cubicBezTo>
                  <a:cubicBezTo>
                    <a:pt x="658114" y="333121"/>
                    <a:pt x="659511" y="330962"/>
                    <a:pt x="661670" y="329819"/>
                  </a:cubicBezTo>
                  <a:lnTo>
                    <a:pt x="664464" y="335534"/>
                  </a:lnTo>
                  <a:lnTo>
                    <a:pt x="658114" y="335534"/>
                  </a:lnTo>
                  <a:cubicBezTo>
                    <a:pt x="658241" y="157226"/>
                    <a:pt x="513715" y="12700"/>
                    <a:pt x="335407" y="12700"/>
                  </a:cubicBezTo>
                  <a:cubicBezTo>
                    <a:pt x="333502" y="12700"/>
                    <a:pt x="331597" y="11811"/>
                    <a:pt x="330454" y="10287"/>
                  </a:cubicBezTo>
                  <a:lnTo>
                    <a:pt x="335407" y="6350"/>
                  </a:lnTo>
                  <a:lnTo>
                    <a:pt x="335407" y="12700"/>
                  </a:lnTo>
                  <a:cubicBezTo>
                    <a:pt x="157226" y="12700"/>
                    <a:pt x="12700" y="157226"/>
                    <a:pt x="12700" y="335407"/>
                  </a:cubicBezTo>
                  <a:close/>
                </a:path>
              </a:pathLst>
            </a:custGeom>
            <a:solidFill>
              <a:srgbClr val="FFFFFF"/>
            </a:solidFill>
          </p:spPr>
        </p:sp>
      </p:grpSp>
      <p:sp>
        <p:nvSpPr>
          <p:cNvPr name="Freeform 10" id="10" descr="preencoded.png"/>
          <p:cNvSpPr/>
          <p:nvPr/>
        </p:nvSpPr>
        <p:spPr>
          <a:xfrm flipH="false" flipV="false" rot="0">
            <a:off x="7933284" y="8655695"/>
            <a:ext cx="474612" cy="474612"/>
          </a:xfrm>
          <a:custGeom>
            <a:avLst/>
            <a:gdLst/>
            <a:ahLst/>
            <a:cxnLst/>
            <a:rect r="r" b="b" t="t" l="l"/>
            <a:pathLst>
              <a:path h="474612" w="474612">
                <a:moveTo>
                  <a:pt x="0" y="0"/>
                </a:moveTo>
                <a:lnTo>
                  <a:pt x="474612" y="0"/>
                </a:lnTo>
                <a:lnTo>
                  <a:pt x="474612" y="474613"/>
                </a:lnTo>
                <a:lnTo>
                  <a:pt x="0" y="474613"/>
                </a:lnTo>
                <a:lnTo>
                  <a:pt x="0" y="0"/>
                </a:lnTo>
                <a:close/>
              </a:path>
            </a:pathLst>
          </a:custGeom>
          <a:blipFill>
            <a:blip r:embed="rId5"/>
            <a:stretch>
              <a:fillRect l="0" t="0" r="0" b="0"/>
            </a:stretch>
          </a:blipFill>
        </p:spPr>
      </p:sp>
      <p:sp>
        <p:nvSpPr>
          <p:cNvPr name="TextBox 11" id="11"/>
          <p:cNvSpPr txBox="true"/>
          <p:nvPr/>
        </p:nvSpPr>
        <p:spPr>
          <a:xfrm rot="0">
            <a:off x="8585895" y="8717346"/>
            <a:ext cx="6018511" cy="412961"/>
          </a:xfrm>
          <a:prstGeom prst="rect">
            <a:avLst/>
          </a:prstGeom>
        </p:spPr>
        <p:txBody>
          <a:bodyPr anchor="t" rtlCol="false" tIns="0" lIns="0" bIns="0" rIns="0">
            <a:spAutoFit/>
          </a:bodyPr>
          <a:lstStyle/>
          <a:p>
            <a:pPr algn="l">
              <a:lnSpc>
                <a:spcPts val="3258"/>
              </a:lnSpc>
            </a:pPr>
            <a:r>
              <a:rPr lang="en-US" sz="2300" b="true">
                <a:solidFill>
                  <a:srgbClr val="3B3535"/>
                </a:solidFill>
                <a:latin typeface="Arimo Bold"/>
                <a:ea typeface="Arimo Bold"/>
                <a:cs typeface="Arimo Bold"/>
                <a:sym typeface="Arimo Bold"/>
              </a:rPr>
              <a:t>by Vasilis Varsamopoulos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AFA"/>
            </a:solidFill>
          </p:spPr>
        </p:sp>
      </p:grpSp>
      <p:sp>
        <p:nvSpPr>
          <p:cNvPr name="Freeform 5" id="5"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0" t="0" r="0" b="0"/>
            </a:stretch>
          </a:blipFill>
        </p:spPr>
      </p:sp>
      <p:sp>
        <p:nvSpPr>
          <p:cNvPr name="TextBox 6" id="6"/>
          <p:cNvSpPr txBox="true"/>
          <p:nvPr/>
        </p:nvSpPr>
        <p:spPr>
          <a:xfrm rot="0">
            <a:off x="1056531" y="774055"/>
            <a:ext cx="9316939" cy="1832968"/>
          </a:xfrm>
          <a:prstGeom prst="rect">
            <a:avLst/>
          </a:prstGeom>
        </p:spPr>
        <p:txBody>
          <a:bodyPr anchor="t" rtlCol="false" tIns="0" lIns="0" bIns="0" rIns="0">
            <a:spAutoFit/>
          </a:bodyPr>
          <a:lstStyle/>
          <a:p>
            <a:pPr algn="l">
              <a:lnSpc>
                <a:spcPts val="6937"/>
              </a:lnSpc>
            </a:pPr>
            <a:r>
              <a:rPr lang="en-US" sz="5562">
                <a:solidFill>
                  <a:srgbClr val="1F1E1E"/>
                </a:solidFill>
                <a:latin typeface="Arimo"/>
                <a:ea typeface="Arimo"/>
                <a:cs typeface="Arimo"/>
                <a:sym typeface="Arimo"/>
              </a:rPr>
              <a:t>Προστακτική Έγκλιση: Εισαγωγή</a:t>
            </a:r>
          </a:p>
        </p:txBody>
      </p:sp>
      <p:grpSp>
        <p:nvGrpSpPr>
          <p:cNvPr name="Group 7" id="7"/>
          <p:cNvGrpSpPr/>
          <p:nvPr/>
        </p:nvGrpSpPr>
        <p:grpSpPr>
          <a:xfrm rot="0">
            <a:off x="1056531" y="3399384"/>
            <a:ext cx="528191" cy="528191"/>
            <a:chOff x="0" y="0"/>
            <a:chExt cx="704255" cy="704255"/>
          </a:xfrm>
        </p:grpSpPr>
        <p:sp>
          <p:nvSpPr>
            <p:cNvPr name="Freeform 8" id="8"/>
            <p:cNvSpPr/>
            <p:nvPr/>
          </p:nvSpPr>
          <p:spPr>
            <a:xfrm flipH="false" flipV="false" rot="0">
              <a:off x="0" y="0"/>
              <a:ext cx="704215" cy="704215"/>
            </a:xfrm>
            <a:custGeom>
              <a:avLst/>
              <a:gdLst/>
              <a:ahLst/>
              <a:cxnLst/>
              <a:rect r="r" b="b" t="t" l="l"/>
              <a:pathLst>
                <a:path h="704215" w="704215">
                  <a:moveTo>
                    <a:pt x="0" y="60325"/>
                  </a:moveTo>
                  <a:cubicBezTo>
                    <a:pt x="0" y="27051"/>
                    <a:pt x="27051" y="0"/>
                    <a:pt x="60325" y="0"/>
                  </a:cubicBezTo>
                  <a:lnTo>
                    <a:pt x="643890" y="0"/>
                  </a:lnTo>
                  <a:cubicBezTo>
                    <a:pt x="677291" y="0"/>
                    <a:pt x="704215" y="27051"/>
                    <a:pt x="704215" y="60325"/>
                  </a:cubicBezTo>
                  <a:lnTo>
                    <a:pt x="704215" y="643890"/>
                  </a:lnTo>
                  <a:cubicBezTo>
                    <a:pt x="704215" y="677291"/>
                    <a:pt x="677164" y="704215"/>
                    <a:pt x="643890" y="704215"/>
                  </a:cubicBezTo>
                  <a:lnTo>
                    <a:pt x="60325" y="704215"/>
                  </a:lnTo>
                  <a:cubicBezTo>
                    <a:pt x="27051" y="704215"/>
                    <a:pt x="0" y="677164"/>
                    <a:pt x="0" y="643890"/>
                  </a:cubicBezTo>
                  <a:close/>
                </a:path>
              </a:pathLst>
            </a:custGeom>
            <a:solidFill>
              <a:srgbClr val="F3E8E8"/>
            </a:solidFill>
          </p:spPr>
        </p:sp>
      </p:grpSp>
      <p:sp>
        <p:nvSpPr>
          <p:cNvPr name="TextBox 9" id="9"/>
          <p:cNvSpPr txBox="true"/>
          <p:nvPr/>
        </p:nvSpPr>
        <p:spPr>
          <a:xfrm rot="0">
            <a:off x="1886545" y="3361284"/>
            <a:ext cx="3551635" cy="481905"/>
          </a:xfrm>
          <a:prstGeom prst="rect">
            <a:avLst/>
          </a:prstGeom>
        </p:spPr>
        <p:txBody>
          <a:bodyPr anchor="t" rtlCol="false" tIns="0" lIns="0" bIns="0" rIns="0">
            <a:spAutoFit/>
          </a:bodyPr>
          <a:lstStyle/>
          <a:p>
            <a:pPr algn="l">
              <a:lnSpc>
                <a:spcPts val="3437"/>
              </a:lnSpc>
            </a:pPr>
            <a:r>
              <a:rPr lang="en-US" sz="2750">
                <a:solidFill>
                  <a:srgbClr val="3B3535"/>
                </a:solidFill>
                <a:latin typeface="Arimo"/>
                <a:ea typeface="Arimo"/>
                <a:cs typeface="Arimo"/>
                <a:sym typeface="Arimo"/>
              </a:rPr>
              <a:t>Χρόνοι Σχηματισμού</a:t>
            </a:r>
          </a:p>
        </p:txBody>
      </p:sp>
      <p:sp>
        <p:nvSpPr>
          <p:cNvPr name="TextBox 10" id="10"/>
          <p:cNvSpPr txBox="true"/>
          <p:nvPr/>
        </p:nvSpPr>
        <p:spPr>
          <a:xfrm rot="0">
            <a:off x="1886545" y="3929062"/>
            <a:ext cx="8486924" cy="1061442"/>
          </a:xfrm>
          <a:prstGeom prst="rect">
            <a:avLst/>
          </a:prstGeom>
        </p:spPr>
        <p:txBody>
          <a:bodyPr anchor="t" rtlCol="false" tIns="0" lIns="0" bIns="0" rIns="0">
            <a:spAutoFit/>
          </a:bodyPr>
          <a:lstStyle/>
          <a:p>
            <a:pPr algn="l">
              <a:lnSpc>
                <a:spcPts val="3749"/>
              </a:lnSpc>
            </a:pPr>
            <a:r>
              <a:rPr lang="en-US" sz="2375">
                <a:solidFill>
                  <a:srgbClr val="3B3535"/>
                </a:solidFill>
                <a:latin typeface="Roboto"/>
                <a:ea typeface="Roboto"/>
                <a:cs typeface="Roboto"/>
                <a:sym typeface="Roboto"/>
              </a:rPr>
              <a:t>Η προστακτική σχηματίζεται στους εξής χρόνους: ενεστώτα, αόριστο, παρακείμενο.</a:t>
            </a:r>
          </a:p>
        </p:txBody>
      </p:sp>
      <p:grpSp>
        <p:nvGrpSpPr>
          <p:cNvPr name="Group 11" id="11"/>
          <p:cNvGrpSpPr/>
          <p:nvPr/>
        </p:nvGrpSpPr>
        <p:grpSpPr>
          <a:xfrm rot="0">
            <a:off x="1056531" y="5631954"/>
            <a:ext cx="528191" cy="528191"/>
            <a:chOff x="0" y="0"/>
            <a:chExt cx="704255" cy="704255"/>
          </a:xfrm>
        </p:grpSpPr>
        <p:sp>
          <p:nvSpPr>
            <p:cNvPr name="Freeform 12" id="12"/>
            <p:cNvSpPr/>
            <p:nvPr/>
          </p:nvSpPr>
          <p:spPr>
            <a:xfrm flipH="false" flipV="false" rot="0">
              <a:off x="0" y="0"/>
              <a:ext cx="704215" cy="704215"/>
            </a:xfrm>
            <a:custGeom>
              <a:avLst/>
              <a:gdLst/>
              <a:ahLst/>
              <a:cxnLst/>
              <a:rect r="r" b="b" t="t" l="l"/>
              <a:pathLst>
                <a:path h="704215" w="704215">
                  <a:moveTo>
                    <a:pt x="0" y="60325"/>
                  </a:moveTo>
                  <a:cubicBezTo>
                    <a:pt x="0" y="27051"/>
                    <a:pt x="27051" y="0"/>
                    <a:pt x="60325" y="0"/>
                  </a:cubicBezTo>
                  <a:lnTo>
                    <a:pt x="643890" y="0"/>
                  </a:lnTo>
                  <a:cubicBezTo>
                    <a:pt x="677291" y="0"/>
                    <a:pt x="704215" y="27051"/>
                    <a:pt x="704215" y="60325"/>
                  </a:cubicBezTo>
                  <a:lnTo>
                    <a:pt x="704215" y="643890"/>
                  </a:lnTo>
                  <a:cubicBezTo>
                    <a:pt x="704215" y="677291"/>
                    <a:pt x="677164" y="704215"/>
                    <a:pt x="643890" y="704215"/>
                  </a:cubicBezTo>
                  <a:lnTo>
                    <a:pt x="60325" y="704215"/>
                  </a:lnTo>
                  <a:cubicBezTo>
                    <a:pt x="27051" y="704215"/>
                    <a:pt x="0" y="677164"/>
                    <a:pt x="0" y="643890"/>
                  </a:cubicBezTo>
                  <a:close/>
                </a:path>
              </a:pathLst>
            </a:custGeom>
            <a:solidFill>
              <a:srgbClr val="F3E8E8"/>
            </a:solidFill>
          </p:spPr>
        </p:sp>
      </p:grpSp>
      <p:sp>
        <p:nvSpPr>
          <p:cNvPr name="TextBox 13" id="13"/>
          <p:cNvSpPr txBox="true"/>
          <p:nvPr/>
        </p:nvSpPr>
        <p:spPr>
          <a:xfrm rot="0">
            <a:off x="1886545" y="5593854"/>
            <a:ext cx="3551635" cy="481905"/>
          </a:xfrm>
          <a:prstGeom prst="rect">
            <a:avLst/>
          </a:prstGeom>
        </p:spPr>
        <p:txBody>
          <a:bodyPr anchor="t" rtlCol="false" tIns="0" lIns="0" bIns="0" rIns="0">
            <a:spAutoFit/>
          </a:bodyPr>
          <a:lstStyle/>
          <a:p>
            <a:pPr algn="l">
              <a:lnSpc>
                <a:spcPts val="3437"/>
              </a:lnSpc>
            </a:pPr>
            <a:r>
              <a:rPr lang="en-US" sz="2750">
                <a:solidFill>
                  <a:srgbClr val="3B3535"/>
                </a:solidFill>
                <a:latin typeface="Arimo"/>
                <a:ea typeface="Arimo"/>
                <a:cs typeface="Arimo"/>
                <a:sym typeface="Arimo"/>
              </a:rPr>
              <a:t>Σημασία</a:t>
            </a:r>
          </a:p>
        </p:txBody>
      </p:sp>
      <p:sp>
        <p:nvSpPr>
          <p:cNvPr name="TextBox 14" id="14"/>
          <p:cNvSpPr txBox="true"/>
          <p:nvPr/>
        </p:nvSpPr>
        <p:spPr>
          <a:xfrm rot="0">
            <a:off x="1886545" y="6161634"/>
            <a:ext cx="8486924" cy="1544539"/>
          </a:xfrm>
          <a:prstGeom prst="rect">
            <a:avLst/>
          </a:prstGeom>
        </p:spPr>
        <p:txBody>
          <a:bodyPr anchor="t" rtlCol="false" tIns="0" lIns="0" bIns="0" rIns="0">
            <a:spAutoFit/>
          </a:bodyPr>
          <a:lstStyle/>
          <a:p>
            <a:pPr algn="l">
              <a:lnSpc>
                <a:spcPts val="3749"/>
              </a:lnSpc>
            </a:pPr>
            <a:r>
              <a:rPr lang="en-US" sz="2375">
                <a:solidFill>
                  <a:srgbClr val="3B3535"/>
                </a:solidFill>
                <a:latin typeface="Roboto"/>
                <a:ea typeface="Roboto"/>
                <a:cs typeface="Roboto"/>
                <a:sym typeface="Roboto"/>
              </a:rPr>
              <a:t>Η προστακτική παρουσιάζει αυτό που σημαίνει το ρήμα σαν προσταγή, αξίωση, συμβουλή, παράκληση ή και ευχή εκείνου που μιλά.</a:t>
            </a:r>
          </a:p>
        </p:txBody>
      </p:sp>
      <p:grpSp>
        <p:nvGrpSpPr>
          <p:cNvPr name="Group 15" id="15"/>
          <p:cNvGrpSpPr/>
          <p:nvPr/>
        </p:nvGrpSpPr>
        <p:grpSpPr>
          <a:xfrm rot="0">
            <a:off x="1056531" y="8347621"/>
            <a:ext cx="528191" cy="528191"/>
            <a:chOff x="0" y="0"/>
            <a:chExt cx="704255" cy="704255"/>
          </a:xfrm>
        </p:grpSpPr>
        <p:sp>
          <p:nvSpPr>
            <p:cNvPr name="Freeform 16" id="16"/>
            <p:cNvSpPr/>
            <p:nvPr/>
          </p:nvSpPr>
          <p:spPr>
            <a:xfrm flipH="false" flipV="false" rot="0">
              <a:off x="0" y="0"/>
              <a:ext cx="704215" cy="704215"/>
            </a:xfrm>
            <a:custGeom>
              <a:avLst/>
              <a:gdLst/>
              <a:ahLst/>
              <a:cxnLst/>
              <a:rect r="r" b="b" t="t" l="l"/>
              <a:pathLst>
                <a:path h="704215" w="704215">
                  <a:moveTo>
                    <a:pt x="0" y="60325"/>
                  </a:moveTo>
                  <a:cubicBezTo>
                    <a:pt x="0" y="27051"/>
                    <a:pt x="27051" y="0"/>
                    <a:pt x="60325" y="0"/>
                  </a:cubicBezTo>
                  <a:lnTo>
                    <a:pt x="643890" y="0"/>
                  </a:lnTo>
                  <a:cubicBezTo>
                    <a:pt x="677291" y="0"/>
                    <a:pt x="704215" y="27051"/>
                    <a:pt x="704215" y="60325"/>
                  </a:cubicBezTo>
                  <a:lnTo>
                    <a:pt x="704215" y="643890"/>
                  </a:lnTo>
                  <a:cubicBezTo>
                    <a:pt x="704215" y="677291"/>
                    <a:pt x="677164" y="704215"/>
                    <a:pt x="643890" y="704215"/>
                  </a:cubicBezTo>
                  <a:lnTo>
                    <a:pt x="60325" y="704215"/>
                  </a:lnTo>
                  <a:cubicBezTo>
                    <a:pt x="27051" y="704215"/>
                    <a:pt x="0" y="677164"/>
                    <a:pt x="0" y="643890"/>
                  </a:cubicBezTo>
                  <a:close/>
                </a:path>
              </a:pathLst>
            </a:custGeom>
            <a:solidFill>
              <a:srgbClr val="F3E8E8"/>
            </a:solidFill>
          </p:spPr>
        </p:sp>
      </p:grpSp>
      <p:sp>
        <p:nvSpPr>
          <p:cNvPr name="TextBox 17" id="17"/>
          <p:cNvSpPr txBox="true"/>
          <p:nvPr/>
        </p:nvSpPr>
        <p:spPr>
          <a:xfrm rot="0">
            <a:off x="1886545" y="8309521"/>
            <a:ext cx="3551635" cy="481905"/>
          </a:xfrm>
          <a:prstGeom prst="rect">
            <a:avLst/>
          </a:prstGeom>
        </p:spPr>
        <p:txBody>
          <a:bodyPr anchor="t" rtlCol="false" tIns="0" lIns="0" bIns="0" rIns="0">
            <a:spAutoFit/>
          </a:bodyPr>
          <a:lstStyle/>
          <a:p>
            <a:pPr algn="l">
              <a:lnSpc>
                <a:spcPts val="3437"/>
              </a:lnSpc>
            </a:pPr>
            <a:r>
              <a:rPr lang="en-US" sz="2750">
                <a:solidFill>
                  <a:srgbClr val="3B3535"/>
                </a:solidFill>
                <a:latin typeface="Arimo"/>
                <a:ea typeface="Arimo"/>
                <a:cs typeface="Arimo"/>
                <a:sym typeface="Arimo"/>
              </a:rPr>
              <a:t>Χαρακτηριστικά</a:t>
            </a:r>
          </a:p>
        </p:txBody>
      </p:sp>
      <p:sp>
        <p:nvSpPr>
          <p:cNvPr name="TextBox 18" id="18"/>
          <p:cNvSpPr txBox="true"/>
          <p:nvPr/>
        </p:nvSpPr>
        <p:spPr>
          <a:xfrm rot="0">
            <a:off x="1886545" y="8877300"/>
            <a:ext cx="8486924" cy="578346"/>
          </a:xfrm>
          <a:prstGeom prst="rect">
            <a:avLst/>
          </a:prstGeom>
        </p:spPr>
        <p:txBody>
          <a:bodyPr anchor="t" rtlCol="false" tIns="0" lIns="0" bIns="0" rIns="0">
            <a:spAutoFit/>
          </a:bodyPr>
          <a:lstStyle/>
          <a:p>
            <a:pPr algn="l">
              <a:lnSpc>
                <a:spcPts val="3749"/>
              </a:lnSpc>
            </a:pPr>
            <a:r>
              <a:rPr lang="en-US" sz="2375">
                <a:solidFill>
                  <a:srgbClr val="3B3535"/>
                </a:solidFill>
                <a:latin typeface="Roboto"/>
                <a:ea typeface="Roboto"/>
                <a:cs typeface="Roboto"/>
                <a:sym typeface="Roboto"/>
              </a:rPr>
              <a:t>Δεν έχει πρώτο πρόσωπο.</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AFA"/>
            </a:solidFill>
          </p:spPr>
        </p:sp>
      </p:grpSp>
      <p:sp>
        <p:nvSpPr>
          <p:cNvPr name="TextBox 5" id="5"/>
          <p:cNvSpPr txBox="true"/>
          <p:nvPr/>
        </p:nvSpPr>
        <p:spPr>
          <a:xfrm rot="0">
            <a:off x="1210866" y="1760785"/>
            <a:ext cx="15866120" cy="1872258"/>
          </a:xfrm>
          <a:prstGeom prst="rect">
            <a:avLst/>
          </a:prstGeom>
        </p:spPr>
        <p:txBody>
          <a:bodyPr anchor="t" rtlCol="false" tIns="0" lIns="0" bIns="0" rIns="0">
            <a:spAutoFit/>
          </a:bodyPr>
          <a:lstStyle/>
          <a:p>
            <a:pPr algn="l">
              <a:lnSpc>
                <a:spcPts val="7124"/>
              </a:lnSpc>
            </a:pPr>
            <a:r>
              <a:rPr lang="en-US" sz="5687">
                <a:solidFill>
                  <a:srgbClr val="1F1E1E"/>
                </a:solidFill>
                <a:latin typeface="Arimo"/>
                <a:ea typeface="Arimo"/>
                <a:cs typeface="Arimo"/>
                <a:sym typeface="Arimo"/>
              </a:rPr>
              <a:t>Σχηματισμός Προστακτικής Ενεργητικής Φωνής</a:t>
            </a:r>
          </a:p>
        </p:txBody>
      </p:sp>
      <p:sp>
        <p:nvSpPr>
          <p:cNvPr name="TextBox 6" id="6"/>
          <p:cNvSpPr txBox="true"/>
          <p:nvPr/>
        </p:nvSpPr>
        <p:spPr>
          <a:xfrm rot="0">
            <a:off x="1210866" y="4366320"/>
            <a:ext cx="3939629" cy="492026"/>
          </a:xfrm>
          <a:prstGeom prst="rect">
            <a:avLst/>
          </a:prstGeom>
        </p:spPr>
        <p:txBody>
          <a:bodyPr anchor="t" rtlCol="false" tIns="0" lIns="0" bIns="0" rIns="0">
            <a:spAutoFit/>
          </a:bodyPr>
          <a:lstStyle/>
          <a:p>
            <a:pPr algn="l">
              <a:lnSpc>
                <a:spcPts val="3562"/>
              </a:lnSpc>
            </a:pPr>
            <a:r>
              <a:rPr lang="en-US" sz="2812">
                <a:solidFill>
                  <a:srgbClr val="1F1E1E"/>
                </a:solidFill>
                <a:latin typeface="Arimo"/>
                <a:ea typeface="Arimo"/>
                <a:cs typeface="Arimo"/>
                <a:sym typeface="Arimo"/>
              </a:rPr>
              <a:t>Προστακτική Ενεστώτα</a:t>
            </a:r>
          </a:p>
        </p:txBody>
      </p:sp>
      <p:sp>
        <p:nvSpPr>
          <p:cNvPr name="TextBox 7" id="7"/>
          <p:cNvSpPr txBox="true"/>
          <p:nvPr/>
        </p:nvSpPr>
        <p:spPr>
          <a:xfrm rot="0">
            <a:off x="1210866" y="5062091"/>
            <a:ext cx="7390359" cy="1092399"/>
          </a:xfrm>
          <a:prstGeom prst="rect">
            <a:avLst/>
          </a:prstGeom>
        </p:spPr>
        <p:txBody>
          <a:bodyPr anchor="t" rtlCol="false" tIns="0" lIns="0" bIns="0" rIns="0">
            <a:spAutoFit/>
          </a:bodyPr>
          <a:lstStyle/>
          <a:p>
            <a:pPr algn="l">
              <a:lnSpc>
                <a:spcPts val="3875"/>
              </a:lnSpc>
            </a:pPr>
            <a:r>
              <a:rPr lang="en-US" sz="2375">
                <a:solidFill>
                  <a:srgbClr val="3B3535"/>
                </a:solidFill>
                <a:latin typeface="Roboto"/>
                <a:ea typeface="Roboto"/>
                <a:cs typeface="Roboto"/>
                <a:sym typeface="Roboto"/>
              </a:rPr>
              <a:t>Προκύπτει από το θέμα του ρήματος και την κατάληξη -ε. </a:t>
            </a:r>
          </a:p>
        </p:txBody>
      </p:sp>
      <p:sp>
        <p:nvSpPr>
          <p:cNvPr name="TextBox 8" id="8"/>
          <p:cNvSpPr txBox="true"/>
          <p:nvPr/>
        </p:nvSpPr>
        <p:spPr>
          <a:xfrm rot="0">
            <a:off x="1210866" y="6354515"/>
            <a:ext cx="7390359" cy="3375112"/>
          </a:xfrm>
          <a:prstGeom prst="rect">
            <a:avLst/>
          </a:prstGeom>
        </p:spPr>
        <p:txBody>
          <a:bodyPr anchor="t" rtlCol="false" tIns="0" lIns="0" bIns="0" rIns="0">
            <a:spAutoFit/>
          </a:bodyPr>
          <a:lstStyle/>
          <a:p>
            <a:pPr algn="l">
              <a:lnSpc>
                <a:spcPts val="3873"/>
              </a:lnSpc>
            </a:pPr>
            <a:r>
              <a:rPr lang="en-US" sz="2375">
                <a:solidFill>
                  <a:srgbClr val="3B3535"/>
                </a:solidFill>
                <a:latin typeface="Roboto"/>
                <a:ea typeface="Roboto"/>
                <a:cs typeface="Roboto"/>
                <a:sym typeface="Roboto"/>
              </a:rPr>
              <a:t>Παράδειγμα: </a:t>
            </a:r>
          </a:p>
          <a:p>
            <a:pPr algn="l">
              <a:lnSpc>
                <a:spcPts val="3873"/>
              </a:lnSpc>
            </a:pPr>
            <a:r>
              <a:rPr lang="en-US" sz="2375">
                <a:solidFill>
                  <a:srgbClr val="3B3535"/>
                </a:solidFill>
                <a:latin typeface="Roboto"/>
                <a:ea typeface="Roboto"/>
                <a:cs typeface="Roboto"/>
                <a:sym typeface="Roboto"/>
              </a:rPr>
              <a:t>-</a:t>
            </a:r>
          </a:p>
          <a:p>
            <a:pPr algn="l">
              <a:lnSpc>
                <a:spcPts val="3873"/>
              </a:lnSpc>
            </a:pPr>
            <a:r>
              <a:rPr lang="en-US" sz="2375">
                <a:solidFill>
                  <a:srgbClr val="3B3535"/>
                </a:solidFill>
                <a:latin typeface="Roboto"/>
                <a:ea typeface="Roboto"/>
                <a:cs typeface="Roboto"/>
                <a:sym typeface="Roboto"/>
              </a:rPr>
              <a:t>λῦ-ε</a:t>
            </a:r>
          </a:p>
          <a:p>
            <a:pPr algn="l">
              <a:lnSpc>
                <a:spcPts val="3873"/>
              </a:lnSpc>
            </a:pPr>
            <a:r>
              <a:rPr lang="en-US" sz="2375">
                <a:solidFill>
                  <a:srgbClr val="3B3535"/>
                </a:solidFill>
                <a:latin typeface="Roboto"/>
                <a:ea typeface="Roboto"/>
                <a:cs typeface="Roboto"/>
                <a:sym typeface="Roboto"/>
              </a:rPr>
              <a:t>λυ-έτω</a:t>
            </a:r>
          </a:p>
          <a:p>
            <a:pPr algn="l">
              <a:lnSpc>
                <a:spcPts val="3873"/>
              </a:lnSpc>
            </a:pPr>
            <a:r>
              <a:rPr lang="en-US" sz="2375">
                <a:solidFill>
                  <a:srgbClr val="3B3535"/>
                </a:solidFill>
                <a:latin typeface="Roboto"/>
                <a:ea typeface="Roboto"/>
                <a:cs typeface="Roboto"/>
                <a:sym typeface="Roboto"/>
              </a:rPr>
              <a:t>-</a:t>
            </a:r>
          </a:p>
          <a:p>
            <a:pPr algn="l">
              <a:lnSpc>
                <a:spcPts val="3873"/>
              </a:lnSpc>
            </a:pPr>
            <a:r>
              <a:rPr lang="en-US" sz="2375">
                <a:solidFill>
                  <a:srgbClr val="3B3535"/>
                </a:solidFill>
                <a:latin typeface="Roboto"/>
                <a:ea typeface="Roboto"/>
                <a:cs typeface="Roboto"/>
                <a:sym typeface="Roboto"/>
              </a:rPr>
              <a:t>λύ-ετε</a:t>
            </a:r>
          </a:p>
          <a:p>
            <a:pPr algn="l">
              <a:lnSpc>
                <a:spcPts val="3875"/>
              </a:lnSpc>
            </a:pPr>
            <a:r>
              <a:rPr lang="en-US" sz="2375">
                <a:solidFill>
                  <a:srgbClr val="3B3535"/>
                </a:solidFill>
                <a:latin typeface="Roboto"/>
                <a:ea typeface="Roboto"/>
                <a:cs typeface="Roboto"/>
                <a:sym typeface="Roboto"/>
              </a:rPr>
              <a:t>λυ-όντων/ λυ-έτωσαν</a:t>
            </a:r>
          </a:p>
        </p:txBody>
      </p:sp>
      <p:sp>
        <p:nvSpPr>
          <p:cNvPr name="TextBox 9" id="9"/>
          <p:cNvSpPr txBox="true"/>
          <p:nvPr/>
        </p:nvSpPr>
        <p:spPr>
          <a:xfrm rot="0">
            <a:off x="9363521" y="4366320"/>
            <a:ext cx="3922811" cy="492026"/>
          </a:xfrm>
          <a:prstGeom prst="rect">
            <a:avLst/>
          </a:prstGeom>
        </p:spPr>
        <p:txBody>
          <a:bodyPr anchor="t" rtlCol="false" tIns="0" lIns="0" bIns="0" rIns="0">
            <a:spAutoFit/>
          </a:bodyPr>
          <a:lstStyle/>
          <a:p>
            <a:pPr algn="l">
              <a:lnSpc>
                <a:spcPts val="3562"/>
              </a:lnSpc>
            </a:pPr>
            <a:r>
              <a:rPr lang="en-US" sz="2812">
                <a:solidFill>
                  <a:srgbClr val="1F1E1E"/>
                </a:solidFill>
                <a:latin typeface="Arimo"/>
                <a:ea typeface="Arimo"/>
                <a:cs typeface="Arimo"/>
                <a:sym typeface="Arimo"/>
              </a:rPr>
              <a:t>Προστακτική Αορίστου</a:t>
            </a:r>
          </a:p>
        </p:txBody>
      </p:sp>
      <p:sp>
        <p:nvSpPr>
          <p:cNvPr name="TextBox 10" id="10"/>
          <p:cNvSpPr txBox="true"/>
          <p:nvPr/>
        </p:nvSpPr>
        <p:spPr>
          <a:xfrm rot="0">
            <a:off x="9363521" y="5062091"/>
            <a:ext cx="7722840" cy="1092399"/>
          </a:xfrm>
          <a:prstGeom prst="rect">
            <a:avLst/>
          </a:prstGeom>
        </p:spPr>
        <p:txBody>
          <a:bodyPr anchor="t" rtlCol="false" tIns="0" lIns="0" bIns="0" rIns="0">
            <a:spAutoFit/>
          </a:bodyPr>
          <a:lstStyle/>
          <a:p>
            <a:pPr algn="l">
              <a:lnSpc>
                <a:spcPts val="3875"/>
              </a:lnSpc>
            </a:pPr>
            <a:r>
              <a:rPr lang="en-US" sz="2375">
                <a:solidFill>
                  <a:srgbClr val="3B3535"/>
                </a:solidFill>
                <a:latin typeface="Roboto"/>
                <a:ea typeface="Roboto"/>
                <a:cs typeface="Roboto"/>
                <a:sym typeface="Roboto"/>
              </a:rPr>
              <a:t>Προκύπτει από το θέμα του ρήματος και την κατάληξη -σον. Η αύξηση του αορίστου χάνεται. </a:t>
            </a:r>
          </a:p>
        </p:txBody>
      </p:sp>
      <p:sp>
        <p:nvSpPr>
          <p:cNvPr name="TextBox 11" id="11"/>
          <p:cNvSpPr txBox="true"/>
          <p:nvPr/>
        </p:nvSpPr>
        <p:spPr>
          <a:xfrm rot="0">
            <a:off x="9363521" y="6354515"/>
            <a:ext cx="7722840" cy="3375112"/>
          </a:xfrm>
          <a:prstGeom prst="rect">
            <a:avLst/>
          </a:prstGeom>
        </p:spPr>
        <p:txBody>
          <a:bodyPr anchor="t" rtlCol="false" tIns="0" lIns="0" bIns="0" rIns="0">
            <a:spAutoFit/>
          </a:bodyPr>
          <a:lstStyle/>
          <a:p>
            <a:pPr algn="l">
              <a:lnSpc>
                <a:spcPts val="3873"/>
              </a:lnSpc>
            </a:pPr>
            <a:r>
              <a:rPr lang="en-US" sz="2375">
                <a:solidFill>
                  <a:srgbClr val="3B3535"/>
                </a:solidFill>
                <a:latin typeface="Roboto"/>
                <a:ea typeface="Roboto"/>
                <a:cs typeface="Roboto"/>
                <a:sym typeface="Roboto"/>
              </a:rPr>
              <a:t>Παράδειγμα: </a:t>
            </a:r>
          </a:p>
          <a:p>
            <a:pPr algn="l">
              <a:lnSpc>
                <a:spcPts val="3873"/>
              </a:lnSpc>
            </a:pPr>
            <a:r>
              <a:rPr lang="en-US" sz="2375">
                <a:solidFill>
                  <a:srgbClr val="3B3535"/>
                </a:solidFill>
                <a:latin typeface="Roboto"/>
                <a:ea typeface="Roboto"/>
                <a:cs typeface="Roboto"/>
                <a:sym typeface="Roboto"/>
              </a:rPr>
              <a:t>-</a:t>
            </a:r>
          </a:p>
          <a:p>
            <a:pPr algn="l">
              <a:lnSpc>
                <a:spcPts val="3873"/>
              </a:lnSpc>
            </a:pPr>
            <a:r>
              <a:rPr lang="en-US" sz="2375">
                <a:solidFill>
                  <a:srgbClr val="3B3535"/>
                </a:solidFill>
                <a:latin typeface="Roboto"/>
                <a:ea typeface="Roboto"/>
                <a:cs typeface="Roboto"/>
                <a:sym typeface="Roboto"/>
              </a:rPr>
              <a:t>λῦ-σον</a:t>
            </a:r>
          </a:p>
          <a:p>
            <a:pPr algn="l">
              <a:lnSpc>
                <a:spcPts val="3873"/>
              </a:lnSpc>
            </a:pPr>
            <a:r>
              <a:rPr lang="en-US" sz="2375">
                <a:solidFill>
                  <a:srgbClr val="3B3535"/>
                </a:solidFill>
                <a:latin typeface="Roboto"/>
                <a:ea typeface="Roboto"/>
                <a:cs typeface="Roboto"/>
                <a:sym typeface="Roboto"/>
              </a:rPr>
              <a:t>λυ-σάτω</a:t>
            </a:r>
          </a:p>
          <a:p>
            <a:pPr algn="l">
              <a:lnSpc>
                <a:spcPts val="3873"/>
              </a:lnSpc>
            </a:pPr>
            <a:r>
              <a:rPr lang="en-US" sz="2375">
                <a:solidFill>
                  <a:srgbClr val="3B3535"/>
                </a:solidFill>
                <a:latin typeface="Roboto"/>
                <a:ea typeface="Roboto"/>
                <a:cs typeface="Roboto"/>
                <a:sym typeface="Roboto"/>
              </a:rPr>
              <a:t>-</a:t>
            </a:r>
          </a:p>
          <a:p>
            <a:pPr algn="l">
              <a:lnSpc>
                <a:spcPts val="3873"/>
              </a:lnSpc>
            </a:pPr>
            <a:r>
              <a:rPr lang="en-US" sz="2375">
                <a:solidFill>
                  <a:srgbClr val="3B3535"/>
                </a:solidFill>
                <a:latin typeface="Roboto"/>
                <a:ea typeface="Roboto"/>
                <a:cs typeface="Roboto"/>
                <a:sym typeface="Roboto"/>
              </a:rPr>
              <a:t>λύ-σατε</a:t>
            </a:r>
          </a:p>
          <a:p>
            <a:pPr algn="l">
              <a:lnSpc>
                <a:spcPts val="3875"/>
              </a:lnSpc>
            </a:pPr>
            <a:r>
              <a:rPr lang="en-US" sz="2375">
                <a:solidFill>
                  <a:srgbClr val="3B3535"/>
                </a:solidFill>
                <a:latin typeface="Roboto"/>
                <a:ea typeface="Roboto"/>
                <a:cs typeface="Roboto"/>
                <a:sym typeface="Roboto"/>
              </a:rPr>
              <a:t>λυ-σάντων/ λυ-σάτωσαν</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AFA"/>
            </a:solidFill>
          </p:spPr>
        </p:sp>
      </p:grpSp>
      <p:sp>
        <p:nvSpPr>
          <p:cNvPr name="Freeform 5" id="5"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0" t="0" r="0" b="0"/>
            </a:stretch>
          </a:blipFill>
        </p:spPr>
      </p:sp>
      <p:sp>
        <p:nvSpPr>
          <p:cNvPr name="TextBox 6" id="6"/>
          <p:cNvSpPr txBox="true"/>
          <p:nvPr/>
        </p:nvSpPr>
        <p:spPr>
          <a:xfrm rot="0">
            <a:off x="7800975" y="903535"/>
            <a:ext cx="9544050" cy="1632645"/>
          </a:xfrm>
          <a:prstGeom prst="rect">
            <a:avLst/>
          </a:prstGeom>
        </p:spPr>
        <p:txBody>
          <a:bodyPr anchor="t" rtlCol="false" tIns="0" lIns="0" bIns="0" rIns="0">
            <a:spAutoFit/>
          </a:bodyPr>
          <a:lstStyle/>
          <a:p>
            <a:pPr algn="l">
              <a:lnSpc>
                <a:spcPts val="6187"/>
              </a:lnSpc>
            </a:pPr>
            <a:r>
              <a:rPr lang="en-US" sz="4937">
                <a:solidFill>
                  <a:srgbClr val="1F1E1E"/>
                </a:solidFill>
                <a:latin typeface="Arimo"/>
                <a:ea typeface="Arimo"/>
                <a:cs typeface="Arimo"/>
                <a:sym typeface="Arimo"/>
              </a:rPr>
              <a:t>Προστακτική Παρακειμένου και Μέσης Φωνής</a:t>
            </a:r>
          </a:p>
        </p:txBody>
      </p:sp>
      <p:grpSp>
        <p:nvGrpSpPr>
          <p:cNvPr name="Group 7" id="7"/>
          <p:cNvGrpSpPr/>
          <p:nvPr/>
        </p:nvGrpSpPr>
        <p:grpSpPr>
          <a:xfrm rot="0">
            <a:off x="7800975" y="2940249"/>
            <a:ext cx="9544050" cy="2982218"/>
            <a:chOff x="0" y="0"/>
            <a:chExt cx="12725400" cy="3976290"/>
          </a:xfrm>
        </p:grpSpPr>
        <p:sp>
          <p:nvSpPr>
            <p:cNvPr name="Freeform 8" id="8"/>
            <p:cNvSpPr/>
            <p:nvPr/>
          </p:nvSpPr>
          <p:spPr>
            <a:xfrm flipH="false" flipV="false" rot="0">
              <a:off x="0" y="0"/>
              <a:ext cx="12725400" cy="3976243"/>
            </a:xfrm>
            <a:custGeom>
              <a:avLst/>
              <a:gdLst/>
              <a:ahLst/>
              <a:cxnLst/>
              <a:rect r="r" b="b" t="t" l="l"/>
              <a:pathLst>
                <a:path h="3976243" w="12725400">
                  <a:moveTo>
                    <a:pt x="0" y="53848"/>
                  </a:moveTo>
                  <a:cubicBezTo>
                    <a:pt x="0" y="24130"/>
                    <a:pt x="24130" y="0"/>
                    <a:pt x="53848" y="0"/>
                  </a:cubicBezTo>
                  <a:lnTo>
                    <a:pt x="12671552" y="0"/>
                  </a:lnTo>
                  <a:cubicBezTo>
                    <a:pt x="12701270" y="0"/>
                    <a:pt x="12725400" y="24130"/>
                    <a:pt x="12725400" y="53848"/>
                  </a:cubicBezTo>
                  <a:lnTo>
                    <a:pt x="12725400" y="3922395"/>
                  </a:lnTo>
                  <a:cubicBezTo>
                    <a:pt x="12725400" y="3952113"/>
                    <a:pt x="12701270" y="3976243"/>
                    <a:pt x="12671552" y="3976243"/>
                  </a:cubicBezTo>
                  <a:lnTo>
                    <a:pt x="53848" y="3976243"/>
                  </a:lnTo>
                  <a:cubicBezTo>
                    <a:pt x="24130" y="3976243"/>
                    <a:pt x="0" y="3952113"/>
                    <a:pt x="0" y="3922395"/>
                  </a:cubicBezTo>
                  <a:close/>
                </a:path>
              </a:pathLst>
            </a:custGeom>
            <a:solidFill>
              <a:srgbClr val="F3E8E8"/>
            </a:solidFill>
          </p:spPr>
        </p:sp>
      </p:grpSp>
      <p:sp>
        <p:nvSpPr>
          <p:cNvPr name="TextBox 9" id="9"/>
          <p:cNvSpPr txBox="true"/>
          <p:nvPr/>
        </p:nvSpPr>
        <p:spPr>
          <a:xfrm rot="0">
            <a:off x="8070354" y="3190578"/>
            <a:ext cx="4143672" cy="415230"/>
          </a:xfrm>
          <a:prstGeom prst="rect">
            <a:avLst/>
          </a:prstGeom>
        </p:spPr>
        <p:txBody>
          <a:bodyPr anchor="t" rtlCol="false" tIns="0" lIns="0" bIns="0" rIns="0">
            <a:spAutoFit/>
          </a:bodyPr>
          <a:lstStyle/>
          <a:p>
            <a:pPr algn="l">
              <a:lnSpc>
                <a:spcPts val="3062"/>
              </a:lnSpc>
            </a:pPr>
            <a:r>
              <a:rPr lang="en-US" sz="2437">
                <a:solidFill>
                  <a:srgbClr val="3B3535"/>
                </a:solidFill>
                <a:latin typeface="Arimo"/>
                <a:ea typeface="Arimo"/>
                <a:cs typeface="Arimo"/>
                <a:sym typeface="Arimo"/>
              </a:rPr>
              <a:t>Προστακτική Παρακειμένου</a:t>
            </a:r>
          </a:p>
        </p:txBody>
      </p:sp>
      <p:sp>
        <p:nvSpPr>
          <p:cNvPr name="TextBox 10" id="10"/>
          <p:cNvSpPr txBox="true"/>
          <p:nvPr/>
        </p:nvSpPr>
        <p:spPr>
          <a:xfrm rot="0">
            <a:off x="8070354" y="3681710"/>
            <a:ext cx="9005292" cy="947737"/>
          </a:xfrm>
          <a:prstGeom prst="rect">
            <a:avLst/>
          </a:prstGeom>
        </p:spPr>
        <p:txBody>
          <a:bodyPr anchor="t" rtlCol="false" tIns="0" lIns="0" bIns="0" rIns="0">
            <a:spAutoFit/>
          </a:bodyPr>
          <a:lstStyle/>
          <a:p>
            <a:pPr algn="l">
              <a:lnSpc>
                <a:spcPts val="3374"/>
              </a:lnSpc>
            </a:pPr>
            <a:r>
              <a:rPr lang="en-US" sz="2062">
                <a:solidFill>
                  <a:srgbClr val="3B3535"/>
                </a:solidFill>
                <a:latin typeface="Roboto"/>
                <a:ea typeface="Roboto"/>
                <a:cs typeface="Roboto"/>
                <a:sym typeface="Roboto"/>
              </a:rPr>
              <a:t>Σχηματίζεται περιφραστικά, με τη μετοχή του ενεργητικού παρακειμένου του ρήματος και την προστακτική του ειμί. </a:t>
            </a:r>
          </a:p>
        </p:txBody>
      </p:sp>
      <p:sp>
        <p:nvSpPr>
          <p:cNvPr name="TextBox 11" id="11"/>
          <p:cNvSpPr txBox="true"/>
          <p:nvPr/>
        </p:nvSpPr>
        <p:spPr>
          <a:xfrm rot="0">
            <a:off x="8070354" y="4705350"/>
            <a:ext cx="9005292" cy="947737"/>
          </a:xfrm>
          <a:prstGeom prst="rect">
            <a:avLst/>
          </a:prstGeom>
        </p:spPr>
        <p:txBody>
          <a:bodyPr anchor="t" rtlCol="false" tIns="0" lIns="0" bIns="0" rIns="0">
            <a:spAutoFit/>
          </a:bodyPr>
          <a:lstStyle/>
          <a:p>
            <a:pPr algn="l">
              <a:lnSpc>
                <a:spcPts val="3374"/>
              </a:lnSpc>
            </a:pPr>
            <a:r>
              <a:rPr lang="en-US" sz="2062">
                <a:solidFill>
                  <a:srgbClr val="3B3535"/>
                </a:solidFill>
                <a:latin typeface="Roboto"/>
                <a:ea typeface="Roboto"/>
                <a:cs typeface="Roboto"/>
                <a:sym typeface="Roboto"/>
              </a:rPr>
              <a:t>Παράδειγμα: λελυκώς- κυῖα -κός ἴσθι, ἔστω, λελυκότες ἔστε, ἔστων (ὄντων/ ἔστωσαν)</a:t>
            </a:r>
          </a:p>
        </p:txBody>
      </p:sp>
      <p:grpSp>
        <p:nvGrpSpPr>
          <p:cNvPr name="Group 12" id="12"/>
          <p:cNvGrpSpPr/>
          <p:nvPr/>
        </p:nvGrpSpPr>
        <p:grpSpPr>
          <a:xfrm rot="0">
            <a:off x="7800975" y="6191845"/>
            <a:ext cx="9544050" cy="3143845"/>
            <a:chOff x="0" y="0"/>
            <a:chExt cx="12725400" cy="4191793"/>
          </a:xfrm>
        </p:grpSpPr>
        <p:sp>
          <p:nvSpPr>
            <p:cNvPr name="Freeform 13" id="13"/>
            <p:cNvSpPr/>
            <p:nvPr/>
          </p:nvSpPr>
          <p:spPr>
            <a:xfrm flipH="false" flipV="false" rot="0">
              <a:off x="0" y="0"/>
              <a:ext cx="12725400" cy="4191762"/>
            </a:xfrm>
            <a:custGeom>
              <a:avLst/>
              <a:gdLst/>
              <a:ahLst/>
              <a:cxnLst/>
              <a:rect r="r" b="b" t="t" l="l"/>
              <a:pathLst>
                <a:path h="4191762" w="12725400">
                  <a:moveTo>
                    <a:pt x="0" y="53848"/>
                  </a:moveTo>
                  <a:cubicBezTo>
                    <a:pt x="0" y="24130"/>
                    <a:pt x="24130" y="0"/>
                    <a:pt x="53848" y="0"/>
                  </a:cubicBezTo>
                  <a:lnTo>
                    <a:pt x="12671552" y="0"/>
                  </a:lnTo>
                  <a:cubicBezTo>
                    <a:pt x="12701270" y="0"/>
                    <a:pt x="12725400" y="24130"/>
                    <a:pt x="12725400" y="53848"/>
                  </a:cubicBezTo>
                  <a:lnTo>
                    <a:pt x="12725400" y="4137914"/>
                  </a:lnTo>
                  <a:cubicBezTo>
                    <a:pt x="12725400" y="4167632"/>
                    <a:pt x="12701270" y="4191762"/>
                    <a:pt x="12671552" y="4191762"/>
                  </a:cubicBezTo>
                  <a:lnTo>
                    <a:pt x="53848" y="4191762"/>
                  </a:lnTo>
                  <a:cubicBezTo>
                    <a:pt x="24130" y="4191762"/>
                    <a:pt x="0" y="4167632"/>
                    <a:pt x="0" y="4137914"/>
                  </a:cubicBezTo>
                  <a:close/>
                </a:path>
              </a:pathLst>
            </a:custGeom>
            <a:solidFill>
              <a:srgbClr val="F3E8E8"/>
            </a:solidFill>
          </p:spPr>
        </p:sp>
      </p:grpSp>
      <p:sp>
        <p:nvSpPr>
          <p:cNvPr name="TextBox 14" id="14"/>
          <p:cNvSpPr txBox="true"/>
          <p:nvPr/>
        </p:nvSpPr>
        <p:spPr>
          <a:xfrm rot="0">
            <a:off x="8070354" y="6442174"/>
            <a:ext cx="4075211" cy="415230"/>
          </a:xfrm>
          <a:prstGeom prst="rect">
            <a:avLst/>
          </a:prstGeom>
        </p:spPr>
        <p:txBody>
          <a:bodyPr anchor="t" rtlCol="false" tIns="0" lIns="0" bIns="0" rIns="0">
            <a:spAutoFit/>
          </a:bodyPr>
          <a:lstStyle/>
          <a:p>
            <a:pPr algn="l">
              <a:lnSpc>
                <a:spcPts val="3062"/>
              </a:lnSpc>
            </a:pPr>
            <a:r>
              <a:rPr lang="en-US" sz="2437">
                <a:solidFill>
                  <a:srgbClr val="3B3535"/>
                </a:solidFill>
                <a:latin typeface="Arimo"/>
                <a:ea typeface="Arimo"/>
                <a:cs typeface="Arimo"/>
                <a:sym typeface="Arimo"/>
              </a:rPr>
              <a:t>Προστακτική Μέσης Φωνής</a:t>
            </a:r>
          </a:p>
        </p:txBody>
      </p:sp>
      <p:sp>
        <p:nvSpPr>
          <p:cNvPr name="TextBox 15" id="15"/>
          <p:cNvSpPr txBox="true"/>
          <p:nvPr/>
        </p:nvSpPr>
        <p:spPr>
          <a:xfrm rot="0">
            <a:off x="8070354" y="6933307"/>
            <a:ext cx="9005292" cy="516731"/>
          </a:xfrm>
          <a:prstGeom prst="rect">
            <a:avLst/>
          </a:prstGeom>
        </p:spPr>
        <p:txBody>
          <a:bodyPr anchor="t" rtlCol="false" tIns="0" lIns="0" bIns="0" rIns="0">
            <a:spAutoFit/>
          </a:bodyPr>
          <a:lstStyle/>
          <a:p>
            <a:pPr algn="l">
              <a:lnSpc>
                <a:spcPts val="3374"/>
              </a:lnSpc>
            </a:pPr>
            <a:r>
              <a:rPr lang="en-US" sz="2062">
                <a:solidFill>
                  <a:srgbClr val="3B3535"/>
                </a:solidFill>
                <a:latin typeface="Roboto"/>
                <a:ea typeface="Roboto"/>
                <a:cs typeface="Roboto"/>
                <a:sym typeface="Roboto"/>
              </a:rPr>
              <a:t>Ενεστώτας: λύ-ου, λυ-έσθω, λύ-εσθε, λυ-έσθων/ λυ-έσθωσαν </a:t>
            </a:r>
          </a:p>
        </p:txBody>
      </p:sp>
      <p:sp>
        <p:nvSpPr>
          <p:cNvPr name="TextBox 16" id="16"/>
          <p:cNvSpPr txBox="true"/>
          <p:nvPr/>
        </p:nvSpPr>
        <p:spPr>
          <a:xfrm rot="0">
            <a:off x="8070354" y="7525941"/>
            <a:ext cx="9005292" cy="516731"/>
          </a:xfrm>
          <a:prstGeom prst="rect">
            <a:avLst/>
          </a:prstGeom>
        </p:spPr>
        <p:txBody>
          <a:bodyPr anchor="t" rtlCol="false" tIns="0" lIns="0" bIns="0" rIns="0">
            <a:spAutoFit/>
          </a:bodyPr>
          <a:lstStyle/>
          <a:p>
            <a:pPr algn="l">
              <a:lnSpc>
                <a:spcPts val="3374"/>
              </a:lnSpc>
            </a:pPr>
            <a:r>
              <a:rPr lang="en-US" sz="2062">
                <a:solidFill>
                  <a:srgbClr val="3B3535"/>
                </a:solidFill>
                <a:latin typeface="Roboto"/>
                <a:ea typeface="Roboto"/>
                <a:cs typeface="Roboto"/>
                <a:sym typeface="Roboto"/>
              </a:rPr>
              <a:t>Αόριστος: λῦ-σαι, λυ-σάσθω, λύ-σασθε, λυ-σάσθων/ λυ-σάσθωσαν </a:t>
            </a:r>
          </a:p>
        </p:txBody>
      </p:sp>
      <p:sp>
        <p:nvSpPr>
          <p:cNvPr name="TextBox 17" id="17"/>
          <p:cNvSpPr txBox="true"/>
          <p:nvPr/>
        </p:nvSpPr>
        <p:spPr>
          <a:xfrm rot="0">
            <a:off x="8070354" y="8118574"/>
            <a:ext cx="9005292" cy="947737"/>
          </a:xfrm>
          <a:prstGeom prst="rect">
            <a:avLst/>
          </a:prstGeom>
        </p:spPr>
        <p:txBody>
          <a:bodyPr anchor="t" rtlCol="false" tIns="0" lIns="0" bIns="0" rIns="0">
            <a:spAutoFit/>
          </a:bodyPr>
          <a:lstStyle/>
          <a:p>
            <a:pPr algn="l">
              <a:lnSpc>
                <a:spcPts val="3374"/>
              </a:lnSpc>
            </a:pPr>
            <a:r>
              <a:rPr lang="en-US" sz="2062">
                <a:solidFill>
                  <a:srgbClr val="3B3535"/>
                </a:solidFill>
                <a:latin typeface="Roboto"/>
                <a:ea typeface="Roboto"/>
                <a:cs typeface="Roboto"/>
                <a:sym typeface="Roboto"/>
              </a:rPr>
              <a:t>Παρακείμενος: λελυμένος -η -ον ἴσθι, ἔστω, λελυμένοι ἔστε, ἔστων (ὄντων/ ἔστωσαν)</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AFA"/>
            </a:solidFill>
          </p:spPr>
        </p:sp>
      </p:grpSp>
      <p:sp>
        <p:nvSpPr>
          <p:cNvPr name="Freeform 5" id="5" descr="preencoded.png"/>
          <p:cNvSpPr/>
          <p:nvPr/>
        </p:nvSpPr>
        <p:spPr>
          <a:xfrm flipH="false" flipV="false" rot="0">
            <a:off x="0" y="0"/>
            <a:ext cx="18288000" cy="3857625"/>
          </a:xfrm>
          <a:custGeom>
            <a:avLst/>
            <a:gdLst/>
            <a:ahLst/>
            <a:cxnLst/>
            <a:rect r="r" b="b" t="t" l="l"/>
            <a:pathLst>
              <a:path h="3857625" w="18288000">
                <a:moveTo>
                  <a:pt x="0" y="0"/>
                </a:moveTo>
                <a:lnTo>
                  <a:pt x="18288000" y="0"/>
                </a:lnTo>
                <a:lnTo>
                  <a:pt x="18288000" y="3857625"/>
                </a:lnTo>
                <a:lnTo>
                  <a:pt x="0" y="3857625"/>
                </a:lnTo>
                <a:lnTo>
                  <a:pt x="0" y="0"/>
                </a:lnTo>
                <a:close/>
              </a:path>
            </a:pathLst>
          </a:custGeom>
          <a:blipFill>
            <a:blip r:embed="rId4"/>
            <a:stretch>
              <a:fillRect l="0" t="0" r="0" b="0"/>
            </a:stretch>
          </a:blipFill>
        </p:spPr>
      </p:sp>
      <p:sp>
        <p:nvSpPr>
          <p:cNvPr name="TextBox 6" id="6"/>
          <p:cNvSpPr txBox="true"/>
          <p:nvPr/>
        </p:nvSpPr>
        <p:spPr>
          <a:xfrm rot="0">
            <a:off x="1210866" y="4976515"/>
            <a:ext cx="7261324" cy="964704"/>
          </a:xfrm>
          <a:prstGeom prst="rect">
            <a:avLst/>
          </a:prstGeom>
        </p:spPr>
        <p:txBody>
          <a:bodyPr anchor="t" rtlCol="false" tIns="0" lIns="0" bIns="0" rIns="0">
            <a:spAutoFit/>
          </a:bodyPr>
          <a:lstStyle/>
          <a:p>
            <a:pPr algn="l">
              <a:lnSpc>
                <a:spcPts val="7124"/>
              </a:lnSpc>
            </a:pPr>
            <a:r>
              <a:rPr lang="en-US" sz="5687">
                <a:solidFill>
                  <a:srgbClr val="1F1E1E"/>
                </a:solidFill>
                <a:latin typeface="Arimo"/>
                <a:ea typeface="Arimo"/>
                <a:cs typeface="Arimo"/>
                <a:sym typeface="Arimo"/>
              </a:rPr>
              <a:t>Σύγκριση Εγκλίσεων</a:t>
            </a:r>
          </a:p>
        </p:txBody>
      </p:sp>
      <p:sp>
        <p:nvSpPr>
          <p:cNvPr name="Freeform 7" id="7" descr="preencoded.png"/>
          <p:cNvSpPr/>
          <p:nvPr/>
        </p:nvSpPr>
        <p:spPr>
          <a:xfrm flipH="false" flipV="false" rot="0">
            <a:off x="1210866" y="6404074"/>
            <a:ext cx="771525" cy="771525"/>
          </a:xfrm>
          <a:custGeom>
            <a:avLst/>
            <a:gdLst/>
            <a:ahLst/>
            <a:cxnLst/>
            <a:rect r="r" b="b" t="t" l="l"/>
            <a:pathLst>
              <a:path h="771525" w="771525">
                <a:moveTo>
                  <a:pt x="0" y="0"/>
                </a:moveTo>
                <a:lnTo>
                  <a:pt x="771525" y="0"/>
                </a:lnTo>
                <a:lnTo>
                  <a:pt x="771525" y="771525"/>
                </a:lnTo>
                <a:lnTo>
                  <a:pt x="0" y="771525"/>
                </a:lnTo>
                <a:lnTo>
                  <a:pt x="0" y="0"/>
                </a:lnTo>
                <a:close/>
              </a:path>
            </a:pathLst>
          </a:custGeom>
          <a:blipFill>
            <a:blip r:embed="rId5"/>
            <a:stretch>
              <a:fillRect l="0" t="0" r="0" b="0"/>
            </a:stretch>
          </a:blipFill>
        </p:spPr>
      </p:sp>
      <p:sp>
        <p:nvSpPr>
          <p:cNvPr name="TextBox 8" id="8"/>
          <p:cNvSpPr txBox="true"/>
          <p:nvPr/>
        </p:nvSpPr>
        <p:spPr>
          <a:xfrm rot="0">
            <a:off x="1210866" y="7446020"/>
            <a:ext cx="3630662" cy="492026"/>
          </a:xfrm>
          <a:prstGeom prst="rect">
            <a:avLst/>
          </a:prstGeom>
        </p:spPr>
        <p:txBody>
          <a:bodyPr anchor="t" rtlCol="false" tIns="0" lIns="0" bIns="0" rIns="0">
            <a:spAutoFit/>
          </a:bodyPr>
          <a:lstStyle/>
          <a:p>
            <a:pPr algn="l">
              <a:lnSpc>
                <a:spcPts val="3562"/>
              </a:lnSpc>
            </a:pPr>
            <a:r>
              <a:rPr lang="en-US" sz="2812">
                <a:solidFill>
                  <a:srgbClr val="3B3535"/>
                </a:solidFill>
                <a:latin typeface="Arimo"/>
                <a:ea typeface="Arimo"/>
                <a:cs typeface="Arimo"/>
                <a:sym typeface="Arimo"/>
              </a:rPr>
              <a:t>Υποτακτική</a:t>
            </a:r>
          </a:p>
        </p:txBody>
      </p:sp>
      <p:sp>
        <p:nvSpPr>
          <p:cNvPr name="TextBox 9" id="9"/>
          <p:cNvSpPr txBox="true"/>
          <p:nvPr/>
        </p:nvSpPr>
        <p:spPr>
          <a:xfrm rot="0">
            <a:off x="1210866" y="8018412"/>
            <a:ext cx="4980086" cy="1092399"/>
          </a:xfrm>
          <a:prstGeom prst="rect">
            <a:avLst/>
          </a:prstGeom>
        </p:spPr>
        <p:txBody>
          <a:bodyPr anchor="t" rtlCol="false" tIns="0" lIns="0" bIns="0" rIns="0">
            <a:spAutoFit/>
          </a:bodyPr>
          <a:lstStyle/>
          <a:p>
            <a:pPr algn="l">
              <a:lnSpc>
                <a:spcPts val="3875"/>
              </a:lnSpc>
            </a:pPr>
            <a:r>
              <a:rPr lang="en-US" sz="2375">
                <a:solidFill>
                  <a:srgbClr val="3B3535"/>
                </a:solidFill>
                <a:latin typeface="Roboto"/>
                <a:ea typeface="Roboto"/>
                <a:cs typeface="Roboto"/>
                <a:sym typeface="Roboto"/>
              </a:rPr>
              <a:t>Εκφράζει κάτι επιθυμητό ή ενδεχόμενο</a:t>
            </a:r>
          </a:p>
        </p:txBody>
      </p:sp>
      <p:sp>
        <p:nvSpPr>
          <p:cNvPr name="Freeform 10" id="10" descr="preencoded.png"/>
          <p:cNvSpPr/>
          <p:nvPr/>
        </p:nvSpPr>
        <p:spPr>
          <a:xfrm flipH="false" flipV="false" rot="0">
            <a:off x="6653807" y="6404074"/>
            <a:ext cx="771525" cy="771525"/>
          </a:xfrm>
          <a:custGeom>
            <a:avLst/>
            <a:gdLst/>
            <a:ahLst/>
            <a:cxnLst/>
            <a:rect r="r" b="b" t="t" l="l"/>
            <a:pathLst>
              <a:path h="771525" w="771525">
                <a:moveTo>
                  <a:pt x="0" y="0"/>
                </a:moveTo>
                <a:lnTo>
                  <a:pt x="771525" y="0"/>
                </a:lnTo>
                <a:lnTo>
                  <a:pt x="771525" y="771525"/>
                </a:lnTo>
                <a:lnTo>
                  <a:pt x="0" y="771525"/>
                </a:lnTo>
                <a:lnTo>
                  <a:pt x="0" y="0"/>
                </a:lnTo>
                <a:close/>
              </a:path>
            </a:pathLst>
          </a:custGeom>
          <a:blipFill>
            <a:blip r:embed="rId6"/>
            <a:stretch>
              <a:fillRect l="0" t="0" r="0" b="0"/>
            </a:stretch>
          </a:blipFill>
        </p:spPr>
      </p:sp>
      <p:sp>
        <p:nvSpPr>
          <p:cNvPr name="TextBox 11" id="11"/>
          <p:cNvSpPr txBox="true"/>
          <p:nvPr/>
        </p:nvSpPr>
        <p:spPr>
          <a:xfrm rot="0">
            <a:off x="6653807" y="7446020"/>
            <a:ext cx="3630663" cy="492026"/>
          </a:xfrm>
          <a:prstGeom prst="rect">
            <a:avLst/>
          </a:prstGeom>
        </p:spPr>
        <p:txBody>
          <a:bodyPr anchor="t" rtlCol="false" tIns="0" lIns="0" bIns="0" rIns="0">
            <a:spAutoFit/>
          </a:bodyPr>
          <a:lstStyle/>
          <a:p>
            <a:pPr algn="l">
              <a:lnSpc>
                <a:spcPts val="3562"/>
              </a:lnSpc>
            </a:pPr>
            <a:r>
              <a:rPr lang="en-US" sz="2812">
                <a:solidFill>
                  <a:srgbClr val="3B3535"/>
                </a:solidFill>
                <a:latin typeface="Arimo"/>
                <a:ea typeface="Arimo"/>
                <a:cs typeface="Arimo"/>
                <a:sym typeface="Arimo"/>
              </a:rPr>
              <a:t>Ευκτική</a:t>
            </a:r>
          </a:p>
        </p:txBody>
      </p:sp>
      <p:sp>
        <p:nvSpPr>
          <p:cNvPr name="TextBox 12" id="12"/>
          <p:cNvSpPr txBox="true"/>
          <p:nvPr/>
        </p:nvSpPr>
        <p:spPr>
          <a:xfrm rot="0">
            <a:off x="6653807" y="8018412"/>
            <a:ext cx="4980086" cy="598586"/>
          </a:xfrm>
          <a:prstGeom prst="rect">
            <a:avLst/>
          </a:prstGeom>
        </p:spPr>
        <p:txBody>
          <a:bodyPr anchor="t" rtlCol="false" tIns="0" lIns="0" bIns="0" rIns="0">
            <a:spAutoFit/>
          </a:bodyPr>
          <a:lstStyle/>
          <a:p>
            <a:pPr algn="l">
              <a:lnSpc>
                <a:spcPts val="3875"/>
              </a:lnSpc>
            </a:pPr>
            <a:r>
              <a:rPr lang="en-US" sz="2375">
                <a:solidFill>
                  <a:srgbClr val="3B3535"/>
                </a:solidFill>
                <a:latin typeface="Roboto"/>
                <a:ea typeface="Roboto"/>
                <a:cs typeface="Roboto"/>
                <a:sym typeface="Roboto"/>
              </a:rPr>
              <a:t>Εκφράζει ευχή του ομιλητή</a:t>
            </a:r>
          </a:p>
        </p:txBody>
      </p:sp>
      <p:sp>
        <p:nvSpPr>
          <p:cNvPr name="Freeform 13" id="13" descr="preencoded.png"/>
          <p:cNvSpPr/>
          <p:nvPr/>
        </p:nvSpPr>
        <p:spPr>
          <a:xfrm flipH="false" flipV="false" rot="0">
            <a:off x="12096750" y="6404074"/>
            <a:ext cx="771525" cy="771525"/>
          </a:xfrm>
          <a:custGeom>
            <a:avLst/>
            <a:gdLst/>
            <a:ahLst/>
            <a:cxnLst/>
            <a:rect r="r" b="b" t="t" l="l"/>
            <a:pathLst>
              <a:path h="771525" w="771525">
                <a:moveTo>
                  <a:pt x="0" y="0"/>
                </a:moveTo>
                <a:lnTo>
                  <a:pt x="771525" y="0"/>
                </a:lnTo>
                <a:lnTo>
                  <a:pt x="771525" y="771525"/>
                </a:lnTo>
                <a:lnTo>
                  <a:pt x="0" y="771525"/>
                </a:lnTo>
                <a:lnTo>
                  <a:pt x="0" y="0"/>
                </a:lnTo>
                <a:close/>
              </a:path>
            </a:pathLst>
          </a:custGeom>
          <a:blipFill>
            <a:blip r:embed="rId7"/>
            <a:stretch>
              <a:fillRect l="0" t="0" r="0" b="0"/>
            </a:stretch>
          </a:blipFill>
        </p:spPr>
      </p:sp>
      <p:sp>
        <p:nvSpPr>
          <p:cNvPr name="TextBox 14" id="14"/>
          <p:cNvSpPr txBox="true"/>
          <p:nvPr/>
        </p:nvSpPr>
        <p:spPr>
          <a:xfrm rot="0">
            <a:off x="12096750" y="7446020"/>
            <a:ext cx="3630662" cy="492026"/>
          </a:xfrm>
          <a:prstGeom prst="rect">
            <a:avLst/>
          </a:prstGeom>
        </p:spPr>
        <p:txBody>
          <a:bodyPr anchor="t" rtlCol="false" tIns="0" lIns="0" bIns="0" rIns="0">
            <a:spAutoFit/>
          </a:bodyPr>
          <a:lstStyle/>
          <a:p>
            <a:pPr algn="l">
              <a:lnSpc>
                <a:spcPts val="3562"/>
              </a:lnSpc>
            </a:pPr>
            <a:r>
              <a:rPr lang="en-US" sz="2812">
                <a:solidFill>
                  <a:srgbClr val="3B3535"/>
                </a:solidFill>
                <a:latin typeface="Arimo"/>
                <a:ea typeface="Arimo"/>
                <a:cs typeface="Arimo"/>
                <a:sym typeface="Arimo"/>
              </a:rPr>
              <a:t>Προστακτική</a:t>
            </a:r>
          </a:p>
        </p:txBody>
      </p:sp>
      <p:sp>
        <p:nvSpPr>
          <p:cNvPr name="TextBox 15" id="15"/>
          <p:cNvSpPr txBox="true"/>
          <p:nvPr/>
        </p:nvSpPr>
        <p:spPr>
          <a:xfrm rot="0">
            <a:off x="12096750" y="8018412"/>
            <a:ext cx="4980235" cy="1092399"/>
          </a:xfrm>
          <a:prstGeom prst="rect">
            <a:avLst/>
          </a:prstGeom>
        </p:spPr>
        <p:txBody>
          <a:bodyPr anchor="t" rtlCol="false" tIns="0" lIns="0" bIns="0" rIns="0">
            <a:spAutoFit/>
          </a:bodyPr>
          <a:lstStyle/>
          <a:p>
            <a:pPr algn="l">
              <a:lnSpc>
                <a:spcPts val="3875"/>
              </a:lnSpc>
            </a:pPr>
            <a:r>
              <a:rPr lang="en-US" sz="2375">
                <a:solidFill>
                  <a:srgbClr val="3B3535"/>
                </a:solidFill>
                <a:latin typeface="Roboto"/>
                <a:ea typeface="Roboto"/>
                <a:cs typeface="Roboto"/>
                <a:sym typeface="Roboto"/>
              </a:rPr>
              <a:t>Εκφράζει προσταγή, αξίωση, συμβουλή ή παράκληση</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AFA"/>
            </a:solidFill>
          </p:spPr>
        </p:sp>
      </p:grpSp>
      <p:sp>
        <p:nvSpPr>
          <p:cNvPr name="Freeform 5" id="5" descr="preencoded.png"/>
          <p:cNvSpPr/>
          <p:nvPr/>
        </p:nvSpPr>
        <p:spPr>
          <a:xfrm flipH="false" flipV="false" rot="0">
            <a:off x="0" y="0"/>
            <a:ext cx="18288000" cy="2361754"/>
          </a:xfrm>
          <a:custGeom>
            <a:avLst/>
            <a:gdLst/>
            <a:ahLst/>
            <a:cxnLst/>
            <a:rect r="r" b="b" t="t" l="l"/>
            <a:pathLst>
              <a:path h="2361754" w="18288000">
                <a:moveTo>
                  <a:pt x="0" y="0"/>
                </a:moveTo>
                <a:lnTo>
                  <a:pt x="18288000" y="0"/>
                </a:lnTo>
                <a:lnTo>
                  <a:pt x="18288000" y="2361754"/>
                </a:lnTo>
                <a:lnTo>
                  <a:pt x="0" y="2361754"/>
                </a:lnTo>
                <a:lnTo>
                  <a:pt x="0" y="0"/>
                </a:lnTo>
                <a:close/>
              </a:path>
            </a:pathLst>
          </a:custGeom>
          <a:blipFill>
            <a:blip r:embed="rId4"/>
            <a:stretch>
              <a:fillRect l="0" t="-9" r="0" b="-9"/>
            </a:stretch>
          </a:blipFill>
        </p:spPr>
      </p:sp>
      <p:sp>
        <p:nvSpPr>
          <p:cNvPr name="TextBox 6" id="6"/>
          <p:cNvSpPr txBox="true"/>
          <p:nvPr/>
        </p:nvSpPr>
        <p:spPr>
          <a:xfrm rot="0">
            <a:off x="1210866" y="2843807"/>
            <a:ext cx="7378601" cy="593675"/>
          </a:xfrm>
          <a:prstGeom prst="rect">
            <a:avLst/>
          </a:prstGeom>
        </p:spPr>
        <p:txBody>
          <a:bodyPr anchor="t" rtlCol="false" tIns="0" lIns="0" bIns="0" rIns="0">
            <a:spAutoFit/>
          </a:bodyPr>
          <a:lstStyle/>
          <a:p>
            <a:pPr algn="l">
              <a:lnSpc>
                <a:spcPts val="4375"/>
              </a:lnSpc>
            </a:pPr>
            <a:r>
              <a:rPr lang="en-US" sz="3500">
                <a:solidFill>
                  <a:srgbClr val="1F1E1E"/>
                </a:solidFill>
                <a:latin typeface="Arimo"/>
                <a:ea typeface="Arimo"/>
                <a:cs typeface="Arimo"/>
                <a:sym typeface="Arimo"/>
              </a:rPr>
              <a:t>Πρακτική Εφαρμογή των Εγκλίσεων</a:t>
            </a:r>
          </a:p>
        </p:txBody>
      </p:sp>
      <p:sp>
        <p:nvSpPr>
          <p:cNvPr name="Freeform 7" id="7" descr="preencoded.png"/>
          <p:cNvSpPr/>
          <p:nvPr/>
        </p:nvSpPr>
        <p:spPr>
          <a:xfrm flipH="false" flipV="false" rot="0">
            <a:off x="1210866" y="3720852"/>
            <a:ext cx="944612" cy="1511499"/>
          </a:xfrm>
          <a:custGeom>
            <a:avLst/>
            <a:gdLst/>
            <a:ahLst/>
            <a:cxnLst/>
            <a:rect r="r" b="b" t="t" l="l"/>
            <a:pathLst>
              <a:path h="1511499" w="944612">
                <a:moveTo>
                  <a:pt x="0" y="0"/>
                </a:moveTo>
                <a:lnTo>
                  <a:pt x="944613" y="0"/>
                </a:lnTo>
                <a:lnTo>
                  <a:pt x="944613" y="1511499"/>
                </a:lnTo>
                <a:lnTo>
                  <a:pt x="0" y="1511499"/>
                </a:lnTo>
                <a:lnTo>
                  <a:pt x="0" y="0"/>
                </a:lnTo>
                <a:close/>
              </a:path>
            </a:pathLst>
          </a:custGeom>
          <a:blipFill>
            <a:blip r:embed="rId5"/>
            <a:stretch>
              <a:fillRect l="0" t="-185" r="0" b="-185"/>
            </a:stretch>
          </a:blipFill>
        </p:spPr>
      </p:sp>
      <p:sp>
        <p:nvSpPr>
          <p:cNvPr name="TextBox 8" id="8"/>
          <p:cNvSpPr txBox="true"/>
          <p:nvPr/>
        </p:nvSpPr>
        <p:spPr>
          <a:xfrm rot="0">
            <a:off x="2438846" y="3881140"/>
            <a:ext cx="2222748" cy="306438"/>
          </a:xfrm>
          <a:prstGeom prst="rect">
            <a:avLst/>
          </a:prstGeom>
        </p:spPr>
        <p:txBody>
          <a:bodyPr anchor="t" rtlCol="false" tIns="0" lIns="0" bIns="0" rIns="0">
            <a:spAutoFit/>
          </a:bodyPr>
          <a:lstStyle/>
          <a:p>
            <a:pPr algn="l">
              <a:lnSpc>
                <a:spcPts val="2187"/>
              </a:lnSpc>
            </a:pPr>
            <a:r>
              <a:rPr lang="en-US" sz="1750">
                <a:solidFill>
                  <a:srgbClr val="3B3535"/>
                </a:solidFill>
                <a:latin typeface="Arimo"/>
                <a:ea typeface="Arimo"/>
                <a:cs typeface="Arimo"/>
                <a:sym typeface="Arimo"/>
              </a:rPr>
              <a:t>Αναγνώριση</a:t>
            </a:r>
          </a:p>
        </p:txBody>
      </p:sp>
      <p:sp>
        <p:nvSpPr>
          <p:cNvPr name="TextBox 9" id="9"/>
          <p:cNvSpPr txBox="true"/>
          <p:nvPr/>
        </p:nvSpPr>
        <p:spPr>
          <a:xfrm rot="0">
            <a:off x="2438846" y="4234160"/>
            <a:ext cx="14638139" cy="369094"/>
          </a:xfrm>
          <a:prstGeom prst="rect">
            <a:avLst/>
          </a:prstGeom>
        </p:spPr>
        <p:txBody>
          <a:bodyPr anchor="t" rtlCol="false" tIns="0" lIns="0" bIns="0" rIns="0">
            <a:spAutoFit/>
          </a:bodyPr>
          <a:lstStyle/>
          <a:p>
            <a:pPr algn="l">
              <a:lnSpc>
                <a:spcPts val="2374"/>
              </a:lnSpc>
            </a:pPr>
            <a:r>
              <a:rPr lang="en-US" sz="1437">
                <a:solidFill>
                  <a:srgbClr val="3B3535"/>
                </a:solidFill>
                <a:latin typeface="Roboto"/>
                <a:ea typeface="Roboto"/>
                <a:cs typeface="Roboto"/>
                <a:sym typeface="Roboto"/>
              </a:rPr>
              <a:t>Εξασκηθείτε στην αναγνώριση των διαφορετικών εγκλίσεων σε αρχαία ελληνικά κείμενα</a:t>
            </a:r>
          </a:p>
        </p:txBody>
      </p:sp>
      <p:sp>
        <p:nvSpPr>
          <p:cNvPr name="Freeform 10" id="10" descr="preencoded.png"/>
          <p:cNvSpPr/>
          <p:nvPr/>
        </p:nvSpPr>
        <p:spPr>
          <a:xfrm flipH="false" flipV="false" rot="0">
            <a:off x="1210866" y="5232350"/>
            <a:ext cx="944612" cy="1511499"/>
          </a:xfrm>
          <a:custGeom>
            <a:avLst/>
            <a:gdLst/>
            <a:ahLst/>
            <a:cxnLst/>
            <a:rect r="r" b="b" t="t" l="l"/>
            <a:pathLst>
              <a:path h="1511499" w="944612">
                <a:moveTo>
                  <a:pt x="0" y="0"/>
                </a:moveTo>
                <a:lnTo>
                  <a:pt x="944613" y="0"/>
                </a:lnTo>
                <a:lnTo>
                  <a:pt x="944613" y="1511499"/>
                </a:lnTo>
                <a:lnTo>
                  <a:pt x="0" y="1511499"/>
                </a:lnTo>
                <a:lnTo>
                  <a:pt x="0" y="0"/>
                </a:lnTo>
                <a:close/>
              </a:path>
            </a:pathLst>
          </a:custGeom>
          <a:blipFill>
            <a:blip r:embed="rId6"/>
            <a:stretch>
              <a:fillRect l="0" t="-185" r="0" b="-185"/>
            </a:stretch>
          </a:blipFill>
        </p:spPr>
      </p:sp>
      <p:sp>
        <p:nvSpPr>
          <p:cNvPr name="TextBox 11" id="11"/>
          <p:cNvSpPr txBox="true"/>
          <p:nvPr/>
        </p:nvSpPr>
        <p:spPr>
          <a:xfrm rot="0">
            <a:off x="2438846" y="5392639"/>
            <a:ext cx="2222748" cy="306437"/>
          </a:xfrm>
          <a:prstGeom prst="rect">
            <a:avLst/>
          </a:prstGeom>
        </p:spPr>
        <p:txBody>
          <a:bodyPr anchor="t" rtlCol="false" tIns="0" lIns="0" bIns="0" rIns="0">
            <a:spAutoFit/>
          </a:bodyPr>
          <a:lstStyle/>
          <a:p>
            <a:pPr algn="l">
              <a:lnSpc>
                <a:spcPts val="2187"/>
              </a:lnSpc>
            </a:pPr>
            <a:r>
              <a:rPr lang="en-US" sz="1750">
                <a:solidFill>
                  <a:srgbClr val="3B3535"/>
                </a:solidFill>
                <a:latin typeface="Arimo"/>
                <a:ea typeface="Arimo"/>
                <a:cs typeface="Arimo"/>
                <a:sym typeface="Arimo"/>
              </a:rPr>
              <a:t>Σχηματισμός</a:t>
            </a:r>
          </a:p>
        </p:txBody>
      </p:sp>
      <p:sp>
        <p:nvSpPr>
          <p:cNvPr name="TextBox 12" id="12"/>
          <p:cNvSpPr txBox="true"/>
          <p:nvPr/>
        </p:nvSpPr>
        <p:spPr>
          <a:xfrm rot="0">
            <a:off x="2438846" y="5745659"/>
            <a:ext cx="14638139" cy="369094"/>
          </a:xfrm>
          <a:prstGeom prst="rect">
            <a:avLst/>
          </a:prstGeom>
        </p:spPr>
        <p:txBody>
          <a:bodyPr anchor="t" rtlCol="false" tIns="0" lIns="0" bIns="0" rIns="0">
            <a:spAutoFit/>
          </a:bodyPr>
          <a:lstStyle/>
          <a:p>
            <a:pPr algn="l">
              <a:lnSpc>
                <a:spcPts val="2374"/>
              </a:lnSpc>
            </a:pPr>
            <a:r>
              <a:rPr lang="en-US" sz="1437">
                <a:solidFill>
                  <a:srgbClr val="3B3535"/>
                </a:solidFill>
                <a:latin typeface="Roboto"/>
                <a:ea typeface="Roboto"/>
                <a:cs typeface="Roboto"/>
                <a:sym typeface="Roboto"/>
              </a:rPr>
              <a:t>Εξασκηθείτε στο σχηματισμό των εγκλίσεων σε διαφορετικούς χρόνους και φωνές</a:t>
            </a:r>
          </a:p>
        </p:txBody>
      </p:sp>
      <p:sp>
        <p:nvSpPr>
          <p:cNvPr name="Freeform 13" id="13" descr="preencoded.png"/>
          <p:cNvSpPr/>
          <p:nvPr/>
        </p:nvSpPr>
        <p:spPr>
          <a:xfrm flipH="false" flipV="false" rot="0">
            <a:off x="1210866" y="6743849"/>
            <a:ext cx="944612" cy="1511499"/>
          </a:xfrm>
          <a:custGeom>
            <a:avLst/>
            <a:gdLst/>
            <a:ahLst/>
            <a:cxnLst/>
            <a:rect r="r" b="b" t="t" l="l"/>
            <a:pathLst>
              <a:path h="1511499" w="944612">
                <a:moveTo>
                  <a:pt x="0" y="0"/>
                </a:moveTo>
                <a:lnTo>
                  <a:pt x="944613" y="0"/>
                </a:lnTo>
                <a:lnTo>
                  <a:pt x="944613" y="1511498"/>
                </a:lnTo>
                <a:lnTo>
                  <a:pt x="0" y="1511498"/>
                </a:lnTo>
                <a:lnTo>
                  <a:pt x="0" y="0"/>
                </a:lnTo>
                <a:close/>
              </a:path>
            </a:pathLst>
          </a:custGeom>
          <a:blipFill>
            <a:blip r:embed="rId7"/>
            <a:stretch>
              <a:fillRect l="0" t="-185" r="0" b="-185"/>
            </a:stretch>
          </a:blipFill>
        </p:spPr>
      </p:sp>
      <p:sp>
        <p:nvSpPr>
          <p:cNvPr name="TextBox 14" id="14"/>
          <p:cNvSpPr txBox="true"/>
          <p:nvPr/>
        </p:nvSpPr>
        <p:spPr>
          <a:xfrm rot="0">
            <a:off x="2438846" y="6904136"/>
            <a:ext cx="2222748" cy="306437"/>
          </a:xfrm>
          <a:prstGeom prst="rect">
            <a:avLst/>
          </a:prstGeom>
        </p:spPr>
        <p:txBody>
          <a:bodyPr anchor="t" rtlCol="false" tIns="0" lIns="0" bIns="0" rIns="0">
            <a:spAutoFit/>
          </a:bodyPr>
          <a:lstStyle/>
          <a:p>
            <a:pPr algn="l">
              <a:lnSpc>
                <a:spcPts val="2187"/>
              </a:lnSpc>
            </a:pPr>
            <a:r>
              <a:rPr lang="en-US" sz="1750">
                <a:solidFill>
                  <a:srgbClr val="3B3535"/>
                </a:solidFill>
                <a:latin typeface="Arimo"/>
                <a:ea typeface="Arimo"/>
                <a:cs typeface="Arimo"/>
                <a:sym typeface="Arimo"/>
              </a:rPr>
              <a:t>Χρήση</a:t>
            </a:r>
          </a:p>
        </p:txBody>
      </p:sp>
      <p:sp>
        <p:nvSpPr>
          <p:cNvPr name="TextBox 15" id="15"/>
          <p:cNvSpPr txBox="true"/>
          <p:nvPr/>
        </p:nvSpPr>
        <p:spPr>
          <a:xfrm rot="0">
            <a:off x="2438846" y="7257157"/>
            <a:ext cx="14638139" cy="369094"/>
          </a:xfrm>
          <a:prstGeom prst="rect">
            <a:avLst/>
          </a:prstGeom>
        </p:spPr>
        <p:txBody>
          <a:bodyPr anchor="t" rtlCol="false" tIns="0" lIns="0" bIns="0" rIns="0">
            <a:spAutoFit/>
          </a:bodyPr>
          <a:lstStyle/>
          <a:p>
            <a:pPr algn="l">
              <a:lnSpc>
                <a:spcPts val="2374"/>
              </a:lnSpc>
            </a:pPr>
            <a:r>
              <a:rPr lang="en-US" sz="1437">
                <a:solidFill>
                  <a:srgbClr val="3B3535"/>
                </a:solidFill>
                <a:latin typeface="Roboto"/>
                <a:ea typeface="Roboto"/>
                <a:cs typeface="Roboto"/>
                <a:sym typeface="Roboto"/>
              </a:rPr>
              <a:t>Μελετήστε τη χρήση των εγκλίσεων σε διαφορετικά είδη αρχαίων ελληνικών κειμένων</a:t>
            </a:r>
          </a:p>
        </p:txBody>
      </p:sp>
      <p:sp>
        <p:nvSpPr>
          <p:cNvPr name="Freeform 16" id="16" descr="preencoded.png"/>
          <p:cNvSpPr/>
          <p:nvPr/>
        </p:nvSpPr>
        <p:spPr>
          <a:xfrm flipH="false" flipV="false" rot="0">
            <a:off x="1210866" y="8255347"/>
            <a:ext cx="944612" cy="1511499"/>
          </a:xfrm>
          <a:custGeom>
            <a:avLst/>
            <a:gdLst/>
            <a:ahLst/>
            <a:cxnLst/>
            <a:rect r="r" b="b" t="t" l="l"/>
            <a:pathLst>
              <a:path h="1511499" w="944612">
                <a:moveTo>
                  <a:pt x="0" y="0"/>
                </a:moveTo>
                <a:lnTo>
                  <a:pt x="944613" y="0"/>
                </a:lnTo>
                <a:lnTo>
                  <a:pt x="944613" y="1511499"/>
                </a:lnTo>
                <a:lnTo>
                  <a:pt x="0" y="1511499"/>
                </a:lnTo>
                <a:lnTo>
                  <a:pt x="0" y="0"/>
                </a:lnTo>
                <a:close/>
              </a:path>
            </a:pathLst>
          </a:custGeom>
          <a:blipFill>
            <a:blip r:embed="rId8"/>
            <a:stretch>
              <a:fillRect l="0" t="-185" r="0" b="-185"/>
            </a:stretch>
          </a:blipFill>
        </p:spPr>
      </p:sp>
      <p:sp>
        <p:nvSpPr>
          <p:cNvPr name="TextBox 17" id="17"/>
          <p:cNvSpPr txBox="true"/>
          <p:nvPr/>
        </p:nvSpPr>
        <p:spPr>
          <a:xfrm rot="0">
            <a:off x="2438846" y="8415635"/>
            <a:ext cx="2222748" cy="306437"/>
          </a:xfrm>
          <a:prstGeom prst="rect">
            <a:avLst/>
          </a:prstGeom>
        </p:spPr>
        <p:txBody>
          <a:bodyPr anchor="t" rtlCol="false" tIns="0" lIns="0" bIns="0" rIns="0">
            <a:spAutoFit/>
          </a:bodyPr>
          <a:lstStyle/>
          <a:p>
            <a:pPr algn="l">
              <a:lnSpc>
                <a:spcPts val="2187"/>
              </a:lnSpc>
            </a:pPr>
            <a:r>
              <a:rPr lang="en-US" sz="1750">
                <a:solidFill>
                  <a:srgbClr val="3B3535"/>
                </a:solidFill>
                <a:latin typeface="Arimo"/>
                <a:ea typeface="Arimo"/>
                <a:cs typeface="Arimo"/>
                <a:sym typeface="Arimo"/>
              </a:rPr>
              <a:t>Μετάφραση</a:t>
            </a:r>
          </a:p>
        </p:txBody>
      </p:sp>
      <p:sp>
        <p:nvSpPr>
          <p:cNvPr name="TextBox 18" id="18"/>
          <p:cNvSpPr txBox="true"/>
          <p:nvPr/>
        </p:nvSpPr>
        <p:spPr>
          <a:xfrm rot="0">
            <a:off x="2438846" y="8768655"/>
            <a:ext cx="14638139" cy="369094"/>
          </a:xfrm>
          <a:prstGeom prst="rect">
            <a:avLst/>
          </a:prstGeom>
        </p:spPr>
        <p:txBody>
          <a:bodyPr anchor="t" rtlCol="false" tIns="0" lIns="0" bIns="0" rIns="0">
            <a:spAutoFit/>
          </a:bodyPr>
          <a:lstStyle/>
          <a:p>
            <a:pPr algn="l">
              <a:lnSpc>
                <a:spcPts val="2374"/>
              </a:lnSpc>
            </a:pPr>
            <a:r>
              <a:rPr lang="en-US" sz="1437">
                <a:solidFill>
                  <a:srgbClr val="3B3535"/>
                </a:solidFill>
                <a:latin typeface="Roboto"/>
                <a:ea typeface="Roboto"/>
                <a:cs typeface="Roboto"/>
                <a:sym typeface="Roboto"/>
              </a:rPr>
              <a:t>Εξασκηθείτε στη μετάφραση προτάσεων με διαφορετικές εγκλίσεις</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AFA"/>
            </a:solidFill>
          </p:spPr>
        </p:sp>
      </p:grpSp>
      <p:sp>
        <p:nvSpPr>
          <p:cNvPr name="Freeform 5" id="5"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0" t="0" r="0" b="0"/>
            </a:stretch>
          </a:blipFill>
        </p:spPr>
      </p:sp>
      <p:sp>
        <p:nvSpPr>
          <p:cNvPr name="TextBox 6" id="6"/>
          <p:cNvSpPr txBox="true"/>
          <p:nvPr/>
        </p:nvSpPr>
        <p:spPr>
          <a:xfrm rot="0">
            <a:off x="7906941" y="997000"/>
            <a:ext cx="8946802" cy="948184"/>
          </a:xfrm>
          <a:prstGeom prst="rect">
            <a:avLst/>
          </a:prstGeom>
        </p:spPr>
        <p:txBody>
          <a:bodyPr anchor="t" rtlCol="false" tIns="0" lIns="0" bIns="0" rIns="0">
            <a:spAutoFit/>
          </a:bodyPr>
          <a:lstStyle/>
          <a:p>
            <a:pPr algn="l">
              <a:lnSpc>
                <a:spcPts val="6937"/>
              </a:lnSpc>
            </a:pPr>
            <a:r>
              <a:rPr lang="en-US" sz="5500">
                <a:solidFill>
                  <a:srgbClr val="1F1E1E"/>
                </a:solidFill>
                <a:latin typeface="Arimo"/>
                <a:ea typeface="Arimo"/>
                <a:cs typeface="Arimo"/>
                <a:sym typeface="Arimo"/>
              </a:rPr>
              <a:t>Σύνοψη και Συμπεράσματα</a:t>
            </a:r>
          </a:p>
        </p:txBody>
      </p:sp>
      <p:grpSp>
        <p:nvGrpSpPr>
          <p:cNvPr name="Group 7" id="7"/>
          <p:cNvGrpSpPr/>
          <p:nvPr/>
        </p:nvGrpSpPr>
        <p:grpSpPr>
          <a:xfrm rot="0">
            <a:off x="7906941" y="2731740"/>
            <a:ext cx="524470" cy="524470"/>
            <a:chOff x="0" y="0"/>
            <a:chExt cx="699293" cy="699293"/>
          </a:xfrm>
        </p:grpSpPr>
        <p:sp>
          <p:nvSpPr>
            <p:cNvPr name="Freeform 8" id="8"/>
            <p:cNvSpPr/>
            <p:nvPr/>
          </p:nvSpPr>
          <p:spPr>
            <a:xfrm flipH="false" flipV="false" rot="0">
              <a:off x="0" y="0"/>
              <a:ext cx="699262" cy="699262"/>
            </a:xfrm>
            <a:custGeom>
              <a:avLst/>
              <a:gdLst/>
              <a:ahLst/>
              <a:cxnLst/>
              <a:rect r="r" b="b" t="t" l="l"/>
              <a:pathLst>
                <a:path h="699262" w="699262">
                  <a:moveTo>
                    <a:pt x="0" y="59944"/>
                  </a:moveTo>
                  <a:cubicBezTo>
                    <a:pt x="0" y="26797"/>
                    <a:pt x="26797" y="0"/>
                    <a:pt x="59944" y="0"/>
                  </a:cubicBezTo>
                  <a:lnTo>
                    <a:pt x="639318" y="0"/>
                  </a:lnTo>
                  <a:cubicBezTo>
                    <a:pt x="672465" y="0"/>
                    <a:pt x="699262" y="26797"/>
                    <a:pt x="699262" y="59944"/>
                  </a:cubicBezTo>
                  <a:lnTo>
                    <a:pt x="699262" y="639318"/>
                  </a:lnTo>
                  <a:cubicBezTo>
                    <a:pt x="699262" y="672465"/>
                    <a:pt x="672465" y="699262"/>
                    <a:pt x="639318" y="699262"/>
                  </a:cubicBezTo>
                  <a:lnTo>
                    <a:pt x="59944" y="699262"/>
                  </a:lnTo>
                  <a:cubicBezTo>
                    <a:pt x="26797" y="699262"/>
                    <a:pt x="0" y="672465"/>
                    <a:pt x="0" y="639318"/>
                  </a:cubicBezTo>
                  <a:close/>
                </a:path>
              </a:pathLst>
            </a:custGeom>
            <a:solidFill>
              <a:srgbClr val="F3E8E8"/>
            </a:solidFill>
          </p:spPr>
        </p:sp>
      </p:grpSp>
      <p:sp>
        <p:nvSpPr>
          <p:cNvPr name="TextBox 9" id="9"/>
          <p:cNvSpPr txBox="true"/>
          <p:nvPr/>
        </p:nvSpPr>
        <p:spPr>
          <a:xfrm rot="0">
            <a:off x="8731002" y="2693640"/>
            <a:ext cx="3912245" cy="478780"/>
          </a:xfrm>
          <a:prstGeom prst="rect">
            <a:avLst/>
          </a:prstGeom>
        </p:spPr>
        <p:txBody>
          <a:bodyPr anchor="t" rtlCol="false" tIns="0" lIns="0" bIns="0" rIns="0">
            <a:spAutoFit/>
          </a:bodyPr>
          <a:lstStyle/>
          <a:p>
            <a:pPr algn="l">
              <a:lnSpc>
                <a:spcPts val="3437"/>
              </a:lnSpc>
            </a:pPr>
            <a:r>
              <a:rPr lang="en-US" sz="2750">
                <a:solidFill>
                  <a:srgbClr val="3B3535"/>
                </a:solidFill>
                <a:latin typeface="Arimo"/>
                <a:ea typeface="Arimo"/>
                <a:cs typeface="Arimo"/>
                <a:sym typeface="Arimo"/>
              </a:rPr>
              <a:t>Σημασία των Εγκλίσεων</a:t>
            </a:r>
          </a:p>
        </p:txBody>
      </p:sp>
      <p:sp>
        <p:nvSpPr>
          <p:cNvPr name="TextBox 10" id="10"/>
          <p:cNvSpPr txBox="true"/>
          <p:nvPr/>
        </p:nvSpPr>
        <p:spPr>
          <a:xfrm rot="0">
            <a:off x="8731002" y="3247430"/>
            <a:ext cx="8508058" cy="1543347"/>
          </a:xfrm>
          <a:prstGeom prst="rect">
            <a:avLst/>
          </a:prstGeom>
        </p:spPr>
        <p:txBody>
          <a:bodyPr anchor="t" rtlCol="false" tIns="0" lIns="0" bIns="0" rIns="0">
            <a:spAutoFit/>
          </a:bodyPr>
          <a:lstStyle/>
          <a:p>
            <a:pPr algn="l">
              <a:lnSpc>
                <a:spcPts val="3750"/>
              </a:lnSpc>
            </a:pPr>
            <a:r>
              <a:rPr lang="en-US" sz="2312">
                <a:solidFill>
                  <a:srgbClr val="3B3535"/>
                </a:solidFill>
                <a:latin typeface="Roboto"/>
                <a:ea typeface="Roboto"/>
                <a:cs typeface="Roboto"/>
                <a:sym typeface="Roboto"/>
              </a:rPr>
              <a:t>Οι εγκλίσεις είναι ουσιώδεις για την κατανόηση και την έκφραση διαφορετικών τρόπων σκέψης στην αρχαία ελληνική γλώσσα.</a:t>
            </a:r>
          </a:p>
        </p:txBody>
      </p:sp>
      <p:grpSp>
        <p:nvGrpSpPr>
          <p:cNvPr name="Group 11" id="11"/>
          <p:cNvGrpSpPr/>
          <p:nvPr/>
        </p:nvGrpSpPr>
        <p:grpSpPr>
          <a:xfrm rot="0">
            <a:off x="7906941" y="5427464"/>
            <a:ext cx="524470" cy="524470"/>
            <a:chOff x="0" y="0"/>
            <a:chExt cx="699293" cy="699293"/>
          </a:xfrm>
        </p:grpSpPr>
        <p:sp>
          <p:nvSpPr>
            <p:cNvPr name="Freeform 12" id="12"/>
            <p:cNvSpPr/>
            <p:nvPr/>
          </p:nvSpPr>
          <p:spPr>
            <a:xfrm flipH="false" flipV="false" rot="0">
              <a:off x="0" y="0"/>
              <a:ext cx="699262" cy="699262"/>
            </a:xfrm>
            <a:custGeom>
              <a:avLst/>
              <a:gdLst/>
              <a:ahLst/>
              <a:cxnLst/>
              <a:rect r="r" b="b" t="t" l="l"/>
              <a:pathLst>
                <a:path h="699262" w="699262">
                  <a:moveTo>
                    <a:pt x="0" y="59944"/>
                  </a:moveTo>
                  <a:cubicBezTo>
                    <a:pt x="0" y="26797"/>
                    <a:pt x="26797" y="0"/>
                    <a:pt x="59944" y="0"/>
                  </a:cubicBezTo>
                  <a:lnTo>
                    <a:pt x="639318" y="0"/>
                  </a:lnTo>
                  <a:cubicBezTo>
                    <a:pt x="672465" y="0"/>
                    <a:pt x="699262" y="26797"/>
                    <a:pt x="699262" y="59944"/>
                  </a:cubicBezTo>
                  <a:lnTo>
                    <a:pt x="699262" y="639318"/>
                  </a:lnTo>
                  <a:cubicBezTo>
                    <a:pt x="699262" y="672465"/>
                    <a:pt x="672465" y="699262"/>
                    <a:pt x="639318" y="699262"/>
                  </a:cubicBezTo>
                  <a:lnTo>
                    <a:pt x="59944" y="699262"/>
                  </a:lnTo>
                  <a:cubicBezTo>
                    <a:pt x="26797" y="699262"/>
                    <a:pt x="0" y="672465"/>
                    <a:pt x="0" y="639318"/>
                  </a:cubicBezTo>
                  <a:close/>
                </a:path>
              </a:pathLst>
            </a:custGeom>
            <a:solidFill>
              <a:srgbClr val="F3E8E8"/>
            </a:solidFill>
          </p:spPr>
        </p:sp>
      </p:grpSp>
      <p:sp>
        <p:nvSpPr>
          <p:cNvPr name="TextBox 13" id="13"/>
          <p:cNvSpPr txBox="true"/>
          <p:nvPr/>
        </p:nvSpPr>
        <p:spPr>
          <a:xfrm rot="0">
            <a:off x="8731002" y="5389364"/>
            <a:ext cx="3526185" cy="478780"/>
          </a:xfrm>
          <a:prstGeom prst="rect">
            <a:avLst/>
          </a:prstGeom>
        </p:spPr>
        <p:txBody>
          <a:bodyPr anchor="t" rtlCol="false" tIns="0" lIns="0" bIns="0" rIns="0">
            <a:spAutoFit/>
          </a:bodyPr>
          <a:lstStyle/>
          <a:p>
            <a:pPr algn="l">
              <a:lnSpc>
                <a:spcPts val="3437"/>
              </a:lnSpc>
            </a:pPr>
            <a:r>
              <a:rPr lang="en-US" sz="2750">
                <a:solidFill>
                  <a:srgbClr val="3B3535"/>
                </a:solidFill>
                <a:latin typeface="Arimo"/>
                <a:ea typeface="Arimo"/>
                <a:cs typeface="Arimo"/>
                <a:sym typeface="Arimo"/>
              </a:rPr>
              <a:t>Πολυπλοκότητα</a:t>
            </a:r>
          </a:p>
        </p:txBody>
      </p:sp>
      <p:sp>
        <p:nvSpPr>
          <p:cNvPr name="TextBox 14" id="14"/>
          <p:cNvSpPr txBox="true"/>
          <p:nvPr/>
        </p:nvSpPr>
        <p:spPr>
          <a:xfrm rot="0">
            <a:off x="8731002" y="5943154"/>
            <a:ext cx="8508058" cy="1063824"/>
          </a:xfrm>
          <a:prstGeom prst="rect">
            <a:avLst/>
          </a:prstGeom>
        </p:spPr>
        <p:txBody>
          <a:bodyPr anchor="t" rtlCol="false" tIns="0" lIns="0" bIns="0" rIns="0">
            <a:spAutoFit/>
          </a:bodyPr>
          <a:lstStyle/>
          <a:p>
            <a:pPr algn="l">
              <a:lnSpc>
                <a:spcPts val="3750"/>
              </a:lnSpc>
            </a:pPr>
            <a:r>
              <a:rPr lang="en-US" sz="2312">
                <a:solidFill>
                  <a:srgbClr val="3B3535"/>
                </a:solidFill>
                <a:latin typeface="Roboto"/>
                <a:ea typeface="Roboto"/>
                <a:cs typeface="Roboto"/>
                <a:sym typeface="Roboto"/>
              </a:rPr>
              <a:t>Η υποτακτική, η ευκτική και η προστακτική έχουν μοναδικούς σχηματισμούς και χρήσεις που απαιτούν προσεκτική μελέτη.</a:t>
            </a:r>
          </a:p>
        </p:txBody>
      </p:sp>
      <p:grpSp>
        <p:nvGrpSpPr>
          <p:cNvPr name="Group 15" id="15"/>
          <p:cNvGrpSpPr/>
          <p:nvPr/>
        </p:nvGrpSpPr>
        <p:grpSpPr>
          <a:xfrm rot="0">
            <a:off x="7906941" y="7643664"/>
            <a:ext cx="524470" cy="524470"/>
            <a:chOff x="0" y="0"/>
            <a:chExt cx="699293" cy="699293"/>
          </a:xfrm>
        </p:grpSpPr>
        <p:sp>
          <p:nvSpPr>
            <p:cNvPr name="Freeform 16" id="16"/>
            <p:cNvSpPr/>
            <p:nvPr/>
          </p:nvSpPr>
          <p:spPr>
            <a:xfrm flipH="false" flipV="false" rot="0">
              <a:off x="0" y="0"/>
              <a:ext cx="699262" cy="699262"/>
            </a:xfrm>
            <a:custGeom>
              <a:avLst/>
              <a:gdLst/>
              <a:ahLst/>
              <a:cxnLst/>
              <a:rect r="r" b="b" t="t" l="l"/>
              <a:pathLst>
                <a:path h="699262" w="699262">
                  <a:moveTo>
                    <a:pt x="0" y="59944"/>
                  </a:moveTo>
                  <a:cubicBezTo>
                    <a:pt x="0" y="26797"/>
                    <a:pt x="26797" y="0"/>
                    <a:pt x="59944" y="0"/>
                  </a:cubicBezTo>
                  <a:lnTo>
                    <a:pt x="639318" y="0"/>
                  </a:lnTo>
                  <a:cubicBezTo>
                    <a:pt x="672465" y="0"/>
                    <a:pt x="699262" y="26797"/>
                    <a:pt x="699262" y="59944"/>
                  </a:cubicBezTo>
                  <a:lnTo>
                    <a:pt x="699262" y="639318"/>
                  </a:lnTo>
                  <a:cubicBezTo>
                    <a:pt x="699262" y="672465"/>
                    <a:pt x="672465" y="699262"/>
                    <a:pt x="639318" y="699262"/>
                  </a:cubicBezTo>
                  <a:lnTo>
                    <a:pt x="59944" y="699262"/>
                  </a:lnTo>
                  <a:cubicBezTo>
                    <a:pt x="26797" y="699262"/>
                    <a:pt x="0" y="672465"/>
                    <a:pt x="0" y="639318"/>
                  </a:cubicBezTo>
                  <a:close/>
                </a:path>
              </a:pathLst>
            </a:custGeom>
            <a:solidFill>
              <a:srgbClr val="F3E8E8"/>
            </a:solidFill>
          </p:spPr>
        </p:sp>
      </p:grpSp>
      <p:sp>
        <p:nvSpPr>
          <p:cNvPr name="TextBox 17" id="17"/>
          <p:cNvSpPr txBox="true"/>
          <p:nvPr/>
        </p:nvSpPr>
        <p:spPr>
          <a:xfrm rot="0">
            <a:off x="8731002" y="7605564"/>
            <a:ext cx="3526185" cy="478780"/>
          </a:xfrm>
          <a:prstGeom prst="rect">
            <a:avLst/>
          </a:prstGeom>
        </p:spPr>
        <p:txBody>
          <a:bodyPr anchor="t" rtlCol="false" tIns="0" lIns="0" bIns="0" rIns="0">
            <a:spAutoFit/>
          </a:bodyPr>
          <a:lstStyle/>
          <a:p>
            <a:pPr algn="l">
              <a:lnSpc>
                <a:spcPts val="3437"/>
              </a:lnSpc>
            </a:pPr>
            <a:r>
              <a:rPr lang="en-US" sz="2750">
                <a:solidFill>
                  <a:srgbClr val="3B3535"/>
                </a:solidFill>
                <a:latin typeface="Arimo"/>
                <a:ea typeface="Arimo"/>
                <a:cs typeface="Arimo"/>
                <a:sym typeface="Arimo"/>
              </a:rPr>
              <a:t>Συνεχής Εξάσκηση</a:t>
            </a:r>
          </a:p>
        </p:txBody>
      </p:sp>
      <p:sp>
        <p:nvSpPr>
          <p:cNvPr name="TextBox 18" id="18"/>
          <p:cNvSpPr txBox="true"/>
          <p:nvPr/>
        </p:nvSpPr>
        <p:spPr>
          <a:xfrm rot="0">
            <a:off x="8731002" y="8159354"/>
            <a:ext cx="8508058" cy="1063824"/>
          </a:xfrm>
          <a:prstGeom prst="rect">
            <a:avLst/>
          </a:prstGeom>
        </p:spPr>
        <p:txBody>
          <a:bodyPr anchor="t" rtlCol="false" tIns="0" lIns="0" bIns="0" rIns="0">
            <a:spAutoFit/>
          </a:bodyPr>
          <a:lstStyle/>
          <a:p>
            <a:pPr algn="l">
              <a:lnSpc>
                <a:spcPts val="3750"/>
              </a:lnSpc>
            </a:pPr>
            <a:r>
              <a:rPr lang="en-US" sz="2312">
                <a:solidFill>
                  <a:srgbClr val="3B3535"/>
                </a:solidFill>
                <a:latin typeface="Roboto"/>
                <a:ea typeface="Roboto"/>
                <a:cs typeface="Roboto"/>
                <a:sym typeface="Roboto"/>
              </a:rPr>
              <a:t>Η εξοικείωση με τις εγκλίσεις απαιτεί συνεχή εξάσκηση και μελέτη αρχαίων κειμένων.</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AFA"/>
            </a:solidFill>
          </p:spPr>
        </p:sp>
      </p:grpSp>
      <p:sp>
        <p:nvSpPr>
          <p:cNvPr name="Freeform 5" id="5" descr="preencoded.png"/>
          <p:cNvSpPr/>
          <p:nvPr/>
        </p:nvSpPr>
        <p:spPr>
          <a:xfrm flipH="false" flipV="false" rot="0">
            <a:off x="0" y="0"/>
            <a:ext cx="18288000" cy="3857625"/>
          </a:xfrm>
          <a:custGeom>
            <a:avLst/>
            <a:gdLst/>
            <a:ahLst/>
            <a:cxnLst/>
            <a:rect r="r" b="b" t="t" l="l"/>
            <a:pathLst>
              <a:path h="3857625" w="18288000">
                <a:moveTo>
                  <a:pt x="0" y="0"/>
                </a:moveTo>
                <a:lnTo>
                  <a:pt x="18288000" y="0"/>
                </a:lnTo>
                <a:lnTo>
                  <a:pt x="18288000" y="3857625"/>
                </a:lnTo>
                <a:lnTo>
                  <a:pt x="0" y="3857625"/>
                </a:lnTo>
                <a:lnTo>
                  <a:pt x="0" y="0"/>
                </a:lnTo>
                <a:close/>
              </a:path>
            </a:pathLst>
          </a:custGeom>
          <a:blipFill>
            <a:blip r:embed="rId4"/>
            <a:stretch>
              <a:fillRect l="0" t="0" r="0" b="0"/>
            </a:stretch>
          </a:blipFill>
        </p:spPr>
      </p:sp>
      <p:sp>
        <p:nvSpPr>
          <p:cNvPr name="TextBox 6" id="6"/>
          <p:cNvSpPr txBox="true"/>
          <p:nvPr/>
        </p:nvSpPr>
        <p:spPr>
          <a:xfrm rot="0">
            <a:off x="1210866" y="4849266"/>
            <a:ext cx="10444757" cy="964704"/>
          </a:xfrm>
          <a:prstGeom prst="rect">
            <a:avLst/>
          </a:prstGeom>
        </p:spPr>
        <p:txBody>
          <a:bodyPr anchor="t" rtlCol="false" tIns="0" lIns="0" bIns="0" rIns="0">
            <a:spAutoFit/>
          </a:bodyPr>
          <a:lstStyle/>
          <a:p>
            <a:pPr algn="l">
              <a:lnSpc>
                <a:spcPts val="7124"/>
              </a:lnSpc>
            </a:pPr>
            <a:r>
              <a:rPr lang="en-US" sz="5687">
                <a:solidFill>
                  <a:srgbClr val="1F1E1E"/>
                </a:solidFill>
                <a:latin typeface="Arimo"/>
                <a:ea typeface="Arimo"/>
                <a:cs typeface="Arimo"/>
                <a:sym typeface="Arimo"/>
              </a:rPr>
              <a:t>Υποτακτική Έγκλιση: Εισαγωγή</a:t>
            </a:r>
          </a:p>
        </p:txBody>
      </p:sp>
      <p:grpSp>
        <p:nvGrpSpPr>
          <p:cNvPr name="Group 7" id="7"/>
          <p:cNvGrpSpPr/>
          <p:nvPr/>
        </p:nvGrpSpPr>
        <p:grpSpPr>
          <a:xfrm rot="0">
            <a:off x="1210866" y="6623894"/>
            <a:ext cx="539949" cy="539949"/>
            <a:chOff x="0" y="0"/>
            <a:chExt cx="719932" cy="719932"/>
          </a:xfrm>
        </p:grpSpPr>
        <p:sp>
          <p:nvSpPr>
            <p:cNvPr name="Freeform 8" id="8"/>
            <p:cNvSpPr/>
            <p:nvPr/>
          </p:nvSpPr>
          <p:spPr>
            <a:xfrm flipH="false" flipV="false" rot="0">
              <a:off x="0" y="0"/>
              <a:ext cx="719963" cy="719963"/>
            </a:xfrm>
            <a:custGeom>
              <a:avLst/>
              <a:gdLst/>
              <a:ahLst/>
              <a:cxnLst/>
              <a:rect r="r" b="b" t="t" l="l"/>
              <a:pathLst>
                <a:path h="719963" w="719963">
                  <a:moveTo>
                    <a:pt x="0" y="61722"/>
                  </a:moveTo>
                  <a:cubicBezTo>
                    <a:pt x="0" y="27686"/>
                    <a:pt x="27686" y="0"/>
                    <a:pt x="61722" y="0"/>
                  </a:cubicBezTo>
                  <a:lnTo>
                    <a:pt x="658241" y="0"/>
                  </a:lnTo>
                  <a:cubicBezTo>
                    <a:pt x="692277" y="0"/>
                    <a:pt x="719963" y="27686"/>
                    <a:pt x="719963" y="61722"/>
                  </a:cubicBezTo>
                  <a:lnTo>
                    <a:pt x="719963" y="658241"/>
                  </a:lnTo>
                  <a:cubicBezTo>
                    <a:pt x="719963" y="692277"/>
                    <a:pt x="692277" y="719963"/>
                    <a:pt x="658241" y="719963"/>
                  </a:cubicBezTo>
                  <a:lnTo>
                    <a:pt x="61722" y="719963"/>
                  </a:lnTo>
                  <a:cubicBezTo>
                    <a:pt x="27686" y="719963"/>
                    <a:pt x="0" y="692277"/>
                    <a:pt x="0" y="658241"/>
                  </a:cubicBezTo>
                  <a:close/>
                </a:path>
              </a:pathLst>
            </a:custGeom>
            <a:solidFill>
              <a:srgbClr val="F3E8E8"/>
            </a:solidFill>
          </p:spPr>
        </p:sp>
      </p:grpSp>
      <p:sp>
        <p:nvSpPr>
          <p:cNvPr name="TextBox 9" id="9"/>
          <p:cNvSpPr txBox="true"/>
          <p:nvPr/>
        </p:nvSpPr>
        <p:spPr>
          <a:xfrm rot="0">
            <a:off x="2059335" y="6585794"/>
            <a:ext cx="3630662" cy="492026"/>
          </a:xfrm>
          <a:prstGeom prst="rect">
            <a:avLst/>
          </a:prstGeom>
        </p:spPr>
        <p:txBody>
          <a:bodyPr anchor="t" rtlCol="false" tIns="0" lIns="0" bIns="0" rIns="0">
            <a:spAutoFit/>
          </a:bodyPr>
          <a:lstStyle/>
          <a:p>
            <a:pPr algn="l">
              <a:lnSpc>
                <a:spcPts val="3562"/>
              </a:lnSpc>
            </a:pPr>
            <a:r>
              <a:rPr lang="en-US" sz="2812">
                <a:solidFill>
                  <a:srgbClr val="3B3535"/>
                </a:solidFill>
                <a:latin typeface="Arimo"/>
                <a:ea typeface="Arimo"/>
                <a:cs typeface="Arimo"/>
                <a:sym typeface="Arimo"/>
              </a:rPr>
              <a:t>Χρόνοι Σχηματισμού</a:t>
            </a:r>
          </a:p>
        </p:txBody>
      </p:sp>
      <p:sp>
        <p:nvSpPr>
          <p:cNvPr name="TextBox 10" id="10"/>
          <p:cNvSpPr txBox="true"/>
          <p:nvPr/>
        </p:nvSpPr>
        <p:spPr>
          <a:xfrm rot="0">
            <a:off x="2059335" y="7158186"/>
            <a:ext cx="4234606" cy="2080022"/>
          </a:xfrm>
          <a:prstGeom prst="rect">
            <a:avLst/>
          </a:prstGeom>
        </p:spPr>
        <p:txBody>
          <a:bodyPr anchor="t" rtlCol="false" tIns="0" lIns="0" bIns="0" rIns="0">
            <a:spAutoFit/>
          </a:bodyPr>
          <a:lstStyle/>
          <a:p>
            <a:pPr algn="l">
              <a:lnSpc>
                <a:spcPts val="3875"/>
              </a:lnSpc>
            </a:pPr>
            <a:r>
              <a:rPr lang="en-US" sz="2375">
                <a:solidFill>
                  <a:srgbClr val="3B3535"/>
                </a:solidFill>
                <a:latin typeface="Roboto"/>
                <a:ea typeface="Roboto"/>
                <a:cs typeface="Roboto"/>
                <a:sym typeface="Roboto"/>
              </a:rPr>
              <a:t>Η υποτακτική σχηματίζεται στους εξής χρόνους: ενεστώτα, αόριστο, παρακείμενο.</a:t>
            </a:r>
          </a:p>
        </p:txBody>
      </p:sp>
      <p:grpSp>
        <p:nvGrpSpPr>
          <p:cNvPr name="Group 11" id="11"/>
          <p:cNvGrpSpPr/>
          <p:nvPr/>
        </p:nvGrpSpPr>
        <p:grpSpPr>
          <a:xfrm rot="0">
            <a:off x="6602462" y="6623894"/>
            <a:ext cx="539949" cy="539949"/>
            <a:chOff x="0" y="0"/>
            <a:chExt cx="719932" cy="719932"/>
          </a:xfrm>
        </p:grpSpPr>
        <p:sp>
          <p:nvSpPr>
            <p:cNvPr name="Freeform 12" id="12"/>
            <p:cNvSpPr/>
            <p:nvPr/>
          </p:nvSpPr>
          <p:spPr>
            <a:xfrm flipH="false" flipV="false" rot="0">
              <a:off x="0" y="0"/>
              <a:ext cx="719963" cy="719963"/>
            </a:xfrm>
            <a:custGeom>
              <a:avLst/>
              <a:gdLst/>
              <a:ahLst/>
              <a:cxnLst/>
              <a:rect r="r" b="b" t="t" l="l"/>
              <a:pathLst>
                <a:path h="719963" w="719963">
                  <a:moveTo>
                    <a:pt x="0" y="61722"/>
                  </a:moveTo>
                  <a:cubicBezTo>
                    <a:pt x="0" y="27686"/>
                    <a:pt x="27686" y="0"/>
                    <a:pt x="61722" y="0"/>
                  </a:cubicBezTo>
                  <a:lnTo>
                    <a:pt x="658241" y="0"/>
                  </a:lnTo>
                  <a:cubicBezTo>
                    <a:pt x="692277" y="0"/>
                    <a:pt x="719963" y="27686"/>
                    <a:pt x="719963" y="61722"/>
                  </a:cubicBezTo>
                  <a:lnTo>
                    <a:pt x="719963" y="658241"/>
                  </a:lnTo>
                  <a:cubicBezTo>
                    <a:pt x="719963" y="692277"/>
                    <a:pt x="692277" y="719963"/>
                    <a:pt x="658241" y="719963"/>
                  </a:cubicBezTo>
                  <a:lnTo>
                    <a:pt x="61722" y="719963"/>
                  </a:lnTo>
                  <a:cubicBezTo>
                    <a:pt x="27686" y="719963"/>
                    <a:pt x="0" y="692277"/>
                    <a:pt x="0" y="658241"/>
                  </a:cubicBezTo>
                  <a:close/>
                </a:path>
              </a:pathLst>
            </a:custGeom>
            <a:solidFill>
              <a:srgbClr val="F3E8E8"/>
            </a:solidFill>
          </p:spPr>
        </p:sp>
      </p:grpSp>
      <p:sp>
        <p:nvSpPr>
          <p:cNvPr name="TextBox 13" id="13"/>
          <p:cNvSpPr txBox="true"/>
          <p:nvPr/>
        </p:nvSpPr>
        <p:spPr>
          <a:xfrm rot="0">
            <a:off x="7450931" y="6585794"/>
            <a:ext cx="3630662" cy="492026"/>
          </a:xfrm>
          <a:prstGeom prst="rect">
            <a:avLst/>
          </a:prstGeom>
        </p:spPr>
        <p:txBody>
          <a:bodyPr anchor="t" rtlCol="false" tIns="0" lIns="0" bIns="0" rIns="0">
            <a:spAutoFit/>
          </a:bodyPr>
          <a:lstStyle/>
          <a:p>
            <a:pPr algn="l">
              <a:lnSpc>
                <a:spcPts val="3562"/>
              </a:lnSpc>
            </a:pPr>
            <a:r>
              <a:rPr lang="en-US" sz="2812">
                <a:solidFill>
                  <a:srgbClr val="3B3535"/>
                </a:solidFill>
                <a:latin typeface="Arimo"/>
                <a:ea typeface="Arimo"/>
                <a:cs typeface="Arimo"/>
                <a:sym typeface="Arimo"/>
              </a:rPr>
              <a:t>Σημασία</a:t>
            </a:r>
          </a:p>
        </p:txBody>
      </p:sp>
      <p:sp>
        <p:nvSpPr>
          <p:cNvPr name="TextBox 14" id="14"/>
          <p:cNvSpPr txBox="true"/>
          <p:nvPr/>
        </p:nvSpPr>
        <p:spPr>
          <a:xfrm rot="0">
            <a:off x="7450931" y="7158186"/>
            <a:ext cx="4234606" cy="2080022"/>
          </a:xfrm>
          <a:prstGeom prst="rect">
            <a:avLst/>
          </a:prstGeom>
        </p:spPr>
        <p:txBody>
          <a:bodyPr anchor="t" rtlCol="false" tIns="0" lIns="0" bIns="0" rIns="0">
            <a:spAutoFit/>
          </a:bodyPr>
          <a:lstStyle/>
          <a:p>
            <a:pPr algn="l">
              <a:lnSpc>
                <a:spcPts val="3875"/>
              </a:lnSpc>
            </a:pPr>
            <a:r>
              <a:rPr lang="en-US" sz="2375">
                <a:solidFill>
                  <a:srgbClr val="3B3535"/>
                </a:solidFill>
                <a:latin typeface="Roboto"/>
                <a:ea typeface="Roboto"/>
                <a:cs typeface="Roboto"/>
                <a:sym typeface="Roboto"/>
              </a:rPr>
              <a:t>Η υποτακτική παρουσιάζει αυτό που σημαίνει το ρήμα σαν κάτι επιθυμητό ή ενδεχόμενο.</a:t>
            </a:r>
          </a:p>
        </p:txBody>
      </p:sp>
      <p:grpSp>
        <p:nvGrpSpPr>
          <p:cNvPr name="Group 15" id="15"/>
          <p:cNvGrpSpPr/>
          <p:nvPr/>
        </p:nvGrpSpPr>
        <p:grpSpPr>
          <a:xfrm rot="0">
            <a:off x="11994059" y="6623894"/>
            <a:ext cx="539949" cy="539949"/>
            <a:chOff x="0" y="0"/>
            <a:chExt cx="719932" cy="719932"/>
          </a:xfrm>
        </p:grpSpPr>
        <p:sp>
          <p:nvSpPr>
            <p:cNvPr name="Freeform 16" id="16"/>
            <p:cNvSpPr/>
            <p:nvPr/>
          </p:nvSpPr>
          <p:spPr>
            <a:xfrm flipH="false" flipV="false" rot="0">
              <a:off x="0" y="0"/>
              <a:ext cx="719963" cy="719963"/>
            </a:xfrm>
            <a:custGeom>
              <a:avLst/>
              <a:gdLst/>
              <a:ahLst/>
              <a:cxnLst/>
              <a:rect r="r" b="b" t="t" l="l"/>
              <a:pathLst>
                <a:path h="719963" w="719963">
                  <a:moveTo>
                    <a:pt x="0" y="61722"/>
                  </a:moveTo>
                  <a:cubicBezTo>
                    <a:pt x="0" y="27686"/>
                    <a:pt x="27686" y="0"/>
                    <a:pt x="61722" y="0"/>
                  </a:cubicBezTo>
                  <a:lnTo>
                    <a:pt x="658241" y="0"/>
                  </a:lnTo>
                  <a:cubicBezTo>
                    <a:pt x="692277" y="0"/>
                    <a:pt x="719963" y="27686"/>
                    <a:pt x="719963" y="61722"/>
                  </a:cubicBezTo>
                  <a:lnTo>
                    <a:pt x="719963" y="658241"/>
                  </a:lnTo>
                  <a:cubicBezTo>
                    <a:pt x="719963" y="692277"/>
                    <a:pt x="692277" y="719963"/>
                    <a:pt x="658241" y="719963"/>
                  </a:cubicBezTo>
                  <a:lnTo>
                    <a:pt x="61722" y="719963"/>
                  </a:lnTo>
                  <a:cubicBezTo>
                    <a:pt x="27686" y="719963"/>
                    <a:pt x="0" y="692277"/>
                    <a:pt x="0" y="658241"/>
                  </a:cubicBezTo>
                  <a:close/>
                </a:path>
              </a:pathLst>
            </a:custGeom>
            <a:solidFill>
              <a:srgbClr val="F3E8E8"/>
            </a:solidFill>
          </p:spPr>
        </p:sp>
      </p:grpSp>
      <p:sp>
        <p:nvSpPr>
          <p:cNvPr name="TextBox 17" id="17"/>
          <p:cNvSpPr txBox="true"/>
          <p:nvPr/>
        </p:nvSpPr>
        <p:spPr>
          <a:xfrm rot="0">
            <a:off x="12842527" y="6585794"/>
            <a:ext cx="3630663" cy="492026"/>
          </a:xfrm>
          <a:prstGeom prst="rect">
            <a:avLst/>
          </a:prstGeom>
        </p:spPr>
        <p:txBody>
          <a:bodyPr anchor="t" rtlCol="false" tIns="0" lIns="0" bIns="0" rIns="0">
            <a:spAutoFit/>
          </a:bodyPr>
          <a:lstStyle/>
          <a:p>
            <a:pPr algn="l">
              <a:lnSpc>
                <a:spcPts val="3562"/>
              </a:lnSpc>
            </a:pPr>
            <a:r>
              <a:rPr lang="en-US" sz="2812">
                <a:solidFill>
                  <a:srgbClr val="3B3535"/>
                </a:solidFill>
                <a:latin typeface="Arimo"/>
                <a:ea typeface="Arimo"/>
                <a:cs typeface="Arimo"/>
                <a:sym typeface="Arimo"/>
              </a:rPr>
              <a:t>Χαρακτηριστικά</a:t>
            </a:r>
          </a:p>
        </p:txBody>
      </p:sp>
      <p:sp>
        <p:nvSpPr>
          <p:cNvPr name="TextBox 18" id="18"/>
          <p:cNvSpPr txBox="true"/>
          <p:nvPr/>
        </p:nvSpPr>
        <p:spPr>
          <a:xfrm rot="0">
            <a:off x="12842527" y="7158186"/>
            <a:ext cx="4234606" cy="2080022"/>
          </a:xfrm>
          <a:prstGeom prst="rect">
            <a:avLst/>
          </a:prstGeom>
        </p:spPr>
        <p:txBody>
          <a:bodyPr anchor="t" rtlCol="false" tIns="0" lIns="0" bIns="0" rIns="0">
            <a:spAutoFit/>
          </a:bodyPr>
          <a:lstStyle/>
          <a:p>
            <a:pPr algn="l">
              <a:lnSpc>
                <a:spcPts val="3875"/>
              </a:lnSpc>
            </a:pPr>
            <a:r>
              <a:rPr lang="en-US" sz="2375">
                <a:solidFill>
                  <a:srgbClr val="3B3535"/>
                </a:solidFill>
                <a:latin typeface="Roboto"/>
                <a:ea typeface="Roboto"/>
                <a:cs typeface="Roboto"/>
                <a:sym typeface="Roboto"/>
              </a:rPr>
              <a:t>Χρησιμοποιεί το ω/η ως χαρακτηριστικό της υποτακτικής (ω για τα ο και η για τα ει και ε).</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AFA"/>
            </a:solidFill>
          </p:spPr>
        </p:sp>
      </p:grpSp>
      <p:sp>
        <p:nvSpPr>
          <p:cNvPr name="TextBox 5" id="5"/>
          <p:cNvSpPr txBox="true"/>
          <p:nvPr/>
        </p:nvSpPr>
        <p:spPr>
          <a:xfrm rot="0">
            <a:off x="1210866" y="665113"/>
            <a:ext cx="14225141" cy="809922"/>
          </a:xfrm>
          <a:prstGeom prst="rect">
            <a:avLst/>
          </a:prstGeom>
        </p:spPr>
        <p:txBody>
          <a:bodyPr anchor="t" rtlCol="false" tIns="0" lIns="0" bIns="0" rIns="0">
            <a:spAutoFit/>
          </a:bodyPr>
          <a:lstStyle/>
          <a:p>
            <a:pPr algn="l">
              <a:lnSpc>
                <a:spcPts val="6000"/>
              </a:lnSpc>
            </a:pPr>
            <a:r>
              <a:rPr lang="en-US" sz="4750">
                <a:solidFill>
                  <a:srgbClr val="1F1E1E"/>
                </a:solidFill>
                <a:latin typeface="Arimo"/>
                <a:ea typeface="Arimo"/>
                <a:cs typeface="Arimo"/>
                <a:sym typeface="Arimo"/>
              </a:rPr>
              <a:t>Σχηματισμός Υποτακτικής Ενεστώτα και Αορίστου</a:t>
            </a:r>
          </a:p>
        </p:txBody>
      </p:sp>
      <p:grpSp>
        <p:nvGrpSpPr>
          <p:cNvPr name="Group 6" id="6"/>
          <p:cNvGrpSpPr/>
          <p:nvPr/>
        </p:nvGrpSpPr>
        <p:grpSpPr>
          <a:xfrm rot="0">
            <a:off x="1206104" y="2150566"/>
            <a:ext cx="7626400" cy="7144642"/>
            <a:chOff x="0" y="0"/>
            <a:chExt cx="10168533" cy="9526190"/>
          </a:xfrm>
        </p:grpSpPr>
        <p:sp>
          <p:nvSpPr>
            <p:cNvPr name="Freeform 7" id="7"/>
            <p:cNvSpPr/>
            <p:nvPr/>
          </p:nvSpPr>
          <p:spPr>
            <a:xfrm flipH="false" flipV="false" rot="0">
              <a:off x="0" y="0"/>
              <a:ext cx="10168510" cy="9526143"/>
            </a:xfrm>
            <a:custGeom>
              <a:avLst/>
              <a:gdLst/>
              <a:ahLst/>
              <a:cxnLst/>
              <a:rect r="r" b="b" t="t" l="l"/>
              <a:pathLst>
                <a:path h="9526143" w="10168510">
                  <a:moveTo>
                    <a:pt x="0" y="58166"/>
                  </a:moveTo>
                  <a:cubicBezTo>
                    <a:pt x="0" y="26035"/>
                    <a:pt x="26035" y="0"/>
                    <a:pt x="58166" y="0"/>
                  </a:cubicBezTo>
                  <a:lnTo>
                    <a:pt x="10110343" y="0"/>
                  </a:lnTo>
                  <a:lnTo>
                    <a:pt x="10110343" y="6350"/>
                  </a:lnTo>
                  <a:lnTo>
                    <a:pt x="10110343" y="0"/>
                  </a:lnTo>
                  <a:cubicBezTo>
                    <a:pt x="10142475" y="0"/>
                    <a:pt x="10168510" y="26035"/>
                    <a:pt x="10168510" y="58166"/>
                  </a:cubicBezTo>
                  <a:lnTo>
                    <a:pt x="10162160" y="58166"/>
                  </a:lnTo>
                  <a:lnTo>
                    <a:pt x="10168510" y="58166"/>
                  </a:lnTo>
                  <a:lnTo>
                    <a:pt x="10168510" y="9467977"/>
                  </a:lnTo>
                  <a:lnTo>
                    <a:pt x="10162160" y="9467977"/>
                  </a:lnTo>
                  <a:lnTo>
                    <a:pt x="10168510" y="9467977"/>
                  </a:lnTo>
                  <a:cubicBezTo>
                    <a:pt x="10168510" y="9500108"/>
                    <a:pt x="10142475" y="9526143"/>
                    <a:pt x="10110343" y="9526143"/>
                  </a:cubicBezTo>
                  <a:lnTo>
                    <a:pt x="10110343" y="9519793"/>
                  </a:lnTo>
                  <a:lnTo>
                    <a:pt x="10110343" y="9526143"/>
                  </a:lnTo>
                  <a:lnTo>
                    <a:pt x="58166" y="9526143"/>
                  </a:lnTo>
                  <a:lnTo>
                    <a:pt x="58166" y="9519793"/>
                  </a:lnTo>
                  <a:lnTo>
                    <a:pt x="58166" y="9526143"/>
                  </a:lnTo>
                  <a:cubicBezTo>
                    <a:pt x="26035" y="9526143"/>
                    <a:pt x="0" y="9500108"/>
                    <a:pt x="0" y="9467977"/>
                  </a:cubicBezTo>
                  <a:lnTo>
                    <a:pt x="0" y="58166"/>
                  </a:lnTo>
                  <a:lnTo>
                    <a:pt x="6350" y="58166"/>
                  </a:lnTo>
                  <a:lnTo>
                    <a:pt x="0" y="58166"/>
                  </a:lnTo>
                  <a:moveTo>
                    <a:pt x="12700" y="58166"/>
                  </a:moveTo>
                  <a:lnTo>
                    <a:pt x="12700" y="9467977"/>
                  </a:lnTo>
                  <a:lnTo>
                    <a:pt x="6350" y="9467977"/>
                  </a:lnTo>
                  <a:lnTo>
                    <a:pt x="12700" y="9467977"/>
                  </a:lnTo>
                  <a:cubicBezTo>
                    <a:pt x="12700" y="9493123"/>
                    <a:pt x="33020" y="9513443"/>
                    <a:pt x="58166" y="9513443"/>
                  </a:cubicBezTo>
                  <a:lnTo>
                    <a:pt x="10110343" y="9513443"/>
                  </a:lnTo>
                  <a:cubicBezTo>
                    <a:pt x="10135489" y="9513443"/>
                    <a:pt x="10155810" y="9493123"/>
                    <a:pt x="10155810" y="9467977"/>
                  </a:cubicBezTo>
                  <a:lnTo>
                    <a:pt x="10155810" y="58166"/>
                  </a:lnTo>
                  <a:cubicBezTo>
                    <a:pt x="10155810" y="33020"/>
                    <a:pt x="10135489" y="12700"/>
                    <a:pt x="10110343" y="12700"/>
                  </a:cubicBezTo>
                  <a:lnTo>
                    <a:pt x="58166" y="12700"/>
                  </a:lnTo>
                  <a:lnTo>
                    <a:pt x="58166" y="6350"/>
                  </a:lnTo>
                  <a:lnTo>
                    <a:pt x="58166" y="12700"/>
                  </a:lnTo>
                  <a:cubicBezTo>
                    <a:pt x="33020" y="12700"/>
                    <a:pt x="12700" y="33020"/>
                    <a:pt x="12700" y="58166"/>
                  </a:cubicBezTo>
                  <a:close/>
                </a:path>
              </a:pathLst>
            </a:custGeom>
            <a:solidFill>
              <a:srgbClr val="000000">
                <a:alpha val="7843"/>
              </a:srgbClr>
            </a:solidFill>
          </p:spPr>
        </p:sp>
      </p:grpSp>
      <p:grpSp>
        <p:nvGrpSpPr>
          <p:cNvPr name="Group 8" id="8"/>
          <p:cNvGrpSpPr/>
          <p:nvPr/>
        </p:nvGrpSpPr>
        <p:grpSpPr>
          <a:xfrm rot="0">
            <a:off x="1220390" y="2164854"/>
            <a:ext cx="7597825" cy="744587"/>
            <a:chOff x="0" y="0"/>
            <a:chExt cx="10130433" cy="992783"/>
          </a:xfrm>
        </p:grpSpPr>
        <p:sp>
          <p:nvSpPr>
            <p:cNvPr name="Freeform 9" id="9"/>
            <p:cNvSpPr/>
            <p:nvPr/>
          </p:nvSpPr>
          <p:spPr>
            <a:xfrm flipH="false" flipV="false" rot="0">
              <a:off x="0" y="0"/>
              <a:ext cx="10130409" cy="992759"/>
            </a:xfrm>
            <a:custGeom>
              <a:avLst/>
              <a:gdLst/>
              <a:ahLst/>
              <a:cxnLst/>
              <a:rect r="r" b="b" t="t" l="l"/>
              <a:pathLst>
                <a:path h="992759" w="10130409">
                  <a:moveTo>
                    <a:pt x="0" y="0"/>
                  </a:moveTo>
                  <a:lnTo>
                    <a:pt x="10130409" y="0"/>
                  </a:lnTo>
                  <a:lnTo>
                    <a:pt x="10130409" y="992759"/>
                  </a:lnTo>
                  <a:lnTo>
                    <a:pt x="0" y="992759"/>
                  </a:lnTo>
                  <a:close/>
                </a:path>
              </a:pathLst>
            </a:custGeom>
            <a:solidFill>
              <a:srgbClr val="FFFFFF">
                <a:alpha val="3922"/>
              </a:srgbClr>
            </a:solidFill>
          </p:spPr>
        </p:sp>
      </p:grpSp>
      <p:sp>
        <p:nvSpPr>
          <p:cNvPr name="TextBox 10" id="10"/>
          <p:cNvSpPr txBox="true"/>
          <p:nvPr/>
        </p:nvSpPr>
        <p:spPr>
          <a:xfrm rot="0">
            <a:off x="1479500" y="2234505"/>
            <a:ext cx="7079605" cy="510034"/>
          </a:xfrm>
          <a:prstGeom prst="rect">
            <a:avLst/>
          </a:prstGeom>
        </p:spPr>
        <p:txBody>
          <a:bodyPr anchor="t" rtlCol="false" tIns="0" lIns="0" bIns="0" rIns="0">
            <a:spAutoFit/>
          </a:bodyPr>
          <a:lstStyle/>
          <a:p>
            <a:pPr algn="l">
              <a:lnSpc>
                <a:spcPts val="3250"/>
              </a:lnSpc>
            </a:pPr>
            <a:r>
              <a:rPr lang="en-US" sz="2000">
                <a:solidFill>
                  <a:srgbClr val="3B3535"/>
                </a:solidFill>
                <a:latin typeface="Roboto"/>
                <a:ea typeface="Roboto"/>
                <a:cs typeface="Roboto"/>
                <a:sym typeface="Roboto"/>
              </a:rPr>
              <a:t>Υποτακτική Ενεστώτα</a:t>
            </a:r>
          </a:p>
        </p:txBody>
      </p:sp>
      <p:grpSp>
        <p:nvGrpSpPr>
          <p:cNvPr name="Group 11" id="11"/>
          <p:cNvGrpSpPr/>
          <p:nvPr/>
        </p:nvGrpSpPr>
        <p:grpSpPr>
          <a:xfrm rot="0">
            <a:off x="1220390" y="2909441"/>
            <a:ext cx="7597825" cy="1159371"/>
            <a:chOff x="0" y="0"/>
            <a:chExt cx="10130433" cy="1545828"/>
          </a:xfrm>
        </p:grpSpPr>
        <p:sp>
          <p:nvSpPr>
            <p:cNvPr name="Freeform 12" id="12"/>
            <p:cNvSpPr/>
            <p:nvPr/>
          </p:nvSpPr>
          <p:spPr>
            <a:xfrm flipH="false" flipV="false" rot="0">
              <a:off x="0" y="0"/>
              <a:ext cx="10130409" cy="1545844"/>
            </a:xfrm>
            <a:custGeom>
              <a:avLst/>
              <a:gdLst/>
              <a:ahLst/>
              <a:cxnLst/>
              <a:rect r="r" b="b" t="t" l="l"/>
              <a:pathLst>
                <a:path h="1545844" w="10130409">
                  <a:moveTo>
                    <a:pt x="0" y="0"/>
                  </a:moveTo>
                  <a:lnTo>
                    <a:pt x="10130409" y="0"/>
                  </a:lnTo>
                  <a:lnTo>
                    <a:pt x="10130409" y="1545844"/>
                  </a:lnTo>
                  <a:lnTo>
                    <a:pt x="0" y="1545844"/>
                  </a:lnTo>
                  <a:close/>
                </a:path>
              </a:pathLst>
            </a:custGeom>
            <a:solidFill>
              <a:srgbClr val="000000">
                <a:alpha val="3922"/>
              </a:srgbClr>
            </a:solidFill>
          </p:spPr>
        </p:sp>
      </p:grpSp>
      <p:sp>
        <p:nvSpPr>
          <p:cNvPr name="TextBox 13" id="13"/>
          <p:cNvSpPr txBox="true"/>
          <p:nvPr/>
        </p:nvSpPr>
        <p:spPr>
          <a:xfrm rot="0">
            <a:off x="1479500" y="2979092"/>
            <a:ext cx="7079605" cy="924818"/>
          </a:xfrm>
          <a:prstGeom prst="rect">
            <a:avLst/>
          </a:prstGeom>
        </p:spPr>
        <p:txBody>
          <a:bodyPr anchor="t" rtlCol="false" tIns="0" lIns="0" bIns="0" rIns="0">
            <a:spAutoFit/>
          </a:bodyPr>
          <a:lstStyle/>
          <a:p>
            <a:pPr algn="l">
              <a:lnSpc>
                <a:spcPts val="3250"/>
              </a:lnSpc>
            </a:pPr>
            <a:r>
              <a:rPr lang="en-US" sz="2000">
                <a:solidFill>
                  <a:srgbClr val="3B3535"/>
                </a:solidFill>
                <a:latin typeface="Roboto"/>
                <a:ea typeface="Roboto"/>
                <a:cs typeface="Roboto"/>
                <a:sym typeface="Roboto"/>
              </a:rPr>
              <a:t>Προκύπτει από το θέμα του ρήματος, το ω/η και τις καταλήξεις της οριστικής.</a:t>
            </a:r>
          </a:p>
        </p:txBody>
      </p:sp>
      <p:grpSp>
        <p:nvGrpSpPr>
          <p:cNvPr name="Group 14" id="14"/>
          <p:cNvGrpSpPr/>
          <p:nvPr/>
        </p:nvGrpSpPr>
        <p:grpSpPr>
          <a:xfrm rot="0">
            <a:off x="1220390" y="4068812"/>
            <a:ext cx="7597825" cy="744588"/>
            <a:chOff x="0" y="0"/>
            <a:chExt cx="10130433" cy="992783"/>
          </a:xfrm>
        </p:grpSpPr>
        <p:sp>
          <p:nvSpPr>
            <p:cNvPr name="Freeform 15" id="15"/>
            <p:cNvSpPr/>
            <p:nvPr/>
          </p:nvSpPr>
          <p:spPr>
            <a:xfrm flipH="false" flipV="false" rot="0">
              <a:off x="0" y="0"/>
              <a:ext cx="10130409" cy="992759"/>
            </a:xfrm>
            <a:custGeom>
              <a:avLst/>
              <a:gdLst/>
              <a:ahLst/>
              <a:cxnLst/>
              <a:rect r="r" b="b" t="t" l="l"/>
              <a:pathLst>
                <a:path h="992759" w="10130409">
                  <a:moveTo>
                    <a:pt x="0" y="0"/>
                  </a:moveTo>
                  <a:lnTo>
                    <a:pt x="10130409" y="0"/>
                  </a:lnTo>
                  <a:lnTo>
                    <a:pt x="10130409" y="992759"/>
                  </a:lnTo>
                  <a:lnTo>
                    <a:pt x="0" y="992759"/>
                  </a:lnTo>
                  <a:close/>
                </a:path>
              </a:pathLst>
            </a:custGeom>
            <a:solidFill>
              <a:srgbClr val="FFFFFF">
                <a:alpha val="3922"/>
              </a:srgbClr>
            </a:solidFill>
          </p:spPr>
        </p:sp>
      </p:grpSp>
      <p:sp>
        <p:nvSpPr>
          <p:cNvPr name="TextBox 16" id="16"/>
          <p:cNvSpPr txBox="true"/>
          <p:nvPr/>
        </p:nvSpPr>
        <p:spPr>
          <a:xfrm rot="0">
            <a:off x="1479500" y="4138464"/>
            <a:ext cx="7079605" cy="510034"/>
          </a:xfrm>
          <a:prstGeom prst="rect">
            <a:avLst/>
          </a:prstGeom>
        </p:spPr>
        <p:txBody>
          <a:bodyPr anchor="t" rtlCol="false" tIns="0" lIns="0" bIns="0" rIns="0">
            <a:spAutoFit/>
          </a:bodyPr>
          <a:lstStyle/>
          <a:p>
            <a:pPr algn="l">
              <a:lnSpc>
                <a:spcPts val="3250"/>
              </a:lnSpc>
            </a:pPr>
            <a:r>
              <a:rPr lang="en-US" sz="2000">
                <a:solidFill>
                  <a:srgbClr val="3B3535"/>
                </a:solidFill>
                <a:latin typeface="Roboto"/>
                <a:ea typeface="Roboto"/>
                <a:cs typeface="Roboto"/>
                <a:sym typeface="Roboto"/>
              </a:rPr>
              <a:t>Παράδειγμα:</a:t>
            </a:r>
          </a:p>
        </p:txBody>
      </p:sp>
      <p:grpSp>
        <p:nvGrpSpPr>
          <p:cNvPr name="Group 17" id="17"/>
          <p:cNvGrpSpPr/>
          <p:nvPr/>
        </p:nvGrpSpPr>
        <p:grpSpPr>
          <a:xfrm rot="0">
            <a:off x="1220390" y="4813399"/>
            <a:ext cx="7597825" cy="744588"/>
            <a:chOff x="0" y="0"/>
            <a:chExt cx="10130433" cy="992783"/>
          </a:xfrm>
        </p:grpSpPr>
        <p:sp>
          <p:nvSpPr>
            <p:cNvPr name="Freeform 18" id="18"/>
            <p:cNvSpPr/>
            <p:nvPr/>
          </p:nvSpPr>
          <p:spPr>
            <a:xfrm flipH="false" flipV="false" rot="0">
              <a:off x="0" y="0"/>
              <a:ext cx="10130409" cy="992759"/>
            </a:xfrm>
            <a:custGeom>
              <a:avLst/>
              <a:gdLst/>
              <a:ahLst/>
              <a:cxnLst/>
              <a:rect r="r" b="b" t="t" l="l"/>
              <a:pathLst>
                <a:path h="992759" w="10130409">
                  <a:moveTo>
                    <a:pt x="0" y="0"/>
                  </a:moveTo>
                  <a:lnTo>
                    <a:pt x="10130409" y="0"/>
                  </a:lnTo>
                  <a:lnTo>
                    <a:pt x="10130409" y="992759"/>
                  </a:lnTo>
                  <a:lnTo>
                    <a:pt x="0" y="992759"/>
                  </a:lnTo>
                  <a:close/>
                </a:path>
              </a:pathLst>
            </a:custGeom>
            <a:solidFill>
              <a:srgbClr val="000000">
                <a:alpha val="3922"/>
              </a:srgbClr>
            </a:solidFill>
          </p:spPr>
        </p:sp>
      </p:grpSp>
      <p:sp>
        <p:nvSpPr>
          <p:cNvPr name="TextBox 19" id="19"/>
          <p:cNvSpPr txBox="true"/>
          <p:nvPr/>
        </p:nvSpPr>
        <p:spPr>
          <a:xfrm rot="0">
            <a:off x="1479500" y="4883051"/>
            <a:ext cx="7079605" cy="510034"/>
          </a:xfrm>
          <a:prstGeom prst="rect">
            <a:avLst/>
          </a:prstGeom>
        </p:spPr>
        <p:txBody>
          <a:bodyPr anchor="t" rtlCol="false" tIns="0" lIns="0" bIns="0" rIns="0">
            <a:spAutoFit/>
          </a:bodyPr>
          <a:lstStyle/>
          <a:p>
            <a:pPr algn="l">
              <a:lnSpc>
                <a:spcPts val="3250"/>
              </a:lnSpc>
            </a:pPr>
            <a:r>
              <a:rPr lang="en-US" sz="2000">
                <a:solidFill>
                  <a:srgbClr val="3B3535"/>
                </a:solidFill>
                <a:latin typeface="Roboto"/>
                <a:ea typeface="Roboto"/>
                <a:cs typeface="Roboto"/>
                <a:sym typeface="Roboto"/>
              </a:rPr>
              <a:t>λύ-ω</a:t>
            </a:r>
          </a:p>
        </p:txBody>
      </p:sp>
      <p:grpSp>
        <p:nvGrpSpPr>
          <p:cNvPr name="Group 20" id="20"/>
          <p:cNvGrpSpPr/>
          <p:nvPr/>
        </p:nvGrpSpPr>
        <p:grpSpPr>
          <a:xfrm rot="0">
            <a:off x="1220390" y="5557986"/>
            <a:ext cx="7597825" cy="744587"/>
            <a:chOff x="0" y="0"/>
            <a:chExt cx="10130433" cy="992783"/>
          </a:xfrm>
        </p:grpSpPr>
        <p:sp>
          <p:nvSpPr>
            <p:cNvPr name="Freeform 21" id="21"/>
            <p:cNvSpPr/>
            <p:nvPr/>
          </p:nvSpPr>
          <p:spPr>
            <a:xfrm flipH="false" flipV="false" rot="0">
              <a:off x="0" y="0"/>
              <a:ext cx="10130409" cy="992759"/>
            </a:xfrm>
            <a:custGeom>
              <a:avLst/>
              <a:gdLst/>
              <a:ahLst/>
              <a:cxnLst/>
              <a:rect r="r" b="b" t="t" l="l"/>
              <a:pathLst>
                <a:path h="992759" w="10130409">
                  <a:moveTo>
                    <a:pt x="0" y="0"/>
                  </a:moveTo>
                  <a:lnTo>
                    <a:pt x="10130409" y="0"/>
                  </a:lnTo>
                  <a:lnTo>
                    <a:pt x="10130409" y="992759"/>
                  </a:lnTo>
                  <a:lnTo>
                    <a:pt x="0" y="992759"/>
                  </a:lnTo>
                  <a:close/>
                </a:path>
              </a:pathLst>
            </a:custGeom>
            <a:solidFill>
              <a:srgbClr val="FFFFFF">
                <a:alpha val="3922"/>
              </a:srgbClr>
            </a:solidFill>
          </p:spPr>
        </p:sp>
      </p:grpSp>
      <p:sp>
        <p:nvSpPr>
          <p:cNvPr name="TextBox 22" id="22"/>
          <p:cNvSpPr txBox="true"/>
          <p:nvPr/>
        </p:nvSpPr>
        <p:spPr>
          <a:xfrm rot="0">
            <a:off x="1479500" y="5627638"/>
            <a:ext cx="7079605" cy="510034"/>
          </a:xfrm>
          <a:prstGeom prst="rect">
            <a:avLst/>
          </a:prstGeom>
        </p:spPr>
        <p:txBody>
          <a:bodyPr anchor="t" rtlCol="false" tIns="0" lIns="0" bIns="0" rIns="0">
            <a:spAutoFit/>
          </a:bodyPr>
          <a:lstStyle/>
          <a:p>
            <a:pPr algn="l">
              <a:lnSpc>
                <a:spcPts val="3250"/>
              </a:lnSpc>
            </a:pPr>
            <a:r>
              <a:rPr lang="en-US" sz="2000">
                <a:solidFill>
                  <a:srgbClr val="3B3535"/>
                </a:solidFill>
                <a:latin typeface="Roboto"/>
                <a:ea typeface="Roboto"/>
                <a:cs typeface="Roboto"/>
                <a:sym typeface="Roboto"/>
              </a:rPr>
              <a:t>λύ-ῃς</a:t>
            </a:r>
          </a:p>
        </p:txBody>
      </p:sp>
      <p:grpSp>
        <p:nvGrpSpPr>
          <p:cNvPr name="Group 23" id="23"/>
          <p:cNvGrpSpPr/>
          <p:nvPr/>
        </p:nvGrpSpPr>
        <p:grpSpPr>
          <a:xfrm rot="0">
            <a:off x="1220390" y="6302574"/>
            <a:ext cx="7597825" cy="744587"/>
            <a:chOff x="0" y="0"/>
            <a:chExt cx="10130433" cy="992783"/>
          </a:xfrm>
        </p:grpSpPr>
        <p:sp>
          <p:nvSpPr>
            <p:cNvPr name="Freeform 24" id="24"/>
            <p:cNvSpPr/>
            <p:nvPr/>
          </p:nvSpPr>
          <p:spPr>
            <a:xfrm flipH="false" flipV="false" rot="0">
              <a:off x="0" y="0"/>
              <a:ext cx="10130409" cy="992759"/>
            </a:xfrm>
            <a:custGeom>
              <a:avLst/>
              <a:gdLst/>
              <a:ahLst/>
              <a:cxnLst/>
              <a:rect r="r" b="b" t="t" l="l"/>
              <a:pathLst>
                <a:path h="992759" w="10130409">
                  <a:moveTo>
                    <a:pt x="0" y="0"/>
                  </a:moveTo>
                  <a:lnTo>
                    <a:pt x="10130409" y="0"/>
                  </a:lnTo>
                  <a:lnTo>
                    <a:pt x="10130409" y="992759"/>
                  </a:lnTo>
                  <a:lnTo>
                    <a:pt x="0" y="992759"/>
                  </a:lnTo>
                  <a:close/>
                </a:path>
              </a:pathLst>
            </a:custGeom>
            <a:solidFill>
              <a:srgbClr val="000000">
                <a:alpha val="3922"/>
              </a:srgbClr>
            </a:solidFill>
          </p:spPr>
        </p:sp>
      </p:grpSp>
      <p:sp>
        <p:nvSpPr>
          <p:cNvPr name="TextBox 25" id="25"/>
          <p:cNvSpPr txBox="true"/>
          <p:nvPr/>
        </p:nvSpPr>
        <p:spPr>
          <a:xfrm rot="0">
            <a:off x="1479500" y="6372225"/>
            <a:ext cx="7079605" cy="510034"/>
          </a:xfrm>
          <a:prstGeom prst="rect">
            <a:avLst/>
          </a:prstGeom>
        </p:spPr>
        <p:txBody>
          <a:bodyPr anchor="t" rtlCol="false" tIns="0" lIns="0" bIns="0" rIns="0">
            <a:spAutoFit/>
          </a:bodyPr>
          <a:lstStyle/>
          <a:p>
            <a:pPr algn="l">
              <a:lnSpc>
                <a:spcPts val="3250"/>
              </a:lnSpc>
            </a:pPr>
            <a:r>
              <a:rPr lang="en-US" sz="2000">
                <a:solidFill>
                  <a:srgbClr val="3B3535"/>
                </a:solidFill>
                <a:latin typeface="Roboto"/>
                <a:ea typeface="Roboto"/>
                <a:cs typeface="Roboto"/>
                <a:sym typeface="Roboto"/>
              </a:rPr>
              <a:t>λύ-ῃ</a:t>
            </a:r>
          </a:p>
        </p:txBody>
      </p:sp>
      <p:grpSp>
        <p:nvGrpSpPr>
          <p:cNvPr name="Group 26" id="26"/>
          <p:cNvGrpSpPr/>
          <p:nvPr/>
        </p:nvGrpSpPr>
        <p:grpSpPr>
          <a:xfrm rot="0">
            <a:off x="1220390" y="7047160"/>
            <a:ext cx="7597825" cy="744587"/>
            <a:chOff x="0" y="0"/>
            <a:chExt cx="10130433" cy="992783"/>
          </a:xfrm>
        </p:grpSpPr>
        <p:sp>
          <p:nvSpPr>
            <p:cNvPr name="Freeform 27" id="27"/>
            <p:cNvSpPr/>
            <p:nvPr/>
          </p:nvSpPr>
          <p:spPr>
            <a:xfrm flipH="false" flipV="false" rot="0">
              <a:off x="0" y="0"/>
              <a:ext cx="10130409" cy="992759"/>
            </a:xfrm>
            <a:custGeom>
              <a:avLst/>
              <a:gdLst/>
              <a:ahLst/>
              <a:cxnLst/>
              <a:rect r="r" b="b" t="t" l="l"/>
              <a:pathLst>
                <a:path h="992759" w="10130409">
                  <a:moveTo>
                    <a:pt x="0" y="0"/>
                  </a:moveTo>
                  <a:lnTo>
                    <a:pt x="10130409" y="0"/>
                  </a:lnTo>
                  <a:lnTo>
                    <a:pt x="10130409" y="992759"/>
                  </a:lnTo>
                  <a:lnTo>
                    <a:pt x="0" y="992759"/>
                  </a:lnTo>
                  <a:close/>
                </a:path>
              </a:pathLst>
            </a:custGeom>
            <a:solidFill>
              <a:srgbClr val="FFFFFF">
                <a:alpha val="3922"/>
              </a:srgbClr>
            </a:solidFill>
          </p:spPr>
        </p:sp>
      </p:grpSp>
      <p:sp>
        <p:nvSpPr>
          <p:cNvPr name="TextBox 28" id="28"/>
          <p:cNvSpPr txBox="true"/>
          <p:nvPr/>
        </p:nvSpPr>
        <p:spPr>
          <a:xfrm rot="0">
            <a:off x="1479500" y="7116812"/>
            <a:ext cx="7079605" cy="510034"/>
          </a:xfrm>
          <a:prstGeom prst="rect">
            <a:avLst/>
          </a:prstGeom>
        </p:spPr>
        <p:txBody>
          <a:bodyPr anchor="t" rtlCol="false" tIns="0" lIns="0" bIns="0" rIns="0">
            <a:spAutoFit/>
          </a:bodyPr>
          <a:lstStyle/>
          <a:p>
            <a:pPr algn="l">
              <a:lnSpc>
                <a:spcPts val="3250"/>
              </a:lnSpc>
            </a:pPr>
            <a:r>
              <a:rPr lang="en-US" sz="2000">
                <a:solidFill>
                  <a:srgbClr val="3B3535"/>
                </a:solidFill>
                <a:latin typeface="Roboto"/>
                <a:ea typeface="Roboto"/>
                <a:cs typeface="Roboto"/>
                <a:sym typeface="Roboto"/>
              </a:rPr>
              <a:t>λύ-ωμεν</a:t>
            </a:r>
          </a:p>
        </p:txBody>
      </p:sp>
      <p:grpSp>
        <p:nvGrpSpPr>
          <p:cNvPr name="Group 29" id="29"/>
          <p:cNvGrpSpPr/>
          <p:nvPr/>
        </p:nvGrpSpPr>
        <p:grpSpPr>
          <a:xfrm rot="0">
            <a:off x="1220390" y="7791747"/>
            <a:ext cx="7597825" cy="744587"/>
            <a:chOff x="0" y="0"/>
            <a:chExt cx="10130433" cy="992783"/>
          </a:xfrm>
        </p:grpSpPr>
        <p:sp>
          <p:nvSpPr>
            <p:cNvPr name="Freeform 30" id="30"/>
            <p:cNvSpPr/>
            <p:nvPr/>
          </p:nvSpPr>
          <p:spPr>
            <a:xfrm flipH="false" flipV="false" rot="0">
              <a:off x="0" y="0"/>
              <a:ext cx="10130409" cy="992759"/>
            </a:xfrm>
            <a:custGeom>
              <a:avLst/>
              <a:gdLst/>
              <a:ahLst/>
              <a:cxnLst/>
              <a:rect r="r" b="b" t="t" l="l"/>
              <a:pathLst>
                <a:path h="992759" w="10130409">
                  <a:moveTo>
                    <a:pt x="0" y="0"/>
                  </a:moveTo>
                  <a:lnTo>
                    <a:pt x="10130409" y="0"/>
                  </a:lnTo>
                  <a:lnTo>
                    <a:pt x="10130409" y="992759"/>
                  </a:lnTo>
                  <a:lnTo>
                    <a:pt x="0" y="992759"/>
                  </a:lnTo>
                  <a:close/>
                </a:path>
              </a:pathLst>
            </a:custGeom>
            <a:solidFill>
              <a:srgbClr val="000000">
                <a:alpha val="3922"/>
              </a:srgbClr>
            </a:solidFill>
          </p:spPr>
        </p:sp>
      </p:grpSp>
      <p:sp>
        <p:nvSpPr>
          <p:cNvPr name="TextBox 31" id="31"/>
          <p:cNvSpPr txBox="true"/>
          <p:nvPr/>
        </p:nvSpPr>
        <p:spPr>
          <a:xfrm rot="0">
            <a:off x="1479500" y="7861399"/>
            <a:ext cx="7079605" cy="510034"/>
          </a:xfrm>
          <a:prstGeom prst="rect">
            <a:avLst/>
          </a:prstGeom>
        </p:spPr>
        <p:txBody>
          <a:bodyPr anchor="t" rtlCol="false" tIns="0" lIns="0" bIns="0" rIns="0">
            <a:spAutoFit/>
          </a:bodyPr>
          <a:lstStyle/>
          <a:p>
            <a:pPr algn="l">
              <a:lnSpc>
                <a:spcPts val="3250"/>
              </a:lnSpc>
            </a:pPr>
            <a:r>
              <a:rPr lang="en-US" sz="2000">
                <a:solidFill>
                  <a:srgbClr val="3B3535"/>
                </a:solidFill>
                <a:latin typeface="Roboto"/>
                <a:ea typeface="Roboto"/>
                <a:cs typeface="Roboto"/>
                <a:sym typeface="Roboto"/>
              </a:rPr>
              <a:t>λύ-ητε</a:t>
            </a:r>
          </a:p>
        </p:txBody>
      </p:sp>
      <p:grpSp>
        <p:nvGrpSpPr>
          <p:cNvPr name="Group 32" id="32"/>
          <p:cNvGrpSpPr/>
          <p:nvPr/>
        </p:nvGrpSpPr>
        <p:grpSpPr>
          <a:xfrm rot="0">
            <a:off x="1220390" y="8536335"/>
            <a:ext cx="7597825" cy="744587"/>
            <a:chOff x="0" y="0"/>
            <a:chExt cx="10130433" cy="992783"/>
          </a:xfrm>
        </p:grpSpPr>
        <p:sp>
          <p:nvSpPr>
            <p:cNvPr name="Freeform 33" id="33"/>
            <p:cNvSpPr/>
            <p:nvPr/>
          </p:nvSpPr>
          <p:spPr>
            <a:xfrm flipH="false" flipV="false" rot="0">
              <a:off x="0" y="0"/>
              <a:ext cx="10130409" cy="992759"/>
            </a:xfrm>
            <a:custGeom>
              <a:avLst/>
              <a:gdLst/>
              <a:ahLst/>
              <a:cxnLst/>
              <a:rect r="r" b="b" t="t" l="l"/>
              <a:pathLst>
                <a:path h="992759" w="10130409">
                  <a:moveTo>
                    <a:pt x="0" y="0"/>
                  </a:moveTo>
                  <a:lnTo>
                    <a:pt x="10130409" y="0"/>
                  </a:lnTo>
                  <a:lnTo>
                    <a:pt x="10130409" y="992759"/>
                  </a:lnTo>
                  <a:lnTo>
                    <a:pt x="0" y="992759"/>
                  </a:lnTo>
                  <a:close/>
                </a:path>
              </a:pathLst>
            </a:custGeom>
            <a:solidFill>
              <a:srgbClr val="FFFFFF">
                <a:alpha val="3922"/>
              </a:srgbClr>
            </a:solidFill>
          </p:spPr>
        </p:sp>
      </p:grpSp>
      <p:sp>
        <p:nvSpPr>
          <p:cNvPr name="TextBox 34" id="34"/>
          <p:cNvSpPr txBox="true"/>
          <p:nvPr/>
        </p:nvSpPr>
        <p:spPr>
          <a:xfrm rot="0">
            <a:off x="1479500" y="8605986"/>
            <a:ext cx="7079605" cy="510034"/>
          </a:xfrm>
          <a:prstGeom prst="rect">
            <a:avLst/>
          </a:prstGeom>
        </p:spPr>
        <p:txBody>
          <a:bodyPr anchor="t" rtlCol="false" tIns="0" lIns="0" bIns="0" rIns="0">
            <a:spAutoFit/>
          </a:bodyPr>
          <a:lstStyle/>
          <a:p>
            <a:pPr algn="l">
              <a:lnSpc>
                <a:spcPts val="3250"/>
              </a:lnSpc>
            </a:pPr>
            <a:r>
              <a:rPr lang="en-US" sz="2000">
                <a:solidFill>
                  <a:srgbClr val="3B3535"/>
                </a:solidFill>
                <a:latin typeface="Roboto"/>
                <a:ea typeface="Roboto"/>
                <a:cs typeface="Roboto"/>
                <a:sym typeface="Roboto"/>
              </a:rPr>
              <a:t>λύ-ωσι(ν)</a:t>
            </a:r>
          </a:p>
        </p:txBody>
      </p:sp>
      <p:grpSp>
        <p:nvGrpSpPr>
          <p:cNvPr name="Group 35" id="35"/>
          <p:cNvGrpSpPr/>
          <p:nvPr/>
        </p:nvGrpSpPr>
        <p:grpSpPr>
          <a:xfrm rot="0">
            <a:off x="9464725" y="2150566"/>
            <a:ext cx="7626400" cy="3902423"/>
            <a:chOff x="0" y="0"/>
            <a:chExt cx="10168533" cy="5203230"/>
          </a:xfrm>
        </p:grpSpPr>
        <p:sp>
          <p:nvSpPr>
            <p:cNvPr name="Freeform 36" id="36"/>
            <p:cNvSpPr/>
            <p:nvPr/>
          </p:nvSpPr>
          <p:spPr>
            <a:xfrm flipH="false" flipV="false" rot="0">
              <a:off x="0" y="0"/>
              <a:ext cx="10168636" cy="5203190"/>
            </a:xfrm>
            <a:custGeom>
              <a:avLst/>
              <a:gdLst/>
              <a:ahLst/>
              <a:cxnLst/>
              <a:rect r="r" b="b" t="t" l="l"/>
              <a:pathLst>
                <a:path h="5203190" w="10168636">
                  <a:moveTo>
                    <a:pt x="0" y="58166"/>
                  </a:moveTo>
                  <a:cubicBezTo>
                    <a:pt x="0" y="26035"/>
                    <a:pt x="26035" y="0"/>
                    <a:pt x="58293" y="0"/>
                  </a:cubicBezTo>
                  <a:lnTo>
                    <a:pt x="10110343" y="0"/>
                  </a:lnTo>
                  <a:lnTo>
                    <a:pt x="10110343" y="6350"/>
                  </a:lnTo>
                  <a:lnTo>
                    <a:pt x="10110343" y="0"/>
                  </a:lnTo>
                  <a:cubicBezTo>
                    <a:pt x="10142474" y="0"/>
                    <a:pt x="10168636" y="26035"/>
                    <a:pt x="10168636" y="58166"/>
                  </a:cubicBezTo>
                  <a:lnTo>
                    <a:pt x="10162286" y="58166"/>
                  </a:lnTo>
                  <a:lnTo>
                    <a:pt x="10168636" y="58166"/>
                  </a:lnTo>
                  <a:lnTo>
                    <a:pt x="10168636" y="5145024"/>
                  </a:lnTo>
                  <a:lnTo>
                    <a:pt x="10162286" y="5145024"/>
                  </a:lnTo>
                  <a:lnTo>
                    <a:pt x="10168636" y="5145024"/>
                  </a:lnTo>
                  <a:cubicBezTo>
                    <a:pt x="10168636" y="5177155"/>
                    <a:pt x="10142601" y="5203190"/>
                    <a:pt x="10110343" y="5203190"/>
                  </a:cubicBezTo>
                  <a:lnTo>
                    <a:pt x="10110343" y="5196840"/>
                  </a:lnTo>
                  <a:lnTo>
                    <a:pt x="10110343" y="5203190"/>
                  </a:lnTo>
                  <a:lnTo>
                    <a:pt x="58293" y="5203190"/>
                  </a:lnTo>
                  <a:lnTo>
                    <a:pt x="58293" y="5196840"/>
                  </a:lnTo>
                  <a:lnTo>
                    <a:pt x="58293" y="5203190"/>
                  </a:lnTo>
                  <a:cubicBezTo>
                    <a:pt x="26162" y="5203190"/>
                    <a:pt x="0" y="5177155"/>
                    <a:pt x="0" y="5145024"/>
                  </a:cubicBezTo>
                  <a:lnTo>
                    <a:pt x="0" y="58166"/>
                  </a:lnTo>
                  <a:lnTo>
                    <a:pt x="6350" y="58166"/>
                  </a:lnTo>
                  <a:lnTo>
                    <a:pt x="0" y="58166"/>
                  </a:lnTo>
                  <a:moveTo>
                    <a:pt x="12700" y="58166"/>
                  </a:moveTo>
                  <a:lnTo>
                    <a:pt x="12700" y="5145024"/>
                  </a:lnTo>
                  <a:lnTo>
                    <a:pt x="6350" y="5145024"/>
                  </a:lnTo>
                  <a:lnTo>
                    <a:pt x="12700" y="5145024"/>
                  </a:lnTo>
                  <a:cubicBezTo>
                    <a:pt x="12700" y="5170170"/>
                    <a:pt x="33147" y="5190490"/>
                    <a:pt x="58293" y="5190490"/>
                  </a:cubicBezTo>
                  <a:lnTo>
                    <a:pt x="10110343" y="5190490"/>
                  </a:lnTo>
                  <a:cubicBezTo>
                    <a:pt x="10135489" y="5190490"/>
                    <a:pt x="10155936" y="5170170"/>
                    <a:pt x="10155936" y="5145024"/>
                  </a:cubicBezTo>
                  <a:lnTo>
                    <a:pt x="10155936" y="58166"/>
                  </a:lnTo>
                  <a:cubicBezTo>
                    <a:pt x="10155936" y="33020"/>
                    <a:pt x="10135489" y="12700"/>
                    <a:pt x="10110343" y="12700"/>
                  </a:cubicBezTo>
                  <a:lnTo>
                    <a:pt x="58293" y="12700"/>
                  </a:lnTo>
                  <a:lnTo>
                    <a:pt x="58293" y="6350"/>
                  </a:lnTo>
                  <a:lnTo>
                    <a:pt x="58293" y="12700"/>
                  </a:lnTo>
                  <a:cubicBezTo>
                    <a:pt x="33147" y="12700"/>
                    <a:pt x="12700" y="33020"/>
                    <a:pt x="12700" y="58166"/>
                  </a:cubicBezTo>
                  <a:close/>
                </a:path>
              </a:pathLst>
            </a:custGeom>
            <a:solidFill>
              <a:srgbClr val="000000">
                <a:alpha val="7843"/>
              </a:srgbClr>
            </a:solidFill>
          </p:spPr>
        </p:sp>
      </p:grpSp>
      <p:grpSp>
        <p:nvGrpSpPr>
          <p:cNvPr name="Group 37" id="37"/>
          <p:cNvGrpSpPr/>
          <p:nvPr/>
        </p:nvGrpSpPr>
        <p:grpSpPr>
          <a:xfrm rot="0">
            <a:off x="9479012" y="2164854"/>
            <a:ext cx="7597825" cy="744587"/>
            <a:chOff x="0" y="0"/>
            <a:chExt cx="10130433" cy="992783"/>
          </a:xfrm>
        </p:grpSpPr>
        <p:sp>
          <p:nvSpPr>
            <p:cNvPr name="Freeform 38" id="38"/>
            <p:cNvSpPr/>
            <p:nvPr/>
          </p:nvSpPr>
          <p:spPr>
            <a:xfrm flipH="false" flipV="false" rot="0">
              <a:off x="0" y="0"/>
              <a:ext cx="10130409" cy="992759"/>
            </a:xfrm>
            <a:custGeom>
              <a:avLst/>
              <a:gdLst/>
              <a:ahLst/>
              <a:cxnLst/>
              <a:rect r="r" b="b" t="t" l="l"/>
              <a:pathLst>
                <a:path h="992759" w="10130409">
                  <a:moveTo>
                    <a:pt x="0" y="0"/>
                  </a:moveTo>
                  <a:lnTo>
                    <a:pt x="10130409" y="0"/>
                  </a:lnTo>
                  <a:lnTo>
                    <a:pt x="10130409" y="992759"/>
                  </a:lnTo>
                  <a:lnTo>
                    <a:pt x="0" y="992759"/>
                  </a:lnTo>
                  <a:close/>
                </a:path>
              </a:pathLst>
            </a:custGeom>
            <a:solidFill>
              <a:srgbClr val="FFFFFF">
                <a:alpha val="3922"/>
              </a:srgbClr>
            </a:solidFill>
          </p:spPr>
        </p:sp>
      </p:grpSp>
      <p:sp>
        <p:nvSpPr>
          <p:cNvPr name="TextBox 39" id="39"/>
          <p:cNvSpPr txBox="true"/>
          <p:nvPr/>
        </p:nvSpPr>
        <p:spPr>
          <a:xfrm rot="0">
            <a:off x="9738122" y="2234505"/>
            <a:ext cx="7079605" cy="510034"/>
          </a:xfrm>
          <a:prstGeom prst="rect">
            <a:avLst/>
          </a:prstGeom>
        </p:spPr>
        <p:txBody>
          <a:bodyPr anchor="t" rtlCol="false" tIns="0" lIns="0" bIns="0" rIns="0">
            <a:spAutoFit/>
          </a:bodyPr>
          <a:lstStyle/>
          <a:p>
            <a:pPr algn="l">
              <a:lnSpc>
                <a:spcPts val="3250"/>
              </a:lnSpc>
            </a:pPr>
            <a:r>
              <a:rPr lang="en-US" sz="2000">
                <a:solidFill>
                  <a:srgbClr val="3B3535"/>
                </a:solidFill>
                <a:latin typeface="Roboto"/>
                <a:ea typeface="Roboto"/>
                <a:cs typeface="Roboto"/>
                <a:sym typeface="Roboto"/>
              </a:rPr>
              <a:t>Υποτακτική Αορίστου</a:t>
            </a:r>
          </a:p>
        </p:txBody>
      </p:sp>
      <p:grpSp>
        <p:nvGrpSpPr>
          <p:cNvPr name="Group 40" id="40"/>
          <p:cNvGrpSpPr/>
          <p:nvPr/>
        </p:nvGrpSpPr>
        <p:grpSpPr>
          <a:xfrm rot="0">
            <a:off x="9479013" y="2909441"/>
            <a:ext cx="7597825" cy="5047207"/>
            <a:chOff x="0" y="0"/>
            <a:chExt cx="10130433" cy="6729610"/>
          </a:xfrm>
        </p:grpSpPr>
        <p:sp>
          <p:nvSpPr>
            <p:cNvPr name="Freeform 41" id="41"/>
            <p:cNvSpPr/>
            <p:nvPr/>
          </p:nvSpPr>
          <p:spPr>
            <a:xfrm flipH="false" flipV="false" rot="0">
              <a:off x="0" y="0"/>
              <a:ext cx="10130409" cy="6729585"/>
            </a:xfrm>
            <a:custGeom>
              <a:avLst/>
              <a:gdLst/>
              <a:ahLst/>
              <a:cxnLst/>
              <a:rect r="r" b="b" t="t" l="l"/>
              <a:pathLst>
                <a:path h="6729585" w="10130409">
                  <a:moveTo>
                    <a:pt x="0" y="0"/>
                  </a:moveTo>
                  <a:lnTo>
                    <a:pt x="10130409" y="0"/>
                  </a:lnTo>
                  <a:lnTo>
                    <a:pt x="10130409" y="6729585"/>
                  </a:lnTo>
                  <a:lnTo>
                    <a:pt x="0" y="6729585"/>
                  </a:lnTo>
                  <a:close/>
                </a:path>
              </a:pathLst>
            </a:custGeom>
            <a:solidFill>
              <a:srgbClr val="000000">
                <a:alpha val="3922"/>
              </a:srgbClr>
            </a:solidFill>
          </p:spPr>
        </p:sp>
      </p:grpSp>
      <p:sp>
        <p:nvSpPr>
          <p:cNvPr name="TextBox 42" id="42"/>
          <p:cNvSpPr txBox="true"/>
          <p:nvPr/>
        </p:nvSpPr>
        <p:spPr>
          <a:xfrm rot="0">
            <a:off x="9738122" y="2979092"/>
            <a:ext cx="7079605" cy="1339602"/>
          </a:xfrm>
          <a:prstGeom prst="rect">
            <a:avLst/>
          </a:prstGeom>
        </p:spPr>
        <p:txBody>
          <a:bodyPr anchor="t" rtlCol="false" tIns="0" lIns="0" bIns="0" rIns="0">
            <a:spAutoFit/>
          </a:bodyPr>
          <a:lstStyle/>
          <a:p>
            <a:pPr algn="l">
              <a:lnSpc>
                <a:spcPts val="3250"/>
              </a:lnSpc>
            </a:pPr>
            <a:r>
              <a:rPr lang="en-US" sz="2000">
                <a:solidFill>
                  <a:srgbClr val="3B3535"/>
                </a:solidFill>
                <a:latin typeface="Roboto"/>
                <a:ea typeface="Roboto"/>
                <a:cs typeface="Roboto"/>
                <a:sym typeface="Roboto"/>
              </a:rPr>
              <a:t>Όμοια με του ενεστώτα, αλλά με το χαρακτηριστικό σ ανάμεσα στο θέμα και το ω/η. Η αύξηση του αορίστου χάνεται. </a:t>
            </a:r>
          </a:p>
        </p:txBody>
      </p:sp>
      <p:sp>
        <p:nvSpPr>
          <p:cNvPr name="TextBox 43" id="43"/>
          <p:cNvSpPr txBox="true"/>
          <p:nvPr/>
        </p:nvSpPr>
        <p:spPr>
          <a:xfrm rot="0">
            <a:off x="9738122" y="4948981"/>
            <a:ext cx="7079605" cy="2854325"/>
          </a:xfrm>
          <a:prstGeom prst="rect">
            <a:avLst/>
          </a:prstGeom>
        </p:spPr>
        <p:txBody>
          <a:bodyPr anchor="t" rtlCol="false" tIns="0" lIns="0" bIns="0" rIns="0">
            <a:spAutoFit/>
          </a:bodyPr>
          <a:lstStyle/>
          <a:p>
            <a:pPr algn="l">
              <a:lnSpc>
                <a:spcPts val="3250"/>
              </a:lnSpc>
            </a:pPr>
            <a:r>
              <a:rPr lang="en-US" sz="2000">
                <a:solidFill>
                  <a:srgbClr val="3B3535"/>
                </a:solidFill>
                <a:latin typeface="Roboto"/>
                <a:ea typeface="Roboto"/>
                <a:cs typeface="Roboto"/>
                <a:sym typeface="Roboto"/>
              </a:rPr>
              <a:t>Παράδειγμα: </a:t>
            </a:r>
          </a:p>
          <a:p>
            <a:pPr algn="l">
              <a:lnSpc>
                <a:spcPts val="3250"/>
              </a:lnSpc>
            </a:pPr>
            <a:r>
              <a:rPr lang="en-US" sz="2000">
                <a:solidFill>
                  <a:srgbClr val="3B3535"/>
                </a:solidFill>
                <a:latin typeface="Roboto"/>
                <a:ea typeface="Roboto"/>
                <a:cs typeface="Roboto"/>
                <a:sym typeface="Roboto"/>
              </a:rPr>
              <a:t>λύ-σω</a:t>
            </a:r>
          </a:p>
          <a:p>
            <a:pPr algn="l">
              <a:lnSpc>
                <a:spcPts val="3250"/>
              </a:lnSpc>
            </a:pPr>
            <a:r>
              <a:rPr lang="en-US" sz="2000">
                <a:solidFill>
                  <a:srgbClr val="3B3535"/>
                </a:solidFill>
                <a:latin typeface="Roboto"/>
                <a:ea typeface="Roboto"/>
                <a:cs typeface="Roboto"/>
                <a:sym typeface="Roboto"/>
              </a:rPr>
              <a:t>λύ-σῃς</a:t>
            </a:r>
          </a:p>
          <a:p>
            <a:pPr algn="l">
              <a:lnSpc>
                <a:spcPts val="3250"/>
              </a:lnSpc>
            </a:pPr>
            <a:r>
              <a:rPr lang="en-US" sz="2000">
                <a:solidFill>
                  <a:srgbClr val="3B3535"/>
                </a:solidFill>
                <a:latin typeface="Roboto"/>
                <a:ea typeface="Roboto"/>
                <a:cs typeface="Roboto"/>
                <a:sym typeface="Roboto"/>
              </a:rPr>
              <a:t>λύ-σῃ</a:t>
            </a:r>
          </a:p>
          <a:p>
            <a:pPr algn="l">
              <a:lnSpc>
                <a:spcPts val="3250"/>
              </a:lnSpc>
            </a:pPr>
            <a:r>
              <a:rPr lang="en-US" sz="2000">
                <a:solidFill>
                  <a:srgbClr val="3B3535"/>
                </a:solidFill>
                <a:latin typeface="Roboto"/>
                <a:ea typeface="Roboto"/>
                <a:cs typeface="Roboto"/>
                <a:sym typeface="Roboto"/>
              </a:rPr>
              <a:t>λύ-σωμεν</a:t>
            </a:r>
          </a:p>
          <a:p>
            <a:pPr algn="l">
              <a:lnSpc>
                <a:spcPts val="3250"/>
              </a:lnSpc>
            </a:pPr>
            <a:r>
              <a:rPr lang="en-US" sz="2000">
                <a:solidFill>
                  <a:srgbClr val="3B3535"/>
                </a:solidFill>
                <a:latin typeface="Roboto"/>
                <a:ea typeface="Roboto"/>
                <a:cs typeface="Roboto"/>
                <a:sym typeface="Roboto"/>
              </a:rPr>
              <a:t>λύ-σητε</a:t>
            </a:r>
          </a:p>
          <a:p>
            <a:pPr algn="l">
              <a:lnSpc>
                <a:spcPts val="3250"/>
              </a:lnSpc>
            </a:pPr>
            <a:r>
              <a:rPr lang="en-US" sz="2000">
                <a:solidFill>
                  <a:srgbClr val="3B3535"/>
                </a:solidFill>
                <a:latin typeface="Roboto"/>
                <a:ea typeface="Roboto"/>
                <a:cs typeface="Roboto"/>
                <a:sym typeface="Roboto"/>
              </a:rPr>
              <a:t>λύ-σωσι(ν)</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AFA"/>
            </a:solidFill>
          </p:spPr>
        </p:sp>
      </p:grpSp>
      <p:sp>
        <p:nvSpPr>
          <p:cNvPr name="Freeform 5" id="5" descr="preencoded.png"/>
          <p:cNvSpPr/>
          <p:nvPr/>
        </p:nvSpPr>
        <p:spPr>
          <a:xfrm flipH="false" flipV="false" rot="0">
            <a:off x="0" y="0"/>
            <a:ext cx="18288000" cy="3600747"/>
          </a:xfrm>
          <a:custGeom>
            <a:avLst/>
            <a:gdLst/>
            <a:ahLst/>
            <a:cxnLst/>
            <a:rect r="r" b="b" t="t" l="l"/>
            <a:pathLst>
              <a:path h="3600747" w="18288000">
                <a:moveTo>
                  <a:pt x="0" y="0"/>
                </a:moveTo>
                <a:lnTo>
                  <a:pt x="18288000" y="0"/>
                </a:lnTo>
                <a:lnTo>
                  <a:pt x="18288000" y="3600747"/>
                </a:lnTo>
                <a:lnTo>
                  <a:pt x="0" y="3600747"/>
                </a:lnTo>
                <a:lnTo>
                  <a:pt x="0" y="0"/>
                </a:lnTo>
                <a:close/>
              </a:path>
            </a:pathLst>
          </a:custGeom>
          <a:blipFill>
            <a:blip r:embed="rId4"/>
            <a:stretch>
              <a:fillRect l="-4" t="0" r="-4" b="0"/>
            </a:stretch>
          </a:blipFill>
        </p:spPr>
      </p:sp>
      <p:sp>
        <p:nvSpPr>
          <p:cNvPr name="TextBox 6" id="6"/>
          <p:cNvSpPr txBox="true"/>
          <p:nvPr/>
        </p:nvSpPr>
        <p:spPr>
          <a:xfrm rot="0">
            <a:off x="1210866" y="4345335"/>
            <a:ext cx="8367861" cy="894755"/>
          </a:xfrm>
          <a:prstGeom prst="rect">
            <a:avLst/>
          </a:prstGeom>
        </p:spPr>
        <p:txBody>
          <a:bodyPr anchor="t" rtlCol="false" tIns="0" lIns="0" bIns="0" rIns="0">
            <a:spAutoFit/>
          </a:bodyPr>
          <a:lstStyle/>
          <a:p>
            <a:pPr algn="l">
              <a:lnSpc>
                <a:spcPts val="6625"/>
              </a:lnSpc>
            </a:pPr>
            <a:r>
              <a:rPr lang="en-US" sz="5312">
                <a:solidFill>
                  <a:srgbClr val="1F1E1E"/>
                </a:solidFill>
                <a:latin typeface="Arimo"/>
                <a:ea typeface="Arimo"/>
                <a:cs typeface="Arimo"/>
                <a:sym typeface="Arimo"/>
              </a:rPr>
              <a:t>Υποτακτική Παρακειμένου</a:t>
            </a:r>
          </a:p>
        </p:txBody>
      </p:sp>
      <p:grpSp>
        <p:nvGrpSpPr>
          <p:cNvPr name="Group 7" id="7"/>
          <p:cNvGrpSpPr/>
          <p:nvPr/>
        </p:nvGrpSpPr>
        <p:grpSpPr>
          <a:xfrm rot="0">
            <a:off x="1210866" y="5672138"/>
            <a:ext cx="7789069" cy="3822501"/>
            <a:chOff x="0" y="0"/>
            <a:chExt cx="10385425" cy="5096668"/>
          </a:xfrm>
        </p:grpSpPr>
        <p:sp>
          <p:nvSpPr>
            <p:cNvPr name="Freeform 8" id="8"/>
            <p:cNvSpPr/>
            <p:nvPr/>
          </p:nvSpPr>
          <p:spPr>
            <a:xfrm flipH="false" flipV="false" rot="0">
              <a:off x="0" y="0"/>
              <a:ext cx="10385425" cy="5096637"/>
            </a:xfrm>
            <a:custGeom>
              <a:avLst/>
              <a:gdLst/>
              <a:ahLst/>
              <a:cxnLst/>
              <a:rect r="r" b="b" t="t" l="l"/>
              <a:pathLst>
                <a:path h="5096637" w="10385425">
                  <a:moveTo>
                    <a:pt x="0" y="57531"/>
                  </a:moveTo>
                  <a:cubicBezTo>
                    <a:pt x="0" y="25781"/>
                    <a:pt x="25781" y="0"/>
                    <a:pt x="57531" y="0"/>
                  </a:cubicBezTo>
                  <a:lnTo>
                    <a:pt x="10327894" y="0"/>
                  </a:lnTo>
                  <a:cubicBezTo>
                    <a:pt x="10359644" y="0"/>
                    <a:pt x="10385425" y="25781"/>
                    <a:pt x="10385425" y="57531"/>
                  </a:cubicBezTo>
                  <a:lnTo>
                    <a:pt x="10385425" y="5039106"/>
                  </a:lnTo>
                  <a:cubicBezTo>
                    <a:pt x="10385425" y="5070856"/>
                    <a:pt x="10359644" y="5096637"/>
                    <a:pt x="10327894" y="5096637"/>
                  </a:cubicBezTo>
                  <a:lnTo>
                    <a:pt x="57531" y="5096637"/>
                  </a:lnTo>
                  <a:cubicBezTo>
                    <a:pt x="25781" y="5096637"/>
                    <a:pt x="0" y="5070856"/>
                    <a:pt x="0" y="5039106"/>
                  </a:cubicBezTo>
                  <a:close/>
                </a:path>
              </a:pathLst>
            </a:custGeom>
            <a:solidFill>
              <a:srgbClr val="F3E8E8"/>
            </a:solidFill>
          </p:spPr>
        </p:sp>
      </p:grpSp>
      <p:sp>
        <p:nvSpPr>
          <p:cNvPr name="TextBox 9" id="9"/>
          <p:cNvSpPr txBox="true"/>
          <p:nvPr/>
        </p:nvSpPr>
        <p:spPr>
          <a:xfrm rot="0">
            <a:off x="1498847" y="5922020"/>
            <a:ext cx="4377035" cy="461665"/>
          </a:xfrm>
          <a:prstGeom prst="rect">
            <a:avLst/>
          </a:prstGeom>
        </p:spPr>
        <p:txBody>
          <a:bodyPr anchor="t" rtlCol="false" tIns="0" lIns="0" bIns="0" rIns="0">
            <a:spAutoFit/>
          </a:bodyPr>
          <a:lstStyle/>
          <a:p>
            <a:pPr algn="l">
              <a:lnSpc>
                <a:spcPts val="3312"/>
              </a:lnSpc>
            </a:pPr>
            <a:r>
              <a:rPr lang="en-US" sz="2625">
                <a:solidFill>
                  <a:srgbClr val="3B3535"/>
                </a:solidFill>
                <a:latin typeface="Arimo"/>
                <a:ea typeface="Arimo"/>
                <a:cs typeface="Arimo"/>
                <a:sym typeface="Arimo"/>
              </a:rPr>
              <a:t>Μονολεκτικός Σχηματισμός</a:t>
            </a:r>
          </a:p>
        </p:txBody>
      </p:sp>
      <p:sp>
        <p:nvSpPr>
          <p:cNvPr name="TextBox 10" id="10"/>
          <p:cNvSpPr txBox="true"/>
          <p:nvPr/>
        </p:nvSpPr>
        <p:spPr>
          <a:xfrm rot="0">
            <a:off x="1498847" y="6451699"/>
            <a:ext cx="7213104" cy="565696"/>
          </a:xfrm>
          <a:prstGeom prst="rect">
            <a:avLst/>
          </a:prstGeom>
        </p:spPr>
        <p:txBody>
          <a:bodyPr anchor="t" rtlCol="false" tIns="0" lIns="0" bIns="0" rIns="0">
            <a:spAutoFit/>
          </a:bodyPr>
          <a:lstStyle/>
          <a:p>
            <a:pPr algn="l">
              <a:lnSpc>
                <a:spcPts val="3624"/>
              </a:lnSpc>
            </a:pPr>
            <a:r>
              <a:rPr lang="en-US" sz="2249">
                <a:solidFill>
                  <a:srgbClr val="3B3535"/>
                </a:solidFill>
                <a:latin typeface="Roboto"/>
                <a:ea typeface="Roboto"/>
                <a:cs typeface="Roboto"/>
                <a:sym typeface="Roboto"/>
              </a:rPr>
              <a:t>Αναδιπλασιασμός + θέμα + κ + υποτακτική του ειμί. </a:t>
            </a:r>
          </a:p>
        </p:txBody>
      </p:sp>
      <p:sp>
        <p:nvSpPr>
          <p:cNvPr name="TextBox 11" id="11"/>
          <p:cNvSpPr txBox="true"/>
          <p:nvPr/>
        </p:nvSpPr>
        <p:spPr>
          <a:xfrm rot="0">
            <a:off x="1498848" y="7719120"/>
            <a:ext cx="7213104" cy="1358916"/>
          </a:xfrm>
          <a:prstGeom prst="rect">
            <a:avLst/>
          </a:prstGeom>
        </p:spPr>
        <p:txBody>
          <a:bodyPr anchor="t" rtlCol="false" tIns="0" lIns="0" bIns="0" rIns="0">
            <a:spAutoFit/>
          </a:bodyPr>
          <a:lstStyle/>
          <a:p>
            <a:pPr algn="l">
              <a:lnSpc>
                <a:spcPts val="3624"/>
              </a:lnSpc>
            </a:pPr>
            <a:r>
              <a:rPr lang="en-US" sz="2250">
                <a:solidFill>
                  <a:srgbClr val="3B3535"/>
                </a:solidFill>
                <a:latin typeface="Roboto"/>
                <a:ea typeface="Roboto"/>
                <a:cs typeface="Roboto"/>
                <a:sym typeface="Roboto"/>
              </a:rPr>
              <a:t>Παράδειγμα: </a:t>
            </a:r>
          </a:p>
          <a:p>
            <a:pPr algn="l">
              <a:lnSpc>
                <a:spcPts val="3624"/>
              </a:lnSpc>
            </a:pPr>
            <a:r>
              <a:rPr lang="en-US" sz="2250">
                <a:solidFill>
                  <a:srgbClr val="3B3535"/>
                </a:solidFill>
                <a:latin typeface="Roboto"/>
                <a:ea typeface="Roboto"/>
                <a:cs typeface="Roboto"/>
                <a:sym typeface="Roboto"/>
              </a:rPr>
              <a:t>λε-λύ-κω, λε-λύ-κῃς, λε-λύ-κῃ, </a:t>
            </a:r>
          </a:p>
          <a:p>
            <a:pPr algn="l">
              <a:lnSpc>
                <a:spcPts val="3624"/>
              </a:lnSpc>
            </a:pPr>
            <a:r>
              <a:rPr lang="en-US" sz="2249">
                <a:solidFill>
                  <a:srgbClr val="3B3535"/>
                </a:solidFill>
                <a:latin typeface="Roboto"/>
                <a:ea typeface="Roboto"/>
                <a:cs typeface="Roboto"/>
                <a:sym typeface="Roboto"/>
              </a:rPr>
              <a:t>λε-λύ-κωμεν, λε-λύ-κητε, λε-λύ-κωσιν</a:t>
            </a:r>
          </a:p>
        </p:txBody>
      </p:sp>
      <p:grpSp>
        <p:nvGrpSpPr>
          <p:cNvPr name="Group 12" id="12"/>
          <p:cNvGrpSpPr/>
          <p:nvPr/>
        </p:nvGrpSpPr>
        <p:grpSpPr>
          <a:xfrm rot="0">
            <a:off x="9287916" y="5672138"/>
            <a:ext cx="7789069" cy="3822501"/>
            <a:chOff x="0" y="0"/>
            <a:chExt cx="10385425" cy="5096668"/>
          </a:xfrm>
        </p:grpSpPr>
        <p:sp>
          <p:nvSpPr>
            <p:cNvPr name="Freeform 13" id="13"/>
            <p:cNvSpPr/>
            <p:nvPr/>
          </p:nvSpPr>
          <p:spPr>
            <a:xfrm flipH="false" flipV="false" rot="0">
              <a:off x="0" y="0"/>
              <a:ext cx="10385425" cy="5096637"/>
            </a:xfrm>
            <a:custGeom>
              <a:avLst/>
              <a:gdLst/>
              <a:ahLst/>
              <a:cxnLst/>
              <a:rect r="r" b="b" t="t" l="l"/>
              <a:pathLst>
                <a:path h="5096637" w="10385425">
                  <a:moveTo>
                    <a:pt x="0" y="57531"/>
                  </a:moveTo>
                  <a:cubicBezTo>
                    <a:pt x="0" y="25781"/>
                    <a:pt x="25781" y="0"/>
                    <a:pt x="57531" y="0"/>
                  </a:cubicBezTo>
                  <a:lnTo>
                    <a:pt x="10327894" y="0"/>
                  </a:lnTo>
                  <a:cubicBezTo>
                    <a:pt x="10359644" y="0"/>
                    <a:pt x="10385425" y="25781"/>
                    <a:pt x="10385425" y="57531"/>
                  </a:cubicBezTo>
                  <a:lnTo>
                    <a:pt x="10385425" y="5039106"/>
                  </a:lnTo>
                  <a:cubicBezTo>
                    <a:pt x="10385425" y="5070856"/>
                    <a:pt x="10359644" y="5096637"/>
                    <a:pt x="10327894" y="5096637"/>
                  </a:cubicBezTo>
                  <a:lnTo>
                    <a:pt x="57531" y="5096637"/>
                  </a:lnTo>
                  <a:cubicBezTo>
                    <a:pt x="25781" y="5096637"/>
                    <a:pt x="0" y="5070856"/>
                    <a:pt x="0" y="5039106"/>
                  </a:cubicBezTo>
                  <a:close/>
                </a:path>
              </a:pathLst>
            </a:custGeom>
            <a:solidFill>
              <a:srgbClr val="F3E8E8"/>
            </a:solidFill>
          </p:spPr>
        </p:sp>
      </p:grpSp>
      <p:sp>
        <p:nvSpPr>
          <p:cNvPr name="TextBox 14" id="14"/>
          <p:cNvSpPr txBox="true"/>
          <p:nvPr/>
        </p:nvSpPr>
        <p:spPr>
          <a:xfrm rot="0">
            <a:off x="9575899" y="5922020"/>
            <a:ext cx="4548187" cy="461665"/>
          </a:xfrm>
          <a:prstGeom prst="rect">
            <a:avLst/>
          </a:prstGeom>
        </p:spPr>
        <p:txBody>
          <a:bodyPr anchor="t" rtlCol="false" tIns="0" lIns="0" bIns="0" rIns="0">
            <a:spAutoFit/>
          </a:bodyPr>
          <a:lstStyle/>
          <a:p>
            <a:pPr algn="l">
              <a:lnSpc>
                <a:spcPts val="3312"/>
              </a:lnSpc>
            </a:pPr>
            <a:r>
              <a:rPr lang="en-US" sz="2625">
                <a:solidFill>
                  <a:srgbClr val="3B3535"/>
                </a:solidFill>
                <a:latin typeface="Arimo"/>
                <a:ea typeface="Arimo"/>
                <a:cs typeface="Arimo"/>
                <a:sym typeface="Arimo"/>
              </a:rPr>
              <a:t>Περιφραστικός Σχηματισμός</a:t>
            </a:r>
          </a:p>
        </p:txBody>
      </p:sp>
      <p:sp>
        <p:nvSpPr>
          <p:cNvPr name="TextBox 15" id="15"/>
          <p:cNvSpPr txBox="true"/>
          <p:nvPr/>
        </p:nvSpPr>
        <p:spPr>
          <a:xfrm rot="0">
            <a:off x="9575899" y="6451699"/>
            <a:ext cx="7213104" cy="1026616"/>
          </a:xfrm>
          <a:prstGeom prst="rect">
            <a:avLst/>
          </a:prstGeom>
        </p:spPr>
        <p:txBody>
          <a:bodyPr anchor="t" rtlCol="false" tIns="0" lIns="0" bIns="0" rIns="0">
            <a:spAutoFit/>
          </a:bodyPr>
          <a:lstStyle/>
          <a:p>
            <a:pPr algn="l">
              <a:lnSpc>
                <a:spcPts val="3624"/>
              </a:lnSpc>
            </a:pPr>
            <a:r>
              <a:rPr lang="en-US" sz="2249">
                <a:solidFill>
                  <a:srgbClr val="3B3535"/>
                </a:solidFill>
                <a:latin typeface="Roboto"/>
                <a:ea typeface="Roboto"/>
                <a:cs typeface="Roboto"/>
                <a:sym typeface="Roboto"/>
              </a:rPr>
              <a:t>Μετοχή του παρακειμένου του ρήματος + υποτακτική του ειμί. </a:t>
            </a:r>
          </a:p>
        </p:txBody>
      </p:sp>
      <p:sp>
        <p:nvSpPr>
          <p:cNvPr name="TextBox 16" id="16"/>
          <p:cNvSpPr txBox="true"/>
          <p:nvPr/>
        </p:nvSpPr>
        <p:spPr>
          <a:xfrm rot="0">
            <a:off x="9575899" y="7719120"/>
            <a:ext cx="7213104" cy="1358916"/>
          </a:xfrm>
          <a:prstGeom prst="rect">
            <a:avLst/>
          </a:prstGeom>
        </p:spPr>
        <p:txBody>
          <a:bodyPr anchor="t" rtlCol="false" tIns="0" lIns="0" bIns="0" rIns="0">
            <a:spAutoFit/>
          </a:bodyPr>
          <a:lstStyle/>
          <a:p>
            <a:pPr algn="l">
              <a:lnSpc>
                <a:spcPts val="3624"/>
              </a:lnSpc>
            </a:pPr>
            <a:r>
              <a:rPr lang="en-US" sz="2250">
                <a:solidFill>
                  <a:srgbClr val="3B3535"/>
                </a:solidFill>
                <a:latin typeface="Roboto"/>
                <a:ea typeface="Roboto"/>
                <a:cs typeface="Roboto"/>
                <a:sym typeface="Roboto"/>
              </a:rPr>
              <a:t>Παράδειγμα: </a:t>
            </a:r>
          </a:p>
          <a:p>
            <a:pPr algn="l">
              <a:lnSpc>
                <a:spcPts val="3624"/>
              </a:lnSpc>
            </a:pPr>
            <a:r>
              <a:rPr lang="en-US" sz="2250">
                <a:solidFill>
                  <a:srgbClr val="3B3535"/>
                </a:solidFill>
                <a:latin typeface="Roboto"/>
                <a:ea typeface="Roboto"/>
                <a:cs typeface="Roboto"/>
                <a:sym typeface="Roboto"/>
              </a:rPr>
              <a:t>λελυκώς -κυῖα -κός ὦ, ᾖς, ᾖ, </a:t>
            </a:r>
          </a:p>
          <a:p>
            <a:pPr algn="l">
              <a:lnSpc>
                <a:spcPts val="3624"/>
              </a:lnSpc>
            </a:pPr>
            <a:r>
              <a:rPr lang="en-US" sz="2249">
                <a:solidFill>
                  <a:srgbClr val="3B3535"/>
                </a:solidFill>
                <a:latin typeface="Roboto"/>
                <a:ea typeface="Roboto"/>
                <a:cs typeface="Roboto"/>
                <a:sym typeface="Roboto"/>
              </a:rPr>
              <a:t>λελυκότες </a:t>
            </a:r>
            <a:r>
              <a:rPr lang="en-US" sz="2249">
                <a:solidFill>
                  <a:srgbClr val="3B3535"/>
                </a:solidFill>
                <a:latin typeface="Roboto"/>
                <a:ea typeface="Roboto"/>
                <a:cs typeface="Roboto"/>
                <a:sym typeface="Roboto"/>
              </a:rPr>
              <a:t>ὦμεν, ἦτε, ὦσι</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AFA"/>
            </a:solidFill>
          </p:spPr>
        </p:sp>
      </p:grpSp>
      <p:sp>
        <p:nvSpPr>
          <p:cNvPr name="Freeform 5" id="5" descr="preencoded.png"/>
          <p:cNvSpPr/>
          <p:nvPr/>
        </p:nvSpPr>
        <p:spPr>
          <a:xfrm flipH="false" flipV="false" rot="0">
            <a:off x="0" y="0"/>
            <a:ext cx="18288000" cy="3101280"/>
          </a:xfrm>
          <a:custGeom>
            <a:avLst/>
            <a:gdLst/>
            <a:ahLst/>
            <a:cxnLst/>
            <a:rect r="r" b="b" t="t" l="l"/>
            <a:pathLst>
              <a:path h="3101280" w="18288000">
                <a:moveTo>
                  <a:pt x="0" y="0"/>
                </a:moveTo>
                <a:lnTo>
                  <a:pt x="18288000" y="0"/>
                </a:lnTo>
                <a:lnTo>
                  <a:pt x="18288000" y="3101280"/>
                </a:lnTo>
                <a:lnTo>
                  <a:pt x="0" y="3101280"/>
                </a:lnTo>
                <a:lnTo>
                  <a:pt x="0" y="0"/>
                </a:lnTo>
                <a:close/>
              </a:path>
            </a:pathLst>
          </a:custGeom>
          <a:blipFill>
            <a:blip r:embed="rId4"/>
            <a:stretch>
              <a:fillRect l="0" t="-62" r="0" b="-62"/>
            </a:stretch>
          </a:blipFill>
        </p:spPr>
      </p:sp>
      <p:sp>
        <p:nvSpPr>
          <p:cNvPr name="TextBox 6" id="6"/>
          <p:cNvSpPr txBox="true"/>
          <p:nvPr/>
        </p:nvSpPr>
        <p:spPr>
          <a:xfrm rot="0">
            <a:off x="1210866" y="3747046"/>
            <a:ext cx="7078564" cy="767655"/>
          </a:xfrm>
          <a:prstGeom prst="rect">
            <a:avLst/>
          </a:prstGeom>
        </p:spPr>
        <p:txBody>
          <a:bodyPr anchor="t" rtlCol="false" tIns="0" lIns="0" bIns="0" rIns="0">
            <a:spAutoFit/>
          </a:bodyPr>
          <a:lstStyle/>
          <a:p>
            <a:pPr algn="l">
              <a:lnSpc>
                <a:spcPts val="5687"/>
              </a:lnSpc>
            </a:pPr>
            <a:r>
              <a:rPr lang="en-US" sz="4562">
                <a:solidFill>
                  <a:srgbClr val="1F1E1E"/>
                </a:solidFill>
                <a:latin typeface="Arimo"/>
                <a:ea typeface="Arimo"/>
                <a:cs typeface="Arimo"/>
                <a:sym typeface="Arimo"/>
              </a:rPr>
              <a:t>Υποτακτική Μέσης Φωνής</a:t>
            </a:r>
          </a:p>
        </p:txBody>
      </p:sp>
      <p:grpSp>
        <p:nvGrpSpPr>
          <p:cNvPr name="Group 7" id="7"/>
          <p:cNvGrpSpPr/>
          <p:nvPr/>
        </p:nvGrpSpPr>
        <p:grpSpPr>
          <a:xfrm rot="0">
            <a:off x="1568649" y="4886771"/>
            <a:ext cx="28575" cy="4716364"/>
            <a:chOff x="0" y="0"/>
            <a:chExt cx="38100" cy="6288485"/>
          </a:xfrm>
        </p:grpSpPr>
        <p:sp>
          <p:nvSpPr>
            <p:cNvPr name="Freeform 8" id="8"/>
            <p:cNvSpPr/>
            <p:nvPr/>
          </p:nvSpPr>
          <p:spPr>
            <a:xfrm flipH="false" flipV="false" rot="0">
              <a:off x="0" y="0"/>
              <a:ext cx="38100" cy="6288532"/>
            </a:xfrm>
            <a:custGeom>
              <a:avLst/>
              <a:gdLst/>
              <a:ahLst/>
              <a:cxnLst/>
              <a:rect r="r" b="b" t="t" l="l"/>
              <a:pathLst>
                <a:path h="6288532" w="38100">
                  <a:moveTo>
                    <a:pt x="0" y="19050"/>
                  </a:moveTo>
                  <a:cubicBezTo>
                    <a:pt x="0" y="8509"/>
                    <a:pt x="8509" y="0"/>
                    <a:pt x="19050" y="0"/>
                  </a:cubicBezTo>
                  <a:cubicBezTo>
                    <a:pt x="29591" y="0"/>
                    <a:pt x="38100" y="8509"/>
                    <a:pt x="38100" y="19050"/>
                  </a:cubicBezTo>
                  <a:lnTo>
                    <a:pt x="38100" y="6269482"/>
                  </a:lnTo>
                  <a:cubicBezTo>
                    <a:pt x="38100" y="6280023"/>
                    <a:pt x="29591" y="6288532"/>
                    <a:pt x="19050" y="6288532"/>
                  </a:cubicBezTo>
                  <a:cubicBezTo>
                    <a:pt x="8509" y="6288532"/>
                    <a:pt x="0" y="6280023"/>
                    <a:pt x="0" y="6269482"/>
                  </a:cubicBezTo>
                  <a:close/>
                </a:path>
              </a:pathLst>
            </a:custGeom>
            <a:solidFill>
              <a:srgbClr val="D9CECE"/>
            </a:solidFill>
          </p:spPr>
        </p:sp>
      </p:grpSp>
      <p:grpSp>
        <p:nvGrpSpPr>
          <p:cNvPr name="Group 9" id="9"/>
          <p:cNvGrpSpPr/>
          <p:nvPr/>
        </p:nvGrpSpPr>
        <p:grpSpPr>
          <a:xfrm rot="0">
            <a:off x="1833414" y="5430590"/>
            <a:ext cx="868264" cy="28575"/>
            <a:chOff x="0" y="0"/>
            <a:chExt cx="1157685" cy="38100"/>
          </a:xfrm>
        </p:grpSpPr>
        <p:sp>
          <p:nvSpPr>
            <p:cNvPr name="Freeform 10" id="10"/>
            <p:cNvSpPr/>
            <p:nvPr/>
          </p:nvSpPr>
          <p:spPr>
            <a:xfrm flipH="false" flipV="false" rot="0">
              <a:off x="0" y="0"/>
              <a:ext cx="1157732" cy="38100"/>
            </a:xfrm>
            <a:custGeom>
              <a:avLst/>
              <a:gdLst/>
              <a:ahLst/>
              <a:cxnLst/>
              <a:rect r="r" b="b" t="t" l="l"/>
              <a:pathLst>
                <a:path h="38100" w="1157732">
                  <a:moveTo>
                    <a:pt x="0" y="19050"/>
                  </a:moveTo>
                  <a:cubicBezTo>
                    <a:pt x="0" y="8509"/>
                    <a:pt x="8509" y="0"/>
                    <a:pt x="19050" y="0"/>
                  </a:cubicBezTo>
                  <a:lnTo>
                    <a:pt x="1138682" y="0"/>
                  </a:lnTo>
                  <a:cubicBezTo>
                    <a:pt x="1149223" y="0"/>
                    <a:pt x="1157732" y="8509"/>
                    <a:pt x="1157732" y="19050"/>
                  </a:cubicBezTo>
                  <a:cubicBezTo>
                    <a:pt x="1157732" y="29591"/>
                    <a:pt x="1149096" y="38100"/>
                    <a:pt x="1138682" y="38100"/>
                  </a:cubicBezTo>
                  <a:lnTo>
                    <a:pt x="19050" y="38100"/>
                  </a:lnTo>
                  <a:cubicBezTo>
                    <a:pt x="8509" y="38100"/>
                    <a:pt x="0" y="29591"/>
                    <a:pt x="0" y="19050"/>
                  </a:cubicBezTo>
                  <a:close/>
                </a:path>
              </a:pathLst>
            </a:custGeom>
            <a:solidFill>
              <a:srgbClr val="D9CECE"/>
            </a:solidFill>
          </p:spPr>
        </p:sp>
      </p:grpSp>
      <p:grpSp>
        <p:nvGrpSpPr>
          <p:cNvPr name="Group 11" id="11"/>
          <p:cNvGrpSpPr/>
          <p:nvPr/>
        </p:nvGrpSpPr>
        <p:grpSpPr>
          <a:xfrm rot="0">
            <a:off x="1303884" y="5165824"/>
            <a:ext cx="558105" cy="558105"/>
            <a:chOff x="0" y="0"/>
            <a:chExt cx="744140" cy="744140"/>
          </a:xfrm>
        </p:grpSpPr>
        <p:sp>
          <p:nvSpPr>
            <p:cNvPr name="Freeform 12" id="12"/>
            <p:cNvSpPr/>
            <p:nvPr/>
          </p:nvSpPr>
          <p:spPr>
            <a:xfrm flipH="false" flipV="false" rot="0">
              <a:off x="0" y="0"/>
              <a:ext cx="744220" cy="744220"/>
            </a:xfrm>
            <a:custGeom>
              <a:avLst/>
              <a:gdLst/>
              <a:ahLst/>
              <a:cxnLst/>
              <a:rect r="r" b="b" t="t" l="l"/>
              <a:pathLst>
                <a:path h="744220" w="744220">
                  <a:moveTo>
                    <a:pt x="0" y="49657"/>
                  </a:moveTo>
                  <a:cubicBezTo>
                    <a:pt x="0" y="22225"/>
                    <a:pt x="22225" y="0"/>
                    <a:pt x="49657" y="0"/>
                  </a:cubicBezTo>
                  <a:lnTo>
                    <a:pt x="694563" y="0"/>
                  </a:lnTo>
                  <a:cubicBezTo>
                    <a:pt x="721995" y="0"/>
                    <a:pt x="744220" y="22225"/>
                    <a:pt x="744220" y="49657"/>
                  </a:cubicBezTo>
                  <a:lnTo>
                    <a:pt x="744220" y="694563"/>
                  </a:lnTo>
                  <a:cubicBezTo>
                    <a:pt x="744220" y="721995"/>
                    <a:pt x="721995" y="744220"/>
                    <a:pt x="694563" y="744220"/>
                  </a:cubicBezTo>
                  <a:lnTo>
                    <a:pt x="49657" y="744220"/>
                  </a:lnTo>
                  <a:cubicBezTo>
                    <a:pt x="22225" y="744093"/>
                    <a:pt x="0" y="721868"/>
                    <a:pt x="0" y="694563"/>
                  </a:cubicBezTo>
                  <a:close/>
                </a:path>
              </a:pathLst>
            </a:custGeom>
            <a:solidFill>
              <a:srgbClr val="F3E8E8"/>
            </a:solidFill>
          </p:spPr>
        </p:sp>
      </p:grpSp>
      <p:sp>
        <p:nvSpPr>
          <p:cNvPr name="TextBox 13" id="13"/>
          <p:cNvSpPr txBox="true"/>
          <p:nvPr/>
        </p:nvSpPr>
        <p:spPr>
          <a:xfrm rot="0">
            <a:off x="1529060" y="5298281"/>
            <a:ext cx="107603" cy="321618"/>
          </a:xfrm>
          <a:prstGeom prst="rect">
            <a:avLst/>
          </a:prstGeom>
        </p:spPr>
        <p:txBody>
          <a:bodyPr anchor="t" rtlCol="false" tIns="0" lIns="0" bIns="0" rIns="0">
            <a:spAutoFit/>
          </a:bodyPr>
          <a:lstStyle/>
          <a:p>
            <a:pPr algn="ctr">
              <a:lnSpc>
                <a:spcPts val="2750"/>
              </a:lnSpc>
            </a:pPr>
            <a:r>
              <a:rPr lang="en-US" sz="2750">
                <a:solidFill>
                  <a:srgbClr val="3B3535"/>
                </a:solidFill>
                <a:latin typeface="Arimo"/>
                <a:ea typeface="Arimo"/>
                <a:cs typeface="Arimo"/>
                <a:sym typeface="Arimo"/>
              </a:rPr>
              <a:t>1</a:t>
            </a:r>
          </a:p>
        </p:txBody>
      </p:sp>
      <p:sp>
        <p:nvSpPr>
          <p:cNvPr name="TextBox 14" id="14"/>
          <p:cNvSpPr txBox="true"/>
          <p:nvPr/>
        </p:nvSpPr>
        <p:spPr>
          <a:xfrm rot="0">
            <a:off x="2947392" y="5106293"/>
            <a:ext cx="2918818" cy="393352"/>
          </a:xfrm>
          <a:prstGeom prst="rect">
            <a:avLst/>
          </a:prstGeom>
        </p:spPr>
        <p:txBody>
          <a:bodyPr anchor="t" rtlCol="false" tIns="0" lIns="0" bIns="0" rIns="0">
            <a:spAutoFit/>
          </a:bodyPr>
          <a:lstStyle/>
          <a:p>
            <a:pPr algn="l">
              <a:lnSpc>
                <a:spcPts val="2812"/>
              </a:lnSpc>
            </a:pPr>
            <a:r>
              <a:rPr lang="en-US" sz="2249">
                <a:solidFill>
                  <a:srgbClr val="3B3535"/>
                </a:solidFill>
                <a:latin typeface="Arimo"/>
                <a:ea typeface="Arimo"/>
                <a:cs typeface="Arimo"/>
                <a:sym typeface="Arimo"/>
              </a:rPr>
              <a:t>Ενεστώτας</a:t>
            </a:r>
          </a:p>
        </p:txBody>
      </p:sp>
      <p:sp>
        <p:nvSpPr>
          <p:cNvPr name="TextBox 15" id="15"/>
          <p:cNvSpPr txBox="true"/>
          <p:nvPr/>
        </p:nvSpPr>
        <p:spPr>
          <a:xfrm rot="0">
            <a:off x="2947392" y="5553224"/>
            <a:ext cx="14129594" cy="492175"/>
          </a:xfrm>
          <a:prstGeom prst="rect">
            <a:avLst/>
          </a:prstGeom>
        </p:spPr>
        <p:txBody>
          <a:bodyPr anchor="t" rtlCol="false" tIns="0" lIns="0" bIns="0" rIns="0">
            <a:spAutoFit/>
          </a:bodyPr>
          <a:lstStyle/>
          <a:p>
            <a:pPr algn="l">
              <a:lnSpc>
                <a:spcPts val="3125"/>
              </a:lnSpc>
            </a:pPr>
            <a:r>
              <a:rPr lang="en-US" sz="1937">
                <a:solidFill>
                  <a:srgbClr val="3B3535"/>
                </a:solidFill>
                <a:latin typeface="Roboto"/>
                <a:ea typeface="Roboto"/>
                <a:cs typeface="Roboto"/>
                <a:sym typeface="Roboto"/>
              </a:rPr>
              <a:t>λύ-ωμαι, λύ-ῃ, λύ-ηται, λυ-ώμεθα, λύ-ησθε, λύ-ωνται</a:t>
            </a:r>
          </a:p>
        </p:txBody>
      </p:sp>
      <p:grpSp>
        <p:nvGrpSpPr>
          <p:cNvPr name="Group 16" id="16"/>
          <p:cNvGrpSpPr/>
          <p:nvPr/>
        </p:nvGrpSpPr>
        <p:grpSpPr>
          <a:xfrm rot="0">
            <a:off x="1833414" y="7085409"/>
            <a:ext cx="868264" cy="28575"/>
            <a:chOff x="0" y="0"/>
            <a:chExt cx="1157685" cy="38100"/>
          </a:xfrm>
        </p:grpSpPr>
        <p:sp>
          <p:nvSpPr>
            <p:cNvPr name="Freeform 17" id="17"/>
            <p:cNvSpPr/>
            <p:nvPr/>
          </p:nvSpPr>
          <p:spPr>
            <a:xfrm flipH="false" flipV="false" rot="0">
              <a:off x="0" y="0"/>
              <a:ext cx="1157732" cy="38100"/>
            </a:xfrm>
            <a:custGeom>
              <a:avLst/>
              <a:gdLst/>
              <a:ahLst/>
              <a:cxnLst/>
              <a:rect r="r" b="b" t="t" l="l"/>
              <a:pathLst>
                <a:path h="38100" w="1157732">
                  <a:moveTo>
                    <a:pt x="0" y="19050"/>
                  </a:moveTo>
                  <a:cubicBezTo>
                    <a:pt x="0" y="8509"/>
                    <a:pt x="8509" y="0"/>
                    <a:pt x="19050" y="0"/>
                  </a:cubicBezTo>
                  <a:lnTo>
                    <a:pt x="1138682" y="0"/>
                  </a:lnTo>
                  <a:cubicBezTo>
                    <a:pt x="1149223" y="0"/>
                    <a:pt x="1157732" y="8509"/>
                    <a:pt x="1157732" y="19050"/>
                  </a:cubicBezTo>
                  <a:cubicBezTo>
                    <a:pt x="1157732" y="29591"/>
                    <a:pt x="1149096" y="38100"/>
                    <a:pt x="1138682" y="38100"/>
                  </a:cubicBezTo>
                  <a:lnTo>
                    <a:pt x="19050" y="38100"/>
                  </a:lnTo>
                  <a:cubicBezTo>
                    <a:pt x="8509" y="38100"/>
                    <a:pt x="0" y="29591"/>
                    <a:pt x="0" y="19050"/>
                  </a:cubicBezTo>
                  <a:close/>
                </a:path>
              </a:pathLst>
            </a:custGeom>
            <a:solidFill>
              <a:srgbClr val="D9CECE"/>
            </a:solidFill>
          </p:spPr>
        </p:sp>
      </p:grpSp>
      <p:grpSp>
        <p:nvGrpSpPr>
          <p:cNvPr name="Group 18" id="18"/>
          <p:cNvGrpSpPr/>
          <p:nvPr/>
        </p:nvGrpSpPr>
        <p:grpSpPr>
          <a:xfrm rot="0">
            <a:off x="1303884" y="6820644"/>
            <a:ext cx="558105" cy="558105"/>
            <a:chOff x="0" y="0"/>
            <a:chExt cx="744140" cy="744140"/>
          </a:xfrm>
        </p:grpSpPr>
        <p:sp>
          <p:nvSpPr>
            <p:cNvPr name="Freeform 19" id="19"/>
            <p:cNvSpPr/>
            <p:nvPr/>
          </p:nvSpPr>
          <p:spPr>
            <a:xfrm flipH="false" flipV="false" rot="0">
              <a:off x="0" y="0"/>
              <a:ext cx="744220" cy="744220"/>
            </a:xfrm>
            <a:custGeom>
              <a:avLst/>
              <a:gdLst/>
              <a:ahLst/>
              <a:cxnLst/>
              <a:rect r="r" b="b" t="t" l="l"/>
              <a:pathLst>
                <a:path h="744220" w="744220">
                  <a:moveTo>
                    <a:pt x="0" y="49657"/>
                  </a:moveTo>
                  <a:cubicBezTo>
                    <a:pt x="0" y="22225"/>
                    <a:pt x="22225" y="0"/>
                    <a:pt x="49657" y="0"/>
                  </a:cubicBezTo>
                  <a:lnTo>
                    <a:pt x="694563" y="0"/>
                  </a:lnTo>
                  <a:cubicBezTo>
                    <a:pt x="721995" y="0"/>
                    <a:pt x="744220" y="22225"/>
                    <a:pt x="744220" y="49657"/>
                  </a:cubicBezTo>
                  <a:lnTo>
                    <a:pt x="744220" y="694563"/>
                  </a:lnTo>
                  <a:cubicBezTo>
                    <a:pt x="744220" y="721995"/>
                    <a:pt x="721995" y="744220"/>
                    <a:pt x="694563" y="744220"/>
                  </a:cubicBezTo>
                  <a:lnTo>
                    <a:pt x="49657" y="744220"/>
                  </a:lnTo>
                  <a:cubicBezTo>
                    <a:pt x="22225" y="744093"/>
                    <a:pt x="0" y="721868"/>
                    <a:pt x="0" y="694563"/>
                  </a:cubicBezTo>
                  <a:close/>
                </a:path>
              </a:pathLst>
            </a:custGeom>
            <a:solidFill>
              <a:srgbClr val="F3E8E8"/>
            </a:solidFill>
          </p:spPr>
        </p:sp>
      </p:grpSp>
      <p:sp>
        <p:nvSpPr>
          <p:cNvPr name="TextBox 20" id="20"/>
          <p:cNvSpPr txBox="true"/>
          <p:nvPr/>
        </p:nvSpPr>
        <p:spPr>
          <a:xfrm rot="0">
            <a:off x="1486941" y="6953101"/>
            <a:ext cx="191989" cy="321618"/>
          </a:xfrm>
          <a:prstGeom prst="rect">
            <a:avLst/>
          </a:prstGeom>
        </p:spPr>
        <p:txBody>
          <a:bodyPr anchor="t" rtlCol="false" tIns="0" lIns="0" bIns="0" rIns="0">
            <a:spAutoFit/>
          </a:bodyPr>
          <a:lstStyle/>
          <a:p>
            <a:pPr algn="ctr">
              <a:lnSpc>
                <a:spcPts val="2750"/>
              </a:lnSpc>
            </a:pPr>
            <a:r>
              <a:rPr lang="en-US" sz="2750">
                <a:solidFill>
                  <a:srgbClr val="3B3535"/>
                </a:solidFill>
                <a:latin typeface="Arimo"/>
                <a:ea typeface="Arimo"/>
                <a:cs typeface="Arimo"/>
                <a:sym typeface="Arimo"/>
              </a:rPr>
              <a:t>2</a:t>
            </a:r>
          </a:p>
        </p:txBody>
      </p:sp>
      <p:sp>
        <p:nvSpPr>
          <p:cNvPr name="TextBox 21" id="21"/>
          <p:cNvSpPr txBox="true"/>
          <p:nvPr/>
        </p:nvSpPr>
        <p:spPr>
          <a:xfrm rot="0">
            <a:off x="2947392" y="6761112"/>
            <a:ext cx="2918818" cy="393352"/>
          </a:xfrm>
          <a:prstGeom prst="rect">
            <a:avLst/>
          </a:prstGeom>
        </p:spPr>
        <p:txBody>
          <a:bodyPr anchor="t" rtlCol="false" tIns="0" lIns="0" bIns="0" rIns="0">
            <a:spAutoFit/>
          </a:bodyPr>
          <a:lstStyle/>
          <a:p>
            <a:pPr algn="l">
              <a:lnSpc>
                <a:spcPts val="2812"/>
              </a:lnSpc>
            </a:pPr>
            <a:r>
              <a:rPr lang="en-US" sz="2249">
                <a:solidFill>
                  <a:srgbClr val="3B3535"/>
                </a:solidFill>
                <a:latin typeface="Arimo"/>
                <a:ea typeface="Arimo"/>
                <a:cs typeface="Arimo"/>
                <a:sym typeface="Arimo"/>
              </a:rPr>
              <a:t>Αόριστος</a:t>
            </a:r>
          </a:p>
        </p:txBody>
      </p:sp>
      <p:sp>
        <p:nvSpPr>
          <p:cNvPr name="TextBox 22" id="22"/>
          <p:cNvSpPr txBox="true"/>
          <p:nvPr/>
        </p:nvSpPr>
        <p:spPr>
          <a:xfrm rot="0">
            <a:off x="2947392" y="7208044"/>
            <a:ext cx="14129594" cy="492175"/>
          </a:xfrm>
          <a:prstGeom prst="rect">
            <a:avLst/>
          </a:prstGeom>
        </p:spPr>
        <p:txBody>
          <a:bodyPr anchor="t" rtlCol="false" tIns="0" lIns="0" bIns="0" rIns="0">
            <a:spAutoFit/>
          </a:bodyPr>
          <a:lstStyle/>
          <a:p>
            <a:pPr algn="l">
              <a:lnSpc>
                <a:spcPts val="3125"/>
              </a:lnSpc>
            </a:pPr>
            <a:r>
              <a:rPr lang="en-US" sz="1937">
                <a:solidFill>
                  <a:srgbClr val="3B3535"/>
                </a:solidFill>
                <a:latin typeface="Roboto"/>
                <a:ea typeface="Roboto"/>
                <a:cs typeface="Roboto"/>
                <a:sym typeface="Roboto"/>
              </a:rPr>
              <a:t>λύ-σωμαι, λύ-σῃ, λύ-σηται, λυ-σώμεθα, λύ-σησθε, λύ-σωνται</a:t>
            </a:r>
          </a:p>
        </p:txBody>
      </p:sp>
      <p:grpSp>
        <p:nvGrpSpPr>
          <p:cNvPr name="Group 23" id="23"/>
          <p:cNvGrpSpPr/>
          <p:nvPr/>
        </p:nvGrpSpPr>
        <p:grpSpPr>
          <a:xfrm rot="0">
            <a:off x="1833414" y="8740229"/>
            <a:ext cx="868264" cy="28575"/>
            <a:chOff x="0" y="0"/>
            <a:chExt cx="1157685" cy="38100"/>
          </a:xfrm>
        </p:grpSpPr>
        <p:sp>
          <p:nvSpPr>
            <p:cNvPr name="Freeform 24" id="24"/>
            <p:cNvSpPr/>
            <p:nvPr/>
          </p:nvSpPr>
          <p:spPr>
            <a:xfrm flipH="false" flipV="false" rot="0">
              <a:off x="0" y="0"/>
              <a:ext cx="1157732" cy="38100"/>
            </a:xfrm>
            <a:custGeom>
              <a:avLst/>
              <a:gdLst/>
              <a:ahLst/>
              <a:cxnLst/>
              <a:rect r="r" b="b" t="t" l="l"/>
              <a:pathLst>
                <a:path h="38100" w="1157732">
                  <a:moveTo>
                    <a:pt x="0" y="19050"/>
                  </a:moveTo>
                  <a:cubicBezTo>
                    <a:pt x="0" y="8509"/>
                    <a:pt x="8509" y="0"/>
                    <a:pt x="19050" y="0"/>
                  </a:cubicBezTo>
                  <a:lnTo>
                    <a:pt x="1138682" y="0"/>
                  </a:lnTo>
                  <a:cubicBezTo>
                    <a:pt x="1149223" y="0"/>
                    <a:pt x="1157732" y="8509"/>
                    <a:pt x="1157732" y="19050"/>
                  </a:cubicBezTo>
                  <a:cubicBezTo>
                    <a:pt x="1157732" y="29591"/>
                    <a:pt x="1149096" y="38100"/>
                    <a:pt x="1138682" y="38100"/>
                  </a:cubicBezTo>
                  <a:lnTo>
                    <a:pt x="19050" y="38100"/>
                  </a:lnTo>
                  <a:cubicBezTo>
                    <a:pt x="8509" y="38100"/>
                    <a:pt x="0" y="29591"/>
                    <a:pt x="0" y="19050"/>
                  </a:cubicBezTo>
                  <a:close/>
                </a:path>
              </a:pathLst>
            </a:custGeom>
            <a:solidFill>
              <a:srgbClr val="D9CECE"/>
            </a:solidFill>
          </p:spPr>
        </p:sp>
      </p:grpSp>
      <p:grpSp>
        <p:nvGrpSpPr>
          <p:cNvPr name="Group 25" id="25"/>
          <p:cNvGrpSpPr/>
          <p:nvPr/>
        </p:nvGrpSpPr>
        <p:grpSpPr>
          <a:xfrm rot="0">
            <a:off x="1303884" y="8475464"/>
            <a:ext cx="558105" cy="558105"/>
            <a:chOff x="0" y="0"/>
            <a:chExt cx="744140" cy="744140"/>
          </a:xfrm>
        </p:grpSpPr>
        <p:sp>
          <p:nvSpPr>
            <p:cNvPr name="Freeform 26" id="26"/>
            <p:cNvSpPr/>
            <p:nvPr/>
          </p:nvSpPr>
          <p:spPr>
            <a:xfrm flipH="false" flipV="false" rot="0">
              <a:off x="0" y="0"/>
              <a:ext cx="744220" cy="744220"/>
            </a:xfrm>
            <a:custGeom>
              <a:avLst/>
              <a:gdLst/>
              <a:ahLst/>
              <a:cxnLst/>
              <a:rect r="r" b="b" t="t" l="l"/>
              <a:pathLst>
                <a:path h="744220" w="744220">
                  <a:moveTo>
                    <a:pt x="0" y="49657"/>
                  </a:moveTo>
                  <a:cubicBezTo>
                    <a:pt x="0" y="22225"/>
                    <a:pt x="22225" y="0"/>
                    <a:pt x="49657" y="0"/>
                  </a:cubicBezTo>
                  <a:lnTo>
                    <a:pt x="694563" y="0"/>
                  </a:lnTo>
                  <a:cubicBezTo>
                    <a:pt x="721995" y="0"/>
                    <a:pt x="744220" y="22225"/>
                    <a:pt x="744220" y="49657"/>
                  </a:cubicBezTo>
                  <a:lnTo>
                    <a:pt x="744220" y="694563"/>
                  </a:lnTo>
                  <a:cubicBezTo>
                    <a:pt x="744220" y="721995"/>
                    <a:pt x="721995" y="744220"/>
                    <a:pt x="694563" y="744220"/>
                  </a:cubicBezTo>
                  <a:lnTo>
                    <a:pt x="49657" y="744220"/>
                  </a:lnTo>
                  <a:cubicBezTo>
                    <a:pt x="22225" y="744093"/>
                    <a:pt x="0" y="721868"/>
                    <a:pt x="0" y="694563"/>
                  </a:cubicBezTo>
                  <a:close/>
                </a:path>
              </a:pathLst>
            </a:custGeom>
            <a:solidFill>
              <a:srgbClr val="F3E8E8"/>
            </a:solidFill>
          </p:spPr>
        </p:sp>
      </p:grpSp>
      <p:sp>
        <p:nvSpPr>
          <p:cNvPr name="TextBox 27" id="27"/>
          <p:cNvSpPr txBox="true"/>
          <p:nvPr/>
        </p:nvSpPr>
        <p:spPr>
          <a:xfrm rot="0">
            <a:off x="1480245" y="8607921"/>
            <a:ext cx="205234" cy="321618"/>
          </a:xfrm>
          <a:prstGeom prst="rect">
            <a:avLst/>
          </a:prstGeom>
        </p:spPr>
        <p:txBody>
          <a:bodyPr anchor="t" rtlCol="false" tIns="0" lIns="0" bIns="0" rIns="0">
            <a:spAutoFit/>
          </a:bodyPr>
          <a:lstStyle/>
          <a:p>
            <a:pPr algn="ctr">
              <a:lnSpc>
                <a:spcPts val="2750"/>
              </a:lnSpc>
            </a:pPr>
            <a:r>
              <a:rPr lang="en-US" sz="2750">
                <a:solidFill>
                  <a:srgbClr val="3B3535"/>
                </a:solidFill>
                <a:latin typeface="Arimo"/>
                <a:ea typeface="Arimo"/>
                <a:cs typeface="Arimo"/>
                <a:sym typeface="Arimo"/>
              </a:rPr>
              <a:t>3</a:t>
            </a:r>
          </a:p>
        </p:txBody>
      </p:sp>
      <p:sp>
        <p:nvSpPr>
          <p:cNvPr name="TextBox 28" id="28"/>
          <p:cNvSpPr txBox="true"/>
          <p:nvPr/>
        </p:nvSpPr>
        <p:spPr>
          <a:xfrm rot="0">
            <a:off x="2947392" y="8415933"/>
            <a:ext cx="2918818" cy="393352"/>
          </a:xfrm>
          <a:prstGeom prst="rect">
            <a:avLst/>
          </a:prstGeom>
        </p:spPr>
        <p:txBody>
          <a:bodyPr anchor="t" rtlCol="false" tIns="0" lIns="0" bIns="0" rIns="0">
            <a:spAutoFit/>
          </a:bodyPr>
          <a:lstStyle/>
          <a:p>
            <a:pPr algn="l">
              <a:lnSpc>
                <a:spcPts val="2812"/>
              </a:lnSpc>
            </a:pPr>
            <a:r>
              <a:rPr lang="en-US" sz="2249">
                <a:solidFill>
                  <a:srgbClr val="3B3535"/>
                </a:solidFill>
                <a:latin typeface="Arimo"/>
                <a:ea typeface="Arimo"/>
                <a:cs typeface="Arimo"/>
                <a:sym typeface="Arimo"/>
              </a:rPr>
              <a:t>Παρακείμενος</a:t>
            </a:r>
          </a:p>
        </p:txBody>
      </p:sp>
      <p:sp>
        <p:nvSpPr>
          <p:cNvPr name="TextBox 29" id="29"/>
          <p:cNvSpPr txBox="true"/>
          <p:nvPr/>
        </p:nvSpPr>
        <p:spPr>
          <a:xfrm rot="0">
            <a:off x="2947392" y="8862864"/>
            <a:ext cx="14129594" cy="492175"/>
          </a:xfrm>
          <a:prstGeom prst="rect">
            <a:avLst/>
          </a:prstGeom>
        </p:spPr>
        <p:txBody>
          <a:bodyPr anchor="t" rtlCol="false" tIns="0" lIns="0" bIns="0" rIns="0">
            <a:spAutoFit/>
          </a:bodyPr>
          <a:lstStyle/>
          <a:p>
            <a:pPr algn="l">
              <a:lnSpc>
                <a:spcPts val="3125"/>
              </a:lnSpc>
            </a:pPr>
            <a:r>
              <a:rPr lang="en-US" sz="1937">
                <a:solidFill>
                  <a:srgbClr val="3B3535"/>
                </a:solidFill>
                <a:latin typeface="Roboto"/>
                <a:ea typeface="Roboto"/>
                <a:cs typeface="Roboto"/>
                <a:sym typeface="Roboto"/>
              </a:rPr>
              <a:t>λελυμένος -η -ον ὦ, ᾖς, ᾖ, λελυμένοι ὦμεν, ἦτε, ὦσι</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AFA"/>
            </a:solidFill>
          </p:spPr>
        </p:sp>
      </p:grpSp>
      <p:sp>
        <p:nvSpPr>
          <p:cNvPr name="Freeform 5" id="5"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0" t="0" r="0" b="0"/>
            </a:stretch>
          </a:blipFill>
        </p:spPr>
      </p:sp>
      <p:sp>
        <p:nvSpPr>
          <p:cNvPr name="TextBox 6" id="6"/>
          <p:cNvSpPr txBox="true"/>
          <p:nvPr/>
        </p:nvSpPr>
        <p:spPr>
          <a:xfrm rot="0">
            <a:off x="1080046" y="1378892"/>
            <a:ext cx="9188798" cy="964704"/>
          </a:xfrm>
          <a:prstGeom prst="rect">
            <a:avLst/>
          </a:prstGeom>
        </p:spPr>
        <p:txBody>
          <a:bodyPr anchor="t" rtlCol="false" tIns="0" lIns="0" bIns="0" rIns="0">
            <a:spAutoFit/>
          </a:bodyPr>
          <a:lstStyle/>
          <a:p>
            <a:pPr algn="l">
              <a:lnSpc>
                <a:spcPts val="7124"/>
              </a:lnSpc>
            </a:pPr>
            <a:r>
              <a:rPr lang="en-US" sz="5687">
                <a:solidFill>
                  <a:srgbClr val="1F1E1E"/>
                </a:solidFill>
                <a:latin typeface="Arimo"/>
                <a:ea typeface="Arimo"/>
                <a:cs typeface="Arimo"/>
                <a:sym typeface="Arimo"/>
              </a:rPr>
              <a:t>Ευκτική Έγκλιση: Εισαγωγή</a:t>
            </a:r>
          </a:p>
        </p:txBody>
      </p:sp>
      <p:grpSp>
        <p:nvGrpSpPr>
          <p:cNvPr name="Group 7" id="7"/>
          <p:cNvGrpSpPr/>
          <p:nvPr/>
        </p:nvGrpSpPr>
        <p:grpSpPr>
          <a:xfrm rot="0">
            <a:off x="1080046" y="3153519"/>
            <a:ext cx="539949" cy="539949"/>
            <a:chOff x="0" y="0"/>
            <a:chExt cx="719932" cy="719932"/>
          </a:xfrm>
        </p:grpSpPr>
        <p:sp>
          <p:nvSpPr>
            <p:cNvPr name="Freeform 8" id="8"/>
            <p:cNvSpPr/>
            <p:nvPr/>
          </p:nvSpPr>
          <p:spPr>
            <a:xfrm flipH="false" flipV="false" rot="0">
              <a:off x="0" y="0"/>
              <a:ext cx="719963" cy="719963"/>
            </a:xfrm>
            <a:custGeom>
              <a:avLst/>
              <a:gdLst/>
              <a:ahLst/>
              <a:cxnLst/>
              <a:rect r="r" b="b" t="t" l="l"/>
              <a:pathLst>
                <a:path h="719963" w="719963">
                  <a:moveTo>
                    <a:pt x="0" y="61722"/>
                  </a:moveTo>
                  <a:cubicBezTo>
                    <a:pt x="0" y="27686"/>
                    <a:pt x="27686" y="0"/>
                    <a:pt x="61722" y="0"/>
                  </a:cubicBezTo>
                  <a:lnTo>
                    <a:pt x="658241" y="0"/>
                  </a:lnTo>
                  <a:cubicBezTo>
                    <a:pt x="692277" y="0"/>
                    <a:pt x="719963" y="27686"/>
                    <a:pt x="719963" y="61722"/>
                  </a:cubicBezTo>
                  <a:lnTo>
                    <a:pt x="719963" y="658241"/>
                  </a:lnTo>
                  <a:cubicBezTo>
                    <a:pt x="719963" y="692277"/>
                    <a:pt x="692277" y="719963"/>
                    <a:pt x="658241" y="719963"/>
                  </a:cubicBezTo>
                  <a:lnTo>
                    <a:pt x="61722" y="719963"/>
                  </a:lnTo>
                  <a:cubicBezTo>
                    <a:pt x="27686" y="719963"/>
                    <a:pt x="0" y="692277"/>
                    <a:pt x="0" y="658241"/>
                  </a:cubicBezTo>
                  <a:close/>
                </a:path>
              </a:pathLst>
            </a:custGeom>
            <a:solidFill>
              <a:srgbClr val="F3E8E8"/>
            </a:solidFill>
          </p:spPr>
        </p:sp>
      </p:grpSp>
      <p:sp>
        <p:nvSpPr>
          <p:cNvPr name="TextBox 9" id="9"/>
          <p:cNvSpPr txBox="true"/>
          <p:nvPr/>
        </p:nvSpPr>
        <p:spPr>
          <a:xfrm rot="0">
            <a:off x="1928515" y="3115419"/>
            <a:ext cx="3630662" cy="492026"/>
          </a:xfrm>
          <a:prstGeom prst="rect">
            <a:avLst/>
          </a:prstGeom>
        </p:spPr>
        <p:txBody>
          <a:bodyPr anchor="t" rtlCol="false" tIns="0" lIns="0" bIns="0" rIns="0">
            <a:spAutoFit/>
          </a:bodyPr>
          <a:lstStyle/>
          <a:p>
            <a:pPr algn="l">
              <a:lnSpc>
                <a:spcPts val="3562"/>
              </a:lnSpc>
            </a:pPr>
            <a:r>
              <a:rPr lang="en-US" sz="2812">
                <a:solidFill>
                  <a:srgbClr val="3B3535"/>
                </a:solidFill>
                <a:latin typeface="Arimo"/>
                <a:ea typeface="Arimo"/>
                <a:cs typeface="Arimo"/>
                <a:sym typeface="Arimo"/>
              </a:rPr>
              <a:t>Χρόνοι Σχηματισμού</a:t>
            </a:r>
          </a:p>
        </p:txBody>
      </p:sp>
      <p:sp>
        <p:nvSpPr>
          <p:cNvPr name="TextBox 10" id="10"/>
          <p:cNvSpPr txBox="true"/>
          <p:nvPr/>
        </p:nvSpPr>
        <p:spPr>
          <a:xfrm rot="0">
            <a:off x="1928515" y="3687813"/>
            <a:ext cx="8421440" cy="1092399"/>
          </a:xfrm>
          <a:prstGeom prst="rect">
            <a:avLst/>
          </a:prstGeom>
        </p:spPr>
        <p:txBody>
          <a:bodyPr anchor="t" rtlCol="false" tIns="0" lIns="0" bIns="0" rIns="0">
            <a:spAutoFit/>
          </a:bodyPr>
          <a:lstStyle/>
          <a:p>
            <a:pPr algn="l">
              <a:lnSpc>
                <a:spcPts val="3875"/>
              </a:lnSpc>
            </a:pPr>
            <a:r>
              <a:rPr lang="en-US" sz="2375">
                <a:solidFill>
                  <a:srgbClr val="3B3535"/>
                </a:solidFill>
                <a:latin typeface="Roboto"/>
                <a:ea typeface="Roboto"/>
                <a:cs typeface="Roboto"/>
                <a:sym typeface="Roboto"/>
              </a:rPr>
              <a:t>Η ευκτική σχηματίζεται στους εξής χρόνους: ενεστώτα, μέλλοντα, αόριστο, παρακείμενο.</a:t>
            </a:r>
          </a:p>
        </p:txBody>
      </p:sp>
      <p:grpSp>
        <p:nvGrpSpPr>
          <p:cNvPr name="Group 11" id="11"/>
          <p:cNvGrpSpPr/>
          <p:nvPr/>
        </p:nvGrpSpPr>
        <p:grpSpPr>
          <a:xfrm rot="0">
            <a:off x="1080046" y="5435799"/>
            <a:ext cx="539949" cy="539949"/>
            <a:chOff x="0" y="0"/>
            <a:chExt cx="719932" cy="719932"/>
          </a:xfrm>
        </p:grpSpPr>
        <p:sp>
          <p:nvSpPr>
            <p:cNvPr name="Freeform 12" id="12"/>
            <p:cNvSpPr/>
            <p:nvPr/>
          </p:nvSpPr>
          <p:spPr>
            <a:xfrm flipH="false" flipV="false" rot="0">
              <a:off x="0" y="0"/>
              <a:ext cx="719963" cy="719963"/>
            </a:xfrm>
            <a:custGeom>
              <a:avLst/>
              <a:gdLst/>
              <a:ahLst/>
              <a:cxnLst/>
              <a:rect r="r" b="b" t="t" l="l"/>
              <a:pathLst>
                <a:path h="719963" w="719963">
                  <a:moveTo>
                    <a:pt x="0" y="61722"/>
                  </a:moveTo>
                  <a:cubicBezTo>
                    <a:pt x="0" y="27686"/>
                    <a:pt x="27686" y="0"/>
                    <a:pt x="61722" y="0"/>
                  </a:cubicBezTo>
                  <a:lnTo>
                    <a:pt x="658241" y="0"/>
                  </a:lnTo>
                  <a:cubicBezTo>
                    <a:pt x="692277" y="0"/>
                    <a:pt x="719963" y="27686"/>
                    <a:pt x="719963" y="61722"/>
                  </a:cubicBezTo>
                  <a:lnTo>
                    <a:pt x="719963" y="658241"/>
                  </a:lnTo>
                  <a:cubicBezTo>
                    <a:pt x="719963" y="692277"/>
                    <a:pt x="692277" y="719963"/>
                    <a:pt x="658241" y="719963"/>
                  </a:cubicBezTo>
                  <a:lnTo>
                    <a:pt x="61722" y="719963"/>
                  </a:lnTo>
                  <a:cubicBezTo>
                    <a:pt x="27686" y="719963"/>
                    <a:pt x="0" y="692277"/>
                    <a:pt x="0" y="658241"/>
                  </a:cubicBezTo>
                  <a:close/>
                </a:path>
              </a:pathLst>
            </a:custGeom>
            <a:solidFill>
              <a:srgbClr val="F3E8E8"/>
            </a:solidFill>
          </p:spPr>
        </p:sp>
      </p:grpSp>
      <p:sp>
        <p:nvSpPr>
          <p:cNvPr name="TextBox 13" id="13"/>
          <p:cNvSpPr txBox="true"/>
          <p:nvPr/>
        </p:nvSpPr>
        <p:spPr>
          <a:xfrm rot="0">
            <a:off x="1928515" y="5397699"/>
            <a:ext cx="3630662" cy="492026"/>
          </a:xfrm>
          <a:prstGeom prst="rect">
            <a:avLst/>
          </a:prstGeom>
        </p:spPr>
        <p:txBody>
          <a:bodyPr anchor="t" rtlCol="false" tIns="0" lIns="0" bIns="0" rIns="0">
            <a:spAutoFit/>
          </a:bodyPr>
          <a:lstStyle/>
          <a:p>
            <a:pPr algn="l">
              <a:lnSpc>
                <a:spcPts val="3562"/>
              </a:lnSpc>
            </a:pPr>
            <a:r>
              <a:rPr lang="en-US" sz="2812">
                <a:solidFill>
                  <a:srgbClr val="3B3535"/>
                </a:solidFill>
                <a:latin typeface="Arimo"/>
                <a:ea typeface="Arimo"/>
                <a:cs typeface="Arimo"/>
                <a:sym typeface="Arimo"/>
              </a:rPr>
              <a:t>Σημασία</a:t>
            </a:r>
          </a:p>
        </p:txBody>
      </p:sp>
      <p:sp>
        <p:nvSpPr>
          <p:cNvPr name="TextBox 14" id="14"/>
          <p:cNvSpPr txBox="true"/>
          <p:nvPr/>
        </p:nvSpPr>
        <p:spPr>
          <a:xfrm rot="0">
            <a:off x="1928515" y="5970091"/>
            <a:ext cx="8421440" cy="1092399"/>
          </a:xfrm>
          <a:prstGeom prst="rect">
            <a:avLst/>
          </a:prstGeom>
        </p:spPr>
        <p:txBody>
          <a:bodyPr anchor="t" rtlCol="false" tIns="0" lIns="0" bIns="0" rIns="0">
            <a:spAutoFit/>
          </a:bodyPr>
          <a:lstStyle/>
          <a:p>
            <a:pPr algn="l">
              <a:lnSpc>
                <a:spcPts val="3875"/>
              </a:lnSpc>
            </a:pPr>
            <a:r>
              <a:rPr lang="en-US" sz="2375">
                <a:solidFill>
                  <a:srgbClr val="3B3535"/>
                </a:solidFill>
                <a:latin typeface="Roboto"/>
                <a:ea typeface="Roboto"/>
                <a:cs typeface="Roboto"/>
                <a:sym typeface="Roboto"/>
              </a:rPr>
              <a:t>Η ευκτική παρουσιάζει αυτό που σημαίνει το ρήμα σαν ευχή εκείνου που μιλά.</a:t>
            </a:r>
          </a:p>
        </p:txBody>
      </p:sp>
      <p:grpSp>
        <p:nvGrpSpPr>
          <p:cNvPr name="Group 15" id="15"/>
          <p:cNvGrpSpPr/>
          <p:nvPr/>
        </p:nvGrpSpPr>
        <p:grpSpPr>
          <a:xfrm rot="0">
            <a:off x="1080046" y="7718077"/>
            <a:ext cx="539949" cy="539949"/>
            <a:chOff x="0" y="0"/>
            <a:chExt cx="719932" cy="719932"/>
          </a:xfrm>
        </p:grpSpPr>
        <p:sp>
          <p:nvSpPr>
            <p:cNvPr name="Freeform 16" id="16"/>
            <p:cNvSpPr/>
            <p:nvPr/>
          </p:nvSpPr>
          <p:spPr>
            <a:xfrm flipH="false" flipV="false" rot="0">
              <a:off x="0" y="0"/>
              <a:ext cx="719963" cy="719963"/>
            </a:xfrm>
            <a:custGeom>
              <a:avLst/>
              <a:gdLst/>
              <a:ahLst/>
              <a:cxnLst/>
              <a:rect r="r" b="b" t="t" l="l"/>
              <a:pathLst>
                <a:path h="719963" w="719963">
                  <a:moveTo>
                    <a:pt x="0" y="61722"/>
                  </a:moveTo>
                  <a:cubicBezTo>
                    <a:pt x="0" y="27686"/>
                    <a:pt x="27686" y="0"/>
                    <a:pt x="61722" y="0"/>
                  </a:cubicBezTo>
                  <a:lnTo>
                    <a:pt x="658241" y="0"/>
                  </a:lnTo>
                  <a:cubicBezTo>
                    <a:pt x="692277" y="0"/>
                    <a:pt x="719963" y="27686"/>
                    <a:pt x="719963" y="61722"/>
                  </a:cubicBezTo>
                  <a:lnTo>
                    <a:pt x="719963" y="658241"/>
                  </a:lnTo>
                  <a:cubicBezTo>
                    <a:pt x="719963" y="692277"/>
                    <a:pt x="692277" y="719963"/>
                    <a:pt x="658241" y="719963"/>
                  </a:cubicBezTo>
                  <a:lnTo>
                    <a:pt x="61722" y="719963"/>
                  </a:lnTo>
                  <a:cubicBezTo>
                    <a:pt x="27686" y="719963"/>
                    <a:pt x="0" y="692277"/>
                    <a:pt x="0" y="658241"/>
                  </a:cubicBezTo>
                  <a:close/>
                </a:path>
              </a:pathLst>
            </a:custGeom>
            <a:solidFill>
              <a:srgbClr val="F3E8E8"/>
            </a:solidFill>
          </p:spPr>
        </p:sp>
      </p:grpSp>
      <p:sp>
        <p:nvSpPr>
          <p:cNvPr name="TextBox 17" id="17"/>
          <p:cNvSpPr txBox="true"/>
          <p:nvPr/>
        </p:nvSpPr>
        <p:spPr>
          <a:xfrm rot="0">
            <a:off x="1928515" y="7679977"/>
            <a:ext cx="3630662" cy="492026"/>
          </a:xfrm>
          <a:prstGeom prst="rect">
            <a:avLst/>
          </a:prstGeom>
        </p:spPr>
        <p:txBody>
          <a:bodyPr anchor="t" rtlCol="false" tIns="0" lIns="0" bIns="0" rIns="0">
            <a:spAutoFit/>
          </a:bodyPr>
          <a:lstStyle/>
          <a:p>
            <a:pPr algn="l">
              <a:lnSpc>
                <a:spcPts val="3562"/>
              </a:lnSpc>
            </a:pPr>
            <a:r>
              <a:rPr lang="en-US" sz="2812">
                <a:solidFill>
                  <a:srgbClr val="3B3535"/>
                </a:solidFill>
                <a:latin typeface="Arimo"/>
                <a:ea typeface="Arimo"/>
                <a:cs typeface="Arimo"/>
                <a:sym typeface="Arimo"/>
              </a:rPr>
              <a:t>Χαρακτηριστικά</a:t>
            </a:r>
          </a:p>
        </p:txBody>
      </p:sp>
      <p:sp>
        <p:nvSpPr>
          <p:cNvPr name="TextBox 18" id="18"/>
          <p:cNvSpPr txBox="true"/>
          <p:nvPr/>
        </p:nvSpPr>
        <p:spPr>
          <a:xfrm rot="0">
            <a:off x="1928515" y="8252371"/>
            <a:ext cx="8421440" cy="598586"/>
          </a:xfrm>
          <a:prstGeom prst="rect">
            <a:avLst/>
          </a:prstGeom>
        </p:spPr>
        <p:txBody>
          <a:bodyPr anchor="t" rtlCol="false" tIns="0" lIns="0" bIns="0" rIns="0">
            <a:spAutoFit/>
          </a:bodyPr>
          <a:lstStyle/>
          <a:p>
            <a:pPr algn="l">
              <a:lnSpc>
                <a:spcPts val="3875"/>
              </a:lnSpc>
            </a:pPr>
            <a:r>
              <a:rPr lang="en-US" sz="2375">
                <a:solidFill>
                  <a:srgbClr val="3B3535"/>
                </a:solidFill>
                <a:latin typeface="Roboto"/>
                <a:ea typeface="Roboto"/>
                <a:cs typeface="Roboto"/>
                <a:sym typeface="Roboto"/>
              </a:rPr>
              <a:t>Χρησιμοποιεί το οι ως χαρακτηριστικό της ευκτικής.</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AFA"/>
            </a:solidFill>
          </p:spPr>
        </p:sp>
      </p:grpSp>
      <p:sp>
        <p:nvSpPr>
          <p:cNvPr name="TextBox 5" id="5"/>
          <p:cNvSpPr txBox="true"/>
          <p:nvPr/>
        </p:nvSpPr>
        <p:spPr>
          <a:xfrm rot="0">
            <a:off x="1210866" y="2214562"/>
            <a:ext cx="15828466" cy="964704"/>
          </a:xfrm>
          <a:prstGeom prst="rect">
            <a:avLst/>
          </a:prstGeom>
        </p:spPr>
        <p:txBody>
          <a:bodyPr anchor="t" rtlCol="false" tIns="0" lIns="0" bIns="0" rIns="0">
            <a:spAutoFit/>
          </a:bodyPr>
          <a:lstStyle/>
          <a:p>
            <a:pPr algn="l">
              <a:lnSpc>
                <a:spcPts val="7124"/>
              </a:lnSpc>
            </a:pPr>
            <a:r>
              <a:rPr lang="en-US" sz="5687">
                <a:solidFill>
                  <a:srgbClr val="1F1E1E"/>
                </a:solidFill>
                <a:latin typeface="Arimo"/>
                <a:ea typeface="Arimo"/>
                <a:cs typeface="Arimo"/>
                <a:sym typeface="Arimo"/>
              </a:rPr>
              <a:t>Σχηματισμός Ευκτικής Ενεστώτα και Μέλλοντα</a:t>
            </a:r>
          </a:p>
        </p:txBody>
      </p:sp>
      <p:sp>
        <p:nvSpPr>
          <p:cNvPr name="TextBox 6" id="6"/>
          <p:cNvSpPr txBox="true"/>
          <p:nvPr/>
        </p:nvSpPr>
        <p:spPr>
          <a:xfrm rot="0">
            <a:off x="1210866" y="3912542"/>
            <a:ext cx="3630662" cy="492026"/>
          </a:xfrm>
          <a:prstGeom prst="rect">
            <a:avLst/>
          </a:prstGeom>
        </p:spPr>
        <p:txBody>
          <a:bodyPr anchor="t" rtlCol="false" tIns="0" lIns="0" bIns="0" rIns="0">
            <a:spAutoFit/>
          </a:bodyPr>
          <a:lstStyle/>
          <a:p>
            <a:pPr algn="l">
              <a:lnSpc>
                <a:spcPts val="3562"/>
              </a:lnSpc>
            </a:pPr>
            <a:r>
              <a:rPr lang="en-US" sz="2812">
                <a:solidFill>
                  <a:srgbClr val="1F1E1E"/>
                </a:solidFill>
                <a:latin typeface="Arimo"/>
                <a:ea typeface="Arimo"/>
                <a:cs typeface="Arimo"/>
                <a:sym typeface="Arimo"/>
              </a:rPr>
              <a:t>Ευκτική Ενεστώτα</a:t>
            </a:r>
          </a:p>
        </p:txBody>
      </p:sp>
      <p:sp>
        <p:nvSpPr>
          <p:cNvPr name="TextBox 7" id="7"/>
          <p:cNvSpPr txBox="true"/>
          <p:nvPr/>
        </p:nvSpPr>
        <p:spPr>
          <a:xfrm rot="0">
            <a:off x="1210866" y="4608314"/>
            <a:ext cx="7556599" cy="1092399"/>
          </a:xfrm>
          <a:prstGeom prst="rect">
            <a:avLst/>
          </a:prstGeom>
        </p:spPr>
        <p:txBody>
          <a:bodyPr anchor="t" rtlCol="false" tIns="0" lIns="0" bIns="0" rIns="0">
            <a:spAutoFit/>
          </a:bodyPr>
          <a:lstStyle/>
          <a:p>
            <a:pPr algn="l">
              <a:lnSpc>
                <a:spcPts val="3875"/>
              </a:lnSpc>
            </a:pPr>
            <a:r>
              <a:rPr lang="en-US" sz="2375">
                <a:solidFill>
                  <a:srgbClr val="3B3535"/>
                </a:solidFill>
                <a:latin typeface="Roboto"/>
                <a:ea typeface="Roboto"/>
                <a:cs typeface="Roboto"/>
                <a:sym typeface="Roboto"/>
              </a:rPr>
              <a:t>Προκύπτει από το θέμα του ρήματος, το οι και την κατάληξη -μι. </a:t>
            </a:r>
          </a:p>
        </p:txBody>
      </p:sp>
      <p:sp>
        <p:nvSpPr>
          <p:cNvPr name="TextBox 8" id="8"/>
          <p:cNvSpPr txBox="true"/>
          <p:nvPr/>
        </p:nvSpPr>
        <p:spPr>
          <a:xfrm rot="0">
            <a:off x="1210866" y="5997631"/>
            <a:ext cx="7556599" cy="3375112"/>
          </a:xfrm>
          <a:prstGeom prst="rect">
            <a:avLst/>
          </a:prstGeom>
        </p:spPr>
        <p:txBody>
          <a:bodyPr anchor="t" rtlCol="false" tIns="0" lIns="0" bIns="0" rIns="0">
            <a:spAutoFit/>
          </a:bodyPr>
          <a:lstStyle/>
          <a:p>
            <a:pPr algn="l">
              <a:lnSpc>
                <a:spcPts val="3873"/>
              </a:lnSpc>
            </a:pPr>
            <a:r>
              <a:rPr lang="en-US" sz="2375">
                <a:solidFill>
                  <a:srgbClr val="3B3535"/>
                </a:solidFill>
                <a:latin typeface="Roboto"/>
                <a:ea typeface="Roboto"/>
                <a:cs typeface="Roboto"/>
                <a:sym typeface="Roboto"/>
              </a:rPr>
              <a:t>Παράδειγμα: </a:t>
            </a:r>
          </a:p>
          <a:p>
            <a:pPr algn="l">
              <a:lnSpc>
                <a:spcPts val="3873"/>
              </a:lnSpc>
            </a:pPr>
            <a:r>
              <a:rPr lang="en-US" sz="2375">
                <a:solidFill>
                  <a:srgbClr val="3B3535"/>
                </a:solidFill>
                <a:latin typeface="Roboto"/>
                <a:ea typeface="Roboto"/>
                <a:cs typeface="Roboto"/>
                <a:sym typeface="Roboto"/>
              </a:rPr>
              <a:t>λύ-οιμι</a:t>
            </a:r>
          </a:p>
          <a:p>
            <a:pPr algn="l">
              <a:lnSpc>
                <a:spcPts val="3873"/>
              </a:lnSpc>
            </a:pPr>
            <a:r>
              <a:rPr lang="en-US" sz="2375">
                <a:solidFill>
                  <a:srgbClr val="3B3535"/>
                </a:solidFill>
                <a:latin typeface="Roboto"/>
                <a:ea typeface="Roboto"/>
                <a:cs typeface="Roboto"/>
                <a:sym typeface="Roboto"/>
              </a:rPr>
              <a:t>λύ-οις</a:t>
            </a:r>
          </a:p>
          <a:p>
            <a:pPr algn="l">
              <a:lnSpc>
                <a:spcPts val="3873"/>
              </a:lnSpc>
            </a:pPr>
            <a:r>
              <a:rPr lang="en-US" sz="2375">
                <a:solidFill>
                  <a:srgbClr val="3B3535"/>
                </a:solidFill>
                <a:latin typeface="Roboto"/>
                <a:ea typeface="Roboto"/>
                <a:cs typeface="Roboto"/>
                <a:sym typeface="Roboto"/>
              </a:rPr>
              <a:t>λύ-οι</a:t>
            </a:r>
          </a:p>
          <a:p>
            <a:pPr algn="l">
              <a:lnSpc>
                <a:spcPts val="3873"/>
              </a:lnSpc>
            </a:pPr>
            <a:r>
              <a:rPr lang="en-US" sz="2375">
                <a:solidFill>
                  <a:srgbClr val="3B3535"/>
                </a:solidFill>
                <a:latin typeface="Roboto"/>
                <a:ea typeface="Roboto"/>
                <a:cs typeface="Roboto"/>
                <a:sym typeface="Roboto"/>
              </a:rPr>
              <a:t>λύ-οιμεν</a:t>
            </a:r>
          </a:p>
          <a:p>
            <a:pPr algn="l">
              <a:lnSpc>
                <a:spcPts val="3873"/>
              </a:lnSpc>
            </a:pPr>
            <a:r>
              <a:rPr lang="en-US" sz="2375">
                <a:solidFill>
                  <a:srgbClr val="3B3535"/>
                </a:solidFill>
                <a:latin typeface="Roboto"/>
                <a:ea typeface="Roboto"/>
                <a:cs typeface="Roboto"/>
                <a:sym typeface="Roboto"/>
              </a:rPr>
              <a:t>λύ-οιτε</a:t>
            </a:r>
          </a:p>
          <a:p>
            <a:pPr algn="l">
              <a:lnSpc>
                <a:spcPts val="3875"/>
              </a:lnSpc>
            </a:pPr>
            <a:r>
              <a:rPr lang="en-US" sz="2375">
                <a:solidFill>
                  <a:srgbClr val="3B3535"/>
                </a:solidFill>
                <a:latin typeface="Roboto"/>
                <a:ea typeface="Roboto"/>
                <a:cs typeface="Roboto"/>
                <a:sym typeface="Roboto"/>
              </a:rPr>
              <a:t>λύ-οιεν</a:t>
            </a:r>
          </a:p>
        </p:txBody>
      </p:sp>
      <p:sp>
        <p:nvSpPr>
          <p:cNvPr name="TextBox 9" id="9"/>
          <p:cNvSpPr txBox="true"/>
          <p:nvPr/>
        </p:nvSpPr>
        <p:spPr>
          <a:xfrm rot="0">
            <a:off x="9529762" y="3912542"/>
            <a:ext cx="3630662" cy="492026"/>
          </a:xfrm>
          <a:prstGeom prst="rect">
            <a:avLst/>
          </a:prstGeom>
        </p:spPr>
        <p:txBody>
          <a:bodyPr anchor="t" rtlCol="false" tIns="0" lIns="0" bIns="0" rIns="0">
            <a:spAutoFit/>
          </a:bodyPr>
          <a:lstStyle/>
          <a:p>
            <a:pPr algn="l">
              <a:lnSpc>
                <a:spcPts val="3562"/>
              </a:lnSpc>
            </a:pPr>
            <a:r>
              <a:rPr lang="en-US" sz="2812">
                <a:solidFill>
                  <a:srgbClr val="1F1E1E"/>
                </a:solidFill>
                <a:latin typeface="Arimo"/>
                <a:ea typeface="Arimo"/>
                <a:cs typeface="Arimo"/>
                <a:sym typeface="Arimo"/>
              </a:rPr>
              <a:t>Ευκτική Μέλλοντα</a:t>
            </a:r>
          </a:p>
        </p:txBody>
      </p:sp>
      <p:sp>
        <p:nvSpPr>
          <p:cNvPr name="TextBox 10" id="10"/>
          <p:cNvSpPr txBox="true"/>
          <p:nvPr/>
        </p:nvSpPr>
        <p:spPr>
          <a:xfrm rot="0">
            <a:off x="9529762" y="4608314"/>
            <a:ext cx="7556599" cy="1092399"/>
          </a:xfrm>
          <a:prstGeom prst="rect">
            <a:avLst/>
          </a:prstGeom>
        </p:spPr>
        <p:txBody>
          <a:bodyPr anchor="t" rtlCol="false" tIns="0" lIns="0" bIns="0" rIns="0">
            <a:spAutoFit/>
          </a:bodyPr>
          <a:lstStyle/>
          <a:p>
            <a:pPr algn="l">
              <a:lnSpc>
                <a:spcPts val="3875"/>
              </a:lnSpc>
            </a:pPr>
            <a:r>
              <a:rPr lang="en-US" sz="2375">
                <a:solidFill>
                  <a:srgbClr val="3B3535"/>
                </a:solidFill>
                <a:latin typeface="Roboto"/>
                <a:ea typeface="Roboto"/>
                <a:cs typeface="Roboto"/>
                <a:sym typeface="Roboto"/>
              </a:rPr>
              <a:t>Όμοια με του ενεστώτα, αλλά με το χαρακτηριστικό σύμφωνο σ ανάμεσα στο θέμα και το οι. </a:t>
            </a:r>
          </a:p>
        </p:txBody>
      </p:sp>
      <p:sp>
        <p:nvSpPr>
          <p:cNvPr name="TextBox 11" id="11"/>
          <p:cNvSpPr txBox="true"/>
          <p:nvPr/>
        </p:nvSpPr>
        <p:spPr>
          <a:xfrm rot="0">
            <a:off x="9529763" y="5997631"/>
            <a:ext cx="7556599" cy="3375112"/>
          </a:xfrm>
          <a:prstGeom prst="rect">
            <a:avLst/>
          </a:prstGeom>
        </p:spPr>
        <p:txBody>
          <a:bodyPr anchor="t" rtlCol="false" tIns="0" lIns="0" bIns="0" rIns="0">
            <a:spAutoFit/>
          </a:bodyPr>
          <a:lstStyle/>
          <a:p>
            <a:pPr algn="l">
              <a:lnSpc>
                <a:spcPts val="3873"/>
              </a:lnSpc>
            </a:pPr>
            <a:r>
              <a:rPr lang="en-US" sz="2375">
                <a:solidFill>
                  <a:srgbClr val="3B3535"/>
                </a:solidFill>
                <a:latin typeface="Roboto"/>
                <a:ea typeface="Roboto"/>
                <a:cs typeface="Roboto"/>
                <a:sym typeface="Roboto"/>
              </a:rPr>
              <a:t>Παράδειγμα: </a:t>
            </a:r>
          </a:p>
          <a:p>
            <a:pPr algn="l">
              <a:lnSpc>
                <a:spcPts val="3873"/>
              </a:lnSpc>
            </a:pPr>
            <a:r>
              <a:rPr lang="en-US" sz="2375">
                <a:solidFill>
                  <a:srgbClr val="3B3535"/>
                </a:solidFill>
                <a:latin typeface="Roboto"/>
                <a:ea typeface="Roboto"/>
                <a:cs typeface="Roboto"/>
                <a:sym typeface="Roboto"/>
              </a:rPr>
              <a:t>λύ-σοιμι</a:t>
            </a:r>
          </a:p>
          <a:p>
            <a:pPr algn="l">
              <a:lnSpc>
                <a:spcPts val="3873"/>
              </a:lnSpc>
            </a:pPr>
            <a:r>
              <a:rPr lang="en-US" sz="2375">
                <a:solidFill>
                  <a:srgbClr val="3B3535"/>
                </a:solidFill>
                <a:latin typeface="Roboto"/>
                <a:ea typeface="Roboto"/>
                <a:cs typeface="Roboto"/>
                <a:sym typeface="Roboto"/>
              </a:rPr>
              <a:t>λύ-σοις</a:t>
            </a:r>
          </a:p>
          <a:p>
            <a:pPr algn="l">
              <a:lnSpc>
                <a:spcPts val="3873"/>
              </a:lnSpc>
            </a:pPr>
            <a:r>
              <a:rPr lang="en-US" sz="2375">
                <a:solidFill>
                  <a:srgbClr val="3B3535"/>
                </a:solidFill>
                <a:latin typeface="Roboto"/>
                <a:ea typeface="Roboto"/>
                <a:cs typeface="Roboto"/>
                <a:sym typeface="Roboto"/>
              </a:rPr>
              <a:t>λύ-σοι</a:t>
            </a:r>
          </a:p>
          <a:p>
            <a:pPr algn="l">
              <a:lnSpc>
                <a:spcPts val="3873"/>
              </a:lnSpc>
            </a:pPr>
            <a:r>
              <a:rPr lang="en-US" sz="2375">
                <a:solidFill>
                  <a:srgbClr val="3B3535"/>
                </a:solidFill>
                <a:latin typeface="Roboto"/>
                <a:ea typeface="Roboto"/>
                <a:cs typeface="Roboto"/>
                <a:sym typeface="Roboto"/>
              </a:rPr>
              <a:t>λύ-σοιμεν</a:t>
            </a:r>
          </a:p>
          <a:p>
            <a:pPr algn="l">
              <a:lnSpc>
                <a:spcPts val="3873"/>
              </a:lnSpc>
            </a:pPr>
            <a:r>
              <a:rPr lang="en-US" sz="2375">
                <a:solidFill>
                  <a:srgbClr val="3B3535"/>
                </a:solidFill>
                <a:latin typeface="Roboto"/>
                <a:ea typeface="Roboto"/>
                <a:cs typeface="Roboto"/>
                <a:sym typeface="Roboto"/>
              </a:rPr>
              <a:t>λύ-σοιτε</a:t>
            </a:r>
          </a:p>
          <a:p>
            <a:pPr algn="l">
              <a:lnSpc>
                <a:spcPts val="3875"/>
              </a:lnSpc>
            </a:pPr>
            <a:r>
              <a:rPr lang="en-US" sz="2375">
                <a:solidFill>
                  <a:srgbClr val="3B3535"/>
                </a:solidFill>
                <a:latin typeface="Roboto"/>
                <a:ea typeface="Roboto"/>
                <a:cs typeface="Roboto"/>
                <a:sym typeface="Roboto"/>
              </a:rPr>
              <a:t>λύ-σοιεν</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AFA"/>
            </a:solidFill>
          </p:spPr>
        </p:sp>
      </p:grpSp>
      <p:sp>
        <p:nvSpPr>
          <p:cNvPr name="Freeform 5" id="5" descr="preencoded.png"/>
          <p:cNvSpPr/>
          <p:nvPr/>
        </p:nvSpPr>
        <p:spPr>
          <a:xfrm flipH="false" flipV="false" rot="0">
            <a:off x="1143000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0" t="0" r="0" b="0"/>
            </a:stretch>
          </a:blipFill>
        </p:spPr>
      </p:sp>
      <p:sp>
        <p:nvSpPr>
          <p:cNvPr name="TextBox 6" id="6"/>
          <p:cNvSpPr txBox="true"/>
          <p:nvPr/>
        </p:nvSpPr>
        <p:spPr>
          <a:xfrm rot="0">
            <a:off x="890885" y="1058167"/>
            <a:ext cx="9648230" cy="1545134"/>
          </a:xfrm>
          <a:prstGeom prst="rect">
            <a:avLst/>
          </a:prstGeom>
        </p:spPr>
        <p:txBody>
          <a:bodyPr anchor="t" rtlCol="false" tIns="0" lIns="0" bIns="0" rIns="0">
            <a:spAutoFit/>
          </a:bodyPr>
          <a:lstStyle/>
          <a:p>
            <a:pPr algn="l">
              <a:lnSpc>
                <a:spcPts val="5874"/>
              </a:lnSpc>
            </a:pPr>
            <a:r>
              <a:rPr lang="en-US" sz="4687">
                <a:solidFill>
                  <a:srgbClr val="1F1E1E"/>
                </a:solidFill>
                <a:latin typeface="Arimo"/>
                <a:ea typeface="Arimo"/>
                <a:cs typeface="Arimo"/>
                <a:sym typeface="Arimo"/>
              </a:rPr>
              <a:t>Ευκτική Αορίστου και Παρακειμένου</a:t>
            </a:r>
          </a:p>
        </p:txBody>
      </p:sp>
      <p:grpSp>
        <p:nvGrpSpPr>
          <p:cNvPr name="Group 7" id="7"/>
          <p:cNvGrpSpPr/>
          <p:nvPr/>
        </p:nvGrpSpPr>
        <p:grpSpPr>
          <a:xfrm rot="0">
            <a:off x="890885" y="2985046"/>
            <a:ext cx="9648230" cy="2970759"/>
            <a:chOff x="0" y="0"/>
            <a:chExt cx="12864307" cy="3961012"/>
          </a:xfrm>
        </p:grpSpPr>
        <p:sp>
          <p:nvSpPr>
            <p:cNvPr name="Freeform 8" id="8"/>
            <p:cNvSpPr/>
            <p:nvPr/>
          </p:nvSpPr>
          <p:spPr>
            <a:xfrm flipH="false" flipV="false" rot="0">
              <a:off x="0" y="0"/>
              <a:ext cx="12864338" cy="3961003"/>
            </a:xfrm>
            <a:custGeom>
              <a:avLst/>
              <a:gdLst/>
              <a:ahLst/>
              <a:cxnLst/>
              <a:rect r="r" b="b" t="t" l="l"/>
              <a:pathLst>
                <a:path h="3961003" w="12864338">
                  <a:moveTo>
                    <a:pt x="0" y="50927"/>
                  </a:moveTo>
                  <a:cubicBezTo>
                    <a:pt x="0" y="22733"/>
                    <a:pt x="22733" y="0"/>
                    <a:pt x="50927" y="0"/>
                  </a:cubicBezTo>
                  <a:lnTo>
                    <a:pt x="12813411" y="0"/>
                  </a:lnTo>
                  <a:cubicBezTo>
                    <a:pt x="12841478" y="0"/>
                    <a:pt x="12864338" y="22733"/>
                    <a:pt x="12864338" y="50927"/>
                  </a:cubicBezTo>
                  <a:lnTo>
                    <a:pt x="12864338" y="3910076"/>
                  </a:lnTo>
                  <a:cubicBezTo>
                    <a:pt x="12864338" y="3938143"/>
                    <a:pt x="12841605" y="3961003"/>
                    <a:pt x="12813411" y="3961003"/>
                  </a:cubicBezTo>
                  <a:lnTo>
                    <a:pt x="50927" y="3961003"/>
                  </a:lnTo>
                  <a:cubicBezTo>
                    <a:pt x="22860" y="3961003"/>
                    <a:pt x="0" y="3938270"/>
                    <a:pt x="0" y="3910076"/>
                  </a:cubicBezTo>
                  <a:close/>
                </a:path>
              </a:pathLst>
            </a:custGeom>
            <a:solidFill>
              <a:srgbClr val="F3E8E8"/>
            </a:solidFill>
          </p:spPr>
        </p:sp>
      </p:grpSp>
      <p:sp>
        <p:nvSpPr>
          <p:cNvPr name="TextBox 9" id="9"/>
          <p:cNvSpPr txBox="true"/>
          <p:nvPr/>
        </p:nvSpPr>
        <p:spPr>
          <a:xfrm rot="0">
            <a:off x="1145381" y="3201441"/>
            <a:ext cx="2994869" cy="412402"/>
          </a:xfrm>
          <a:prstGeom prst="rect">
            <a:avLst/>
          </a:prstGeom>
        </p:spPr>
        <p:txBody>
          <a:bodyPr anchor="t" rtlCol="false" tIns="0" lIns="0" bIns="0" rIns="0">
            <a:spAutoFit/>
          </a:bodyPr>
          <a:lstStyle/>
          <a:p>
            <a:pPr algn="l">
              <a:lnSpc>
                <a:spcPts val="2937"/>
              </a:lnSpc>
            </a:pPr>
            <a:r>
              <a:rPr lang="en-US" sz="2312">
                <a:solidFill>
                  <a:srgbClr val="3B3535"/>
                </a:solidFill>
                <a:latin typeface="Arimo"/>
                <a:ea typeface="Arimo"/>
                <a:cs typeface="Arimo"/>
                <a:sym typeface="Arimo"/>
              </a:rPr>
              <a:t>Ευκτική Αορίστου</a:t>
            </a:r>
          </a:p>
        </p:txBody>
      </p:sp>
      <p:sp>
        <p:nvSpPr>
          <p:cNvPr name="TextBox 10" id="10"/>
          <p:cNvSpPr txBox="true"/>
          <p:nvPr/>
        </p:nvSpPr>
        <p:spPr>
          <a:xfrm rot="0">
            <a:off x="1145381" y="3680817"/>
            <a:ext cx="9139238" cy="900410"/>
          </a:xfrm>
          <a:prstGeom prst="rect">
            <a:avLst/>
          </a:prstGeom>
        </p:spPr>
        <p:txBody>
          <a:bodyPr anchor="t" rtlCol="false" tIns="0" lIns="0" bIns="0" rIns="0">
            <a:spAutoFit/>
          </a:bodyPr>
          <a:lstStyle/>
          <a:p>
            <a:pPr algn="l">
              <a:lnSpc>
                <a:spcPts val="3187"/>
              </a:lnSpc>
            </a:pPr>
            <a:r>
              <a:rPr lang="en-US" sz="2000">
                <a:solidFill>
                  <a:srgbClr val="3B3535"/>
                </a:solidFill>
                <a:latin typeface="Roboto"/>
                <a:ea typeface="Roboto"/>
                <a:cs typeface="Roboto"/>
                <a:sym typeface="Roboto"/>
              </a:rPr>
              <a:t>Διαφοροποιείται από την ευκτική του μέλλοντα γιατί αντί του οι έχει το αι. Η αύξηση του αορίστου χάνεται. </a:t>
            </a:r>
          </a:p>
        </p:txBody>
      </p:sp>
      <p:sp>
        <p:nvSpPr>
          <p:cNvPr name="TextBox 11" id="11"/>
          <p:cNvSpPr txBox="true"/>
          <p:nvPr/>
        </p:nvSpPr>
        <p:spPr>
          <a:xfrm rot="0">
            <a:off x="1145381" y="5057775"/>
            <a:ext cx="9139238" cy="785908"/>
          </a:xfrm>
          <a:prstGeom prst="rect">
            <a:avLst/>
          </a:prstGeom>
        </p:spPr>
        <p:txBody>
          <a:bodyPr anchor="t" rtlCol="false" tIns="0" lIns="0" bIns="0" rIns="0">
            <a:spAutoFit/>
          </a:bodyPr>
          <a:lstStyle/>
          <a:p>
            <a:pPr algn="l">
              <a:lnSpc>
                <a:spcPts val="3186"/>
              </a:lnSpc>
            </a:pPr>
            <a:r>
              <a:rPr lang="en-US" sz="2000">
                <a:solidFill>
                  <a:srgbClr val="3B3535"/>
                </a:solidFill>
                <a:latin typeface="Roboto"/>
                <a:ea typeface="Roboto"/>
                <a:cs typeface="Roboto"/>
                <a:sym typeface="Roboto"/>
              </a:rPr>
              <a:t>Παράδειγμα: </a:t>
            </a:r>
          </a:p>
          <a:p>
            <a:pPr algn="l">
              <a:lnSpc>
                <a:spcPts val="3187"/>
              </a:lnSpc>
            </a:pPr>
            <a:r>
              <a:rPr lang="en-US" sz="2000">
                <a:solidFill>
                  <a:srgbClr val="3B3535"/>
                </a:solidFill>
                <a:latin typeface="Roboto"/>
                <a:ea typeface="Roboto"/>
                <a:cs typeface="Roboto"/>
                <a:sym typeface="Roboto"/>
              </a:rPr>
              <a:t>λύ-σαιμι, λύ-σαις, λύ-σαι, λύ-σαιμεν, λύ-σαιτε, λύ-σαιεν ή λύ-σειαν</a:t>
            </a:r>
          </a:p>
        </p:txBody>
      </p:sp>
      <p:grpSp>
        <p:nvGrpSpPr>
          <p:cNvPr name="Group 12" id="12"/>
          <p:cNvGrpSpPr/>
          <p:nvPr/>
        </p:nvGrpSpPr>
        <p:grpSpPr>
          <a:xfrm rot="0">
            <a:off x="890885" y="6210300"/>
            <a:ext cx="9648230" cy="3212240"/>
            <a:chOff x="0" y="0"/>
            <a:chExt cx="12864307" cy="4282987"/>
          </a:xfrm>
        </p:grpSpPr>
        <p:sp>
          <p:nvSpPr>
            <p:cNvPr name="Freeform 13" id="13"/>
            <p:cNvSpPr/>
            <p:nvPr/>
          </p:nvSpPr>
          <p:spPr>
            <a:xfrm flipH="false" flipV="false" rot="0">
              <a:off x="0" y="0"/>
              <a:ext cx="12864338" cy="4282978"/>
            </a:xfrm>
            <a:custGeom>
              <a:avLst/>
              <a:gdLst/>
              <a:ahLst/>
              <a:cxnLst/>
              <a:rect r="r" b="b" t="t" l="l"/>
              <a:pathLst>
                <a:path h="4282978" w="12864338">
                  <a:moveTo>
                    <a:pt x="0" y="55067"/>
                  </a:moveTo>
                  <a:cubicBezTo>
                    <a:pt x="0" y="24581"/>
                    <a:pt x="22733" y="0"/>
                    <a:pt x="50927" y="0"/>
                  </a:cubicBezTo>
                  <a:lnTo>
                    <a:pt x="12813411" y="0"/>
                  </a:lnTo>
                  <a:cubicBezTo>
                    <a:pt x="12841478" y="0"/>
                    <a:pt x="12864338" y="24581"/>
                    <a:pt x="12864338" y="55067"/>
                  </a:cubicBezTo>
                  <a:lnTo>
                    <a:pt x="12864338" y="4227911"/>
                  </a:lnTo>
                  <a:cubicBezTo>
                    <a:pt x="12864338" y="4258259"/>
                    <a:pt x="12841605" y="4282978"/>
                    <a:pt x="12813411" y="4282978"/>
                  </a:cubicBezTo>
                  <a:lnTo>
                    <a:pt x="50927" y="4282978"/>
                  </a:lnTo>
                  <a:cubicBezTo>
                    <a:pt x="22860" y="4282978"/>
                    <a:pt x="0" y="4258397"/>
                    <a:pt x="0" y="4227911"/>
                  </a:cubicBezTo>
                  <a:close/>
                </a:path>
              </a:pathLst>
            </a:custGeom>
            <a:solidFill>
              <a:srgbClr val="F3E8E8"/>
            </a:solidFill>
          </p:spPr>
        </p:sp>
      </p:grpSp>
      <p:sp>
        <p:nvSpPr>
          <p:cNvPr name="TextBox 14" id="14"/>
          <p:cNvSpPr txBox="true"/>
          <p:nvPr/>
        </p:nvSpPr>
        <p:spPr>
          <a:xfrm rot="0">
            <a:off x="1145381" y="6426696"/>
            <a:ext cx="3178969" cy="412402"/>
          </a:xfrm>
          <a:prstGeom prst="rect">
            <a:avLst/>
          </a:prstGeom>
        </p:spPr>
        <p:txBody>
          <a:bodyPr anchor="t" rtlCol="false" tIns="0" lIns="0" bIns="0" rIns="0">
            <a:spAutoFit/>
          </a:bodyPr>
          <a:lstStyle/>
          <a:p>
            <a:pPr algn="l">
              <a:lnSpc>
                <a:spcPts val="2937"/>
              </a:lnSpc>
            </a:pPr>
            <a:r>
              <a:rPr lang="en-US" sz="2312">
                <a:solidFill>
                  <a:srgbClr val="3B3535"/>
                </a:solidFill>
                <a:latin typeface="Arimo"/>
                <a:ea typeface="Arimo"/>
                <a:cs typeface="Arimo"/>
                <a:sym typeface="Arimo"/>
              </a:rPr>
              <a:t>Ευκτική Παρακειμένου</a:t>
            </a:r>
          </a:p>
        </p:txBody>
      </p:sp>
      <p:sp>
        <p:nvSpPr>
          <p:cNvPr name="TextBox 15" id="15"/>
          <p:cNvSpPr txBox="true"/>
          <p:nvPr/>
        </p:nvSpPr>
        <p:spPr>
          <a:xfrm rot="0">
            <a:off x="1145381" y="6906071"/>
            <a:ext cx="9139238" cy="493068"/>
          </a:xfrm>
          <a:prstGeom prst="rect">
            <a:avLst/>
          </a:prstGeom>
        </p:spPr>
        <p:txBody>
          <a:bodyPr anchor="t" rtlCol="false" tIns="0" lIns="0" bIns="0" rIns="0">
            <a:spAutoFit/>
          </a:bodyPr>
          <a:lstStyle/>
          <a:p>
            <a:pPr algn="l">
              <a:lnSpc>
                <a:spcPts val="3187"/>
              </a:lnSpc>
            </a:pPr>
            <a:r>
              <a:rPr lang="en-US" sz="2000">
                <a:solidFill>
                  <a:srgbClr val="3B3535"/>
                </a:solidFill>
                <a:latin typeface="Roboto"/>
                <a:ea typeface="Roboto"/>
                <a:cs typeface="Roboto"/>
                <a:sym typeface="Roboto"/>
              </a:rPr>
              <a:t>Σχηματίζεται περιφραστικά, με τη μετοχή του ρήματος και την ευκτική του ειμί. </a:t>
            </a:r>
          </a:p>
        </p:txBody>
      </p:sp>
      <p:sp>
        <p:nvSpPr>
          <p:cNvPr name="TextBox 16" id="16"/>
          <p:cNvSpPr txBox="true"/>
          <p:nvPr/>
        </p:nvSpPr>
        <p:spPr>
          <a:xfrm rot="0">
            <a:off x="1145381" y="8026152"/>
            <a:ext cx="9139238" cy="1185958"/>
          </a:xfrm>
          <a:prstGeom prst="rect">
            <a:avLst/>
          </a:prstGeom>
        </p:spPr>
        <p:txBody>
          <a:bodyPr anchor="t" rtlCol="false" tIns="0" lIns="0" bIns="0" rIns="0">
            <a:spAutoFit/>
          </a:bodyPr>
          <a:lstStyle/>
          <a:p>
            <a:pPr algn="l">
              <a:lnSpc>
                <a:spcPts val="3186"/>
              </a:lnSpc>
            </a:pPr>
            <a:r>
              <a:rPr lang="en-US" sz="2000">
                <a:solidFill>
                  <a:srgbClr val="3B3535"/>
                </a:solidFill>
                <a:latin typeface="Roboto"/>
                <a:ea typeface="Roboto"/>
                <a:cs typeface="Roboto"/>
                <a:sym typeface="Roboto"/>
              </a:rPr>
              <a:t>Παράδειγμα: </a:t>
            </a:r>
          </a:p>
          <a:p>
            <a:pPr algn="l">
              <a:lnSpc>
                <a:spcPts val="3186"/>
              </a:lnSpc>
            </a:pPr>
            <a:r>
              <a:rPr lang="en-US" sz="2000">
                <a:solidFill>
                  <a:srgbClr val="3B3535"/>
                </a:solidFill>
                <a:latin typeface="Roboto"/>
                <a:ea typeface="Roboto"/>
                <a:cs typeface="Roboto"/>
                <a:sym typeface="Roboto"/>
              </a:rPr>
              <a:t>λελυκώς -κυῖα -κός εἴην, εἴης, εἴη, </a:t>
            </a:r>
          </a:p>
          <a:p>
            <a:pPr algn="l">
              <a:lnSpc>
                <a:spcPts val="3187"/>
              </a:lnSpc>
            </a:pPr>
            <a:r>
              <a:rPr lang="en-US" sz="2000">
                <a:solidFill>
                  <a:srgbClr val="3B3535"/>
                </a:solidFill>
                <a:latin typeface="Roboto"/>
                <a:ea typeface="Roboto"/>
                <a:cs typeface="Roboto"/>
                <a:sym typeface="Roboto"/>
              </a:rPr>
              <a:t>λελυκότες </a:t>
            </a:r>
            <a:r>
              <a:rPr lang="en-US" sz="2000">
                <a:solidFill>
                  <a:srgbClr val="3B3535"/>
                </a:solidFill>
                <a:latin typeface="Roboto"/>
                <a:ea typeface="Roboto"/>
                <a:cs typeface="Roboto"/>
                <a:sym typeface="Roboto"/>
              </a:rPr>
              <a:t>εἴημεν (εἶμεν), εἴητε (εἶτε), εἴησαν (εἶεν)</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preencoded.png"/>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grpSp>
        <p:nvGrpSpPr>
          <p:cNvPr name="Group 3" id="3"/>
          <p:cNvGrpSpPr/>
          <p:nvPr/>
        </p:nvGrpSpPr>
        <p:grpSpPr>
          <a:xfrm rot="0">
            <a:off x="0" y="0"/>
            <a:ext cx="18288000" cy="10287000"/>
            <a:chOff x="0" y="0"/>
            <a:chExt cx="24384000" cy="13716000"/>
          </a:xfrm>
        </p:grpSpPr>
        <p:sp>
          <p:nvSpPr>
            <p:cNvPr name="Freeform 4" id="4"/>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AFA"/>
            </a:solidFill>
          </p:spPr>
        </p:sp>
      </p:grpSp>
      <p:sp>
        <p:nvSpPr>
          <p:cNvPr name="Freeform 5" id="5" descr="preencoded.png"/>
          <p:cNvSpPr/>
          <p:nvPr/>
        </p:nvSpPr>
        <p:spPr>
          <a:xfrm flipH="false" flipV="false" rot="0">
            <a:off x="0" y="0"/>
            <a:ext cx="6858000" cy="10287000"/>
          </a:xfrm>
          <a:custGeom>
            <a:avLst/>
            <a:gdLst/>
            <a:ahLst/>
            <a:cxnLst/>
            <a:rect r="r" b="b" t="t" l="l"/>
            <a:pathLst>
              <a:path h="10287000" w="6858000">
                <a:moveTo>
                  <a:pt x="0" y="0"/>
                </a:moveTo>
                <a:lnTo>
                  <a:pt x="6858000" y="0"/>
                </a:lnTo>
                <a:lnTo>
                  <a:pt x="6858000" y="10287000"/>
                </a:lnTo>
                <a:lnTo>
                  <a:pt x="0" y="10287000"/>
                </a:lnTo>
                <a:lnTo>
                  <a:pt x="0" y="0"/>
                </a:lnTo>
                <a:close/>
              </a:path>
            </a:pathLst>
          </a:custGeom>
          <a:blipFill>
            <a:blip r:embed="rId4"/>
            <a:stretch>
              <a:fillRect l="0" t="0" r="0" b="0"/>
            </a:stretch>
          </a:blipFill>
        </p:spPr>
      </p:sp>
      <p:sp>
        <p:nvSpPr>
          <p:cNvPr name="TextBox 6" id="6"/>
          <p:cNvSpPr txBox="true"/>
          <p:nvPr/>
        </p:nvSpPr>
        <p:spPr>
          <a:xfrm rot="0">
            <a:off x="7789366" y="875407"/>
            <a:ext cx="6511826" cy="830164"/>
          </a:xfrm>
          <a:prstGeom prst="rect">
            <a:avLst/>
          </a:prstGeom>
        </p:spPr>
        <p:txBody>
          <a:bodyPr anchor="t" rtlCol="false" tIns="0" lIns="0" bIns="0" rIns="0">
            <a:spAutoFit/>
          </a:bodyPr>
          <a:lstStyle/>
          <a:p>
            <a:pPr algn="l">
              <a:lnSpc>
                <a:spcPts val="6125"/>
              </a:lnSpc>
            </a:pPr>
            <a:r>
              <a:rPr lang="en-US" sz="4875">
                <a:solidFill>
                  <a:srgbClr val="1F1E1E"/>
                </a:solidFill>
                <a:latin typeface="Arimo"/>
                <a:ea typeface="Arimo"/>
                <a:cs typeface="Arimo"/>
                <a:sym typeface="Arimo"/>
              </a:rPr>
              <a:t>Ευκτική Μέσης Φωνής</a:t>
            </a:r>
          </a:p>
        </p:txBody>
      </p:sp>
      <p:grpSp>
        <p:nvGrpSpPr>
          <p:cNvPr name="Group 7" id="7"/>
          <p:cNvGrpSpPr/>
          <p:nvPr/>
        </p:nvGrpSpPr>
        <p:grpSpPr>
          <a:xfrm rot="0">
            <a:off x="8174236" y="2104728"/>
            <a:ext cx="28575" cy="7259241"/>
            <a:chOff x="0" y="0"/>
            <a:chExt cx="38100" cy="9678988"/>
          </a:xfrm>
        </p:grpSpPr>
        <p:sp>
          <p:nvSpPr>
            <p:cNvPr name="Freeform 8" id="8"/>
            <p:cNvSpPr/>
            <p:nvPr/>
          </p:nvSpPr>
          <p:spPr>
            <a:xfrm flipH="false" flipV="false" rot="0">
              <a:off x="0" y="0"/>
              <a:ext cx="38100" cy="9679051"/>
            </a:xfrm>
            <a:custGeom>
              <a:avLst/>
              <a:gdLst/>
              <a:ahLst/>
              <a:cxnLst/>
              <a:rect r="r" b="b" t="t" l="l"/>
              <a:pathLst>
                <a:path h="9679051" w="38100">
                  <a:moveTo>
                    <a:pt x="0" y="19050"/>
                  </a:moveTo>
                  <a:cubicBezTo>
                    <a:pt x="0" y="8509"/>
                    <a:pt x="8509" y="0"/>
                    <a:pt x="19050" y="0"/>
                  </a:cubicBezTo>
                  <a:cubicBezTo>
                    <a:pt x="29591" y="0"/>
                    <a:pt x="38100" y="8509"/>
                    <a:pt x="38100" y="19050"/>
                  </a:cubicBezTo>
                  <a:lnTo>
                    <a:pt x="38100" y="9660001"/>
                  </a:lnTo>
                  <a:cubicBezTo>
                    <a:pt x="38100" y="9670542"/>
                    <a:pt x="29591" y="9679051"/>
                    <a:pt x="19050" y="9679051"/>
                  </a:cubicBezTo>
                  <a:cubicBezTo>
                    <a:pt x="8509" y="9679051"/>
                    <a:pt x="0" y="9670542"/>
                    <a:pt x="0" y="9660001"/>
                  </a:cubicBezTo>
                  <a:close/>
                </a:path>
              </a:pathLst>
            </a:custGeom>
            <a:solidFill>
              <a:srgbClr val="D9CECE"/>
            </a:solidFill>
          </p:spPr>
        </p:sp>
      </p:grpSp>
      <p:grpSp>
        <p:nvGrpSpPr>
          <p:cNvPr name="Group 9" id="9"/>
          <p:cNvGrpSpPr/>
          <p:nvPr/>
        </p:nvGrpSpPr>
        <p:grpSpPr>
          <a:xfrm rot="0">
            <a:off x="8459316" y="2689026"/>
            <a:ext cx="931366" cy="28575"/>
            <a:chOff x="0" y="0"/>
            <a:chExt cx="1241822" cy="38100"/>
          </a:xfrm>
        </p:grpSpPr>
        <p:sp>
          <p:nvSpPr>
            <p:cNvPr name="Freeform 10" id="10"/>
            <p:cNvSpPr/>
            <p:nvPr/>
          </p:nvSpPr>
          <p:spPr>
            <a:xfrm flipH="false" flipV="false" rot="0">
              <a:off x="0" y="0"/>
              <a:ext cx="1241806" cy="38100"/>
            </a:xfrm>
            <a:custGeom>
              <a:avLst/>
              <a:gdLst/>
              <a:ahLst/>
              <a:cxnLst/>
              <a:rect r="r" b="b" t="t" l="l"/>
              <a:pathLst>
                <a:path h="38100" w="1241806">
                  <a:moveTo>
                    <a:pt x="0" y="19050"/>
                  </a:moveTo>
                  <a:cubicBezTo>
                    <a:pt x="0" y="8509"/>
                    <a:pt x="8509" y="0"/>
                    <a:pt x="19050" y="0"/>
                  </a:cubicBezTo>
                  <a:lnTo>
                    <a:pt x="1222756" y="0"/>
                  </a:lnTo>
                  <a:cubicBezTo>
                    <a:pt x="1233297" y="0"/>
                    <a:pt x="1241806" y="8509"/>
                    <a:pt x="1241806" y="19050"/>
                  </a:cubicBezTo>
                  <a:cubicBezTo>
                    <a:pt x="1241806" y="29591"/>
                    <a:pt x="1233297" y="38100"/>
                    <a:pt x="1222756" y="38100"/>
                  </a:cubicBezTo>
                  <a:lnTo>
                    <a:pt x="19050" y="38100"/>
                  </a:lnTo>
                  <a:cubicBezTo>
                    <a:pt x="8509" y="38100"/>
                    <a:pt x="0" y="29591"/>
                    <a:pt x="0" y="19050"/>
                  </a:cubicBezTo>
                  <a:close/>
                </a:path>
              </a:pathLst>
            </a:custGeom>
            <a:solidFill>
              <a:srgbClr val="D9CECE"/>
            </a:solidFill>
          </p:spPr>
        </p:sp>
      </p:grpSp>
      <p:grpSp>
        <p:nvGrpSpPr>
          <p:cNvPr name="Group 11" id="11"/>
          <p:cNvGrpSpPr/>
          <p:nvPr/>
        </p:nvGrpSpPr>
        <p:grpSpPr>
          <a:xfrm rot="0">
            <a:off x="7889156" y="2404021"/>
            <a:ext cx="598735" cy="598735"/>
            <a:chOff x="0" y="0"/>
            <a:chExt cx="798313" cy="798313"/>
          </a:xfrm>
        </p:grpSpPr>
        <p:sp>
          <p:nvSpPr>
            <p:cNvPr name="Freeform 12" id="12"/>
            <p:cNvSpPr/>
            <p:nvPr/>
          </p:nvSpPr>
          <p:spPr>
            <a:xfrm flipH="false" flipV="false" rot="0">
              <a:off x="0" y="0"/>
              <a:ext cx="798322" cy="798322"/>
            </a:xfrm>
            <a:custGeom>
              <a:avLst/>
              <a:gdLst/>
              <a:ahLst/>
              <a:cxnLst/>
              <a:rect r="r" b="b" t="t" l="l"/>
              <a:pathLst>
                <a:path h="798322" w="798322">
                  <a:moveTo>
                    <a:pt x="0" y="53213"/>
                  </a:moveTo>
                  <a:cubicBezTo>
                    <a:pt x="0" y="23876"/>
                    <a:pt x="23876" y="0"/>
                    <a:pt x="53213" y="0"/>
                  </a:cubicBezTo>
                  <a:lnTo>
                    <a:pt x="745109" y="0"/>
                  </a:lnTo>
                  <a:cubicBezTo>
                    <a:pt x="774446" y="0"/>
                    <a:pt x="798322" y="23876"/>
                    <a:pt x="798322" y="53213"/>
                  </a:cubicBezTo>
                  <a:lnTo>
                    <a:pt x="798322" y="745109"/>
                  </a:lnTo>
                  <a:cubicBezTo>
                    <a:pt x="798322" y="774446"/>
                    <a:pt x="774446" y="798322"/>
                    <a:pt x="745109" y="798322"/>
                  </a:cubicBezTo>
                  <a:lnTo>
                    <a:pt x="53213" y="798322"/>
                  </a:lnTo>
                  <a:cubicBezTo>
                    <a:pt x="23876" y="798322"/>
                    <a:pt x="0" y="774446"/>
                    <a:pt x="0" y="745109"/>
                  </a:cubicBezTo>
                  <a:close/>
                </a:path>
              </a:pathLst>
            </a:custGeom>
            <a:solidFill>
              <a:srgbClr val="F3E8E8"/>
            </a:solidFill>
          </p:spPr>
        </p:sp>
      </p:grpSp>
      <p:sp>
        <p:nvSpPr>
          <p:cNvPr name="TextBox 13" id="13"/>
          <p:cNvSpPr txBox="true"/>
          <p:nvPr/>
        </p:nvSpPr>
        <p:spPr>
          <a:xfrm rot="0">
            <a:off x="8130852" y="2553592"/>
            <a:ext cx="115341" cy="337542"/>
          </a:xfrm>
          <a:prstGeom prst="rect">
            <a:avLst/>
          </a:prstGeom>
        </p:spPr>
        <p:txBody>
          <a:bodyPr anchor="t" rtlCol="false" tIns="0" lIns="0" bIns="0" rIns="0">
            <a:spAutoFit/>
          </a:bodyPr>
          <a:lstStyle/>
          <a:p>
            <a:pPr algn="ctr">
              <a:lnSpc>
                <a:spcPts val="2937"/>
              </a:lnSpc>
            </a:pPr>
            <a:r>
              <a:rPr lang="en-US" sz="2937">
                <a:solidFill>
                  <a:srgbClr val="3B3535"/>
                </a:solidFill>
                <a:latin typeface="Arimo"/>
                <a:ea typeface="Arimo"/>
                <a:cs typeface="Arimo"/>
                <a:sym typeface="Arimo"/>
              </a:rPr>
              <a:t>1</a:t>
            </a:r>
          </a:p>
        </p:txBody>
      </p:sp>
      <p:sp>
        <p:nvSpPr>
          <p:cNvPr name="TextBox 14" id="14"/>
          <p:cNvSpPr txBox="true"/>
          <p:nvPr/>
        </p:nvSpPr>
        <p:spPr>
          <a:xfrm rot="0">
            <a:off x="9652099" y="2351782"/>
            <a:ext cx="3130897" cy="410468"/>
          </a:xfrm>
          <a:prstGeom prst="rect">
            <a:avLst/>
          </a:prstGeom>
        </p:spPr>
        <p:txBody>
          <a:bodyPr anchor="t" rtlCol="false" tIns="0" lIns="0" bIns="0" rIns="0">
            <a:spAutoFit/>
          </a:bodyPr>
          <a:lstStyle/>
          <a:p>
            <a:pPr algn="l">
              <a:lnSpc>
                <a:spcPts val="3062"/>
              </a:lnSpc>
            </a:pPr>
            <a:r>
              <a:rPr lang="en-US" sz="2437">
                <a:solidFill>
                  <a:srgbClr val="3B3535"/>
                </a:solidFill>
                <a:latin typeface="Arimo"/>
                <a:ea typeface="Arimo"/>
                <a:cs typeface="Arimo"/>
                <a:sym typeface="Arimo"/>
              </a:rPr>
              <a:t>Ενεστώτας</a:t>
            </a:r>
          </a:p>
        </p:txBody>
      </p:sp>
      <p:sp>
        <p:nvSpPr>
          <p:cNvPr name="TextBox 15" id="15"/>
          <p:cNvSpPr txBox="true"/>
          <p:nvPr/>
        </p:nvSpPr>
        <p:spPr>
          <a:xfrm rot="0">
            <a:off x="9652099" y="2836069"/>
            <a:ext cx="7704535" cy="511374"/>
          </a:xfrm>
          <a:prstGeom prst="rect">
            <a:avLst/>
          </a:prstGeom>
        </p:spPr>
        <p:txBody>
          <a:bodyPr anchor="t" rtlCol="false" tIns="0" lIns="0" bIns="0" rIns="0">
            <a:spAutoFit/>
          </a:bodyPr>
          <a:lstStyle/>
          <a:p>
            <a:pPr algn="l">
              <a:lnSpc>
                <a:spcPts val="3312"/>
              </a:lnSpc>
            </a:pPr>
            <a:r>
              <a:rPr lang="en-US" sz="2062">
                <a:solidFill>
                  <a:srgbClr val="3B3535"/>
                </a:solidFill>
                <a:latin typeface="Roboto"/>
                <a:ea typeface="Roboto"/>
                <a:cs typeface="Roboto"/>
                <a:sym typeface="Roboto"/>
              </a:rPr>
              <a:t>λυ-οίμην, λύ-οιο, λύ-οιτο, λυ-οίμεθα, λύ-οισθε, λύ-οιντο</a:t>
            </a:r>
          </a:p>
        </p:txBody>
      </p:sp>
      <p:grpSp>
        <p:nvGrpSpPr>
          <p:cNvPr name="Group 16" id="16"/>
          <p:cNvGrpSpPr/>
          <p:nvPr/>
        </p:nvGrpSpPr>
        <p:grpSpPr>
          <a:xfrm rot="0">
            <a:off x="8459316" y="4463951"/>
            <a:ext cx="931366" cy="28575"/>
            <a:chOff x="0" y="0"/>
            <a:chExt cx="1241822" cy="38100"/>
          </a:xfrm>
        </p:grpSpPr>
        <p:sp>
          <p:nvSpPr>
            <p:cNvPr name="Freeform 17" id="17"/>
            <p:cNvSpPr/>
            <p:nvPr/>
          </p:nvSpPr>
          <p:spPr>
            <a:xfrm flipH="false" flipV="false" rot="0">
              <a:off x="0" y="0"/>
              <a:ext cx="1241806" cy="38100"/>
            </a:xfrm>
            <a:custGeom>
              <a:avLst/>
              <a:gdLst/>
              <a:ahLst/>
              <a:cxnLst/>
              <a:rect r="r" b="b" t="t" l="l"/>
              <a:pathLst>
                <a:path h="38100" w="1241806">
                  <a:moveTo>
                    <a:pt x="0" y="19050"/>
                  </a:moveTo>
                  <a:cubicBezTo>
                    <a:pt x="0" y="8509"/>
                    <a:pt x="8509" y="0"/>
                    <a:pt x="19050" y="0"/>
                  </a:cubicBezTo>
                  <a:lnTo>
                    <a:pt x="1222756" y="0"/>
                  </a:lnTo>
                  <a:cubicBezTo>
                    <a:pt x="1233297" y="0"/>
                    <a:pt x="1241806" y="8509"/>
                    <a:pt x="1241806" y="19050"/>
                  </a:cubicBezTo>
                  <a:cubicBezTo>
                    <a:pt x="1241806" y="29591"/>
                    <a:pt x="1233297" y="38100"/>
                    <a:pt x="1222756" y="38100"/>
                  </a:cubicBezTo>
                  <a:lnTo>
                    <a:pt x="19050" y="38100"/>
                  </a:lnTo>
                  <a:cubicBezTo>
                    <a:pt x="8509" y="38100"/>
                    <a:pt x="0" y="29591"/>
                    <a:pt x="0" y="19050"/>
                  </a:cubicBezTo>
                  <a:close/>
                </a:path>
              </a:pathLst>
            </a:custGeom>
            <a:solidFill>
              <a:srgbClr val="D9CECE"/>
            </a:solidFill>
          </p:spPr>
        </p:sp>
      </p:grpSp>
      <p:grpSp>
        <p:nvGrpSpPr>
          <p:cNvPr name="Group 18" id="18"/>
          <p:cNvGrpSpPr/>
          <p:nvPr/>
        </p:nvGrpSpPr>
        <p:grpSpPr>
          <a:xfrm rot="0">
            <a:off x="7889156" y="4178945"/>
            <a:ext cx="598735" cy="598735"/>
            <a:chOff x="0" y="0"/>
            <a:chExt cx="798313" cy="798313"/>
          </a:xfrm>
        </p:grpSpPr>
        <p:sp>
          <p:nvSpPr>
            <p:cNvPr name="Freeform 19" id="19"/>
            <p:cNvSpPr/>
            <p:nvPr/>
          </p:nvSpPr>
          <p:spPr>
            <a:xfrm flipH="false" flipV="false" rot="0">
              <a:off x="0" y="0"/>
              <a:ext cx="798322" cy="798322"/>
            </a:xfrm>
            <a:custGeom>
              <a:avLst/>
              <a:gdLst/>
              <a:ahLst/>
              <a:cxnLst/>
              <a:rect r="r" b="b" t="t" l="l"/>
              <a:pathLst>
                <a:path h="798322" w="798322">
                  <a:moveTo>
                    <a:pt x="0" y="53213"/>
                  </a:moveTo>
                  <a:cubicBezTo>
                    <a:pt x="0" y="23876"/>
                    <a:pt x="23876" y="0"/>
                    <a:pt x="53213" y="0"/>
                  </a:cubicBezTo>
                  <a:lnTo>
                    <a:pt x="745109" y="0"/>
                  </a:lnTo>
                  <a:cubicBezTo>
                    <a:pt x="774446" y="0"/>
                    <a:pt x="798322" y="23876"/>
                    <a:pt x="798322" y="53213"/>
                  </a:cubicBezTo>
                  <a:lnTo>
                    <a:pt x="798322" y="745109"/>
                  </a:lnTo>
                  <a:cubicBezTo>
                    <a:pt x="798322" y="774446"/>
                    <a:pt x="774446" y="798322"/>
                    <a:pt x="745109" y="798322"/>
                  </a:cubicBezTo>
                  <a:lnTo>
                    <a:pt x="53213" y="798322"/>
                  </a:lnTo>
                  <a:cubicBezTo>
                    <a:pt x="23876" y="798322"/>
                    <a:pt x="0" y="774446"/>
                    <a:pt x="0" y="745109"/>
                  </a:cubicBezTo>
                  <a:close/>
                </a:path>
              </a:pathLst>
            </a:custGeom>
            <a:solidFill>
              <a:srgbClr val="F3E8E8"/>
            </a:solidFill>
          </p:spPr>
        </p:sp>
      </p:grpSp>
      <p:sp>
        <p:nvSpPr>
          <p:cNvPr name="TextBox 20" id="20"/>
          <p:cNvSpPr txBox="true"/>
          <p:nvPr/>
        </p:nvSpPr>
        <p:spPr>
          <a:xfrm rot="0">
            <a:off x="8085460" y="4328518"/>
            <a:ext cx="205979" cy="337542"/>
          </a:xfrm>
          <a:prstGeom prst="rect">
            <a:avLst/>
          </a:prstGeom>
        </p:spPr>
        <p:txBody>
          <a:bodyPr anchor="t" rtlCol="false" tIns="0" lIns="0" bIns="0" rIns="0">
            <a:spAutoFit/>
          </a:bodyPr>
          <a:lstStyle/>
          <a:p>
            <a:pPr algn="ctr">
              <a:lnSpc>
                <a:spcPts val="2937"/>
              </a:lnSpc>
            </a:pPr>
            <a:r>
              <a:rPr lang="en-US" sz="2937">
                <a:solidFill>
                  <a:srgbClr val="3B3535"/>
                </a:solidFill>
                <a:latin typeface="Arimo"/>
                <a:ea typeface="Arimo"/>
                <a:cs typeface="Arimo"/>
                <a:sym typeface="Arimo"/>
              </a:rPr>
              <a:t>2</a:t>
            </a:r>
          </a:p>
        </p:txBody>
      </p:sp>
      <p:sp>
        <p:nvSpPr>
          <p:cNvPr name="TextBox 21" id="21"/>
          <p:cNvSpPr txBox="true"/>
          <p:nvPr/>
        </p:nvSpPr>
        <p:spPr>
          <a:xfrm rot="0">
            <a:off x="9652099" y="4126706"/>
            <a:ext cx="3130897" cy="410468"/>
          </a:xfrm>
          <a:prstGeom prst="rect">
            <a:avLst/>
          </a:prstGeom>
        </p:spPr>
        <p:txBody>
          <a:bodyPr anchor="t" rtlCol="false" tIns="0" lIns="0" bIns="0" rIns="0">
            <a:spAutoFit/>
          </a:bodyPr>
          <a:lstStyle/>
          <a:p>
            <a:pPr algn="l">
              <a:lnSpc>
                <a:spcPts val="3062"/>
              </a:lnSpc>
            </a:pPr>
            <a:r>
              <a:rPr lang="en-US" sz="2437">
                <a:solidFill>
                  <a:srgbClr val="3B3535"/>
                </a:solidFill>
                <a:latin typeface="Arimo"/>
                <a:ea typeface="Arimo"/>
                <a:cs typeface="Arimo"/>
                <a:sym typeface="Arimo"/>
              </a:rPr>
              <a:t>Μέλλοντας</a:t>
            </a:r>
          </a:p>
        </p:txBody>
      </p:sp>
      <p:sp>
        <p:nvSpPr>
          <p:cNvPr name="TextBox 22" id="22"/>
          <p:cNvSpPr txBox="true"/>
          <p:nvPr/>
        </p:nvSpPr>
        <p:spPr>
          <a:xfrm rot="0">
            <a:off x="9652099" y="4610993"/>
            <a:ext cx="7704535" cy="511374"/>
          </a:xfrm>
          <a:prstGeom prst="rect">
            <a:avLst/>
          </a:prstGeom>
        </p:spPr>
        <p:txBody>
          <a:bodyPr anchor="t" rtlCol="false" tIns="0" lIns="0" bIns="0" rIns="0">
            <a:spAutoFit/>
          </a:bodyPr>
          <a:lstStyle/>
          <a:p>
            <a:pPr algn="l">
              <a:lnSpc>
                <a:spcPts val="3312"/>
              </a:lnSpc>
            </a:pPr>
            <a:r>
              <a:rPr lang="en-US" sz="2062">
                <a:solidFill>
                  <a:srgbClr val="3B3535"/>
                </a:solidFill>
                <a:latin typeface="Roboto"/>
                <a:ea typeface="Roboto"/>
                <a:cs typeface="Roboto"/>
                <a:sym typeface="Roboto"/>
              </a:rPr>
              <a:t>λυ-σοίμην, λύ-σοιο, λύ-σοιτο, λυ-σοίμεθα, λύ-σοισθε, λύ-σοιντο</a:t>
            </a:r>
          </a:p>
        </p:txBody>
      </p:sp>
      <p:grpSp>
        <p:nvGrpSpPr>
          <p:cNvPr name="Group 23" id="23"/>
          <p:cNvGrpSpPr/>
          <p:nvPr/>
        </p:nvGrpSpPr>
        <p:grpSpPr>
          <a:xfrm rot="0">
            <a:off x="8459316" y="6238875"/>
            <a:ext cx="931366" cy="28575"/>
            <a:chOff x="0" y="0"/>
            <a:chExt cx="1241822" cy="38100"/>
          </a:xfrm>
        </p:grpSpPr>
        <p:sp>
          <p:nvSpPr>
            <p:cNvPr name="Freeform 24" id="24"/>
            <p:cNvSpPr/>
            <p:nvPr/>
          </p:nvSpPr>
          <p:spPr>
            <a:xfrm flipH="false" flipV="false" rot="0">
              <a:off x="0" y="0"/>
              <a:ext cx="1241806" cy="38100"/>
            </a:xfrm>
            <a:custGeom>
              <a:avLst/>
              <a:gdLst/>
              <a:ahLst/>
              <a:cxnLst/>
              <a:rect r="r" b="b" t="t" l="l"/>
              <a:pathLst>
                <a:path h="38100" w="1241806">
                  <a:moveTo>
                    <a:pt x="0" y="19050"/>
                  </a:moveTo>
                  <a:cubicBezTo>
                    <a:pt x="0" y="8509"/>
                    <a:pt x="8509" y="0"/>
                    <a:pt x="19050" y="0"/>
                  </a:cubicBezTo>
                  <a:lnTo>
                    <a:pt x="1222756" y="0"/>
                  </a:lnTo>
                  <a:cubicBezTo>
                    <a:pt x="1233297" y="0"/>
                    <a:pt x="1241806" y="8509"/>
                    <a:pt x="1241806" y="19050"/>
                  </a:cubicBezTo>
                  <a:cubicBezTo>
                    <a:pt x="1241806" y="29591"/>
                    <a:pt x="1233297" y="38100"/>
                    <a:pt x="1222756" y="38100"/>
                  </a:cubicBezTo>
                  <a:lnTo>
                    <a:pt x="19050" y="38100"/>
                  </a:lnTo>
                  <a:cubicBezTo>
                    <a:pt x="8509" y="38100"/>
                    <a:pt x="0" y="29591"/>
                    <a:pt x="0" y="19050"/>
                  </a:cubicBezTo>
                  <a:close/>
                </a:path>
              </a:pathLst>
            </a:custGeom>
            <a:solidFill>
              <a:srgbClr val="D9CECE"/>
            </a:solidFill>
          </p:spPr>
        </p:sp>
      </p:grpSp>
      <p:grpSp>
        <p:nvGrpSpPr>
          <p:cNvPr name="Group 25" id="25"/>
          <p:cNvGrpSpPr/>
          <p:nvPr/>
        </p:nvGrpSpPr>
        <p:grpSpPr>
          <a:xfrm rot="0">
            <a:off x="7889156" y="5953869"/>
            <a:ext cx="598735" cy="598735"/>
            <a:chOff x="0" y="0"/>
            <a:chExt cx="798313" cy="798313"/>
          </a:xfrm>
        </p:grpSpPr>
        <p:sp>
          <p:nvSpPr>
            <p:cNvPr name="Freeform 26" id="26"/>
            <p:cNvSpPr/>
            <p:nvPr/>
          </p:nvSpPr>
          <p:spPr>
            <a:xfrm flipH="false" flipV="false" rot="0">
              <a:off x="0" y="0"/>
              <a:ext cx="798322" cy="798322"/>
            </a:xfrm>
            <a:custGeom>
              <a:avLst/>
              <a:gdLst/>
              <a:ahLst/>
              <a:cxnLst/>
              <a:rect r="r" b="b" t="t" l="l"/>
              <a:pathLst>
                <a:path h="798322" w="798322">
                  <a:moveTo>
                    <a:pt x="0" y="53213"/>
                  </a:moveTo>
                  <a:cubicBezTo>
                    <a:pt x="0" y="23876"/>
                    <a:pt x="23876" y="0"/>
                    <a:pt x="53213" y="0"/>
                  </a:cubicBezTo>
                  <a:lnTo>
                    <a:pt x="745109" y="0"/>
                  </a:lnTo>
                  <a:cubicBezTo>
                    <a:pt x="774446" y="0"/>
                    <a:pt x="798322" y="23876"/>
                    <a:pt x="798322" y="53213"/>
                  </a:cubicBezTo>
                  <a:lnTo>
                    <a:pt x="798322" y="745109"/>
                  </a:lnTo>
                  <a:cubicBezTo>
                    <a:pt x="798322" y="774446"/>
                    <a:pt x="774446" y="798322"/>
                    <a:pt x="745109" y="798322"/>
                  </a:cubicBezTo>
                  <a:lnTo>
                    <a:pt x="53213" y="798322"/>
                  </a:lnTo>
                  <a:cubicBezTo>
                    <a:pt x="23876" y="798322"/>
                    <a:pt x="0" y="774446"/>
                    <a:pt x="0" y="745109"/>
                  </a:cubicBezTo>
                  <a:close/>
                </a:path>
              </a:pathLst>
            </a:custGeom>
            <a:solidFill>
              <a:srgbClr val="F3E8E8"/>
            </a:solidFill>
          </p:spPr>
        </p:sp>
      </p:grpSp>
      <p:sp>
        <p:nvSpPr>
          <p:cNvPr name="TextBox 27" id="27"/>
          <p:cNvSpPr txBox="true"/>
          <p:nvPr/>
        </p:nvSpPr>
        <p:spPr>
          <a:xfrm rot="0">
            <a:off x="8078316" y="6103441"/>
            <a:ext cx="220265" cy="337542"/>
          </a:xfrm>
          <a:prstGeom prst="rect">
            <a:avLst/>
          </a:prstGeom>
        </p:spPr>
        <p:txBody>
          <a:bodyPr anchor="t" rtlCol="false" tIns="0" lIns="0" bIns="0" rIns="0">
            <a:spAutoFit/>
          </a:bodyPr>
          <a:lstStyle/>
          <a:p>
            <a:pPr algn="ctr">
              <a:lnSpc>
                <a:spcPts val="2937"/>
              </a:lnSpc>
            </a:pPr>
            <a:r>
              <a:rPr lang="en-US" sz="2937">
                <a:solidFill>
                  <a:srgbClr val="3B3535"/>
                </a:solidFill>
                <a:latin typeface="Arimo"/>
                <a:ea typeface="Arimo"/>
                <a:cs typeface="Arimo"/>
                <a:sym typeface="Arimo"/>
              </a:rPr>
              <a:t>3</a:t>
            </a:r>
          </a:p>
        </p:txBody>
      </p:sp>
      <p:sp>
        <p:nvSpPr>
          <p:cNvPr name="TextBox 28" id="28"/>
          <p:cNvSpPr txBox="true"/>
          <p:nvPr/>
        </p:nvSpPr>
        <p:spPr>
          <a:xfrm rot="0">
            <a:off x="9652099" y="5901630"/>
            <a:ext cx="3130897" cy="410467"/>
          </a:xfrm>
          <a:prstGeom prst="rect">
            <a:avLst/>
          </a:prstGeom>
        </p:spPr>
        <p:txBody>
          <a:bodyPr anchor="t" rtlCol="false" tIns="0" lIns="0" bIns="0" rIns="0">
            <a:spAutoFit/>
          </a:bodyPr>
          <a:lstStyle/>
          <a:p>
            <a:pPr algn="l">
              <a:lnSpc>
                <a:spcPts val="3062"/>
              </a:lnSpc>
            </a:pPr>
            <a:r>
              <a:rPr lang="en-US" sz="2437">
                <a:solidFill>
                  <a:srgbClr val="3B3535"/>
                </a:solidFill>
                <a:latin typeface="Arimo"/>
                <a:ea typeface="Arimo"/>
                <a:cs typeface="Arimo"/>
                <a:sym typeface="Arimo"/>
              </a:rPr>
              <a:t>Αόριστος</a:t>
            </a:r>
          </a:p>
        </p:txBody>
      </p:sp>
      <p:sp>
        <p:nvSpPr>
          <p:cNvPr name="TextBox 29" id="29"/>
          <p:cNvSpPr txBox="true"/>
          <p:nvPr/>
        </p:nvSpPr>
        <p:spPr>
          <a:xfrm rot="0">
            <a:off x="9652099" y="6385917"/>
            <a:ext cx="7704535" cy="511374"/>
          </a:xfrm>
          <a:prstGeom prst="rect">
            <a:avLst/>
          </a:prstGeom>
        </p:spPr>
        <p:txBody>
          <a:bodyPr anchor="t" rtlCol="false" tIns="0" lIns="0" bIns="0" rIns="0">
            <a:spAutoFit/>
          </a:bodyPr>
          <a:lstStyle/>
          <a:p>
            <a:pPr algn="l">
              <a:lnSpc>
                <a:spcPts val="3312"/>
              </a:lnSpc>
            </a:pPr>
            <a:r>
              <a:rPr lang="en-US" sz="2062">
                <a:solidFill>
                  <a:srgbClr val="3B3535"/>
                </a:solidFill>
                <a:latin typeface="Roboto"/>
                <a:ea typeface="Roboto"/>
                <a:cs typeface="Roboto"/>
                <a:sym typeface="Roboto"/>
              </a:rPr>
              <a:t>λυ-σαίμην, λύ-σαιο, λύ-σαιτο, λυ-σαίμεθα, λύ-σαισθε, λύ-σαιντο</a:t>
            </a:r>
          </a:p>
        </p:txBody>
      </p:sp>
      <p:grpSp>
        <p:nvGrpSpPr>
          <p:cNvPr name="Group 30" id="30"/>
          <p:cNvGrpSpPr/>
          <p:nvPr/>
        </p:nvGrpSpPr>
        <p:grpSpPr>
          <a:xfrm rot="0">
            <a:off x="8459316" y="8013799"/>
            <a:ext cx="931366" cy="28575"/>
            <a:chOff x="0" y="0"/>
            <a:chExt cx="1241822" cy="38100"/>
          </a:xfrm>
        </p:grpSpPr>
        <p:sp>
          <p:nvSpPr>
            <p:cNvPr name="Freeform 31" id="31"/>
            <p:cNvSpPr/>
            <p:nvPr/>
          </p:nvSpPr>
          <p:spPr>
            <a:xfrm flipH="false" flipV="false" rot="0">
              <a:off x="0" y="0"/>
              <a:ext cx="1241806" cy="38100"/>
            </a:xfrm>
            <a:custGeom>
              <a:avLst/>
              <a:gdLst/>
              <a:ahLst/>
              <a:cxnLst/>
              <a:rect r="r" b="b" t="t" l="l"/>
              <a:pathLst>
                <a:path h="38100" w="1241806">
                  <a:moveTo>
                    <a:pt x="0" y="19050"/>
                  </a:moveTo>
                  <a:cubicBezTo>
                    <a:pt x="0" y="8509"/>
                    <a:pt x="8509" y="0"/>
                    <a:pt x="19050" y="0"/>
                  </a:cubicBezTo>
                  <a:lnTo>
                    <a:pt x="1222756" y="0"/>
                  </a:lnTo>
                  <a:cubicBezTo>
                    <a:pt x="1233297" y="0"/>
                    <a:pt x="1241806" y="8509"/>
                    <a:pt x="1241806" y="19050"/>
                  </a:cubicBezTo>
                  <a:cubicBezTo>
                    <a:pt x="1241806" y="29591"/>
                    <a:pt x="1233297" y="38100"/>
                    <a:pt x="1222756" y="38100"/>
                  </a:cubicBezTo>
                  <a:lnTo>
                    <a:pt x="19050" y="38100"/>
                  </a:lnTo>
                  <a:cubicBezTo>
                    <a:pt x="8509" y="38100"/>
                    <a:pt x="0" y="29591"/>
                    <a:pt x="0" y="19050"/>
                  </a:cubicBezTo>
                  <a:close/>
                </a:path>
              </a:pathLst>
            </a:custGeom>
            <a:solidFill>
              <a:srgbClr val="D9CECE"/>
            </a:solidFill>
          </p:spPr>
        </p:sp>
      </p:grpSp>
      <p:grpSp>
        <p:nvGrpSpPr>
          <p:cNvPr name="Group 32" id="32"/>
          <p:cNvGrpSpPr/>
          <p:nvPr/>
        </p:nvGrpSpPr>
        <p:grpSpPr>
          <a:xfrm rot="0">
            <a:off x="7889156" y="7728794"/>
            <a:ext cx="598735" cy="598735"/>
            <a:chOff x="0" y="0"/>
            <a:chExt cx="798313" cy="798313"/>
          </a:xfrm>
        </p:grpSpPr>
        <p:sp>
          <p:nvSpPr>
            <p:cNvPr name="Freeform 33" id="33"/>
            <p:cNvSpPr/>
            <p:nvPr/>
          </p:nvSpPr>
          <p:spPr>
            <a:xfrm flipH="false" flipV="false" rot="0">
              <a:off x="0" y="0"/>
              <a:ext cx="798322" cy="798322"/>
            </a:xfrm>
            <a:custGeom>
              <a:avLst/>
              <a:gdLst/>
              <a:ahLst/>
              <a:cxnLst/>
              <a:rect r="r" b="b" t="t" l="l"/>
              <a:pathLst>
                <a:path h="798322" w="798322">
                  <a:moveTo>
                    <a:pt x="0" y="53213"/>
                  </a:moveTo>
                  <a:cubicBezTo>
                    <a:pt x="0" y="23876"/>
                    <a:pt x="23876" y="0"/>
                    <a:pt x="53213" y="0"/>
                  </a:cubicBezTo>
                  <a:lnTo>
                    <a:pt x="745109" y="0"/>
                  </a:lnTo>
                  <a:cubicBezTo>
                    <a:pt x="774446" y="0"/>
                    <a:pt x="798322" y="23876"/>
                    <a:pt x="798322" y="53213"/>
                  </a:cubicBezTo>
                  <a:lnTo>
                    <a:pt x="798322" y="745109"/>
                  </a:lnTo>
                  <a:cubicBezTo>
                    <a:pt x="798322" y="774446"/>
                    <a:pt x="774446" y="798322"/>
                    <a:pt x="745109" y="798322"/>
                  </a:cubicBezTo>
                  <a:lnTo>
                    <a:pt x="53213" y="798322"/>
                  </a:lnTo>
                  <a:cubicBezTo>
                    <a:pt x="23876" y="798322"/>
                    <a:pt x="0" y="774446"/>
                    <a:pt x="0" y="745109"/>
                  </a:cubicBezTo>
                  <a:close/>
                </a:path>
              </a:pathLst>
            </a:custGeom>
            <a:solidFill>
              <a:srgbClr val="F3E8E8"/>
            </a:solidFill>
          </p:spPr>
        </p:sp>
      </p:grpSp>
      <p:sp>
        <p:nvSpPr>
          <p:cNvPr name="TextBox 34" id="34"/>
          <p:cNvSpPr txBox="true"/>
          <p:nvPr/>
        </p:nvSpPr>
        <p:spPr>
          <a:xfrm rot="0">
            <a:off x="8072362" y="7878365"/>
            <a:ext cx="232172" cy="337542"/>
          </a:xfrm>
          <a:prstGeom prst="rect">
            <a:avLst/>
          </a:prstGeom>
        </p:spPr>
        <p:txBody>
          <a:bodyPr anchor="t" rtlCol="false" tIns="0" lIns="0" bIns="0" rIns="0">
            <a:spAutoFit/>
          </a:bodyPr>
          <a:lstStyle/>
          <a:p>
            <a:pPr algn="ctr">
              <a:lnSpc>
                <a:spcPts val="2937"/>
              </a:lnSpc>
            </a:pPr>
            <a:r>
              <a:rPr lang="en-US" sz="2937">
                <a:solidFill>
                  <a:srgbClr val="3B3535"/>
                </a:solidFill>
                <a:latin typeface="Arimo"/>
                <a:ea typeface="Arimo"/>
                <a:cs typeface="Arimo"/>
                <a:sym typeface="Arimo"/>
              </a:rPr>
              <a:t>4</a:t>
            </a:r>
          </a:p>
        </p:txBody>
      </p:sp>
      <p:sp>
        <p:nvSpPr>
          <p:cNvPr name="TextBox 35" id="35"/>
          <p:cNvSpPr txBox="true"/>
          <p:nvPr/>
        </p:nvSpPr>
        <p:spPr>
          <a:xfrm rot="0">
            <a:off x="9652099" y="7676555"/>
            <a:ext cx="3130897" cy="410467"/>
          </a:xfrm>
          <a:prstGeom prst="rect">
            <a:avLst/>
          </a:prstGeom>
        </p:spPr>
        <p:txBody>
          <a:bodyPr anchor="t" rtlCol="false" tIns="0" lIns="0" bIns="0" rIns="0">
            <a:spAutoFit/>
          </a:bodyPr>
          <a:lstStyle/>
          <a:p>
            <a:pPr algn="l">
              <a:lnSpc>
                <a:spcPts val="3062"/>
              </a:lnSpc>
            </a:pPr>
            <a:r>
              <a:rPr lang="en-US" sz="2437">
                <a:solidFill>
                  <a:srgbClr val="3B3535"/>
                </a:solidFill>
                <a:latin typeface="Arimo"/>
                <a:ea typeface="Arimo"/>
                <a:cs typeface="Arimo"/>
                <a:sym typeface="Arimo"/>
              </a:rPr>
              <a:t>Παρακείμενος</a:t>
            </a:r>
          </a:p>
        </p:txBody>
      </p:sp>
      <p:sp>
        <p:nvSpPr>
          <p:cNvPr name="TextBox 36" id="36"/>
          <p:cNvSpPr txBox="true"/>
          <p:nvPr/>
        </p:nvSpPr>
        <p:spPr>
          <a:xfrm rot="0">
            <a:off x="9652099" y="8160841"/>
            <a:ext cx="7704535" cy="817570"/>
          </a:xfrm>
          <a:prstGeom prst="rect">
            <a:avLst/>
          </a:prstGeom>
        </p:spPr>
        <p:txBody>
          <a:bodyPr anchor="t" rtlCol="false" tIns="0" lIns="0" bIns="0" rIns="0">
            <a:spAutoFit/>
          </a:bodyPr>
          <a:lstStyle/>
          <a:p>
            <a:pPr algn="l">
              <a:lnSpc>
                <a:spcPts val="3312"/>
              </a:lnSpc>
            </a:pPr>
            <a:r>
              <a:rPr lang="en-US" sz="2062">
                <a:solidFill>
                  <a:srgbClr val="3B3535"/>
                </a:solidFill>
                <a:latin typeface="Roboto"/>
                <a:ea typeface="Roboto"/>
                <a:cs typeface="Roboto"/>
                <a:sym typeface="Roboto"/>
              </a:rPr>
              <a:t>λελυμένος -η -ον εἴην, εἴης, εἴη, </a:t>
            </a:r>
          </a:p>
          <a:p>
            <a:pPr algn="l">
              <a:lnSpc>
                <a:spcPts val="3312"/>
              </a:lnSpc>
            </a:pPr>
            <a:r>
              <a:rPr lang="en-US" sz="2062">
                <a:solidFill>
                  <a:srgbClr val="3B3535"/>
                </a:solidFill>
                <a:latin typeface="Roboto"/>
                <a:ea typeface="Roboto"/>
                <a:cs typeface="Roboto"/>
                <a:sym typeface="Roboto"/>
              </a:rPr>
              <a:t>λελυμένοι εἴημεν (εἶμεν), εἴητε (εἶτε), εἴησαν (εἶεν)</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DAGWxdjs8Fg</dc:identifier>
  <dcterms:modified xsi:type="dcterms:W3CDTF">2011-08-01T06:04:30Z</dcterms:modified>
  <cp:revision>1</cp:revision>
  <dc:title>Εγκλίσεις αρχαία</dc:title>
</cp:coreProperties>
</file>