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2/12/2020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Μαρία </a:t>
            </a:r>
            <a:r>
              <a:rPr lang="el-GR" dirty="0" err="1" smtClean="0"/>
              <a:t>Ιορδανίδου</a:t>
            </a:r>
            <a:endParaRPr lang="el-GR" dirty="0"/>
          </a:p>
        </p:txBody>
      </p:sp>
      <p:sp>
        <p:nvSpPr>
          <p:cNvPr id="3" name="2 - Υπότιτλος"/>
          <p:cNvSpPr>
            <a:spLocks noGrp="1"/>
          </p:cNvSpPr>
          <p:nvPr>
            <p:ph type="subTitle" idx="1"/>
          </p:nvPr>
        </p:nvSpPr>
        <p:spPr/>
        <p:txBody>
          <a:bodyPr/>
          <a:lstStyle/>
          <a:p>
            <a:r>
              <a:rPr lang="el-GR" dirty="0" smtClean="0">
                <a:solidFill>
                  <a:schemeClr val="tx1"/>
                </a:solidFill>
              </a:rPr>
              <a:t>Στην εποχή του τσιμέντου και της πολυκατοικίας</a:t>
            </a:r>
            <a:endParaRPr lang="el-GR"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Μαρία </a:t>
            </a:r>
            <a:r>
              <a:rPr lang="el-GR" dirty="0" err="1" smtClean="0"/>
              <a:t>Ιορδανίδου</a:t>
            </a:r>
            <a:r>
              <a:rPr lang="el-GR" dirty="0" smtClean="0"/>
              <a:t>- Βιογραφικά</a:t>
            </a:r>
            <a:endParaRPr lang="el-GR" dirty="0"/>
          </a:p>
        </p:txBody>
      </p:sp>
      <p:sp>
        <p:nvSpPr>
          <p:cNvPr id="6" name="5 - Θέση περιεχομένου"/>
          <p:cNvSpPr>
            <a:spLocks noGrp="1"/>
          </p:cNvSpPr>
          <p:nvPr>
            <p:ph sz="half" idx="2"/>
          </p:nvPr>
        </p:nvSpPr>
        <p:spPr>
          <a:xfrm>
            <a:off x="3563888" y="1196752"/>
            <a:ext cx="5328592" cy="5472608"/>
          </a:xfrm>
        </p:spPr>
        <p:txBody>
          <a:bodyPr>
            <a:noAutofit/>
          </a:bodyPr>
          <a:lstStyle/>
          <a:p>
            <a:pPr algn="just">
              <a:buNone/>
            </a:pPr>
            <a:r>
              <a:rPr lang="el-GR" sz="1800" dirty="0" smtClean="0"/>
              <a:t>Η Μαρία </a:t>
            </a:r>
            <a:r>
              <a:rPr lang="el-GR" sz="1800" dirty="0" err="1" smtClean="0"/>
              <a:t>Ιορδανίδου</a:t>
            </a:r>
            <a:r>
              <a:rPr lang="el-GR" sz="1800" dirty="0" smtClean="0"/>
              <a:t> (Κωνσταντινούπολη 1897- Αθήνα 1989),</a:t>
            </a:r>
            <a:r>
              <a:rPr lang="el-GR" sz="1800" dirty="0" err="1" smtClean="0"/>
              <a:t>πεζογράφος,γεννήθηκε</a:t>
            </a:r>
            <a:r>
              <a:rPr lang="el-GR" sz="1800" dirty="0" smtClean="0"/>
              <a:t> από μητέρα </a:t>
            </a:r>
            <a:r>
              <a:rPr lang="el-GR" sz="1800" dirty="0" err="1" smtClean="0"/>
              <a:t>Πολίτισ</a:t>
            </a:r>
            <a:r>
              <a:rPr lang="el-GR" sz="1800" dirty="0" smtClean="0"/>
              <a:t>-σα και πατέρα Υδραίο. Ένα μεγάλο κομμάτι της παιδικής της ηλικίας του έζησε στον Πειραιά και με την επιστροφή της στην πόλη μπήκε εσωτερική στο αμερικανικό Κολλέγιο το καλοκαίρι του 1914 δύο χρόνια πριν αποφοιτήσει πήγε στο οποίο της στη Ρωσία για διακοπές, όμως καθώς κηρύχθηκε ο Πρώτος Παγκόσμιος Πόλεμος αποκλείστηκε εκεί για 5 ολόκληρα χρόνια και φοίτησε σε ρωσικό Γυμνάσιο το τέλος του πολέμου βρήκε την οικογένειά της καταστραμμένη οικονομικά και η ίδια αναγκάστηκε να εργαστεί ως τα 60 της με εφόδιο τις τρεις ξένες γλώσσες που ήξερε. Το  1923 κατέληξε με τον άντρα της στην Αθήνα όπου εγκαταστάθηκε μόνιμα και απόκτησε δύο παιδιά η </a:t>
            </a:r>
            <a:r>
              <a:rPr lang="el-GR" sz="1800" dirty="0" err="1" smtClean="0"/>
              <a:t>Ιορδανίδου</a:t>
            </a:r>
            <a:r>
              <a:rPr lang="el-GR" sz="1800" dirty="0" smtClean="0"/>
              <a:t> άρχισε να γράφει σε μεγάλη ηλικία και πέθανε το Νοέμβριο του 1989 τα έργα της έχουν αυτοβιογραφικό χαρακτήρα και βρήκαν μεγάλη απήχηση στο αναγνωστικό κοινό.</a:t>
            </a:r>
            <a:endParaRPr lang="el-GR" sz="1800" dirty="0"/>
          </a:p>
        </p:txBody>
      </p:sp>
      <p:pic>
        <p:nvPicPr>
          <p:cNvPr id="1026" name="Picture 2" descr="C:\Users\Click\Desktop\ΕΞ ΑΠΟΣΤΑΣΕΩΣ\iordanidou.jpg"/>
          <p:cNvPicPr>
            <a:picLocks noGrp="1" noChangeAspect="1" noChangeArrowheads="1"/>
          </p:cNvPicPr>
          <p:nvPr>
            <p:ph sz="half" idx="1"/>
          </p:nvPr>
        </p:nvPicPr>
        <p:blipFill>
          <a:blip r:embed="rId2" cstate="print"/>
          <a:srcRect/>
          <a:stretch>
            <a:fillRect/>
          </a:stretch>
        </p:blipFill>
        <p:spPr bwMode="auto">
          <a:xfrm>
            <a:off x="0" y="1412776"/>
            <a:ext cx="3491880" cy="482453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solidFill>
            <a:schemeClr val="tx2">
              <a:lumMod val="20000"/>
              <a:lumOff val="80000"/>
            </a:schemeClr>
          </a:solidFill>
        </p:spPr>
        <p:txBody>
          <a:bodyPr>
            <a:normAutofit/>
          </a:bodyPr>
          <a:lstStyle/>
          <a:p>
            <a:r>
              <a:rPr lang="el-GR" sz="2400" dirty="0" smtClean="0"/>
              <a:t>1</a:t>
            </a:r>
            <a:r>
              <a:rPr lang="el-GR" sz="2400" baseline="30000" dirty="0" smtClean="0"/>
              <a:t>η</a:t>
            </a:r>
            <a:r>
              <a:rPr lang="el-GR" sz="2400" dirty="0" smtClean="0"/>
              <a:t> </a:t>
            </a:r>
            <a:r>
              <a:rPr lang="el-GR" sz="2400" dirty="0" err="1" smtClean="0"/>
              <a:t>ενότητα:«Ζούμε</a:t>
            </a:r>
            <a:r>
              <a:rPr lang="el-GR" sz="2400" dirty="0" smtClean="0"/>
              <a:t> στην εποχή… που κρέμεται στον τοίχο»</a:t>
            </a:r>
            <a:br>
              <a:rPr lang="el-GR" sz="2400" dirty="0" smtClean="0"/>
            </a:br>
            <a:r>
              <a:rPr lang="el-GR" sz="2400" dirty="0" smtClean="0"/>
              <a:t>Η τυποποίηση και ομοιομορφία των διαμερισμάτων.</a:t>
            </a:r>
            <a:endParaRPr lang="el-GR" sz="2400" dirty="0"/>
          </a:p>
        </p:txBody>
      </p:sp>
      <p:pic>
        <p:nvPicPr>
          <p:cNvPr id="2050" name="Picture 2"/>
          <p:cNvPicPr>
            <a:picLocks noGrp="1" noChangeAspect="1" noChangeArrowheads="1"/>
          </p:cNvPicPr>
          <p:nvPr>
            <p:ph idx="1"/>
          </p:nvPr>
        </p:nvPicPr>
        <p:blipFill>
          <a:blip r:embed="rId2" cstate="print"/>
          <a:srcRect l="24625" t="31892" r="24625" b="18854"/>
          <a:stretch>
            <a:fillRect/>
          </a:stretch>
        </p:blipFill>
        <p:spPr bwMode="auto">
          <a:xfrm>
            <a:off x="683568" y="1268760"/>
            <a:ext cx="7848872" cy="3883978"/>
          </a:xfrm>
          <a:prstGeom prst="rect">
            <a:avLst/>
          </a:prstGeom>
          <a:noFill/>
          <a:ln w="9525">
            <a:noFill/>
            <a:miter lim="800000"/>
            <a:headEnd/>
            <a:tailEnd/>
          </a:ln>
        </p:spPr>
      </p:pic>
      <p:sp>
        <p:nvSpPr>
          <p:cNvPr id="8" name="7 - TextBox"/>
          <p:cNvSpPr txBox="1"/>
          <p:nvPr/>
        </p:nvSpPr>
        <p:spPr>
          <a:xfrm>
            <a:off x="251520" y="5157192"/>
            <a:ext cx="8568952" cy="1477328"/>
          </a:xfrm>
          <a:prstGeom prst="rect">
            <a:avLst/>
          </a:prstGeom>
          <a:solidFill>
            <a:schemeClr val="tx2">
              <a:lumMod val="20000"/>
              <a:lumOff val="80000"/>
            </a:schemeClr>
          </a:solidFill>
        </p:spPr>
        <p:txBody>
          <a:bodyPr wrap="square" rtlCol="0">
            <a:spAutoFit/>
          </a:bodyPr>
          <a:lstStyle/>
          <a:p>
            <a:r>
              <a:rPr lang="el-GR" dirty="0" smtClean="0"/>
              <a:t>ΕΡΩΤΗΣΕΙΣ:</a:t>
            </a:r>
          </a:p>
          <a:p>
            <a:pPr marL="342900" indent="-342900">
              <a:buAutoNum type="arabicPeriod"/>
            </a:pPr>
            <a:r>
              <a:rPr lang="el-GR" dirty="0" smtClean="0"/>
              <a:t>Πώς περιγράφονται τα διαμερίσματα και η ζωή των ενοίκων τους στη σύγχρονη εποχή</a:t>
            </a:r>
            <a:r>
              <a:rPr lang="el-GR" smtClean="0"/>
              <a:t>; </a:t>
            </a:r>
            <a:r>
              <a:rPr lang="el-GR" smtClean="0"/>
              <a:t>Θεωρείτ</a:t>
            </a:r>
            <a:r>
              <a:rPr lang="el-GR" smtClean="0"/>
              <a:t>ε</a:t>
            </a:r>
            <a:r>
              <a:rPr lang="el-GR" smtClean="0"/>
              <a:t> </a:t>
            </a:r>
            <a:r>
              <a:rPr lang="el-GR" dirty="0" smtClean="0"/>
              <a:t>πως αυτοί οι παράγοντες επηρεάζουν τη συμπεριφορά των ανθρώπων; </a:t>
            </a:r>
          </a:p>
          <a:p>
            <a:pPr marL="342900" indent="-342900">
              <a:buAutoNum type="arabicPeriod"/>
            </a:pPr>
            <a:r>
              <a:rPr lang="el-GR" dirty="0" smtClean="0"/>
              <a:t>Ποιους αφηγηματικούς τρόπους ανιχνεύετε στο παραπάνω απόσπασμα;</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solidFill>
            <a:schemeClr val="tx2">
              <a:lumMod val="20000"/>
              <a:lumOff val="80000"/>
            </a:schemeClr>
          </a:solidFill>
        </p:spPr>
        <p:txBody>
          <a:bodyPr>
            <a:normAutofit fontScale="90000"/>
          </a:bodyPr>
          <a:lstStyle/>
          <a:p>
            <a:r>
              <a:rPr lang="el-GR" sz="2400" dirty="0" smtClean="0"/>
              <a:t>2</a:t>
            </a:r>
            <a:r>
              <a:rPr lang="el-GR" sz="2400" baseline="30000" dirty="0" smtClean="0"/>
              <a:t>η</a:t>
            </a:r>
            <a:r>
              <a:rPr lang="el-GR" sz="2400" dirty="0" smtClean="0"/>
              <a:t> ενότητα: «Αλλάζουν  οι καιροί… μας χωρίζει ένας τοίχος»</a:t>
            </a:r>
            <a:br>
              <a:rPr lang="el-GR" sz="2400" dirty="0" smtClean="0"/>
            </a:br>
            <a:r>
              <a:rPr lang="el-GR" sz="2400" dirty="0" smtClean="0"/>
              <a:t>Η αποξένωση των ενοίκων των πολυκατοικιών και η ενόχληση από τους θορύβους.</a:t>
            </a:r>
            <a:endParaRPr lang="el-GR" sz="2400" dirty="0"/>
          </a:p>
        </p:txBody>
      </p:sp>
      <p:sp>
        <p:nvSpPr>
          <p:cNvPr id="8" name="7 - TextBox"/>
          <p:cNvSpPr txBox="1"/>
          <p:nvPr/>
        </p:nvSpPr>
        <p:spPr>
          <a:xfrm>
            <a:off x="251520" y="5157192"/>
            <a:ext cx="8568952" cy="1200329"/>
          </a:xfrm>
          <a:prstGeom prst="rect">
            <a:avLst/>
          </a:prstGeom>
          <a:solidFill>
            <a:schemeClr val="tx2">
              <a:lumMod val="20000"/>
              <a:lumOff val="80000"/>
            </a:schemeClr>
          </a:solidFill>
        </p:spPr>
        <p:txBody>
          <a:bodyPr wrap="square" rtlCol="0">
            <a:spAutoFit/>
          </a:bodyPr>
          <a:lstStyle/>
          <a:p>
            <a:r>
              <a:rPr lang="el-GR" dirty="0" smtClean="0"/>
              <a:t>ΕΡΩΤΗΣΕΙΣ:</a:t>
            </a:r>
          </a:p>
          <a:p>
            <a:pPr marL="342900" indent="-342900">
              <a:buAutoNum type="arabicPeriod"/>
            </a:pPr>
            <a:r>
              <a:rPr lang="el-GR" dirty="0" smtClean="0"/>
              <a:t>Τι εννοεί η συγγραφέας με τη φράση «έχασαν οι Ρωμιοί τη ρωμιοσύνη τους»; </a:t>
            </a:r>
          </a:p>
          <a:p>
            <a:pPr marL="342900" indent="-342900">
              <a:buAutoNum type="arabicPeriod"/>
            </a:pPr>
            <a:r>
              <a:rPr lang="el-GR" dirty="0" smtClean="0"/>
              <a:t>Ποια άλλα προβλήματα της συγκατοίκησης σε πολυκατοικίες αναφέρονται στο παραπάνω απόσπασμα;</a:t>
            </a:r>
            <a:endParaRPr lang="el-GR" dirty="0"/>
          </a:p>
        </p:txBody>
      </p:sp>
      <p:pic>
        <p:nvPicPr>
          <p:cNvPr id="3074" name="Picture 2"/>
          <p:cNvPicPr>
            <a:picLocks noGrp="1" noChangeAspect="1" noChangeArrowheads="1"/>
          </p:cNvPicPr>
          <p:nvPr>
            <p:ph idx="1"/>
          </p:nvPr>
        </p:nvPicPr>
        <p:blipFill>
          <a:blip r:embed="rId2" cstate="print"/>
          <a:srcRect l="24802" t="31521" r="29755" b="16576"/>
          <a:stretch>
            <a:fillRect/>
          </a:stretch>
        </p:blipFill>
        <p:spPr bwMode="auto">
          <a:xfrm>
            <a:off x="611560" y="1412775"/>
            <a:ext cx="7200800" cy="36379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solidFill>
            <a:schemeClr val="tx2">
              <a:lumMod val="20000"/>
              <a:lumOff val="80000"/>
            </a:schemeClr>
          </a:solidFill>
        </p:spPr>
        <p:txBody>
          <a:bodyPr>
            <a:normAutofit fontScale="90000"/>
          </a:bodyPr>
          <a:lstStyle/>
          <a:p>
            <a:r>
              <a:rPr lang="el-GR" sz="2400" dirty="0" smtClean="0"/>
              <a:t>3</a:t>
            </a:r>
            <a:r>
              <a:rPr lang="el-GR" sz="2400" baseline="30000" dirty="0" smtClean="0"/>
              <a:t>η</a:t>
            </a:r>
            <a:r>
              <a:rPr lang="el-GR" sz="2400" dirty="0" smtClean="0"/>
              <a:t> ενότητα: «Από τον λουτροκαμπινέ… και ησυχάσαμε»</a:t>
            </a:r>
            <a:br>
              <a:rPr lang="el-GR" sz="2400" dirty="0" smtClean="0"/>
            </a:br>
            <a:r>
              <a:rPr lang="el-GR" sz="2400" dirty="0" smtClean="0"/>
              <a:t>Η άσχημη συμπεριφορά της μητέρας του διπλανού διαμερίσματος και η αντίδραση του παιδιού.</a:t>
            </a:r>
            <a:endParaRPr lang="el-GR" sz="2400" dirty="0"/>
          </a:p>
        </p:txBody>
      </p:sp>
      <p:pic>
        <p:nvPicPr>
          <p:cNvPr id="4098" name="Picture 2"/>
          <p:cNvPicPr>
            <a:picLocks noGrp="1" noChangeAspect="1" noChangeArrowheads="1"/>
          </p:cNvPicPr>
          <p:nvPr>
            <p:ph idx="1"/>
          </p:nvPr>
        </p:nvPicPr>
        <p:blipFill>
          <a:blip r:embed="rId2" cstate="print"/>
          <a:srcRect l="24692" t="27704" r="25737" b="-928"/>
          <a:stretch>
            <a:fillRect/>
          </a:stretch>
        </p:blipFill>
        <p:spPr bwMode="auto">
          <a:xfrm>
            <a:off x="467544" y="1484783"/>
            <a:ext cx="8208912" cy="4824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 Τίτλος"/>
          <p:cNvSpPr>
            <a:spLocks noGrp="1"/>
          </p:cNvSpPr>
          <p:nvPr>
            <p:ph type="title"/>
          </p:nvPr>
        </p:nvSpPr>
        <p:spPr>
          <a:solidFill>
            <a:schemeClr val="tx2">
              <a:lumMod val="20000"/>
              <a:lumOff val="80000"/>
            </a:schemeClr>
          </a:solidFill>
        </p:spPr>
        <p:txBody>
          <a:bodyPr>
            <a:normAutofit fontScale="90000"/>
          </a:bodyPr>
          <a:lstStyle/>
          <a:p>
            <a:r>
              <a:rPr lang="el-GR" sz="2400" dirty="0" smtClean="0"/>
              <a:t>3</a:t>
            </a:r>
            <a:r>
              <a:rPr lang="el-GR" sz="2400" baseline="30000" dirty="0" smtClean="0"/>
              <a:t>η</a:t>
            </a:r>
            <a:r>
              <a:rPr lang="el-GR" sz="2400" dirty="0" smtClean="0"/>
              <a:t> ενότητα: «Από τον λουτροκαμπινέ… και ησυχάσαμε»</a:t>
            </a:r>
            <a:br>
              <a:rPr lang="el-GR" sz="2400" dirty="0" smtClean="0"/>
            </a:br>
            <a:r>
              <a:rPr lang="el-GR" sz="2400" dirty="0" smtClean="0"/>
              <a:t>Η άσχημη συμπεριφορά της μητέρας του διπλανού διαμερίσματος και η αντίδραση του παιδιού.</a:t>
            </a:r>
            <a:endParaRPr lang="el-GR" sz="2400" dirty="0"/>
          </a:p>
        </p:txBody>
      </p:sp>
      <p:pic>
        <p:nvPicPr>
          <p:cNvPr id="5" name="Picture 3"/>
          <p:cNvPicPr>
            <a:picLocks noGrp="1" noChangeAspect="1" noChangeArrowheads="1"/>
          </p:cNvPicPr>
          <p:nvPr>
            <p:ph idx="1"/>
          </p:nvPr>
        </p:nvPicPr>
        <p:blipFill>
          <a:blip r:embed="rId2" cstate="print"/>
          <a:srcRect l="23989" t="27154" r="25649" b="10539"/>
          <a:stretch>
            <a:fillRect/>
          </a:stretch>
        </p:blipFill>
        <p:spPr bwMode="auto">
          <a:xfrm>
            <a:off x="467544" y="1412776"/>
            <a:ext cx="8208912" cy="50405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ΕΡΩΤΗΣΕΙΣ </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1. Πώς συμπεριφέρεται η μητέρα του διπλανού διαμερίσματος στην κόρη της;</a:t>
            </a:r>
          </a:p>
          <a:p>
            <a:r>
              <a:rPr lang="el-GR" dirty="0" smtClean="0"/>
              <a:t>2. Πως αντιδρά το κοριτσάκι;</a:t>
            </a:r>
          </a:p>
          <a:p>
            <a:r>
              <a:rPr lang="el-GR" dirty="0" smtClean="0"/>
              <a:t>3. Ποια γνώμη εκφράζει η αφηγήτρια για την αντίδραση του κοριτσιού;</a:t>
            </a:r>
          </a:p>
          <a:p>
            <a:r>
              <a:rPr lang="el-GR" dirty="0" smtClean="0"/>
              <a:t>4. Ποια γνώμη σχηματίζετε εσείς για την αφηγήτρια με βάση την αντίδρασή της στο περιστατικό;</a:t>
            </a:r>
          </a:p>
          <a:p>
            <a:r>
              <a:rPr lang="el-GR" dirty="0" smtClean="0"/>
              <a:t>5. Ποιος αφηγηματικός τρόπος κυριαρχεί στο συγκεκριμένο απόσπασμα και τι προσφέρει στο κείμενο;</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Ερωτήσεις για ολόκληρο το κείμενο.</a:t>
            </a:r>
            <a:endParaRPr lang="el-GR" dirty="0"/>
          </a:p>
        </p:txBody>
      </p:sp>
      <p:sp>
        <p:nvSpPr>
          <p:cNvPr id="3" name="2 - Θέση περιεχομένου"/>
          <p:cNvSpPr>
            <a:spLocks noGrp="1"/>
          </p:cNvSpPr>
          <p:nvPr>
            <p:ph idx="1"/>
          </p:nvPr>
        </p:nvSpPr>
        <p:spPr/>
        <p:txBody>
          <a:bodyPr/>
          <a:lstStyle/>
          <a:p>
            <a:r>
              <a:rPr lang="el-GR" dirty="0" smtClean="0"/>
              <a:t>1. Τι είδους αφηγητής υπάρχει στο κείμενο;</a:t>
            </a:r>
          </a:p>
          <a:p>
            <a:r>
              <a:rPr lang="el-GR" dirty="0" smtClean="0"/>
              <a:t>2. Πως θα χαρακτηρίζατε τη γλώσσα και το ύφος του κειμένου;</a:t>
            </a:r>
          </a:p>
          <a:p>
            <a:r>
              <a:rPr lang="el-GR" dirty="0" smtClean="0"/>
              <a:t>3. Ποιο μήνυμα προσλάβατε εσείς από το συγκεκριμένο κείμενο;</a:t>
            </a:r>
          </a:p>
          <a:p>
            <a:r>
              <a:rPr lang="el-GR" dirty="0" smtClean="0"/>
              <a:t>4. Ποιοι αφηγηματικοί τρόποι αξιοποιούνται στο κείμενο;</a:t>
            </a:r>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385</Words>
  <Application>Microsoft Office PowerPoint</Application>
  <PresentationFormat>Προβολή στην οθόνη (4:3)</PresentationFormat>
  <Paragraphs>25</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Θέμα του Office</vt:lpstr>
      <vt:lpstr>Μαρία Ιορδανίδου</vt:lpstr>
      <vt:lpstr>Μαρία Ιορδανίδου- Βιογραφικά</vt:lpstr>
      <vt:lpstr>1η ενότητα:«Ζούμε στην εποχή… που κρέμεται στον τοίχο» Η τυποποίηση και ομοιομορφία των διαμερισμάτων.</vt:lpstr>
      <vt:lpstr>2η ενότητα: «Αλλάζουν  οι καιροί… μας χωρίζει ένας τοίχος» Η αποξένωση των ενοίκων των πολυκατοικιών και η ενόχληση από τους θορύβους.</vt:lpstr>
      <vt:lpstr>3η ενότητα: «Από τον λουτροκαμπινέ… και ησυχάσαμε» Η άσχημη συμπεριφορά της μητέρας του διπλανού διαμερίσματος και η αντίδραση του παιδιού.</vt:lpstr>
      <vt:lpstr>3η ενότητα: «Από τον λουτροκαμπινέ… και ησυχάσαμε» Η άσχημη συμπεριφορά της μητέρας του διπλανού διαμερίσματος και η αντίδραση του παιδιού.</vt:lpstr>
      <vt:lpstr>ΕΡΩΤΗΣΕΙΣ </vt:lpstr>
      <vt:lpstr>Ερωτήσεις για ολόκληρο το κείμενο.</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Μαρία Ιορδανίδου</dc:title>
  <dc:creator>Click</dc:creator>
  <cp:lastModifiedBy>user</cp:lastModifiedBy>
  <cp:revision>13</cp:revision>
  <dcterms:created xsi:type="dcterms:W3CDTF">2020-11-09T17:57:30Z</dcterms:created>
  <dcterms:modified xsi:type="dcterms:W3CDTF">2020-12-02T09:44:47Z</dcterms:modified>
</cp:coreProperties>
</file>