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66" r:id="rId3"/>
    <p:sldId id="267" r:id="rId4"/>
    <p:sldId id="256" r:id="rId5"/>
    <p:sldId id="257" r:id="rId6"/>
    <p:sldId id="258" r:id="rId7"/>
    <p:sldId id="260" r:id="rId8"/>
    <p:sldId id="261" r:id="rId9"/>
    <p:sldId id="259" r:id="rId10"/>
    <p:sldId id="269" r:id="rId11"/>
    <p:sldId id="262" r:id="rId12"/>
    <p:sldId id="263" r:id="rId13"/>
    <p:sldId id="264" r:id="rId14"/>
    <p:sldId id="265" r:id="rId15"/>
    <p:sldId id="271" r:id="rId16"/>
    <p:sldId id="268" r:id="rId17"/>
    <p:sldId id="270" r:id="rId18"/>
    <p:sldId id="273"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8/5/2020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8/5/2020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8/5/2020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8/5/2020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8/5/2020</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8/5/2020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8/5/2020</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8/5/2020</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8/5/2020</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8/5/2020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8/5/2020</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8/5/2020</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l.wikipedia.org/wiki/%CE%91%CE%BD%CF%84%CE%AF%CE%BB%CE%B7%CF%88%CE%B7" TargetMode="External"/><Relationship Id="rId2" Type="http://schemas.openxmlformats.org/officeDocument/2006/relationships/hyperlink" Target="https://el.wikipedia.org/wiki/%CE%95%CE%B3%CE%BA%CE%AD%CF%86%CE%B1%CE%BB%CE%BF%CF%82"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www.onmed.gr/tags/tag/4164/antighransh" TargetMode="External"/><Relationship Id="rId2" Type="http://schemas.openxmlformats.org/officeDocument/2006/relationships/hyperlink" Target="http://www.onmed.gr/tags/tag/211/insoylinh"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www.onmed.gr/ygeia/p/pahysarkia"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www.onmed.gr/tags/tag/4279/loimoxeis"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www.onmed.gr/tags/tag/537/aytoktonies" TargetMode="External"/><Relationship Id="rId2" Type="http://schemas.openxmlformats.org/officeDocument/2006/relationships/hyperlink" Target="http://www.onmed.gr/ygeia/k/katathlipsi"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www.onmed.gr/ygeia-eidhseis/story/350182/diplasios-eos-entekaplasios-o-kindynos-troxaioy-logo-elleipsis-ypnoy"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onmed.gr/tags/tag/34/mnhmh" TargetMode="External"/><Relationship Id="rId2" Type="http://schemas.openxmlformats.org/officeDocument/2006/relationships/hyperlink" Target="http://www.onmed.gr/tags/tag/67/ypnos"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428728" y="1643050"/>
            <a:ext cx="6572296" cy="1754326"/>
          </a:xfrm>
          <a:prstGeom prst="rect">
            <a:avLst/>
          </a:prstGeom>
        </p:spPr>
        <p:txBody>
          <a:bodyPr wrap="square">
            <a:spAutoFit/>
          </a:bodyPr>
          <a:lstStyle/>
          <a:p>
            <a:r>
              <a:rPr lang="el-GR" dirty="0" smtClean="0"/>
              <a:t>Ο </a:t>
            </a:r>
            <a:r>
              <a:rPr lang="el-GR" b="1" dirty="0" smtClean="0"/>
              <a:t>ύπνος</a:t>
            </a:r>
            <a:r>
              <a:rPr lang="el-GR" dirty="0" smtClean="0"/>
              <a:t> είναι μια φυσιολογική κατάσταση για τα άτομα που διαθέτουν </a:t>
            </a:r>
            <a:r>
              <a:rPr lang="el-GR" dirty="0" smtClean="0">
                <a:hlinkClick r:id="rId2" tooltip="Εγκέφαλος"/>
              </a:rPr>
              <a:t>κεντρικό νευρικό σύστημα</a:t>
            </a:r>
            <a:r>
              <a:rPr lang="el-GR" dirty="0" smtClean="0"/>
              <a:t> που χαρακτηρίζεται από μείωση της </a:t>
            </a:r>
            <a:r>
              <a:rPr lang="el-GR" dirty="0" smtClean="0">
                <a:hlinkClick r:id="rId3" tooltip="Αντίληψη"/>
              </a:rPr>
              <a:t>αντίληψης</a:t>
            </a:r>
            <a:r>
              <a:rPr lang="el-GR" dirty="0" smtClean="0"/>
              <a:t> και περιορισμένη αλληλεπίδραση με το περιβάλλον, κατά τη διάρκεια της οποίας το σώμα φαίνεται να υπολειτουργεί σε </a:t>
            </a:r>
            <a:r>
              <a:rPr lang="el-GR" dirty="0" err="1" smtClean="0"/>
              <a:t>ο,τι</a:t>
            </a:r>
            <a:r>
              <a:rPr lang="el-GR" dirty="0" smtClean="0"/>
              <a:t> αφορά στην εξωτερικά παρατηρούμενη δράση του.</a:t>
            </a:r>
            <a:endParaRPr lang="el-GR" dirty="0"/>
          </a:p>
        </p:txBody>
      </p:sp>
      <p:sp>
        <p:nvSpPr>
          <p:cNvPr id="3" name="2 - Ορθογώνιο"/>
          <p:cNvSpPr/>
          <p:nvPr/>
        </p:nvSpPr>
        <p:spPr>
          <a:xfrm>
            <a:off x="3643306" y="571480"/>
            <a:ext cx="1473480" cy="707886"/>
          </a:xfrm>
          <a:prstGeom prst="rect">
            <a:avLst/>
          </a:prstGeom>
        </p:spPr>
        <p:txBody>
          <a:bodyPr wrap="none">
            <a:spAutoFit/>
          </a:bodyPr>
          <a:lstStyle/>
          <a:p>
            <a:r>
              <a:rPr lang="el-GR" sz="4000" b="1" dirty="0" smtClean="0"/>
              <a:t>Ύπνος</a:t>
            </a:r>
            <a:endParaRPr lang="el-GR" sz="4000" dirty="0"/>
          </a:p>
        </p:txBody>
      </p:sp>
      <p:sp>
        <p:nvSpPr>
          <p:cNvPr id="4" name="3 - Ορθογώνιο"/>
          <p:cNvSpPr/>
          <p:nvPr/>
        </p:nvSpPr>
        <p:spPr>
          <a:xfrm>
            <a:off x="1428728" y="3429000"/>
            <a:ext cx="5857916" cy="1477328"/>
          </a:xfrm>
          <a:prstGeom prst="rect">
            <a:avLst/>
          </a:prstGeom>
        </p:spPr>
        <p:txBody>
          <a:bodyPr wrap="square">
            <a:spAutoFit/>
          </a:bodyPr>
          <a:lstStyle/>
          <a:p>
            <a:r>
              <a:rPr lang="el-GR" dirty="0" smtClean="0"/>
              <a:t>Υπάρχουν πολλές θεωρίες για τη σημασία του:</a:t>
            </a:r>
          </a:p>
          <a:p>
            <a:r>
              <a:rPr lang="el-GR" i="1" dirty="0" smtClean="0">
                <a:solidFill>
                  <a:srgbClr val="0070C0"/>
                </a:solidFill>
              </a:rPr>
              <a:t>νευρολογική</a:t>
            </a:r>
            <a:r>
              <a:rPr lang="el-GR" dirty="0" smtClean="0"/>
              <a:t>: αναδιοργάνωση της </a:t>
            </a:r>
            <a:r>
              <a:rPr lang="el-GR" dirty="0" err="1" smtClean="0"/>
              <a:t>συναπτικής</a:t>
            </a:r>
            <a:r>
              <a:rPr lang="el-GR" dirty="0" smtClean="0"/>
              <a:t> λειτουργίας.</a:t>
            </a:r>
          </a:p>
          <a:p>
            <a:r>
              <a:rPr lang="el-GR" i="1" dirty="0" smtClean="0">
                <a:solidFill>
                  <a:srgbClr val="0070C0"/>
                </a:solidFill>
              </a:rPr>
              <a:t>ενεργειακή</a:t>
            </a:r>
            <a:r>
              <a:rPr lang="el-GR" dirty="0" smtClean="0"/>
              <a:t>: εξοικονόμηση ενέργειας (μόνο κατά 10%)</a:t>
            </a:r>
          </a:p>
          <a:p>
            <a:r>
              <a:rPr lang="el-GR" i="1" dirty="0" smtClean="0">
                <a:solidFill>
                  <a:srgbClr val="0070C0"/>
                </a:solidFill>
              </a:rPr>
              <a:t>οικολογική</a:t>
            </a:r>
            <a:r>
              <a:rPr lang="el-GR" dirty="0" smtClean="0"/>
              <a:t>: τα ζώα εκτίθενται λιγότερο στα αρπακτικά, λόγω ακινησίας.</a:t>
            </a:r>
            <a:endParaRPr lang="el-GR" dirty="0"/>
          </a:p>
        </p:txBody>
      </p:sp>
      <p:sp>
        <p:nvSpPr>
          <p:cNvPr id="5" name="4 - Ορθογώνιο"/>
          <p:cNvSpPr/>
          <p:nvPr/>
        </p:nvSpPr>
        <p:spPr>
          <a:xfrm>
            <a:off x="1500166" y="5000636"/>
            <a:ext cx="5786478" cy="1200329"/>
          </a:xfrm>
          <a:prstGeom prst="rect">
            <a:avLst/>
          </a:prstGeom>
        </p:spPr>
        <p:txBody>
          <a:bodyPr wrap="square">
            <a:spAutoFit/>
          </a:bodyPr>
          <a:lstStyle/>
          <a:p>
            <a:r>
              <a:rPr lang="el-GR" dirty="0" smtClean="0"/>
              <a:t>Διακρίνονται δύο τύποι ύπνου:</a:t>
            </a:r>
          </a:p>
          <a:p>
            <a:r>
              <a:rPr lang="el-GR" dirty="0" smtClean="0"/>
              <a:t>ο </a:t>
            </a:r>
            <a:r>
              <a:rPr lang="el-GR" dirty="0" smtClean="0">
                <a:solidFill>
                  <a:srgbClr val="0070C0"/>
                </a:solidFill>
              </a:rPr>
              <a:t>ύπνος τύπου REM</a:t>
            </a:r>
            <a:r>
              <a:rPr lang="el-GR" dirty="0" smtClean="0"/>
              <a:t>, ο οποίος χαρακτηρίζεται από ταχεία κίνηση των οφθαλμών, και</a:t>
            </a:r>
          </a:p>
          <a:p>
            <a:r>
              <a:rPr lang="el-GR" dirty="0" smtClean="0"/>
              <a:t>ο </a:t>
            </a:r>
            <a:r>
              <a:rPr lang="el-GR" dirty="0" smtClean="0">
                <a:solidFill>
                  <a:srgbClr val="0070C0"/>
                </a:solidFill>
              </a:rPr>
              <a:t>ύπνος βραδέων κυμάτων</a:t>
            </a:r>
            <a:endParaRPr lang="el-GR" dirty="0">
              <a:solidFill>
                <a:srgbClr val="0070C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928662" y="785794"/>
            <a:ext cx="4572000" cy="2308324"/>
          </a:xfrm>
          <a:prstGeom prst="rect">
            <a:avLst/>
          </a:prstGeom>
        </p:spPr>
        <p:txBody>
          <a:bodyPr>
            <a:spAutoFit/>
          </a:bodyPr>
          <a:lstStyle/>
          <a:p>
            <a:r>
              <a:rPr lang="el-GR" dirty="0" smtClean="0"/>
              <a:t>Ο ύπνος επηρεάζει την λειτουργία μιας ακόμη σημαντικής ορμόνης, της </a:t>
            </a:r>
            <a:r>
              <a:rPr lang="el-GR" b="1" dirty="0" smtClean="0">
                <a:hlinkClick r:id="rId2"/>
              </a:rPr>
              <a:t>ινσουλίνης</a:t>
            </a:r>
            <a:r>
              <a:rPr lang="el-GR" b="1" dirty="0" smtClean="0"/>
              <a:t>,</a:t>
            </a:r>
            <a:r>
              <a:rPr lang="el-GR" dirty="0" smtClean="0"/>
              <a:t> η οποία είναι υπεύθυνη για τα επίπεδα σακχάρου στο αίμα. Η έλλειψη του ύπνου έχει ως αποτέλεσμα την αύξηση των επιπέδων σακχάρου στο αίμα, οδηγώντας σε αυξημένο </a:t>
            </a:r>
            <a:r>
              <a:rPr lang="el-GR" b="1" dirty="0" smtClean="0"/>
              <a:t>κίνδυνο εμφάνισης σακχαρώδους διαβήτη</a:t>
            </a:r>
            <a:r>
              <a:rPr lang="el-GR" dirty="0" smtClean="0"/>
              <a:t>.</a:t>
            </a:r>
            <a:endParaRPr lang="el-GR" dirty="0"/>
          </a:p>
        </p:txBody>
      </p:sp>
      <p:sp>
        <p:nvSpPr>
          <p:cNvPr id="3" name="2 - Ορθογώνιο"/>
          <p:cNvSpPr/>
          <p:nvPr/>
        </p:nvSpPr>
        <p:spPr>
          <a:xfrm>
            <a:off x="928662" y="3714752"/>
            <a:ext cx="4572000" cy="1477328"/>
          </a:xfrm>
          <a:prstGeom prst="rect">
            <a:avLst/>
          </a:prstGeom>
        </p:spPr>
        <p:txBody>
          <a:bodyPr>
            <a:spAutoFit/>
          </a:bodyPr>
          <a:lstStyle/>
          <a:p>
            <a:r>
              <a:rPr lang="el-GR" dirty="0" smtClean="0"/>
              <a:t>Επίσης ενισχύει την ευεξία των μυών τόσο σε παιδιά όσο και σε ενήλικες και συντελεί στην επιδιόρθωση βλαβών στους ιστούς, συμβάλλοντας με αυτό τον τρόπο και στην </a:t>
            </a:r>
            <a:r>
              <a:rPr lang="el-GR" b="1" dirty="0" err="1" smtClean="0">
                <a:hlinkClick r:id="rId3"/>
              </a:rPr>
              <a:t>αντιγήρανση</a:t>
            </a:r>
            <a:r>
              <a:rPr lang="el-GR" b="1" dirty="0" smtClean="0"/>
              <a:t>.</a:t>
            </a:r>
            <a:endParaRPr lang="el-GR" dirty="0"/>
          </a:p>
        </p:txBody>
      </p:sp>
      <p:sp>
        <p:nvSpPr>
          <p:cNvPr id="4" name="3 - Ορθογώνιο"/>
          <p:cNvSpPr/>
          <p:nvPr/>
        </p:nvSpPr>
        <p:spPr>
          <a:xfrm>
            <a:off x="1500166" y="6072206"/>
            <a:ext cx="1611852" cy="307777"/>
          </a:xfrm>
          <a:prstGeom prst="rect">
            <a:avLst/>
          </a:prstGeom>
        </p:spPr>
        <p:txBody>
          <a:bodyPr wrap="none">
            <a:spAutoFit/>
          </a:bodyPr>
          <a:lstStyle/>
          <a:p>
            <a:pPr lvl="0" fontAlgn="base">
              <a:spcBef>
                <a:spcPct val="0"/>
              </a:spcBef>
              <a:spcAft>
                <a:spcPct val="0"/>
              </a:spcAft>
            </a:pPr>
            <a:r>
              <a:rPr lang="el-GR" sz="1400" b="1" dirty="0" smtClean="0">
                <a:solidFill>
                  <a:schemeClr val="bg1">
                    <a:lumMod val="85000"/>
                  </a:schemeClr>
                </a:solidFill>
                <a:latin typeface="Arial" pitchFamily="34" charset="0"/>
                <a:cs typeface="Arial" pitchFamily="34" charset="0"/>
              </a:rPr>
              <a:t>Μπάου Κατερίνα</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643174" y="3643314"/>
            <a:ext cx="5500726" cy="2585323"/>
          </a:xfrm>
          <a:prstGeom prst="rect">
            <a:avLst/>
          </a:prstGeom>
        </p:spPr>
        <p:txBody>
          <a:bodyPr wrap="square">
            <a:spAutoFit/>
          </a:bodyPr>
          <a:lstStyle/>
          <a:p>
            <a:r>
              <a:rPr lang="el-GR" b="1" dirty="0" smtClean="0">
                <a:solidFill>
                  <a:srgbClr val="C00000"/>
                </a:solidFill>
              </a:rPr>
              <a:t>Εντείνει την προσοχή</a:t>
            </a:r>
            <a:br>
              <a:rPr lang="el-GR" b="1" dirty="0" smtClean="0">
                <a:solidFill>
                  <a:srgbClr val="C00000"/>
                </a:solidFill>
              </a:rPr>
            </a:br>
            <a:endParaRPr lang="el-GR" b="1" dirty="0" smtClean="0">
              <a:solidFill>
                <a:srgbClr val="C00000"/>
              </a:solidFill>
            </a:endParaRPr>
          </a:p>
          <a:p>
            <a:r>
              <a:rPr lang="el-GR" dirty="0" smtClean="0"/>
              <a:t>Η έλλειψη ύπνου μπορεί να προκαλέσει στα παιδιά συμπτώματα παρόμοια με αυτά της διαταραχής ελλειμματικής προσοχής και υπερκινητικότητας. Αυτό συμβαίνει επειδή τα παιδιά αντιδρούν διαφορετικά στην αϋπνία από τους ενήλικες, με το να γίνονται υπερβολικά δραστήρια και δυσκολεύονται να συγκεντρωθούν.</a:t>
            </a:r>
            <a:endParaRPr lang="el-GR" dirty="0"/>
          </a:p>
        </p:txBody>
      </p:sp>
      <p:sp>
        <p:nvSpPr>
          <p:cNvPr id="3" name="2 - Ορθογώνιο"/>
          <p:cNvSpPr/>
          <p:nvPr/>
        </p:nvSpPr>
        <p:spPr>
          <a:xfrm>
            <a:off x="285720" y="428604"/>
            <a:ext cx="3357586" cy="2031325"/>
          </a:xfrm>
          <a:prstGeom prst="rect">
            <a:avLst/>
          </a:prstGeom>
        </p:spPr>
        <p:txBody>
          <a:bodyPr wrap="square">
            <a:spAutoFit/>
          </a:bodyPr>
          <a:lstStyle/>
          <a:p>
            <a:r>
              <a:rPr lang="el-GR" dirty="0" smtClean="0"/>
              <a:t>Ειδικά τα παιδιά και οι έφηβοι επηρεάζονται πολύ περισσότερο από τον ύπνο και η έλλειψή του έχει συσχετιστεί με προβλήματα συγκέντρωσης, «κακής» συμπεριφοράς και «κακές» επιδόσεις στο σχολείο.</a:t>
            </a:r>
            <a:endParaRPr lang="el-GR" dirty="0"/>
          </a:p>
        </p:txBody>
      </p:sp>
      <p:sp>
        <p:nvSpPr>
          <p:cNvPr id="4" name="3 - Ορθογώνιο"/>
          <p:cNvSpPr/>
          <p:nvPr/>
        </p:nvSpPr>
        <p:spPr>
          <a:xfrm>
            <a:off x="3857620" y="6357958"/>
            <a:ext cx="2240357" cy="307777"/>
          </a:xfrm>
          <a:prstGeom prst="rect">
            <a:avLst/>
          </a:prstGeom>
        </p:spPr>
        <p:txBody>
          <a:bodyPr wrap="none">
            <a:spAutoFit/>
          </a:bodyPr>
          <a:lstStyle/>
          <a:p>
            <a:r>
              <a:rPr lang="el-GR" sz="1400" dirty="0" smtClean="0">
                <a:solidFill>
                  <a:schemeClr val="bg1">
                    <a:lumMod val="75000"/>
                  </a:schemeClr>
                </a:solidFill>
              </a:rPr>
              <a:t>Επιμέλεια: Θοδωρής Διάκος</a:t>
            </a:r>
            <a:endParaRPr lang="el-GR" sz="1400" dirty="0">
              <a:solidFill>
                <a:schemeClr val="bg1">
                  <a:lumMod val="75000"/>
                </a:schemeClr>
              </a:solidFill>
            </a:endParaRPr>
          </a:p>
        </p:txBody>
      </p:sp>
      <p:sp>
        <p:nvSpPr>
          <p:cNvPr id="5" name="4 - Ορθογώνιο"/>
          <p:cNvSpPr/>
          <p:nvPr/>
        </p:nvSpPr>
        <p:spPr>
          <a:xfrm>
            <a:off x="2285984" y="2857496"/>
            <a:ext cx="1411156" cy="276999"/>
          </a:xfrm>
          <a:prstGeom prst="rect">
            <a:avLst/>
          </a:prstGeom>
        </p:spPr>
        <p:txBody>
          <a:bodyPr wrap="none">
            <a:spAutoFit/>
          </a:bodyPr>
          <a:lstStyle/>
          <a:p>
            <a:pPr lvl="0" fontAlgn="base">
              <a:spcBef>
                <a:spcPct val="0"/>
              </a:spcBef>
              <a:spcAft>
                <a:spcPct val="0"/>
              </a:spcAft>
            </a:pPr>
            <a:r>
              <a:rPr lang="el-GR" sz="1200" b="1" dirty="0" smtClean="0">
                <a:solidFill>
                  <a:schemeClr val="bg1">
                    <a:lumMod val="85000"/>
                  </a:schemeClr>
                </a:solidFill>
                <a:latin typeface="Arial" pitchFamily="34" charset="0"/>
                <a:cs typeface="Arial" pitchFamily="34" charset="0"/>
              </a:rPr>
              <a:t>Μπάου Κατερίνα</a:t>
            </a:r>
          </a:p>
        </p:txBody>
      </p:sp>
      <p:sp>
        <p:nvSpPr>
          <p:cNvPr id="6" name="5 - Ορθογώνιο"/>
          <p:cNvSpPr/>
          <p:nvPr/>
        </p:nvSpPr>
        <p:spPr>
          <a:xfrm>
            <a:off x="3786182" y="1357298"/>
            <a:ext cx="4357686" cy="1200329"/>
          </a:xfrm>
          <a:prstGeom prst="rect">
            <a:avLst/>
          </a:prstGeom>
        </p:spPr>
        <p:txBody>
          <a:bodyPr wrap="square">
            <a:spAutoFit/>
          </a:bodyPr>
          <a:lstStyle/>
          <a:p>
            <a:r>
              <a:rPr lang="el-GR" dirty="0" smtClean="0"/>
              <a:t>Ο καλός ύπνος διεγείρει τον οργανισμό να παράγει την αυξητική ορμόνη που είναι απαραίτητη για τη σωματική ανάπτυξη των παιδιών και των εφήβων.</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786182" y="3286125"/>
            <a:ext cx="5214974" cy="3139321"/>
          </a:xfrm>
          <a:prstGeom prst="rect">
            <a:avLst/>
          </a:prstGeom>
        </p:spPr>
        <p:txBody>
          <a:bodyPr wrap="square">
            <a:spAutoFit/>
          </a:bodyPr>
          <a:lstStyle/>
          <a:p>
            <a:r>
              <a:rPr lang="el-GR" b="1" dirty="0" smtClean="0">
                <a:solidFill>
                  <a:srgbClr val="C00000"/>
                </a:solidFill>
              </a:rPr>
              <a:t>Διατηρούν το βάρος μας σε καλά επίπεδα</a:t>
            </a:r>
            <a:br>
              <a:rPr lang="el-GR" b="1" dirty="0" smtClean="0">
                <a:solidFill>
                  <a:srgbClr val="C00000"/>
                </a:solidFill>
              </a:rPr>
            </a:br>
            <a:endParaRPr lang="el-GR" b="1" dirty="0" smtClean="0">
              <a:solidFill>
                <a:srgbClr val="C00000"/>
              </a:solidFill>
            </a:endParaRPr>
          </a:p>
          <a:p>
            <a:r>
              <a:rPr lang="el-GR" dirty="0" smtClean="0"/>
              <a:t>Δίαιτα, γυμναστική αλλά και καλός ύπνος. Μια έρευνα του Πανεπιστημίου του Σικάγο έδειξε ότι οι άνθρωποι που έκαναν δίαιτα και κοιμόνταν αρκετές ώρες έχαναν περισσότερο λίπος σε σχέση με αυτούς που στερούνταν ύπνο, οι οποίοι μάλιστα έχαναν το περισσότερο βάρος τους σε μυϊκή μάζα. Επιπλέον, η έλλειψη ύπνου μας κάνει να πεινάμε ακόμα περισσότερο και να έχουμε ανάγκη για τροφές πλούσιες σε απλούς υδατάνθρακες.</a:t>
            </a:r>
            <a:endParaRPr lang="el-GR" dirty="0"/>
          </a:p>
        </p:txBody>
      </p:sp>
      <p:sp>
        <p:nvSpPr>
          <p:cNvPr id="3" name="2 - Ορθογώνιο"/>
          <p:cNvSpPr/>
          <p:nvPr/>
        </p:nvSpPr>
        <p:spPr>
          <a:xfrm>
            <a:off x="285720" y="214290"/>
            <a:ext cx="5929354" cy="2585323"/>
          </a:xfrm>
          <a:prstGeom prst="rect">
            <a:avLst/>
          </a:prstGeom>
        </p:spPr>
        <p:txBody>
          <a:bodyPr wrap="square">
            <a:spAutoFit/>
          </a:bodyPr>
          <a:lstStyle/>
          <a:p>
            <a:r>
              <a:rPr lang="el-GR" dirty="0" smtClean="0"/>
              <a:t>Σύμφωνα με έρευνες, ο καλός ύπνος βοηθάει στην καλή λειτουργία των ορμονών, συνεπώς η έλλειψή του αυξάνει τον </a:t>
            </a:r>
            <a:r>
              <a:rPr lang="el-GR" b="1" dirty="0" smtClean="0"/>
              <a:t>κίνδυνο </a:t>
            </a:r>
            <a:r>
              <a:rPr lang="el-GR" b="1" dirty="0" smtClean="0">
                <a:hlinkClick r:id="rId2"/>
              </a:rPr>
              <a:t>παχυσαρκίας</a:t>
            </a:r>
            <a:r>
              <a:rPr lang="el-GR" dirty="0" smtClean="0"/>
              <a:t> σε όλες τις ηλιακές ομάδες. Οι ορμόνες που επηρεάζονται είναι η </a:t>
            </a:r>
            <a:r>
              <a:rPr lang="el-GR" b="1" dirty="0" err="1" smtClean="0"/>
              <a:t>γκρελίνη</a:t>
            </a:r>
            <a:r>
              <a:rPr lang="el-GR" dirty="0" smtClean="0"/>
              <a:t> (ορμόνη που αυξάνει το αίσθημα της πείνας) και η </a:t>
            </a:r>
            <a:r>
              <a:rPr lang="el-GR" b="1" dirty="0" err="1" smtClean="0"/>
              <a:t>λεπτίνη</a:t>
            </a:r>
            <a:r>
              <a:rPr lang="el-GR" dirty="0" smtClean="0"/>
              <a:t> (ορμόνη που ρυθμίζει το αίσθημα κορεσμού από το φαγητό). Όταν δεν κοιμόμαστε καλά διαταράσσεται η ισορροπία των ορμονών αυτών, με αποτέλεσμα να αυξάνεται το αίσθημα της πείνας και να τρώμε περισσότερο.</a:t>
            </a:r>
            <a:endParaRPr lang="el-GR" dirty="0"/>
          </a:p>
        </p:txBody>
      </p:sp>
      <p:sp>
        <p:nvSpPr>
          <p:cNvPr id="4" name="3 - Ορθογώνιο"/>
          <p:cNvSpPr/>
          <p:nvPr/>
        </p:nvSpPr>
        <p:spPr>
          <a:xfrm>
            <a:off x="571472" y="3000372"/>
            <a:ext cx="1411156" cy="276999"/>
          </a:xfrm>
          <a:prstGeom prst="rect">
            <a:avLst/>
          </a:prstGeom>
        </p:spPr>
        <p:txBody>
          <a:bodyPr wrap="none">
            <a:spAutoFit/>
          </a:bodyPr>
          <a:lstStyle/>
          <a:p>
            <a:pPr lvl="0" fontAlgn="base">
              <a:spcBef>
                <a:spcPct val="0"/>
              </a:spcBef>
              <a:spcAft>
                <a:spcPct val="0"/>
              </a:spcAft>
            </a:pPr>
            <a:r>
              <a:rPr lang="el-GR" sz="1200" b="1" dirty="0" smtClean="0">
                <a:solidFill>
                  <a:schemeClr val="bg1">
                    <a:lumMod val="85000"/>
                  </a:schemeClr>
                </a:solidFill>
                <a:latin typeface="Arial" pitchFamily="34" charset="0"/>
                <a:cs typeface="Arial" pitchFamily="34" charset="0"/>
              </a:rPr>
              <a:t>Μπάου Κατερίνα</a:t>
            </a:r>
          </a:p>
        </p:txBody>
      </p:sp>
      <p:sp>
        <p:nvSpPr>
          <p:cNvPr id="5" name="4 - Ορθογώνιο"/>
          <p:cNvSpPr/>
          <p:nvPr/>
        </p:nvSpPr>
        <p:spPr>
          <a:xfrm>
            <a:off x="6072198" y="6357958"/>
            <a:ext cx="1944635" cy="276999"/>
          </a:xfrm>
          <a:prstGeom prst="rect">
            <a:avLst/>
          </a:prstGeom>
        </p:spPr>
        <p:txBody>
          <a:bodyPr wrap="none">
            <a:spAutoFit/>
          </a:bodyPr>
          <a:lstStyle/>
          <a:p>
            <a:r>
              <a:rPr lang="el-GR" sz="1200" dirty="0" smtClean="0">
                <a:solidFill>
                  <a:schemeClr val="bg1">
                    <a:lumMod val="75000"/>
                  </a:schemeClr>
                </a:solidFill>
              </a:rPr>
              <a:t>Επιμέλεια: Θοδωρής Διάκος</a:t>
            </a:r>
            <a:endParaRPr lang="el-GR" sz="1200" dirty="0">
              <a:solidFill>
                <a:schemeClr val="bg1">
                  <a:lumMod val="7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214678" y="3143248"/>
            <a:ext cx="5572164" cy="2585323"/>
          </a:xfrm>
          <a:prstGeom prst="rect">
            <a:avLst/>
          </a:prstGeom>
        </p:spPr>
        <p:txBody>
          <a:bodyPr wrap="square">
            <a:spAutoFit/>
          </a:bodyPr>
          <a:lstStyle/>
          <a:p>
            <a:r>
              <a:rPr lang="el-GR" b="1" dirty="0" smtClean="0">
                <a:solidFill>
                  <a:srgbClr val="C00000"/>
                </a:solidFill>
              </a:rPr>
              <a:t>Ελαττώνει το στρες</a:t>
            </a:r>
            <a:br>
              <a:rPr lang="el-GR" b="1" dirty="0" smtClean="0">
                <a:solidFill>
                  <a:srgbClr val="C00000"/>
                </a:solidFill>
              </a:rPr>
            </a:br>
            <a:endParaRPr lang="el-GR" b="1" dirty="0" smtClean="0">
              <a:solidFill>
                <a:srgbClr val="C00000"/>
              </a:solidFill>
            </a:endParaRPr>
          </a:p>
          <a:p>
            <a:r>
              <a:rPr lang="el-GR" dirty="0" smtClean="0"/>
              <a:t>Το στρες, όπως και ο ύπνος, μπορεί να επηρεάσει την καρδιαγγειακή μας υγεία. Και ο ύπνος ρίχνει τα επίπεδα του στρες— συνεπώς, μας βοηθά να ελέγχουμε καλύτερα την αρτηριακή μας πίεση. Πιστεύεται, επίσης, ότι ο ύπνος μπορεί να επηρεάσει τα επίπεδα χοληστερόλης, που παίζει πολύ σημαντικό ρόλο στην ανάπτυξη ή στην πρόληψη των παθήσεων της καρδιάς.</a:t>
            </a:r>
            <a:endParaRPr lang="el-GR" dirty="0"/>
          </a:p>
        </p:txBody>
      </p:sp>
      <p:sp>
        <p:nvSpPr>
          <p:cNvPr id="3" name="2 - Ορθογώνιο"/>
          <p:cNvSpPr/>
          <p:nvPr/>
        </p:nvSpPr>
        <p:spPr>
          <a:xfrm>
            <a:off x="714348" y="357166"/>
            <a:ext cx="4572000" cy="2031325"/>
          </a:xfrm>
          <a:prstGeom prst="rect">
            <a:avLst/>
          </a:prstGeom>
        </p:spPr>
        <p:txBody>
          <a:bodyPr>
            <a:spAutoFit/>
          </a:bodyPr>
          <a:lstStyle/>
          <a:p>
            <a:r>
              <a:rPr lang="el-GR" dirty="0" smtClean="0"/>
              <a:t>Ακόμη και το ανοσοποιητικό μας σύστημα, δηλαδή η άμυνα του οργανισμού μας σε επιβλαβείς παράγοντες, ενισχύεται από τον καλό ύπνο, ενώ η έλλειψή του οδηγεί σε συχνές </a:t>
            </a:r>
            <a:r>
              <a:rPr lang="el-GR" b="1" dirty="0" smtClean="0">
                <a:hlinkClick r:id="rId2"/>
              </a:rPr>
              <a:t>λοιμώξεις</a:t>
            </a:r>
            <a:r>
              <a:rPr lang="el-GR" b="1" dirty="0" smtClean="0"/>
              <a:t> </a:t>
            </a:r>
            <a:r>
              <a:rPr lang="el-GR" dirty="0" smtClean="0"/>
              <a:t>και σε κάποιες περιπτώσεις συνδέεται με μειωμένη γονιμότητα και λίμπιντο.</a:t>
            </a:r>
            <a:endParaRPr lang="el-GR" dirty="0"/>
          </a:p>
        </p:txBody>
      </p:sp>
      <p:sp>
        <p:nvSpPr>
          <p:cNvPr id="4" name="3 - Ορθογώνιο"/>
          <p:cNvSpPr/>
          <p:nvPr/>
        </p:nvSpPr>
        <p:spPr>
          <a:xfrm>
            <a:off x="785786" y="2643182"/>
            <a:ext cx="1411156" cy="276999"/>
          </a:xfrm>
          <a:prstGeom prst="rect">
            <a:avLst/>
          </a:prstGeom>
        </p:spPr>
        <p:txBody>
          <a:bodyPr wrap="none">
            <a:spAutoFit/>
          </a:bodyPr>
          <a:lstStyle/>
          <a:p>
            <a:pPr lvl="0" fontAlgn="base">
              <a:spcBef>
                <a:spcPct val="0"/>
              </a:spcBef>
              <a:spcAft>
                <a:spcPct val="0"/>
              </a:spcAft>
            </a:pPr>
            <a:r>
              <a:rPr lang="el-GR" sz="1200" b="1" dirty="0" smtClean="0">
                <a:solidFill>
                  <a:schemeClr val="bg1">
                    <a:lumMod val="85000"/>
                  </a:schemeClr>
                </a:solidFill>
                <a:latin typeface="Arial" pitchFamily="34" charset="0"/>
                <a:cs typeface="Arial" pitchFamily="34" charset="0"/>
              </a:rPr>
              <a:t>Μπάου Κατερίνα</a:t>
            </a:r>
          </a:p>
        </p:txBody>
      </p:sp>
      <p:sp>
        <p:nvSpPr>
          <p:cNvPr id="5" name="4 - Ορθογώνιο"/>
          <p:cNvSpPr/>
          <p:nvPr/>
        </p:nvSpPr>
        <p:spPr>
          <a:xfrm>
            <a:off x="5357818" y="6143644"/>
            <a:ext cx="1944635" cy="276999"/>
          </a:xfrm>
          <a:prstGeom prst="rect">
            <a:avLst/>
          </a:prstGeom>
        </p:spPr>
        <p:txBody>
          <a:bodyPr wrap="none">
            <a:spAutoFit/>
          </a:bodyPr>
          <a:lstStyle/>
          <a:p>
            <a:r>
              <a:rPr lang="el-GR" sz="1200" dirty="0" smtClean="0">
                <a:solidFill>
                  <a:schemeClr val="bg1">
                    <a:lumMod val="75000"/>
                  </a:schemeClr>
                </a:solidFill>
              </a:rPr>
              <a:t>Επιμέλεια: Θοδωρής Διάκος</a:t>
            </a:r>
            <a:endParaRPr lang="el-GR" sz="1200" dirty="0">
              <a:solidFill>
                <a:schemeClr val="bg1">
                  <a:lumMod val="75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500298" y="2500306"/>
            <a:ext cx="6143668" cy="3139321"/>
          </a:xfrm>
          <a:prstGeom prst="rect">
            <a:avLst/>
          </a:prstGeom>
        </p:spPr>
        <p:txBody>
          <a:bodyPr wrap="square">
            <a:spAutoFit/>
          </a:bodyPr>
          <a:lstStyle/>
          <a:p>
            <a:r>
              <a:rPr lang="el-GR" b="1" dirty="0" smtClean="0">
                <a:solidFill>
                  <a:srgbClr val="C00000"/>
                </a:solidFill>
              </a:rPr>
              <a:t>Βοηθά στην πρόληψη της κατάθλιψης</a:t>
            </a:r>
            <a:br>
              <a:rPr lang="el-GR" b="1" dirty="0" smtClean="0">
                <a:solidFill>
                  <a:srgbClr val="C00000"/>
                </a:solidFill>
              </a:rPr>
            </a:br>
            <a:endParaRPr lang="el-GR" b="1" dirty="0" smtClean="0">
              <a:solidFill>
                <a:srgbClr val="C00000"/>
              </a:solidFill>
            </a:endParaRPr>
          </a:p>
          <a:p>
            <a:r>
              <a:rPr lang="el-GR" dirty="0" smtClean="0"/>
              <a:t>Η έλλειψη ύπνου δεν μας χαλάει απλώς το κέφι. Μπορεί να παίξει ρόλο στην κατάθλιψη, καθώς αυξάνει το στρες και απορρυθμίζει τη συναισθηματική μας σταθερότητα. Θυμηθείτε, όμως: αν δεν κοιμάστε αρκετά μέσα στην εβδομάδα, το να “αναπληρώνετε” ύπνο με πολλές ώρες το Σαββατοκύριακο δεν είναι καλό. Πρέπει να βρείτε μια ισορροπία και να αποκτήσετε ένα σταθερό πρόγραμμα ύπνου. Μια καλή στρατηγική για αρχή είναι να βάλετε στόχο να κοιμάστε και να ξυπνάτε κάθε μέρα την ίδια ώρα.</a:t>
            </a:r>
            <a:endParaRPr lang="el-GR" dirty="0"/>
          </a:p>
        </p:txBody>
      </p:sp>
      <p:sp>
        <p:nvSpPr>
          <p:cNvPr id="3" name="2 - Ορθογώνιο"/>
          <p:cNvSpPr/>
          <p:nvPr/>
        </p:nvSpPr>
        <p:spPr>
          <a:xfrm>
            <a:off x="571472" y="571480"/>
            <a:ext cx="4572000" cy="923330"/>
          </a:xfrm>
          <a:prstGeom prst="rect">
            <a:avLst/>
          </a:prstGeom>
        </p:spPr>
        <p:txBody>
          <a:bodyPr>
            <a:spAutoFit/>
          </a:bodyPr>
          <a:lstStyle/>
          <a:p>
            <a:r>
              <a:rPr lang="el-GR" b="1" dirty="0" smtClean="0"/>
              <a:t>Η έλλειψη ύπνου μπορεί να οδηγήσει σε έντονο στρες, </a:t>
            </a:r>
            <a:r>
              <a:rPr lang="el-GR" b="1" dirty="0" smtClean="0">
                <a:hlinkClick r:id="rId2"/>
              </a:rPr>
              <a:t>κατάθλιψη</a:t>
            </a:r>
            <a:r>
              <a:rPr lang="el-GR" b="1" dirty="0" smtClean="0"/>
              <a:t>, επιθετικότητα ακόμη και σε τάσεις </a:t>
            </a:r>
            <a:r>
              <a:rPr lang="el-GR" b="1" dirty="0" smtClean="0">
                <a:hlinkClick r:id="rId3"/>
              </a:rPr>
              <a:t>αυτοκτονίας</a:t>
            </a:r>
            <a:r>
              <a:rPr lang="el-GR" b="1" dirty="0" smtClean="0"/>
              <a:t>.</a:t>
            </a:r>
            <a:endParaRPr lang="el-GR" dirty="0"/>
          </a:p>
        </p:txBody>
      </p:sp>
      <p:sp>
        <p:nvSpPr>
          <p:cNvPr id="4" name="3 - Ορθογώνιο"/>
          <p:cNvSpPr/>
          <p:nvPr/>
        </p:nvSpPr>
        <p:spPr>
          <a:xfrm>
            <a:off x="714348" y="1785926"/>
            <a:ext cx="1411156" cy="276999"/>
          </a:xfrm>
          <a:prstGeom prst="rect">
            <a:avLst/>
          </a:prstGeom>
        </p:spPr>
        <p:txBody>
          <a:bodyPr wrap="none">
            <a:spAutoFit/>
          </a:bodyPr>
          <a:lstStyle/>
          <a:p>
            <a:pPr lvl="0" fontAlgn="base">
              <a:spcBef>
                <a:spcPct val="0"/>
              </a:spcBef>
              <a:spcAft>
                <a:spcPct val="0"/>
              </a:spcAft>
            </a:pPr>
            <a:r>
              <a:rPr lang="el-GR" sz="1200" b="1" dirty="0" smtClean="0">
                <a:solidFill>
                  <a:schemeClr val="bg1">
                    <a:lumMod val="85000"/>
                  </a:schemeClr>
                </a:solidFill>
                <a:latin typeface="Arial" pitchFamily="34" charset="0"/>
                <a:cs typeface="Arial" pitchFamily="34" charset="0"/>
              </a:rPr>
              <a:t>Μπάου Κατερίνα</a:t>
            </a:r>
          </a:p>
        </p:txBody>
      </p:sp>
      <p:sp>
        <p:nvSpPr>
          <p:cNvPr id="5" name="4 - Ορθογώνιο"/>
          <p:cNvSpPr/>
          <p:nvPr/>
        </p:nvSpPr>
        <p:spPr>
          <a:xfrm>
            <a:off x="4929190" y="5929330"/>
            <a:ext cx="1944635" cy="276999"/>
          </a:xfrm>
          <a:prstGeom prst="rect">
            <a:avLst/>
          </a:prstGeom>
        </p:spPr>
        <p:txBody>
          <a:bodyPr wrap="none">
            <a:spAutoFit/>
          </a:bodyPr>
          <a:lstStyle/>
          <a:p>
            <a:r>
              <a:rPr lang="el-GR" sz="1200" dirty="0" smtClean="0">
                <a:solidFill>
                  <a:schemeClr val="bg1">
                    <a:lumMod val="75000"/>
                  </a:schemeClr>
                </a:solidFill>
              </a:rPr>
              <a:t>Επιμέλεια: Θοδωρής Διάκος</a:t>
            </a:r>
            <a:endParaRPr lang="el-GR" sz="1200" dirty="0">
              <a:solidFill>
                <a:schemeClr val="bg1">
                  <a:lumMod val="7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071538" y="1643050"/>
            <a:ext cx="6643734" cy="3693319"/>
          </a:xfrm>
          <a:prstGeom prst="rect">
            <a:avLst/>
          </a:prstGeom>
        </p:spPr>
        <p:txBody>
          <a:bodyPr wrap="square">
            <a:spAutoFit/>
          </a:bodyPr>
          <a:lstStyle/>
          <a:p>
            <a:r>
              <a:rPr lang="el-GR" dirty="0" smtClean="0"/>
              <a:t>Η έλλειψη ύπνου, χωρίς διακοπές, είναι πιθανό να οδηγήσει σε αύξηση των ορμονών του στρες. Αυτό επιδεινώνει παθήσεις  του φλεγμονώδους δέρματος , ιδίως τα σπυράκια και την ψωρίαση. Η αυξημένη φλεγμονή ,  ενδέχεται να οδηγήσει σε επιδείνωση των ατελειών και σε αύξηση της ευαισθησίας. Όταν κάνεις έναν ύπνο γεμάτο στρες , το σώμα σου  θα αυξήσει την παραγωγή γλυκοκορτικοειδών.  Τα </a:t>
            </a:r>
            <a:r>
              <a:rPr lang="el-GR" dirty="0" err="1" smtClean="0"/>
              <a:t>γλυκοκορτικοειδή</a:t>
            </a:r>
            <a:r>
              <a:rPr lang="el-GR" dirty="0" smtClean="0"/>
              <a:t> είναι </a:t>
            </a:r>
            <a:r>
              <a:rPr lang="el-GR" dirty="0" err="1" smtClean="0"/>
              <a:t>στεροειδείς</a:t>
            </a:r>
            <a:r>
              <a:rPr lang="el-GR" dirty="0" smtClean="0"/>
              <a:t> ορμόνες οι οποίες εξασθενούν τη δράση του  ανοσοποιητικού συστήματος και συνήθως χρησιμοποιούνται για την θεραπεία όσων έχουν υπερδραστήριο ανοσοποιητικό σύστημα. Η υπερπαραγωγή των γλυκοκορτικοειδών μπορεί να προκαλέσει ανωμαλίες στη δομή και τη λειτουργία του δέρματος, επιδεινώνοντας παθήσεις όπως είναι η ακμή.</a:t>
            </a:r>
            <a:endParaRPr lang="el-GR" dirty="0"/>
          </a:p>
        </p:txBody>
      </p:sp>
      <p:sp>
        <p:nvSpPr>
          <p:cNvPr id="3" name="2 - Ορθογώνιο"/>
          <p:cNvSpPr/>
          <p:nvPr/>
        </p:nvSpPr>
        <p:spPr>
          <a:xfrm>
            <a:off x="2143108" y="857232"/>
            <a:ext cx="3532314" cy="400110"/>
          </a:xfrm>
          <a:prstGeom prst="rect">
            <a:avLst/>
          </a:prstGeom>
        </p:spPr>
        <p:txBody>
          <a:bodyPr wrap="none">
            <a:spAutoFit/>
          </a:bodyPr>
          <a:lstStyle/>
          <a:p>
            <a:pPr fontAlgn="t"/>
            <a:r>
              <a:rPr lang="el-GR" sz="2000" b="1" dirty="0" smtClean="0">
                <a:solidFill>
                  <a:srgbClr val="C00000"/>
                </a:solidFill>
              </a:rPr>
              <a:t>Ο ύπνος να βελτιώνει το δέρμα</a:t>
            </a:r>
            <a:endParaRPr lang="el-GR" sz="2000" b="1" dirty="0">
              <a:solidFill>
                <a:srgbClr val="C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357158" y="357166"/>
            <a:ext cx="4929222" cy="1200329"/>
          </a:xfrm>
          <a:prstGeom prst="rect">
            <a:avLst/>
          </a:prstGeom>
        </p:spPr>
        <p:txBody>
          <a:bodyPr wrap="square">
            <a:spAutoFit/>
          </a:bodyPr>
          <a:lstStyle/>
          <a:p>
            <a:r>
              <a:rPr lang="el-GR" dirty="0" smtClean="0"/>
              <a:t>Όλα τα παραπάνω εξελικτικά </a:t>
            </a:r>
            <a:r>
              <a:rPr lang="el-GR" b="1" dirty="0" smtClean="0">
                <a:hlinkClick r:id="rId2"/>
              </a:rPr>
              <a:t>επηρεάζουν ακόμα και τον τρόπο οδήγησής μας</a:t>
            </a:r>
            <a:r>
              <a:rPr lang="el-GR" dirty="0" smtClean="0"/>
              <a:t>, καθώς ο οργανισμός λόγω έλλειψης ύπνου δεν έχει τα αντανακλαστικά που χρειάζονται.</a:t>
            </a:r>
            <a:endParaRPr lang="el-GR" dirty="0"/>
          </a:p>
        </p:txBody>
      </p:sp>
      <p:sp>
        <p:nvSpPr>
          <p:cNvPr id="4" name="3 - Ορθογώνιο"/>
          <p:cNvSpPr/>
          <p:nvPr/>
        </p:nvSpPr>
        <p:spPr>
          <a:xfrm>
            <a:off x="500034" y="1571612"/>
            <a:ext cx="1411156" cy="276999"/>
          </a:xfrm>
          <a:prstGeom prst="rect">
            <a:avLst/>
          </a:prstGeom>
        </p:spPr>
        <p:txBody>
          <a:bodyPr wrap="none">
            <a:spAutoFit/>
          </a:bodyPr>
          <a:lstStyle/>
          <a:p>
            <a:pPr lvl="0" fontAlgn="base">
              <a:spcBef>
                <a:spcPct val="0"/>
              </a:spcBef>
              <a:spcAft>
                <a:spcPct val="0"/>
              </a:spcAft>
            </a:pPr>
            <a:r>
              <a:rPr lang="el-GR" sz="1200" b="1" dirty="0" smtClean="0">
                <a:solidFill>
                  <a:schemeClr val="bg1">
                    <a:lumMod val="85000"/>
                  </a:schemeClr>
                </a:solidFill>
                <a:latin typeface="Arial" pitchFamily="34" charset="0"/>
                <a:cs typeface="Arial" pitchFamily="34" charset="0"/>
              </a:rPr>
              <a:t>Μπάου Κατερίνα</a:t>
            </a:r>
          </a:p>
        </p:txBody>
      </p:sp>
      <p:sp>
        <p:nvSpPr>
          <p:cNvPr id="5" name="4 - Ορθογώνιο"/>
          <p:cNvSpPr/>
          <p:nvPr/>
        </p:nvSpPr>
        <p:spPr>
          <a:xfrm>
            <a:off x="2428860" y="1857364"/>
            <a:ext cx="6000776" cy="1200329"/>
          </a:xfrm>
          <a:prstGeom prst="rect">
            <a:avLst/>
          </a:prstGeom>
        </p:spPr>
        <p:txBody>
          <a:bodyPr wrap="square">
            <a:spAutoFit/>
          </a:bodyPr>
          <a:lstStyle/>
          <a:p>
            <a:r>
              <a:rPr lang="el-GR" b="1" dirty="0" smtClean="0"/>
              <a:t>Οι οδηγοί που χάνουν μία έως δύο ώρες ύπνου, σε σχέση με τον συνιστώμενο ύπνο των επτά ωρών, αντιμετωπίζουν σχεδόν διπλάσιο κίνδυνο τροχαίου ατυχήματος, σύμφωνα με μια νέα αμερικανική έρευνα.</a:t>
            </a:r>
            <a:endParaRPr lang="el-GR" dirty="0"/>
          </a:p>
        </p:txBody>
      </p:sp>
      <p:sp>
        <p:nvSpPr>
          <p:cNvPr id="6" name="5 - Ορθογώνιο"/>
          <p:cNvSpPr/>
          <p:nvPr/>
        </p:nvSpPr>
        <p:spPr>
          <a:xfrm>
            <a:off x="2428860" y="3143248"/>
            <a:ext cx="5357850" cy="923330"/>
          </a:xfrm>
          <a:prstGeom prst="rect">
            <a:avLst/>
          </a:prstGeom>
        </p:spPr>
        <p:txBody>
          <a:bodyPr wrap="square">
            <a:spAutoFit/>
          </a:bodyPr>
          <a:lstStyle/>
          <a:p>
            <a:r>
              <a:rPr lang="el-GR" dirty="0" smtClean="0"/>
              <a:t>Η έρευνά μας δείχνει ότι όποιος έχει κοιμηθεί </a:t>
            </a:r>
            <a:r>
              <a:rPr lang="el-GR" b="1" dirty="0" smtClean="0"/>
              <a:t>λιγότερες από πέντε ώρες</a:t>
            </a:r>
            <a:r>
              <a:rPr lang="el-GR" dirty="0" smtClean="0"/>
              <a:t> αντιμετωπίζει κίνδυνο τροχαίου όπως κάποιος που είναι </a:t>
            </a:r>
            <a:r>
              <a:rPr lang="el-GR" b="1" dirty="0" smtClean="0"/>
              <a:t>μεθυσμένος</a:t>
            </a:r>
            <a:endParaRPr lang="el-GR" dirty="0"/>
          </a:p>
        </p:txBody>
      </p:sp>
      <p:sp>
        <p:nvSpPr>
          <p:cNvPr id="7" name="6 - Ορθογώνιο"/>
          <p:cNvSpPr/>
          <p:nvPr/>
        </p:nvSpPr>
        <p:spPr>
          <a:xfrm>
            <a:off x="2357422" y="4214818"/>
            <a:ext cx="6000792" cy="2308324"/>
          </a:xfrm>
          <a:prstGeom prst="rect">
            <a:avLst/>
          </a:prstGeom>
        </p:spPr>
        <p:txBody>
          <a:bodyPr wrap="square">
            <a:spAutoFit/>
          </a:bodyPr>
          <a:lstStyle/>
          <a:p>
            <a:r>
              <a:rPr lang="el-GR" dirty="0" smtClean="0"/>
              <a:t>Αναλυτικότερα, ο κίνδυνος τροχαίου είναι </a:t>
            </a:r>
            <a:r>
              <a:rPr lang="el-GR" b="1" dirty="0" smtClean="0"/>
              <a:t>1,3 φορές</a:t>
            </a:r>
            <a:r>
              <a:rPr lang="el-GR" dirty="0" smtClean="0"/>
              <a:t> μεγαλύτερος για όσους κοιμούνται </a:t>
            </a:r>
            <a:r>
              <a:rPr lang="el-GR" b="1" dirty="0" smtClean="0"/>
              <a:t>έξι</a:t>
            </a:r>
            <a:r>
              <a:rPr lang="el-GR" dirty="0" smtClean="0"/>
              <a:t> έως </a:t>
            </a:r>
            <a:r>
              <a:rPr lang="el-GR" b="1" dirty="0" smtClean="0"/>
              <a:t>επτά</a:t>
            </a:r>
            <a:r>
              <a:rPr lang="el-GR" dirty="0" smtClean="0"/>
              <a:t> ώρες, </a:t>
            </a:r>
            <a:r>
              <a:rPr lang="el-GR" b="1" dirty="0" smtClean="0"/>
              <a:t>1,9 φορές</a:t>
            </a:r>
            <a:r>
              <a:rPr lang="el-GR" dirty="0" smtClean="0"/>
              <a:t> μεγαλύτερος για όσους κοιμούνται </a:t>
            </a:r>
            <a:r>
              <a:rPr lang="el-GR" b="1" dirty="0" smtClean="0"/>
              <a:t>πέντε</a:t>
            </a:r>
            <a:r>
              <a:rPr lang="el-GR" dirty="0" smtClean="0"/>
              <a:t> έως </a:t>
            </a:r>
            <a:r>
              <a:rPr lang="el-GR" b="1" dirty="0" smtClean="0"/>
              <a:t>έξι</a:t>
            </a:r>
            <a:r>
              <a:rPr lang="el-GR" dirty="0" smtClean="0"/>
              <a:t> ώρες, </a:t>
            </a:r>
            <a:r>
              <a:rPr lang="el-GR" b="1" dirty="0" smtClean="0"/>
              <a:t>4,3 φορές</a:t>
            </a:r>
            <a:r>
              <a:rPr lang="el-GR" dirty="0" smtClean="0"/>
              <a:t> μεγαλύτερος για όσους κοιμούνται </a:t>
            </a:r>
            <a:r>
              <a:rPr lang="el-GR" b="1" dirty="0" smtClean="0"/>
              <a:t>τέσσερις</a:t>
            </a:r>
            <a:r>
              <a:rPr lang="el-GR" dirty="0" smtClean="0"/>
              <a:t> έως </a:t>
            </a:r>
            <a:r>
              <a:rPr lang="el-GR" b="1" dirty="0" smtClean="0"/>
              <a:t>πέντε</a:t>
            </a:r>
            <a:r>
              <a:rPr lang="el-GR" dirty="0" smtClean="0"/>
              <a:t> ώρες και </a:t>
            </a:r>
            <a:r>
              <a:rPr lang="el-GR" b="1" dirty="0" smtClean="0"/>
              <a:t>11,5</a:t>
            </a:r>
            <a:r>
              <a:rPr lang="el-GR" dirty="0" smtClean="0"/>
              <a:t> φορές μεγαλύτερος για τους οδηγούς που έχουν κοιμηθεί </a:t>
            </a:r>
            <a:r>
              <a:rPr lang="el-GR" b="1" dirty="0" smtClean="0"/>
              <a:t>λιγότερες από τέσσερις</a:t>
            </a:r>
            <a:r>
              <a:rPr lang="el-GR" dirty="0" smtClean="0"/>
              <a:t> ώρες.</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071670" y="928670"/>
            <a:ext cx="5357850" cy="2308324"/>
          </a:xfrm>
          <a:prstGeom prst="rect">
            <a:avLst/>
          </a:prstGeom>
        </p:spPr>
        <p:txBody>
          <a:bodyPr wrap="square">
            <a:spAutoFit/>
          </a:bodyPr>
          <a:lstStyle/>
          <a:p>
            <a:r>
              <a:rPr lang="el-GR" dirty="0" smtClean="0"/>
              <a:t>Απολαμβάνοντας ένα ποιοτικό ύπνο αυξάνουμε τις πιθανότητες να έχουμε </a:t>
            </a:r>
            <a:r>
              <a:rPr lang="el-GR" b="1" dirty="0" smtClean="0"/>
              <a:t>μια υγιή, δραστήρια ζωή, γεμάτη ευεξία</a:t>
            </a:r>
            <a:r>
              <a:rPr lang="el-GR" dirty="0" smtClean="0"/>
              <a:t>. Για να το πετύχουμε αυτό, θα πρέπει να αποφεύγουμε την έντονη δραστηριότητα, τα προϊόντα καφεΐνης και το τσιγάρο λίγο πριν την ώρα του ύπνου. Θα πρέπει να κοιμόμαστε όταν αισθανόμαστε την ανάγκη και </a:t>
            </a:r>
            <a:r>
              <a:rPr lang="el-GR" b="1" dirty="0" smtClean="0"/>
              <a:t>να διατηρούμε ένα σχετικά σταθερό ωράριο ύπνου, επαρκές χρονικά.</a:t>
            </a:r>
            <a:endParaRPr lang="el-GR" dirty="0"/>
          </a:p>
        </p:txBody>
      </p:sp>
      <p:sp>
        <p:nvSpPr>
          <p:cNvPr id="4" name="3 - Ορθογώνιο"/>
          <p:cNvSpPr/>
          <p:nvPr/>
        </p:nvSpPr>
        <p:spPr>
          <a:xfrm>
            <a:off x="2143108" y="3643314"/>
            <a:ext cx="4572000" cy="2308324"/>
          </a:xfrm>
          <a:prstGeom prst="rect">
            <a:avLst/>
          </a:prstGeom>
        </p:spPr>
        <p:txBody>
          <a:bodyPr>
            <a:spAutoFit/>
          </a:bodyPr>
          <a:lstStyle/>
          <a:p>
            <a:r>
              <a:rPr lang="el-GR" dirty="0" smtClean="0"/>
              <a:t/>
            </a:r>
            <a:br>
              <a:rPr lang="el-GR" dirty="0" smtClean="0"/>
            </a:br>
            <a:r>
              <a:rPr lang="el-GR" dirty="0" smtClean="0"/>
              <a:t>το περιβάλλον του υπνοδωματίου μας είναι εξίσου σημαντικό, καθώς θα πρέπει να έχουμε </a:t>
            </a:r>
            <a:r>
              <a:rPr lang="el-GR" b="1" dirty="0" smtClean="0"/>
              <a:t>χαμηλό φωτισμό</a:t>
            </a:r>
            <a:r>
              <a:rPr lang="el-GR" dirty="0" smtClean="0"/>
              <a:t>,</a:t>
            </a:r>
            <a:r>
              <a:rPr lang="el-GR" b="1" dirty="0" smtClean="0"/>
              <a:t> ενώ η θερμοκρασία θα πρέπει να είναι ήπια</a:t>
            </a:r>
            <a:r>
              <a:rPr lang="el-GR" dirty="0" smtClean="0"/>
              <a:t> (ούτε κρύο ούτε ζέστη). Κατ’ αυτόν τον τρόπο είμαστε ήρεμοι κι έτοιμοι να αποβάλουμε την κούραση και την ένταση της ημέρας.</a:t>
            </a:r>
            <a:endParaRPr lang="el-GR" dirty="0"/>
          </a:p>
        </p:txBody>
      </p:sp>
      <p:sp>
        <p:nvSpPr>
          <p:cNvPr id="5" name="4 - Ορθογώνιο"/>
          <p:cNvSpPr/>
          <p:nvPr/>
        </p:nvSpPr>
        <p:spPr>
          <a:xfrm>
            <a:off x="2143108" y="3643314"/>
            <a:ext cx="3777188" cy="369332"/>
          </a:xfrm>
          <a:prstGeom prst="rect">
            <a:avLst/>
          </a:prstGeom>
        </p:spPr>
        <p:txBody>
          <a:bodyPr wrap="none">
            <a:spAutoFit/>
          </a:bodyPr>
          <a:lstStyle/>
          <a:p>
            <a:r>
              <a:rPr lang="el-GR" b="1" dirty="0" smtClean="0"/>
              <a:t>Η σωστή επιλογή του στρώματος και </a:t>
            </a:r>
            <a:endParaRPr lang="el-GR" dirty="0"/>
          </a:p>
        </p:txBody>
      </p:sp>
      <p:sp>
        <p:nvSpPr>
          <p:cNvPr id="26625" name="Rectangle 1"/>
          <p:cNvSpPr>
            <a:spLocks noChangeArrowheads="1"/>
          </p:cNvSpPr>
          <p:nvPr/>
        </p:nvSpPr>
        <p:spPr bwMode="auto">
          <a:xfrm>
            <a:off x="5357818" y="6396335"/>
            <a:ext cx="2714644" cy="461665"/>
          </a:xfrm>
          <a:prstGeom prst="rect">
            <a:avLst/>
          </a:prstGeom>
          <a:solidFill>
            <a:srgbClr val="FFFFFF"/>
          </a:solid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200" b="1" i="0" u="none" strike="noStrike" cap="none" normalizeH="0" baseline="0" dirty="0" smtClean="0">
                <a:ln>
                  <a:noFill/>
                </a:ln>
                <a:solidFill>
                  <a:schemeClr val="bg1">
                    <a:lumMod val="85000"/>
                  </a:schemeClr>
                </a:solidFill>
                <a:effectLst/>
                <a:latin typeface="Arial" pitchFamily="34" charset="0"/>
                <a:cs typeface="Arial" pitchFamily="34" charset="0"/>
              </a:rPr>
              <a:t>Μπάου Κατερίνα</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6" name="Rectangle 2"/>
          <p:cNvSpPr>
            <a:spLocks noChangeArrowheads="1"/>
          </p:cNvSpPr>
          <p:nvPr/>
        </p:nvSpPr>
        <p:spPr bwMode="auto">
          <a:xfrm>
            <a:off x="704850" y="20059650"/>
            <a:ext cx="9144000" cy="0"/>
          </a:xfrm>
          <a:prstGeom prst="rect">
            <a:avLst/>
          </a:prstGeom>
          <a:solidFill>
            <a:srgbClr val="FFFFFF"/>
          </a:solid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3A3A3A"/>
                </a:solidFill>
                <a:effectLst/>
                <a:latin typeface="Arial" pitchFamily="34" charset="0"/>
                <a:cs typeface="Arial" pitchFamily="34" charset="0"/>
              </a:rPr>
              <a:t>, Πνευμονολόγος, Κέντρο Μελέτης Ύπνου</a:t>
            </a:r>
            <a:r>
              <a:rPr kumimoji="0" lang="el-GR" sz="600" b="0" i="0" u="none" strike="noStrike" cap="none" normalizeH="0" baseline="0" smtClean="0">
                <a:ln>
                  <a:noFill/>
                </a:ln>
                <a:solidFill>
                  <a:schemeClr val="tx1"/>
                </a:solidFill>
                <a:effectLst/>
                <a:latin typeface="Arial" pitchFamily="34" charset="0"/>
                <a:cs typeface="Arial" pitchFamily="34" charset="0"/>
              </a:rPr>
              <a:t> </a:t>
            </a: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285984" y="1643050"/>
            <a:ext cx="4572000" cy="2308324"/>
          </a:xfrm>
          <a:prstGeom prst="rect">
            <a:avLst/>
          </a:prstGeom>
        </p:spPr>
        <p:txBody>
          <a:bodyPr>
            <a:spAutoFit/>
          </a:bodyPr>
          <a:lstStyle/>
          <a:p>
            <a:r>
              <a:rPr lang="el-GR" sz="2400" dirty="0" smtClean="0">
                <a:solidFill>
                  <a:srgbClr val="C00000"/>
                </a:solidFill>
              </a:rPr>
              <a:t>Από την άλλη πλευρά, οι επιστήμονες ισχυρίζονται ότι και η υπερβολική ανάπαυση, δεν είναι απαραίτητα καλή για την υγεία, κρύβοντας ακριβώς τους ίδιους κινδύνους</a:t>
            </a:r>
            <a:r>
              <a:rPr lang="el-GR" dirty="0" smtClean="0">
                <a:solidFill>
                  <a:srgbClr val="C00000"/>
                </a:solidFill>
              </a:rPr>
              <a:t>.</a:t>
            </a:r>
            <a:endParaRPr lang="el-GR" dirty="0">
              <a:solidFill>
                <a:srgbClr val="C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285984" y="1500174"/>
            <a:ext cx="4572000" cy="3477875"/>
          </a:xfrm>
          <a:prstGeom prst="rect">
            <a:avLst/>
          </a:prstGeom>
        </p:spPr>
        <p:txBody>
          <a:bodyPr>
            <a:spAutoFit/>
          </a:bodyPr>
          <a:lstStyle/>
          <a:p>
            <a:r>
              <a:rPr lang="el-GR" sz="2000" b="1" dirty="0" smtClean="0"/>
              <a:t>Ο </a:t>
            </a:r>
            <a:r>
              <a:rPr lang="el-GR" sz="2000" b="1" dirty="0" smtClean="0">
                <a:hlinkClick r:id="rId2"/>
              </a:rPr>
              <a:t>ύπνος</a:t>
            </a:r>
            <a:r>
              <a:rPr lang="el-GR" sz="2000" b="1" dirty="0" smtClean="0"/>
              <a:t> καταλαμβάνει περίπου το ένα τρίτο του συνολικού χρόνου ζωής μας κι αυτό συμβαίνει διότι είναι απαραίτητος για την εύρυθμη λειτουργία του ανθρώπινου οργανισμού. Η ακριβής λειτουργική του σημασία δεν έχει πλήρως διευκρινιστεί, αλλά, φαίνεται ότι σχετίζεται με την ανάπαυση των εγκεφαλικών νευρικών κυττάρων και με την καλή λειτουργία της </a:t>
            </a:r>
            <a:r>
              <a:rPr lang="el-GR" sz="2000" b="1" dirty="0" smtClean="0">
                <a:hlinkClick r:id="rId3"/>
              </a:rPr>
              <a:t>μνήμης</a:t>
            </a:r>
            <a:r>
              <a:rPr lang="el-GR" sz="2000" b="1" dirty="0" smtClean="0"/>
              <a:t> και της εκμάθησης.</a:t>
            </a:r>
            <a:endParaRPr lang="el-GR" sz="2000" dirty="0"/>
          </a:p>
        </p:txBody>
      </p:sp>
      <p:sp>
        <p:nvSpPr>
          <p:cNvPr id="3" name="2 - Ορθογώνιο"/>
          <p:cNvSpPr/>
          <p:nvPr/>
        </p:nvSpPr>
        <p:spPr>
          <a:xfrm>
            <a:off x="4786314" y="5715016"/>
            <a:ext cx="1411156" cy="276999"/>
          </a:xfrm>
          <a:prstGeom prst="rect">
            <a:avLst/>
          </a:prstGeom>
        </p:spPr>
        <p:txBody>
          <a:bodyPr wrap="none">
            <a:spAutoFit/>
          </a:bodyPr>
          <a:lstStyle/>
          <a:p>
            <a:pPr lvl="0" fontAlgn="base">
              <a:spcBef>
                <a:spcPct val="0"/>
              </a:spcBef>
              <a:spcAft>
                <a:spcPct val="0"/>
              </a:spcAft>
            </a:pPr>
            <a:r>
              <a:rPr lang="el-GR" sz="1200" b="1" dirty="0" smtClean="0">
                <a:solidFill>
                  <a:schemeClr val="bg1">
                    <a:lumMod val="85000"/>
                  </a:schemeClr>
                </a:solidFill>
                <a:latin typeface="Arial" pitchFamily="34" charset="0"/>
                <a:cs typeface="Arial" pitchFamily="34" charset="0"/>
              </a:rPr>
              <a:t>Μπάου Κατερίνα</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285852" y="1285860"/>
            <a:ext cx="6500858" cy="3416320"/>
          </a:xfrm>
          <a:prstGeom prst="rect">
            <a:avLst/>
          </a:prstGeom>
        </p:spPr>
        <p:txBody>
          <a:bodyPr wrap="square">
            <a:spAutoFit/>
          </a:bodyPr>
          <a:lstStyle/>
          <a:p>
            <a:r>
              <a:rPr lang="el-GR" sz="2400" dirty="0" smtClean="0"/>
              <a:t>Με τον όρο «καλός ύπνος» εννοούμε τον ύπνο ικανοποιητικής χρονικής επάρκειας (6-8 ώρες), αλλά και ποιότητας, χωρίς δηλαδή αφυπνίσεις κατά τη διάρκεια της νύχτας. </a:t>
            </a:r>
            <a:r>
              <a:rPr lang="el-GR" sz="2400" b="1" dirty="0" smtClean="0"/>
              <a:t>Ο καλός ύπνος είναι αναζωογονητικός, μας γεμίζει ενέργεια</a:t>
            </a:r>
            <a:r>
              <a:rPr lang="el-GR" sz="2400" dirty="0" smtClean="0"/>
              <a:t> και μας βοηθάει να ανταπεξέλθουμε στις απαιτήσεις της καθημερινότητας. Όταν ο οργανισμός στερείται καλού ύπνου, τότε διαταράσσεται η ισορροπία της υγείας μας.</a:t>
            </a:r>
            <a:endParaRPr lang="el-GR" sz="2400" dirty="0"/>
          </a:p>
        </p:txBody>
      </p:sp>
      <p:sp>
        <p:nvSpPr>
          <p:cNvPr id="3" name="2 - Ορθογώνιο"/>
          <p:cNvSpPr/>
          <p:nvPr/>
        </p:nvSpPr>
        <p:spPr>
          <a:xfrm>
            <a:off x="3929058" y="4929198"/>
            <a:ext cx="1611852" cy="307777"/>
          </a:xfrm>
          <a:prstGeom prst="rect">
            <a:avLst/>
          </a:prstGeom>
        </p:spPr>
        <p:txBody>
          <a:bodyPr wrap="none">
            <a:spAutoFit/>
          </a:bodyPr>
          <a:lstStyle/>
          <a:p>
            <a:pPr lvl="0" fontAlgn="base">
              <a:spcBef>
                <a:spcPct val="0"/>
              </a:spcBef>
              <a:spcAft>
                <a:spcPct val="0"/>
              </a:spcAft>
            </a:pPr>
            <a:r>
              <a:rPr lang="el-GR" sz="1400" b="1" dirty="0" smtClean="0">
                <a:solidFill>
                  <a:schemeClr val="bg1">
                    <a:lumMod val="85000"/>
                  </a:schemeClr>
                </a:solidFill>
                <a:latin typeface="Arial" pitchFamily="34" charset="0"/>
                <a:cs typeface="Arial" pitchFamily="34" charset="0"/>
              </a:rPr>
              <a:t>Μπάου Κατερίνα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143108" y="1428736"/>
            <a:ext cx="5214974" cy="2862322"/>
          </a:xfrm>
          <a:prstGeom prst="rect">
            <a:avLst/>
          </a:prstGeom>
        </p:spPr>
        <p:txBody>
          <a:bodyPr wrap="square">
            <a:spAutoFit/>
          </a:bodyPr>
          <a:lstStyle/>
          <a:p>
            <a:r>
              <a:rPr lang="el-GR" sz="6000" b="1" dirty="0" smtClean="0">
                <a:solidFill>
                  <a:srgbClr val="C00000"/>
                </a:solidFill>
              </a:rPr>
              <a:t>Οφέλη του ύπνου στην                      υγεία</a:t>
            </a:r>
            <a:endParaRPr lang="el-GR" sz="6000" b="1" dirty="0">
              <a:solidFill>
                <a:srgbClr val="C00000"/>
              </a:solidFill>
            </a:endParaRPr>
          </a:p>
        </p:txBody>
      </p:sp>
      <p:sp>
        <p:nvSpPr>
          <p:cNvPr id="3" name="2 - Ορθογώνιο"/>
          <p:cNvSpPr/>
          <p:nvPr/>
        </p:nvSpPr>
        <p:spPr>
          <a:xfrm>
            <a:off x="6786578" y="6357958"/>
            <a:ext cx="2255520" cy="285752"/>
          </a:xfrm>
          <a:prstGeom prst="rect">
            <a:avLst/>
          </a:prstGeom>
        </p:spPr>
        <p:txBody>
          <a:bodyPr wrap="square">
            <a:spAutoFit/>
          </a:bodyPr>
          <a:lstStyle/>
          <a:p>
            <a:r>
              <a:rPr lang="el-GR" sz="1200" dirty="0" smtClean="0">
                <a:solidFill>
                  <a:schemeClr val="bg1">
                    <a:lumMod val="75000"/>
                  </a:schemeClr>
                </a:solidFill>
              </a:rPr>
              <a:t>Επιμέλεια: Θοδωρής Διάκος</a:t>
            </a:r>
            <a:endParaRPr lang="el-GR" sz="1200" dirty="0">
              <a:solidFill>
                <a:schemeClr val="bg1">
                  <a:lumMod val="7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714480" y="1142984"/>
            <a:ext cx="5357850" cy="3785652"/>
          </a:xfrm>
          <a:prstGeom prst="rect">
            <a:avLst/>
          </a:prstGeom>
        </p:spPr>
        <p:txBody>
          <a:bodyPr wrap="square">
            <a:spAutoFit/>
          </a:bodyPr>
          <a:lstStyle/>
          <a:p>
            <a:r>
              <a:rPr lang="el-GR" sz="2000" b="1" dirty="0" smtClean="0">
                <a:solidFill>
                  <a:srgbClr val="C00000"/>
                </a:solidFill>
              </a:rPr>
              <a:t>Βοηθά τη μνήμη</a:t>
            </a:r>
            <a:br>
              <a:rPr lang="el-GR" sz="2000" b="1" dirty="0" smtClean="0">
                <a:solidFill>
                  <a:srgbClr val="C00000"/>
                </a:solidFill>
              </a:rPr>
            </a:br>
            <a:endParaRPr lang="el-GR" sz="2000" b="1" dirty="0" smtClean="0">
              <a:solidFill>
                <a:srgbClr val="C00000"/>
              </a:solidFill>
            </a:endParaRPr>
          </a:p>
          <a:p>
            <a:r>
              <a:rPr lang="el-GR" sz="2000" dirty="0" smtClean="0"/>
              <a:t>Το μυαλό μας παραμένει ενεργό ενώ κοιμόμαστε. Μέσω μιας διαδικασίας που ονομάζεται </a:t>
            </a:r>
            <a:r>
              <a:rPr lang="el-GR" sz="2000" dirty="0" smtClean="0">
                <a:solidFill>
                  <a:srgbClr val="0070C0"/>
                </a:solidFill>
              </a:rPr>
              <a:t>ενοποίηση</a:t>
            </a:r>
            <a:r>
              <a:rPr lang="el-GR" sz="2000" dirty="0" smtClean="0"/>
              <a:t>, το μυαλό μας κατά κάποιο τρόπο ενισχύει τις αναμνήσεις μας, αλλά εξασκεί και τις νοητικές και σωματικές μας δεξιότητες. Αν προσπαθούμε να μάθουμε κάτι, λοιπόν, ο ύπνος είναι πολύ σημαντικός γιατί οι νέες πληροφορίες γίνονται πιο δυνατές στον εγκέφαλό μας. Τέρμα, λοιπόν, στα μεγάλα ξενύχτια τις περιόδους εξετάσεων!</a:t>
            </a:r>
            <a:endParaRPr lang="el-GR" sz="2000" dirty="0"/>
          </a:p>
        </p:txBody>
      </p:sp>
      <p:sp>
        <p:nvSpPr>
          <p:cNvPr id="3" name="2 - Ορθογώνιο"/>
          <p:cNvSpPr/>
          <p:nvPr/>
        </p:nvSpPr>
        <p:spPr>
          <a:xfrm>
            <a:off x="5786446" y="6143644"/>
            <a:ext cx="2240357" cy="307777"/>
          </a:xfrm>
          <a:prstGeom prst="rect">
            <a:avLst/>
          </a:prstGeom>
        </p:spPr>
        <p:txBody>
          <a:bodyPr wrap="none">
            <a:spAutoFit/>
          </a:bodyPr>
          <a:lstStyle/>
          <a:p>
            <a:r>
              <a:rPr lang="el-GR" sz="1400" dirty="0" smtClean="0">
                <a:solidFill>
                  <a:schemeClr val="bg1">
                    <a:lumMod val="75000"/>
                  </a:schemeClr>
                </a:solidFill>
              </a:rPr>
              <a:t>Επιμέλεια: Θοδωρής Διάκος</a:t>
            </a:r>
            <a:endParaRPr lang="el-GR" sz="1400" dirty="0">
              <a:solidFill>
                <a:schemeClr val="bg1">
                  <a:lumMod val="7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143108" y="1142984"/>
            <a:ext cx="5643602" cy="2554545"/>
          </a:xfrm>
          <a:prstGeom prst="rect">
            <a:avLst/>
          </a:prstGeom>
        </p:spPr>
        <p:txBody>
          <a:bodyPr wrap="square">
            <a:spAutoFit/>
          </a:bodyPr>
          <a:lstStyle/>
          <a:p>
            <a:r>
              <a:rPr lang="el-GR" sz="2000" b="1" dirty="0" smtClean="0">
                <a:solidFill>
                  <a:srgbClr val="C00000"/>
                </a:solidFill>
              </a:rPr>
              <a:t>Είναι ένα από τα μυστικά της μακροζωίας</a:t>
            </a:r>
            <a:br>
              <a:rPr lang="el-GR" sz="2000" b="1" dirty="0" smtClean="0">
                <a:solidFill>
                  <a:srgbClr val="C00000"/>
                </a:solidFill>
              </a:rPr>
            </a:br>
            <a:endParaRPr lang="el-GR" sz="2000" b="1" dirty="0" smtClean="0">
              <a:solidFill>
                <a:srgbClr val="C00000"/>
              </a:solidFill>
            </a:endParaRPr>
          </a:p>
          <a:p>
            <a:r>
              <a:rPr lang="el-GR" sz="2000" dirty="0" smtClean="0"/>
              <a:t>Ο λιγοστός ύπνος συνδέεται συχνά με μικρότερη ζωή – χωρίς να είναι πολύ ξεκάθαρη η αιτία, αλλά υπάρχουν πολλές μελέτες που επιβεβαιώνουν αυτόν τον ισχυρισμό. Επιπλέον, ο καλός ύπνος επηρεάζει σημαντικά την ποιότητα ζωής μας, σε σωματικό αλλά και σε ψυχολογικό επίπεδο.</a:t>
            </a:r>
            <a:endParaRPr lang="el-GR" sz="2000" dirty="0"/>
          </a:p>
        </p:txBody>
      </p:sp>
      <p:sp>
        <p:nvSpPr>
          <p:cNvPr id="3" name="2 - Ορθογώνιο"/>
          <p:cNvSpPr/>
          <p:nvPr/>
        </p:nvSpPr>
        <p:spPr>
          <a:xfrm>
            <a:off x="5572132" y="6215082"/>
            <a:ext cx="2240357" cy="307777"/>
          </a:xfrm>
          <a:prstGeom prst="rect">
            <a:avLst/>
          </a:prstGeom>
        </p:spPr>
        <p:txBody>
          <a:bodyPr wrap="none">
            <a:spAutoFit/>
          </a:bodyPr>
          <a:lstStyle/>
          <a:p>
            <a:r>
              <a:rPr lang="el-GR" sz="1400" dirty="0" smtClean="0">
                <a:solidFill>
                  <a:schemeClr val="bg1">
                    <a:lumMod val="75000"/>
                  </a:schemeClr>
                </a:solidFill>
              </a:rPr>
              <a:t>Επιμέλεια: Θοδωρής Διάκος</a:t>
            </a:r>
            <a:endParaRPr lang="el-GR" sz="1400" dirty="0">
              <a:solidFill>
                <a:schemeClr val="bg1">
                  <a:lumMod val="7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500430" y="3000372"/>
            <a:ext cx="4572000" cy="2585323"/>
          </a:xfrm>
          <a:prstGeom prst="rect">
            <a:avLst/>
          </a:prstGeom>
        </p:spPr>
        <p:txBody>
          <a:bodyPr>
            <a:spAutoFit/>
          </a:bodyPr>
          <a:lstStyle/>
          <a:p>
            <a:r>
              <a:rPr lang="el-GR" b="1" dirty="0" smtClean="0">
                <a:solidFill>
                  <a:srgbClr val="C00000"/>
                </a:solidFill>
              </a:rPr>
              <a:t>Μας κάνει πιο δημιουργικούς</a:t>
            </a:r>
            <a:r>
              <a:rPr lang="el-GR" b="1" dirty="0" smtClean="0"/>
              <a:t/>
            </a:r>
            <a:br>
              <a:rPr lang="el-GR" b="1" dirty="0" smtClean="0"/>
            </a:br>
            <a:endParaRPr lang="el-GR" b="1" dirty="0" smtClean="0"/>
          </a:p>
          <a:p>
            <a:r>
              <a:rPr lang="el-GR" dirty="0" smtClean="0"/>
              <a:t>Με κάποιον τρόπο, φαίνεται πως κατά τη διάρκεια του ύπνου, ο εγκέφαλός μας μπορεί επίσης να οργανώνει καλύτερα τις αναμνήσεις και τις δεξιότητές μας. Με πολύ απλά λόγια, ένας καλός ύπνος μπορεί να μας βοηθήσει να νιώσουμε περισσότερο δημιουργικοί και να έχουμε πιο εύκολα καλές ιδέες.</a:t>
            </a:r>
            <a:endParaRPr lang="el-GR" dirty="0"/>
          </a:p>
        </p:txBody>
      </p:sp>
      <p:sp>
        <p:nvSpPr>
          <p:cNvPr id="3" name="2 - Ορθογώνιο"/>
          <p:cNvSpPr/>
          <p:nvPr/>
        </p:nvSpPr>
        <p:spPr>
          <a:xfrm>
            <a:off x="642910" y="785794"/>
            <a:ext cx="4000528" cy="1477328"/>
          </a:xfrm>
          <a:prstGeom prst="rect">
            <a:avLst/>
          </a:prstGeom>
        </p:spPr>
        <p:txBody>
          <a:bodyPr wrap="square">
            <a:spAutoFit/>
          </a:bodyPr>
          <a:lstStyle/>
          <a:p>
            <a:r>
              <a:rPr lang="el-GR" dirty="0" smtClean="0"/>
              <a:t>Η έλλειψη ύπνου δυσκολεύει την </a:t>
            </a:r>
            <a:r>
              <a:rPr lang="el-GR" b="1" dirty="0" smtClean="0"/>
              <a:t>επίλυση προβλημάτων, τον έλεγχο των συναισθημάτων και της συμπεριφοράς </a:t>
            </a:r>
            <a:r>
              <a:rPr lang="el-GR" dirty="0" smtClean="0"/>
              <a:t>και έχει ως αποτέλεσμα τη μειωμένη παραγωγικότητα στην εργασία.</a:t>
            </a:r>
            <a:r>
              <a:rPr lang="el-GR" b="1" dirty="0" smtClean="0"/>
              <a:t> </a:t>
            </a:r>
            <a:endParaRPr lang="el-GR" dirty="0"/>
          </a:p>
        </p:txBody>
      </p:sp>
      <p:sp>
        <p:nvSpPr>
          <p:cNvPr id="4" name="3 - Ορθογώνιο"/>
          <p:cNvSpPr/>
          <p:nvPr/>
        </p:nvSpPr>
        <p:spPr>
          <a:xfrm>
            <a:off x="6072198" y="6072206"/>
            <a:ext cx="2240357" cy="307777"/>
          </a:xfrm>
          <a:prstGeom prst="rect">
            <a:avLst/>
          </a:prstGeom>
        </p:spPr>
        <p:txBody>
          <a:bodyPr wrap="none">
            <a:spAutoFit/>
          </a:bodyPr>
          <a:lstStyle/>
          <a:p>
            <a:r>
              <a:rPr lang="el-GR" sz="1400" dirty="0" smtClean="0">
                <a:solidFill>
                  <a:schemeClr val="bg1">
                    <a:lumMod val="75000"/>
                  </a:schemeClr>
                </a:solidFill>
              </a:rPr>
              <a:t>Επιμέλεια: Θοδωρής Διάκος</a:t>
            </a:r>
            <a:endParaRPr lang="el-GR" sz="1400" dirty="0">
              <a:solidFill>
                <a:schemeClr val="bg1">
                  <a:lumMod val="75000"/>
                </a:schemeClr>
              </a:solidFill>
            </a:endParaRPr>
          </a:p>
        </p:txBody>
      </p:sp>
      <p:sp>
        <p:nvSpPr>
          <p:cNvPr id="5" name="4 - Ορθογώνιο"/>
          <p:cNvSpPr/>
          <p:nvPr/>
        </p:nvSpPr>
        <p:spPr>
          <a:xfrm>
            <a:off x="642910" y="2357430"/>
            <a:ext cx="2143140" cy="276999"/>
          </a:xfrm>
          <a:prstGeom prst="rect">
            <a:avLst/>
          </a:prstGeom>
        </p:spPr>
        <p:txBody>
          <a:bodyPr wrap="square">
            <a:spAutoFit/>
          </a:bodyPr>
          <a:lstStyle/>
          <a:p>
            <a:pPr lvl="0" fontAlgn="base">
              <a:spcBef>
                <a:spcPct val="0"/>
              </a:spcBef>
              <a:spcAft>
                <a:spcPct val="0"/>
              </a:spcAft>
            </a:pPr>
            <a:r>
              <a:rPr lang="el-GR" sz="1200" b="1" dirty="0" smtClean="0">
                <a:solidFill>
                  <a:schemeClr val="bg1">
                    <a:lumMod val="85000"/>
                  </a:schemeClr>
                </a:solidFill>
                <a:latin typeface="Arial" pitchFamily="34" charset="0"/>
                <a:cs typeface="Arial" pitchFamily="34" charset="0"/>
              </a:rPr>
              <a:t>Μπάου Κατερίνα</a:t>
            </a:r>
          </a:p>
        </p:txBody>
      </p:sp>
      <p:sp>
        <p:nvSpPr>
          <p:cNvPr id="6" name="5 - Ορθογώνιο"/>
          <p:cNvSpPr/>
          <p:nvPr/>
        </p:nvSpPr>
        <p:spPr>
          <a:xfrm>
            <a:off x="4857752" y="785794"/>
            <a:ext cx="4071934" cy="1200329"/>
          </a:xfrm>
          <a:prstGeom prst="rect">
            <a:avLst/>
          </a:prstGeom>
        </p:spPr>
        <p:txBody>
          <a:bodyPr wrap="square">
            <a:spAutoFit/>
          </a:bodyPr>
          <a:lstStyle/>
          <a:p>
            <a:r>
              <a:rPr lang="el-GR" dirty="0" smtClean="0"/>
              <a:t>Η έλλειψη ύπνου, έστω και λίγων ωρών σε καθημερινή βάση, αν είναι για πολύ καιρό, δημιουργεί συνεχές αίσθημα </a:t>
            </a:r>
            <a:r>
              <a:rPr lang="el-GR" b="1" dirty="0" smtClean="0"/>
              <a:t>κόπωσης</a:t>
            </a:r>
            <a:r>
              <a:rPr lang="el-GR" dirty="0" smtClean="0"/>
              <a:t> και </a:t>
            </a:r>
            <a:r>
              <a:rPr lang="el-GR" b="1" dirty="0" smtClean="0"/>
              <a:t>ημερήσιας υπνηλίας</a:t>
            </a:r>
            <a:endParaRPr lang="el-GR"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4929190" y="3071810"/>
            <a:ext cx="3714776" cy="2862322"/>
          </a:xfrm>
          <a:prstGeom prst="rect">
            <a:avLst/>
          </a:prstGeom>
        </p:spPr>
        <p:txBody>
          <a:bodyPr wrap="square">
            <a:spAutoFit/>
          </a:bodyPr>
          <a:lstStyle/>
          <a:p>
            <a:r>
              <a:rPr lang="el-GR" b="1" dirty="0" smtClean="0">
                <a:solidFill>
                  <a:srgbClr val="C00000"/>
                </a:solidFill>
              </a:rPr>
              <a:t>Αυξάνει τις επιδόσεις μας</a:t>
            </a:r>
            <a:br>
              <a:rPr lang="el-GR" b="1" dirty="0" smtClean="0">
                <a:solidFill>
                  <a:srgbClr val="C00000"/>
                </a:solidFill>
              </a:rPr>
            </a:br>
            <a:endParaRPr lang="el-GR" b="1" dirty="0" smtClean="0">
              <a:solidFill>
                <a:srgbClr val="C00000"/>
              </a:solidFill>
            </a:endParaRPr>
          </a:p>
          <a:p>
            <a:r>
              <a:rPr lang="el-GR" dirty="0" smtClean="0"/>
              <a:t>Στους αθλητές, ο επαρκής ύπνος μπορεί να αυξήσει σημαντικά τις επιδόσεις και την αντοχή τους και να ελαττώσει τα επίπεδα κούρασης. Στους μαθητές και τους φοιτητές, ο καλός ύπνος φαίνεται πως μπορεί να αυξήσει τις επιδόσεις τους στην ακαδημαϊκή τους πορεία.</a:t>
            </a:r>
            <a:endParaRPr lang="el-GR" dirty="0"/>
          </a:p>
        </p:txBody>
      </p:sp>
      <p:sp>
        <p:nvSpPr>
          <p:cNvPr id="3" name="2 - Ορθογώνιο"/>
          <p:cNvSpPr/>
          <p:nvPr/>
        </p:nvSpPr>
        <p:spPr>
          <a:xfrm>
            <a:off x="428596" y="642918"/>
            <a:ext cx="4572000" cy="2308324"/>
          </a:xfrm>
          <a:prstGeom prst="rect">
            <a:avLst/>
          </a:prstGeom>
        </p:spPr>
        <p:txBody>
          <a:bodyPr>
            <a:spAutoFit/>
          </a:bodyPr>
          <a:lstStyle/>
          <a:p>
            <a:r>
              <a:rPr lang="el-GR" dirty="0" smtClean="0"/>
              <a:t>Ο ύπνος είναι πολύ σημαντικός για τη σωστή λειτουργία του εγκεφάλου. Καθώς κοιμόμαστε ο εγκέφαλος προετοιμάζεται για τις απαιτήσεις της επόμενης ημέρας. Έρευνες έχουν δείξει ότι ο καλός ύπνος βελτιώνει την </a:t>
            </a:r>
            <a:r>
              <a:rPr lang="el-GR" b="1" dirty="0" smtClean="0"/>
              <a:t>ικανότητα εκμάθησης, καθώς επίσης βοηθά στη συγκέντρωση, στη λήψη αποφάσεων αλλά και στη δημιουργικότητα</a:t>
            </a:r>
            <a:endParaRPr lang="el-GR" b="1" dirty="0"/>
          </a:p>
        </p:txBody>
      </p:sp>
      <p:sp>
        <p:nvSpPr>
          <p:cNvPr id="8193" name="Rectangle 1"/>
          <p:cNvSpPr>
            <a:spLocks noChangeArrowheads="1"/>
          </p:cNvSpPr>
          <p:nvPr/>
        </p:nvSpPr>
        <p:spPr bwMode="auto">
          <a:xfrm>
            <a:off x="642910" y="3071810"/>
            <a:ext cx="2214546" cy="461665"/>
          </a:xfrm>
          <a:prstGeom prst="rect">
            <a:avLst/>
          </a:prstGeom>
          <a:solidFill>
            <a:srgbClr val="FFFFFF"/>
          </a:solid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200" b="1" i="0" u="none" strike="noStrike" cap="none" normalizeH="0" baseline="0" dirty="0" smtClean="0">
                <a:ln>
                  <a:noFill/>
                </a:ln>
                <a:solidFill>
                  <a:schemeClr val="bg1">
                    <a:lumMod val="85000"/>
                  </a:schemeClr>
                </a:solidFill>
                <a:effectLst/>
                <a:latin typeface="Arial" pitchFamily="34" charset="0"/>
                <a:cs typeface="Arial" pitchFamily="34" charset="0"/>
              </a:rPr>
              <a:t>Μπάου Κατερίνα</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194" name="Rectangle 2"/>
          <p:cNvSpPr>
            <a:spLocks noChangeArrowheads="1"/>
          </p:cNvSpPr>
          <p:nvPr/>
        </p:nvSpPr>
        <p:spPr bwMode="auto">
          <a:xfrm>
            <a:off x="2643188" y="20059650"/>
            <a:ext cx="9144000" cy="0"/>
          </a:xfrm>
          <a:prstGeom prst="rect">
            <a:avLst/>
          </a:prstGeom>
          <a:solidFill>
            <a:srgbClr val="FFFFFF"/>
          </a:solid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3A3A3A"/>
                </a:solidFill>
                <a:effectLst/>
                <a:latin typeface="Arial" pitchFamily="34" charset="0"/>
                <a:cs typeface="Arial" pitchFamily="34" charset="0"/>
              </a:rPr>
              <a:t>, Πνευμονολόγος</a:t>
            </a:r>
            <a:r>
              <a:rPr kumimoji="0" lang="el-GR" sz="600" b="0" i="0" u="none" strike="noStrike" cap="none" normalizeH="0" baseline="0" smtClean="0">
                <a:ln>
                  <a:noFill/>
                </a:ln>
                <a:solidFill>
                  <a:schemeClr val="tx1"/>
                </a:solidFill>
                <a:effectLst/>
                <a:latin typeface="Arial" pitchFamily="34" charset="0"/>
                <a:cs typeface="Arial" pitchFamily="34" charset="0"/>
              </a:rPr>
              <a:t> </a:t>
            </a: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5 - Ορθογώνιο"/>
          <p:cNvSpPr/>
          <p:nvPr/>
        </p:nvSpPr>
        <p:spPr>
          <a:xfrm>
            <a:off x="5857884" y="6143644"/>
            <a:ext cx="2857520" cy="276999"/>
          </a:xfrm>
          <a:prstGeom prst="rect">
            <a:avLst/>
          </a:prstGeom>
        </p:spPr>
        <p:txBody>
          <a:bodyPr wrap="square">
            <a:spAutoFit/>
          </a:bodyPr>
          <a:lstStyle/>
          <a:p>
            <a:r>
              <a:rPr lang="el-GR" sz="1200" dirty="0" smtClean="0">
                <a:solidFill>
                  <a:schemeClr val="bg1">
                    <a:lumMod val="75000"/>
                  </a:schemeClr>
                </a:solidFill>
              </a:rPr>
              <a:t>Επιμέλεια: Θοδωρής Διάκος</a:t>
            </a:r>
            <a:endParaRPr lang="el-GR" sz="1200" dirty="0">
              <a:solidFill>
                <a:schemeClr val="bg1">
                  <a:lumMod val="7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214546" y="3357562"/>
            <a:ext cx="6715172" cy="2585323"/>
          </a:xfrm>
          <a:prstGeom prst="rect">
            <a:avLst/>
          </a:prstGeom>
        </p:spPr>
        <p:txBody>
          <a:bodyPr wrap="square">
            <a:spAutoFit/>
          </a:bodyPr>
          <a:lstStyle/>
          <a:p>
            <a:r>
              <a:rPr lang="el-GR" b="1" dirty="0" smtClean="0">
                <a:solidFill>
                  <a:srgbClr val="C00000"/>
                </a:solidFill>
              </a:rPr>
              <a:t>Καταπολεμά τις φλεγμονές  </a:t>
            </a:r>
            <a:br>
              <a:rPr lang="el-GR" b="1" dirty="0" smtClean="0">
                <a:solidFill>
                  <a:srgbClr val="C00000"/>
                </a:solidFill>
              </a:rPr>
            </a:br>
            <a:endParaRPr lang="el-GR" b="1" dirty="0" smtClean="0">
              <a:solidFill>
                <a:srgbClr val="C00000"/>
              </a:solidFill>
            </a:endParaRPr>
          </a:p>
          <a:p>
            <a:r>
              <a:rPr lang="el-GR" dirty="0" smtClean="0"/>
              <a:t>Οι φλεγμονές σχετίζονται με καρδιοπάθειες, εγκεφαλικά επεισόδια, διαβήτη, αρθρίτιδα και πρόωρη γήρανση. Μελέτες έχουν αποδείξει ότι οι άνθρωποι που κοιμούνται λιγότερες από έξι ώρες κάθε νύχτα έχουν υψηλότερα επίπεδα φλεγμονωδών πρωτεϊνών στο αίμα τους. Οι ασθενείς που πάσχουν από άπνοια κατά τον ύπνο ή αϋπνία μπορούν να βελτιώσουν σημαντικά την αρτηριακή τους πίεση αν προσπαθήσουν να καταπολεμήσουν αυτές τις παθήσεις.</a:t>
            </a:r>
            <a:endParaRPr lang="el-GR" dirty="0"/>
          </a:p>
        </p:txBody>
      </p:sp>
      <p:sp>
        <p:nvSpPr>
          <p:cNvPr id="3" name="2 - Ορθογώνιο"/>
          <p:cNvSpPr/>
          <p:nvPr/>
        </p:nvSpPr>
        <p:spPr>
          <a:xfrm>
            <a:off x="357158" y="285728"/>
            <a:ext cx="5715040" cy="2031325"/>
          </a:xfrm>
          <a:prstGeom prst="rect">
            <a:avLst/>
          </a:prstGeom>
        </p:spPr>
        <p:txBody>
          <a:bodyPr wrap="square">
            <a:spAutoFit/>
          </a:bodyPr>
          <a:lstStyle/>
          <a:p>
            <a:r>
              <a:rPr lang="el-GR" dirty="0" smtClean="0"/>
              <a:t>Ο ύπνος ενισχύει ακόμα περισσότερο τη διαδικασία επούλωσης και επιδιόρθωσης της φυσιολογικής φθοράς που υφίστανται τόσο η καρδιά όσο και τα αγγεία. Κατά συνέπεια, όταν δεν κοιμόμαστε επαρκώς αυξάνονται κατά πολύ οι πιθανότητες για εμφάνιση</a:t>
            </a:r>
            <a:r>
              <a:rPr lang="el-GR" b="1" dirty="0" smtClean="0"/>
              <a:t> πρόωρης γήρανσης, καρδιοπάθειας, νόσου των νεφρών, υπέρτασης, σακχαρώδους διαβήτη και εγκεφαλικού επεισοδίου.</a:t>
            </a:r>
            <a:endParaRPr lang="el-GR" dirty="0"/>
          </a:p>
        </p:txBody>
      </p:sp>
      <p:sp>
        <p:nvSpPr>
          <p:cNvPr id="4" name="3 - Ορθογώνιο"/>
          <p:cNvSpPr/>
          <p:nvPr/>
        </p:nvSpPr>
        <p:spPr>
          <a:xfrm>
            <a:off x="428596" y="2643182"/>
            <a:ext cx="1611852" cy="307777"/>
          </a:xfrm>
          <a:prstGeom prst="rect">
            <a:avLst/>
          </a:prstGeom>
        </p:spPr>
        <p:txBody>
          <a:bodyPr wrap="none">
            <a:spAutoFit/>
          </a:bodyPr>
          <a:lstStyle/>
          <a:p>
            <a:pPr lvl="0" fontAlgn="base">
              <a:spcBef>
                <a:spcPct val="0"/>
              </a:spcBef>
              <a:spcAft>
                <a:spcPct val="0"/>
              </a:spcAft>
            </a:pPr>
            <a:r>
              <a:rPr lang="el-GR" sz="1400" b="1" dirty="0" smtClean="0">
                <a:solidFill>
                  <a:schemeClr val="bg1">
                    <a:lumMod val="85000"/>
                  </a:schemeClr>
                </a:solidFill>
                <a:latin typeface="Arial" pitchFamily="34" charset="0"/>
                <a:cs typeface="Arial" pitchFamily="34" charset="0"/>
              </a:rPr>
              <a:t>Μπάου Κατερίνα</a:t>
            </a:r>
          </a:p>
        </p:txBody>
      </p:sp>
      <p:sp>
        <p:nvSpPr>
          <p:cNvPr id="5" name="4 - Ορθογώνιο"/>
          <p:cNvSpPr/>
          <p:nvPr/>
        </p:nvSpPr>
        <p:spPr>
          <a:xfrm>
            <a:off x="6000760" y="6215082"/>
            <a:ext cx="1944635" cy="276999"/>
          </a:xfrm>
          <a:prstGeom prst="rect">
            <a:avLst/>
          </a:prstGeom>
        </p:spPr>
        <p:txBody>
          <a:bodyPr wrap="none">
            <a:spAutoFit/>
          </a:bodyPr>
          <a:lstStyle/>
          <a:p>
            <a:r>
              <a:rPr lang="el-GR" sz="1200" dirty="0" smtClean="0">
                <a:solidFill>
                  <a:schemeClr val="bg1">
                    <a:lumMod val="75000"/>
                  </a:schemeClr>
                </a:solidFill>
              </a:rPr>
              <a:t>Επιμέλεια: Θοδωρής Διάκος</a:t>
            </a:r>
            <a:endParaRPr lang="el-GR" sz="1200" dirty="0">
              <a:solidFill>
                <a:schemeClr val="bg1">
                  <a:lumMod val="75000"/>
                </a:schemeClr>
              </a:solidFill>
            </a:endParaRP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624</Words>
  <Application>Microsoft Office PowerPoint</Application>
  <PresentationFormat>Προβολή στην οθόνη (4:3)</PresentationFormat>
  <Paragraphs>75</Paragraphs>
  <Slides>18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oem</dc:creator>
  <cp:lastModifiedBy>oem</cp:lastModifiedBy>
  <cp:revision>42</cp:revision>
  <dcterms:created xsi:type="dcterms:W3CDTF">2020-04-08T15:38:41Z</dcterms:created>
  <dcterms:modified xsi:type="dcterms:W3CDTF">2020-05-08T06:58:05Z</dcterms:modified>
</cp:coreProperties>
</file>