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8288000" cy="10287000"/>
  <p:notesSz cx="6858000" cy="9144000"/>
  <p:embeddedFontLst>
    <p:embeddedFont>
      <p:font typeface="Calibri" pitchFamily="34" charset="0"/>
      <p:regular r:id="rId18"/>
      <p:bold r:id="rId19"/>
      <p:italic r:id="rId20"/>
      <p:boldItalic r:id="rId21"/>
    </p:embeddedFont>
    <p:embeddedFont>
      <p:font typeface="DM Sans" charset="0"/>
      <p:regular r:id="rId22"/>
    </p:embeddedFont>
    <p:embeddedFont>
      <p:font typeface="Kollektif" charset="0"/>
      <p:regular r:id="rId23"/>
    </p:embeddedFont>
    <p:embeddedFont>
      <p:font typeface="Arimo Bold" charset="0"/>
      <p:regular r:id="rId24"/>
    </p:embeddedFont>
    <p:embeddedFont>
      <p:font typeface="Libre Baskerville" charset="0"/>
      <p:regular r:id="rId25"/>
    </p:embeddedFont>
    <p:embeddedFont>
      <p:font typeface="Sniglet" charset="0"/>
      <p:regular r:id="rId26"/>
    </p:embeddedFont>
    <p:embeddedFont>
      <p:font typeface="Paytone One"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58" d="100"/>
          <a:sy n="58" d="100"/>
        </p:scale>
        <p:origin x="-389" y="-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15.12.2024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10</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11</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12</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13</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15</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5</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7</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8</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9</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preencoded.png"/>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grpSp>
        <p:nvGrpSpPr>
          <p:cNvPr id="3" name="Group 3"/>
          <p:cNvGrpSpPr/>
          <p:nvPr/>
        </p:nvGrpSpPr>
        <p:grpSpPr>
          <a:xfrm>
            <a:off x="0" y="0"/>
            <a:ext cx="18288000" cy="10287000"/>
            <a:chOff x="0" y="0"/>
            <a:chExt cx="24384000" cy="13716000"/>
          </a:xfrm>
        </p:grpSpPr>
        <p:sp>
          <p:nvSpPr>
            <p:cNvPr id="4" name="Freeform 4"/>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DFA"/>
            </a:solidFill>
          </p:spPr>
        </p:sp>
      </p:grpSp>
      <p:sp>
        <p:nvSpPr>
          <p:cNvPr id="5" name="Freeform 5" descr="preencoded.png"/>
          <p:cNvSpPr/>
          <p:nvPr/>
        </p:nvSpPr>
        <p:spPr>
          <a:xfrm>
            <a:off x="11430000" y="0"/>
            <a:ext cx="6858000" cy="10287000"/>
          </a:xfrm>
          <a:custGeom>
            <a:avLst/>
            <a:gdLst/>
            <a:ahLst/>
            <a:cxnLst/>
            <a:rect l="l" t="t" r="r" b="b"/>
            <a:pathLst>
              <a:path w="6858000" h="10287000">
                <a:moveTo>
                  <a:pt x="0" y="0"/>
                </a:moveTo>
                <a:lnTo>
                  <a:pt x="6858000" y="0"/>
                </a:lnTo>
                <a:lnTo>
                  <a:pt x="6858000" y="10287000"/>
                </a:lnTo>
                <a:lnTo>
                  <a:pt x="0" y="10287000"/>
                </a:lnTo>
                <a:lnTo>
                  <a:pt x="0" y="0"/>
                </a:lnTo>
                <a:close/>
              </a:path>
            </a:pathLst>
          </a:custGeom>
          <a:blipFill>
            <a:blip r:embed="rId4"/>
            <a:stretch>
              <a:fillRect/>
            </a:stretch>
          </a:blipFill>
        </p:spPr>
      </p:sp>
      <p:sp>
        <p:nvSpPr>
          <p:cNvPr id="6" name="TextBox 6"/>
          <p:cNvSpPr txBox="1"/>
          <p:nvPr/>
        </p:nvSpPr>
        <p:spPr>
          <a:xfrm>
            <a:off x="992238" y="1804987"/>
            <a:ext cx="10361562" cy="1769715"/>
          </a:xfrm>
          <a:prstGeom prst="rect">
            <a:avLst/>
          </a:prstGeom>
        </p:spPr>
        <p:txBody>
          <a:bodyPr wrap="square" lIns="0" tIns="0" rIns="0" bIns="0" rtlCol="0" anchor="t">
            <a:spAutoFit/>
          </a:bodyPr>
          <a:lstStyle/>
          <a:p>
            <a:pPr algn="l">
              <a:lnSpc>
                <a:spcPts val="6937"/>
              </a:lnSpc>
            </a:pPr>
            <a:r>
              <a:rPr lang="el-GR" sz="5562" dirty="0" smtClean="0">
                <a:solidFill>
                  <a:srgbClr val="5C4E3D"/>
                </a:solidFill>
                <a:latin typeface="Libre Baskerville"/>
                <a:ea typeface="Libre Baskerville"/>
                <a:cs typeface="Libre Baskerville"/>
                <a:sym typeface="Libre Baskerville"/>
              </a:rPr>
              <a:t>Αν</a:t>
            </a:r>
            <a:r>
              <a:rPr lang="en-US" sz="5562" dirty="0" smtClean="0">
                <a:solidFill>
                  <a:srgbClr val="5C4E3D"/>
                </a:solidFill>
                <a:latin typeface="Libre Baskerville"/>
                <a:ea typeface="Libre Baskerville"/>
                <a:cs typeface="Libre Baskerville"/>
                <a:sym typeface="Libre Baskerville"/>
              </a:rPr>
              <a:t>α</a:t>
            </a:r>
            <a:r>
              <a:rPr lang="en-US" sz="5562" dirty="0" err="1" smtClean="0">
                <a:solidFill>
                  <a:srgbClr val="5C4E3D"/>
                </a:solidFill>
                <a:latin typeface="Libre Baskerville"/>
                <a:ea typeface="Libre Baskerville"/>
                <a:cs typeface="Libre Baskerville"/>
                <a:sym typeface="Libre Baskerville"/>
              </a:rPr>
              <a:t>ζητώντ</a:t>
            </a:r>
            <a:r>
              <a:rPr lang="en-US" sz="5562" dirty="0" smtClean="0">
                <a:solidFill>
                  <a:srgbClr val="5C4E3D"/>
                </a:solidFill>
                <a:latin typeface="Libre Baskerville"/>
                <a:ea typeface="Libre Baskerville"/>
                <a:cs typeface="Libre Baskerville"/>
                <a:sym typeface="Libre Baskerville"/>
              </a:rPr>
              <a:t>ας </a:t>
            </a:r>
            <a:r>
              <a:rPr lang="en-US" sz="5562" dirty="0">
                <a:solidFill>
                  <a:srgbClr val="5C4E3D"/>
                </a:solidFill>
                <a:latin typeface="Libre Baskerville"/>
                <a:ea typeface="Libre Baskerville"/>
                <a:cs typeface="Libre Baskerville"/>
                <a:sym typeface="Libre Baskerville"/>
              </a:rPr>
              <a:t>τη Γνώση: </a:t>
            </a:r>
            <a:endParaRPr lang="en-US" sz="5562" dirty="0" smtClean="0">
              <a:solidFill>
                <a:srgbClr val="5C4E3D"/>
              </a:solidFill>
              <a:latin typeface="Libre Baskerville"/>
              <a:ea typeface="Libre Baskerville"/>
              <a:cs typeface="Libre Baskerville"/>
              <a:sym typeface="Libre Baskerville"/>
            </a:endParaRPr>
          </a:p>
          <a:p>
            <a:pPr algn="l">
              <a:lnSpc>
                <a:spcPts val="6937"/>
              </a:lnSpc>
            </a:pPr>
            <a:r>
              <a:rPr lang="en-US" sz="5562" dirty="0" err="1" smtClean="0">
                <a:solidFill>
                  <a:srgbClr val="5C4E3D"/>
                </a:solidFill>
                <a:latin typeface="Libre Baskerville"/>
                <a:ea typeface="Libre Baskerville"/>
                <a:cs typeface="Libre Baskerville"/>
                <a:sym typeface="Libre Baskerville"/>
              </a:rPr>
              <a:t>Θεωρίες</a:t>
            </a:r>
            <a:r>
              <a:rPr lang="en-US" sz="5562" dirty="0" smtClean="0">
                <a:solidFill>
                  <a:srgbClr val="5C4E3D"/>
                </a:solidFill>
                <a:latin typeface="Libre Baskerville"/>
                <a:ea typeface="Libre Baskerville"/>
                <a:cs typeface="Libre Baskerville"/>
                <a:sym typeface="Libre Baskerville"/>
              </a:rPr>
              <a:t> </a:t>
            </a:r>
            <a:r>
              <a:rPr lang="en-US" sz="5562" dirty="0">
                <a:solidFill>
                  <a:srgbClr val="5C4E3D"/>
                </a:solidFill>
                <a:latin typeface="Libre Baskerville"/>
                <a:ea typeface="Libre Baskerville"/>
                <a:cs typeface="Libre Baskerville"/>
                <a:sym typeface="Libre Baskerville"/>
              </a:rPr>
              <a:t>για την πηγή της γνώσης</a:t>
            </a:r>
          </a:p>
        </p:txBody>
      </p:sp>
      <p:sp>
        <p:nvSpPr>
          <p:cNvPr id="7" name="TextBox 7"/>
          <p:cNvSpPr txBox="1"/>
          <p:nvPr/>
        </p:nvSpPr>
        <p:spPr>
          <a:xfrm>
            <a:off x="992238" y="4821436"/>
            <a:ext cx="9445526" cy="2817019"/>
          </a:xfrm>
          <a:prstGeom prst="rect">
            <a:avLst/>
          </a:prstGeom>
        </p:spPr>
        <p:txBody>
          <a:bodyPr lIns="0" tIns="0" rIns="0" bIns="0" rtlCol="0" anchor="t">
            <a:spAutoFit/>
          </a:bodyPr>
          <a:lstStyle/>
          <a:p>
            <a:pPr algn="l">
              <a:lnSpc>
                <a:spcPts val="3562"/>
              </a:lnSpc>
            </a:pPr>
            <a:r>
              <a:rPr lang="en-US" sz="2187">
                <a:solidFill>
                  <a:srgbClr val="454240"/>
                </a:solidFill>
                <a:latin typeface="DM Sans"/>
                <a:ea typeface="DM Sans"/>
                <a:cs typeface="DM Sans"/>
                <a:sym typeface="DM Sans"/>
              </a:rPr>
              <a:t>Καλώς ήρθατε σε αυτή την παρουσίαση που εξερευνά τις διάφορες φιλοσοφικές προσεγγίσεις σχετικά με την πηγή της ανθρώπινης γνώσης. Θα εξετάσουμε τις βασικές θεωρίες του ορθολογισμού, του εμπειρισμού και του εμπειρικού ρασιοναλισμού, αναλύοντας τις ιδέες σημαντικών φιλοσόφων όπως ο Πλάτωνας, ο Ντεκάρτ, ο Λοκ και ο Καντ.</a:t>
            </a:r>
          </a:p>
        </p:txBody>
      </p:sp>
      <p:grpSp>
        <p:nvGrpSpPr>
          <p:cNvPr id="8" name="Group 8"/>
          <p:cNvGrpSpPr/>
          <p:nvPr/>
        </p:nvGrpSpPr>
        <p:grpSpPr>
          <a:xfrm>
            <a:off x="987475" y="7973765"/>
            <a:ext cx="463154" cy="463154"/>
            <a:chOff x="0" y="0"/>
            <a:chExt cx="617538" cy="617538"/>
          </a:xfrm>
        </p:grpSpPr>
        <p:sp>
          <p:nvSpPr>
            <p:cNvPr id="9" name="Freeform 9"/>
            <p:cNvSpPr/>
            <p:nvPr/>
          </p:nvSpPr>
          <p:spPr>
            <a:xfrm>
              <a:off x="0" y="0"/>
              <a:ext cx="617601" cy="617601"/>
            </a:xfrm>
            <a:custGeom>
              <a:avLst/>
              <a:gdLst/>
              <a:ahLst/>
              <a:cxnLst/>
              <a:rect l="l" t="t" r="r" b="b"/>
              <a:pathLst>
                <a:path w="617601" h="617601">
                  <a:moveTo>
                    <a:pt x="0" y="308737"/>
                  </a:moveTo>
                  <a:cubicBezTo>
                    <a:pt x="0" y="138303"/>
                    <a:pt x="138303" y="0"/>
                    <a:pt x="308737" y="0"/>
                  </a:cubicBezTo>
                  <a:cubicBezTo>
                    <a:pt x="310642" y="0"/>
                    <a:pt x="312547" y="889"/>
                    <a:pt x="313690" y="2413"/>
                  </a:cubicBezTo>
                  <a:lnTo>
                    <a:pt x="308737" y="6350"/>
                  </a:lnTo>
                  <a:lnTo>
                    <a:pt x="308737" y="0"/>
                  </a:lnTo>
                  <a:lnTo>
                    <a:pt x="308737" y="6350"/>
                  </a:lnTo>
                  <a:lnTo>
                    <a:pt x="308737" y="0"/>
                  </a:lnTo>
                  <a:cubicBezTo>
                    <a:pt x="479298" y="0"/>
                    <a:pt x="617601" y="138303"/>
                    <a:pt x="617601" y="308737"/>
                  </a:cubicBezTo>
                  <a:cubicBezTo>
                    <a:pt x="617601" y="311150"/>
                    <a:pt x="616204" y="313309"/>
                    <a:pt x="614045" y="314452"/>
                  </a:cubicBezTo>
                  <a:lnTo>
                    <a:pt x="611251" y="308737"/>
                  </a:lnTo>
                  <a:lnTo>
                    <a:pt x="617601" y="308737"/>
                  </a:lnTo>
                  <a:cubicBezTo>
                    <a:pt x="617601" y="479298"/>
                    <a:pt x="479298" y="617474"/>
                    <a:pt x="308864" y="617474"/>
                  </a:cubicBezTo>
                  <a:lnTo>
                    <a:pt x="308864" y="611124"/>
                  </a:lnTo>
                  <a:lnTo>
                    <a:pt x="308864" y="604774"/>
                  </a:lnTo>
                  <a:lnTo>
                    <a:pt x="308864" y="611124"/>
                  </a:lnTo>
                  <a:lnTo>
                    <a:pt x="308864" y="617474"/>
                  </a:lnTo>
                  <a:cubicBezTo>
                    <a:pt x="138303" y="617601"/>
                    <a:pt x="0" y="479298"/>
                    <a:pt x="0" y="308737"/>
                  </a:cubicBezTo>
                  <a:lnTo>
                    <a:pt x="6350" y="308737"/>
                  </a:lnTo>
                  <a:lnTo>
                    <a:pt x="0" y="308737"/>
                  </a:lnTo>
                  <a:moveTo>
                    <a:pt x="12700" y="308737"/>
                  </a:moveTo>
                  <a:lnTo>
                    <a:pt x="6350" y="308737"/>
                  </a:lnTo>
                  <a:lnTo>
                    <a:pt x="12700" y="308737"/>
                  </a:lnTo>
                  <a:cubicBezTo>
                    <a:pt x="12700" y="472313"/>
                    <a:pt x="145288" y="604901"/>
                    <a:pt x="308737" y="604901"/>
                  </a:cubicBezTo>
                  <a:cubicBezTo>
                    <a:pt x="312293" y="604901"/>
                    <a:pt x="315087" y="607695"/>
                    <a:pt x="315087" y="611251"/>
                  </a:cubicBezTo>
                  <a:cubicBezTo>
                    <a:pt x="315087" y="614807"/>
                    <a:pt x="312293" y="617601"/>
                    <a:pt x="308737" y="617601"/>
                  </a:cubicBezTo>
                  <a:cubicBezTo>
                    <a:pt x="305181" y="617601"/>
                    <a:pt x="302387" y="614807"/>
                    <a:pt x="302387" y="611251"/>
                  </a:cubicBezTo>
                  <a:cubicBezTo>
                    <a:pt x="302387" y="607695"/>
                    <a:pt x="305181" y="604901"/>
                    <a:pt x="308737" y="604901"/>
                  </a:cubicBezTo>
                  <a:cubicBezTo>
                    <a:pt x="472313" y="604901"/>
                    <a:pt x="604774" y="472313"/>
                    <a:pt x="604774" y="308864"/>
                  </a:cubicBezTo>
                  <a:cubicBezTo>
                    <a:pt x="604774" y="306451"/>
                    <a:pt x="606171" y="304292"/>
                    <a:pt x="608330" y="303149"/>
                  </a:cubicBezTo>
                  <a:lnTo>
                    <a:pt x="611124" y="308864"/>
                  </a:lnTo>
                  <a:lnTo>
                    <a:pt x="604774" y="308864"/>
                  </a:lnTo>
                  <a:cubicBezTo>
                    <a:pt x="604901" y="145288"/>
                    <a:pt x="472313" y="12700"/>
                    <a:pt x="308737" y="12700"/>
                  </a:cubicBezTo>
                  <a:cubicBezTo>
                    <a:pt x="306832" y="12700"/>
                    <a:pt x="304927" y="11811"/>
                    <a:pt x="303784" y="10287"/>
                  </a:cubicBezTo>
                  <a:lnTo>
                    <a:pt x="308737" y="6350"/>
                  </a:lnTo>
                  <a:lnTo>
                    <a:pt x="308737" y="12700"/>
                  </a:lnTo>
                  <a:cubicBezTo>
                    <a:pt x="145288" y="12700"/>
                    <a:pt x="12700" y="145288"/>
                    <a:pt x="12700" y="308737"/>
                  </a:cubicBezTo>
                  <a:close/>
                </a:path>
              </a:pathLst>
            </a:custGeom>
            <a:solidFill>
              <a:srgbClr val="FFFFFF"/>
            </a:solidFill>
          </p:spPr>
        </p:sp>
      </p:grpSp>
      <p:sp>
        <p:nvSpPr>
          <p:cNvPr id="10" name="Freeform 10" descr="preencoded.png"/>
          <p:cNvSpPr/>
          <p:nvPr/>
        </p:nvSpPr>
        <p:spPr>
          <a:xfrm>
            <a:off x="987475" y="8865544"/>
            <a:ext cx="434579" cy="434579"/>
          </a:xfrm>
          <a:custGeom>
            <a:avLst/>
            <a:gdLst/>
            <a:ahLst/>
            <a:cxnLst/>
            <a:rect l="l" t="t" r="r" b="b"/>
            <a:pathLst>
              <a:path w="434579" h="434579">
                <a:moveTo>
                  <a:pt x="0" y="0"/>
                </a:moveTo>
                <a:lnTo>
                  <a:pt x="434579" y="0"/>
                </a:lnTo>
                <a:lnTo>
                  <a:pt x="434579" y="434578"/>
                </a:lnTo>
                <a:lnTo>
                  <a:pt x="0" y="434578"/>
                </a:lnTo>
                <a:lnTo>
                  <a:pt x="0" y="0"/>
                </a:lnTo>
                <a:close/>
              </a:path>
            </a:pathLst>
          </a:custGeom>
          <a:blipFill>
            <a:blip r:embed="rId5"/>
            <a:stretch>
              <a:fillRect/>
            </a:stretch>
          </a:blipFill>
        </p:spPr>
      </p:sp>
      <p:sp>
        <p:nvSpPr>
          <p:cNvPr id="11" name="TextBox 11"/>
          <p:cNvSpPr txBox="1"/>
          <p:nvPr/>
        </p:nvSpPr>
        <p:spPr>
          <a:xfrm>
            <a:off x="1615661" y="8869881"/>
            <a:ext cx="4387304" cy="430241"/>
          </a:xfrm>
          <a:prstGeom prst="rect">
            <a:avLst/>
          </a:prstGeom>
        </p:spPr>
        <p:txBody>
          <a:bodyPr lIns="0" tIns="0" rIns="0" bIns="0" rtlCol="0" anchor="t">
            <a:spAutoFit/>
          </a:bodyPr>
          <a:lstStyle/>
          <a:p>
            <a:pPr algn="l">
              <a:lnSpc>
                <a:spcPts val="3452"/>
              </a:lnSpc>
            </a:pPr>
            <a:r>
              <a:rPr lang="en-US" sz="2450" b="1">
                <a:solidFill>
                  <a:srgbClr val="454240"/>
                </a:solidFill>
                <a:latin typeface="Arimo Bold"/>
                <a:ea typeface="Arimo Bold"/>
                <a:cs typeface="Arimo Bold"/>
                <a:sym typeface="Arimo Bold"/>
              </a:rPr>
              <a:t>by Vasilis Varsamopoulos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preencoded.png"/>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grpSp>
        <p:nvGrpSpPr>
          <p:cNvPr id="3" name="Group 3"/>
          <p:cNvGrpSpPr/>
          <p:nvPr/>
        </p:nvGrpSpPr>
        <p:grpSpPr>
          <a:xfrm>
            <a:off x="0" y="0"/>
            <a:ext cx="18288000" cy="10287000"/>
            <a:chOff x="0" y="0"/>
            <a:chExt cx="24384000" cy="13716000"/>
          </a:xfrm>
        </p:grpSpPr>
        <p:sp>
          <p:nvSpPr>
            <p:cNvPr id="4" name="Freeform 4"/>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DFA"/>
            </a:solidFill>
          </p:spPr>
        </p:sp>
      </p:grpSp>
      <p:sp>
        <p:nvSpPr>
          <p:cNvPr id="5" name="Freeform 5" descr="preencoded.png"/>
          <p:cNvSpPr/>
          <p:nvPr/>
        </p:nvSpPr>
        <p:spPr>
          <a:xfrm>
            <a:off x="11430000" y="0"/>
            <a:ext cx="6858000" cy="10287000"/>
          </a:xfrm>
          <a:custGeom>
            <a:avLst/>
            <a:gdLst/>
            <a:ahLst/>
            <a:cxnLst/>
            <a:rect l="l" t="t" r="r" b="b"/>
            <a:pathLst>
              <a:path w="6858000" h="10287000">
                <a:moveTo>
                  <a:pt x="0" y="0"/>
                </a:moveTo>
                <a:lnTo>
                  <a:pt x="6858000" y="0"/>
                </a:lnTo>
                <a:lnTo>
                  <a:pt x="6858000" y="10287000"/>
                </a:lnTo>
                <a:lnTo>
                  <a:pt x="0" y="10287000"/>
                </a:lnTo>
                <a:lnTo>
                  <a:pt x="0" y="0"/>
                </a:lnTo>
                <a:close/>
              </a:path>
            </a:pathLst>
          </a:custGeom>
          <a:blipFill>
            <a:blip r:embed="rId4"/>
            <a:stretch>
              <a:fillRect/>
            </a:stretch>
          </a:blipFill>
        </p:spPr>
      </p:sp>
      <p:sp>
        <p:nvSpPr>
          <p:cNvPr id="6" name="Freeform 6" descr="preencoded.png"/>
          <p:cNvSpPr/>
          <p:nvPr/>
        </p:nvSpPr>
        <p:spPr>
          <a:xfrm>
            <a:off x="813644" y="2442567"/>
            <a:ext cx="581174" cy="581174"/>
          </a:xfrm>
          <a:custGeom>
            <a:avLst/>
            <a:gdLst/>
            <a:ahLst/>
            <a:cxnLst/>
            <a:rect l="l" t="t" r="r" b="b"/>
            <a:pathLst>
              <a:path w="581174" h="581174">
                <a:moveTo>
                  <a:pt x="0" y="0"/>
                </a:moveTo>
                <a:lnTo>
                  <a:pt x="581174" y="0"/>
                </a:lnTo>
                <a:lnTo>
                  <a:pt x="581174" y="581174"/>
                </a:lnTo>
                <a:lnTo>
                  <a:pt x="0" y="581174"/>
                </a:lnTo>
                <a:lnTo>
                  <a:pt x="0" y="0"/>
                </a:lnTo>
                <a:close/>
              </a:path>
            </a:pathLst>
          </a:custGeom>
          <a:blipFill>
            <a:blip r:embed="rId5"/>
            <a:stretch>
              <a:fillRect/>
            </a:stretch>
          </a:blipFill>
        </p:spPr>
      </p:sp>
      <p:sp>
        <p:nvSpPr>
          <p:cNvPr id="7" name="Freeform 7" descr="preencoded.png"/>
          <p:cNvSpPr/>
          <p:nvPr/>
        </p:nvSpPr>
        <p:spPr>
          <a:xfrm>
            <a:off x="813644" y="4828282"/>
            <a:ext cx="581174" cy="581174"/>
          </a:xfrm>
          <a:custGeom>
            <a:avLst/>
            <a:gdLst/>
            <a:ahLst/>
            <a:cxnLst/>
            <a:rect l="l" t="t" r="r" b="b"/>
            <a:pathLst>
              <a:path w="581174" h="581174">
                <a:moveTo>
                  <a:pt x="0" y="0"/>
                </a:moveTo>
                <a:lnTo>
                  <a:pt x="581174" y="0"/>
                </a:lnTo>
                <a:lnTo>
                  <a:pt x="581174" y="581174"/>
                </a:lnTo>
                <a:lnTo>
                  <a:pt x="0" y="581174"/>
                </a:lnTo>
                <a:lnTo>
                  <a:pt x="0" y="0"/>
                </a:lnTo>
                <a:close/>
              </a:path>
            </a:pathLst>
          </a:custGeom>
          <a:blipFill>
            <a:blip r:embed="rId6"/>
            <a:stretch>
              <a:fillRect/>
            </a:stretch>
          </a:blipFill>
        </p:spPr>
      </p:sp>
      <p:sp>
        <p:nvSpPr>
          <p:cNvPr id="8" name="Freeform 8" descr="preencoded.png"/>
          <p:cNvSpPr/>
          <p:nvPr/>
        </p:nvSpPr>
        <p:spPr>
          <a:xfrm>
            <a:off x="813644" y="7585919"/>
            <a:ext cx="581174" cy="581174"/>
          </a:xfrm>
          <a:custGeom>
            <a:avLst/>
            <a:gdLst/>
            <a:ahLst/>
            <a:cxnLst/>
            <a:rect l="l" t="t" r="r" b="b"/>
            <a:pathLst>
              <a:path w="581174" h="581174">
                <a:moveTo>
                  <a:pt x="0" y="0"/>
                </a:moveTo>
                <a:lnTo>
                  <a:pt x="581174" y="0"/>
                </a:lnTo>
                <a:lnTo>
                  <a:pt x="581174" y="581173"/>
                </a:lnTo>
                <a:lnTo>
                  <a:pt x="0" y="581173"/>
                </a:lnTo>
                <a:lnTo>
                  <a:pt x="0" y="0"/>
                </a:lnTo>
                <a:close/>
              </a:path>
            </a:pathLst>
          </a:custGeom>
          <a:blipFill>
            <a:blip r:embed="rId7"/>
            <a:stretch>
              <a:fillRect/>
            </a:stretch>
          </a:blipFill>
        </p:spPr>
      </p:sp>
      <p:sp>
        <p:nvSpPr>
          <p:cNvPr id="9" name="Freeform 9"/>
          <p:cNvSpPr/>
          <p:nvPr/>
        </p:nvSpPr>
        <p:spPr>
          <a:xfrm>
            <a:off x="11430000" y="0"/>
            <a:ext cx="6858000" cy="10287000"/>
          </a:xfrm>
          <a:custGeom>
            <a:avLst/>
            <a:gdLst/>
            <a:ahLst/>
            <a:cxnLst/>
            <a:rect l="l" t="t" r="r" b="b"/>
            <a:pathLst>
              <a:path w="6858000" h="10287000">
                <a:moveTo>
                  <a:pt x="0" y="0"/>
                </a:moveTo>
                <a:lnTo>
                  <a:pt x="6858000" y="0"/>
                </a:lnTo>
                <a:lnTo>
                  <a:pt x="6858000" y="10287000"/>
                </a:lnTo>
                <a:lnTo>
                  <a:pt x="0" y="10287000"/>
                </a:lnTo>
                <a:lnTo>
                  <a:pt x="0" y="0"/>
                </a:lnTo>
                <a:close/>
              </a:path>
            </a:pathLst>
          </a:custGeom>
          <a:blipFill>
            <a:blip r:embed="rId8"/>
            <a:stretch>
              <a:fillRect l="-24999" r="-24999"/>
            </a:stretch>
          </a:blipFill>
        </p:spPr>
      </p:sp>
      <p:sp>
        <p:nvSpPr>
          <p:cNvPr id="10" name="TextBox 10"/>
          <p:cNvSpPr txBox="1"/>
          <p:nvPr/>
        </p:nvSpPr>
        <p:spPr>
          <a:xfrm>
            <a:off x="813644" y="631180"/>
            <a:ext cx="9802714" cy="1411454"/>
          </a:xfrm>
          <a:prstGeom prst="rect">
            <a:avLst/>
          </a:prstGeom>
        </p:spPr>
        <p:txBody>
          <a:bodyPr lIns="0" tIns="0" rIns="0" bIns="0" rtlCol="0" anchor="t">
            <a:spAutoFit/>
          </a:bodyPr>
          <a:lstStyle/>
          <a:p>
            <a:pPr algn="l">
              <a:lnSpc>
                <a:spcPts val="5684"/>
              </a:lnSpc>
            </a:pPr>
            <a:r>
              <a:rPr lang="en-US" sz="4562">
                <a:solidFill>
                  <a:srgbClr val="5C4E3D"/>
                </a:solidFill>
                <a:latin typeface="Libre Baskerville"/>
                <a:ea typeface="Libre Baskerville"/>
                <a:cs typeface="Libre Baskerville"/>
                <a:sym typeface="Libre Baskerville"/>
              </a:rPr>
              <a:t>Εμπειρικός Ρασιοναλισμός: </a:t>
            </a:r>
          </a:p>
          <a:p>
            <a:pPr algn="l">
              <a:lnSpc>
                <a:spcPts val="5687"/>
              </a:lnSpc>
            </a:pPr>
            <a:r>
              <a:rPr lang="en-US" sz="4562">
                <a:solidFill>
                  <a:srgbClr val="5C4E3D"/>
                </a:solidFill>
                <a:latin typeface="Libre Baskerville"/>
                <a:ea typeface="Libre Baskerville"/>
                <a:cs typeface="Libre Baskerville"/>
                <a:sym typeface="Libre Baskerville"/>
              </a:rPr>
              <a:t>Η καντιανή σύνθεση</a:t>
            </a:r>
          </a:p>
        </p:txBody>
      </p:sp>
      <p:sp>
        <p:nvSpPr>
          <p:cNvPr id="11" name="TextBox 11"/>
          <p:cNvSpPr txBox="1"/>
          <p:nvPr/>
        </p:nvSpPr>
        <p:spPr>
          <a:xfrm>
            <a:off x="813644" y="3246685"/>
            <a:ext cx="2906316" cy="372815"/>
          </a:xfrm>
          <a:prstGeom prst="rect">
            <a:avLst/>
          </a:prstGeom>
        </p:spPr>
        <p:txBody>
          <a:bodyPr lIns="0" tIns="0" rIns="0" bIns="0" rtlCol="0" anchor="t">
            <a:spAutoFit/>
          </a:bodyPr>
          <a:lstStyle/>
          <a:p>
            <a:pPr algn="l">
              <a:lnSpc>
                <a:spcPts val="2812"/>
              </a:lnSpc>
            </a:pPr>
            <a:r>
              <a:rPr lang="en-US" sz="2249">
                <a:solidFill>
                  <a:srgbClr val="454240"/>
                </a:solidFill>
                <a:latin typeface="Libre Baskerville"/>
                <a:ea typeface="Libre Baskerville"/>
                <a:cs typeface="Libre Baskerville"/>
                <a:sym typeface="Libre Baskerville"/>
              </a:rPr>
              <a:t>Ισορροπία</a:t>
            </a:r>
          </a:p>
        </p:txBody>
      </p:sp>
      <p:sp>
        <p:nvSpPr>
          <p:cNvPr id="12" name="TextBox 12"/>
          <p:cNvSpPr txBox="1"/>
          <p:nvPr/>
        </p:nvSpPr>
        <p:spPr>
          <a:xfrm>
            <a:off x="813644" y="3692277"/>
            <a:ext cx="9802714" cy="438596"/>
          </a:xfrm>
          <a:prstGeom prst="rect">
            <a:avLst/>
          </a:prstGeom>
        </p:spPr>
        <p:txBody>
          <a:bodyPr lIns="0" tIns="0" rIns="0" bIns="0" rtlCol="0" anchor="t">
            <a:spAutoFit/>
          </a:bodyPr>
          <a:lstStyle/>
          <a:p>
            <a:pPr algn="l">
              <a:lnSpc>
                <a:spcPts val="2875"/>
              </a:lnSpc>
            </a:pPr>
            <a:r>
              <a:rPr lang="en-US" sz="1812">
                <a:solidFill>
                  <a:srgbClr val="454240"/>
                </a:solidFill>
                <a:latin typeface="DM Sans"/>
                <a:ea typeface="DM Sans"/>
                <a:cs typeface="DM Sans"/>
                <a:sym typeface="DM Sans"/>
              </a:rPr>
              <a:t>Σύνθεση των ορθολογιστικών και των εμπειριστικών θεωρήσεων.</a:t>
            </a:r>
          </a:p>
        </p:txBody>
      </p:sp>
      <p:sp>
        <p:nvSpPr>
          <p:cNvPr id="13" name="TextBox 13"/>
          <p:cNvSpPr txBox="1"/>
          <p:nvPr/>
        </p:nvSpPr>
        <p:spPr>
          <a:xfrm>
            <a:off x="813644" y="5632400"/>
            <a:ext cx="3054251" cy="372815"/>
          </a:xfrm>
          <a:prstGeom prst="rect">
            <a:avLst/>
          </a:prstGeom>
        </p:spPr>
        <p:txBody>
          <a:bodyPr lIns="0" tIns="0" rIns="0" bIns="0" rtlCol="0" anchor="t">
            <a:spAutoFit/>
          </a:bodyPr>
          <a:lstStyle/>
          <a:p>
            <a:pPr algn="l">
              <a:lnSpc>
                <a:spcPts val="2812"/>
              </a:lnSpc>
            </a:pPr>
            <a:r>
              <a:rPr lang="en-US" sz="2249">
                <a:solidFill>
                  <a:srgbClr val="454240"/>
                </a:solidFill>
                <a:latin typeface="Libre Baskerville"/>
                <a:ea typeface="Libre Baskerville"/>
                <a:cs typeface="Libre Baskerville"/>
                <a:sym typeface="Libre Baskerville"/>
              </a:rPr>
              <a:t>Συμπληρωματικότητα</a:t>
            </a:r>
          </a:p>
        </p:txBody>
      </p:sp>
      <p:sp>
        <p:nvSpPr>
          <p:cNvPr id="14" name="TextBox 14"/>
          <p:cNvSpPr txBox="1"/>
          <p:nvPr/>
        </p:nvSpPr>
        <p:spPr>
          <a:xfrm>
            <a:off x="813644" y="6077991"/>
            <a:ext cx="9802714" cy="810517"/>
          </a:xfrm>
          <a:prstGeom prst="rect">
            <a:avLst/>
          </a:prstGeom>
        </p:spPr>
        <p:txBody>
          <a:bodyPr lIns="0" tIns="0" rIns="0" bIns="0" rtlCol="0" anchor="t">
            <a:spAutoFit/>
          </a:bodyPr>
          <a:lstStyle/>
          <a:p>
            <a:pPr algn="l">
              <a:lnSpc>
                <a:spcPts val="2875"/>
              </a:lnSpc>
            </a:pPr>
            <a:r>
              <a:rPr lang="en-US" sz="1812">
                <a:solidFill>
                  <a:srgbClr val="454240"/>
                </a:solidFill>
                <a:latin typeface="DM Sans"/>
                <a:ea typeface="DM Sans"/>
                <a:cs typeface="DM Sans"/>
                <a:sym typeface="DM Sans"/>
              </a:rPr>
              <a:t>Η εμπειρία και ο ορθός λόγος είναι οι δύο όψεις του ίδιου νομίσματος στη γνωστική διαδικασία.</a:t>
            </a:r>
          </a:p>
        </p:txBody>
      </p:sp>
      <p:sp>
        <p:nvSpPr>
          <p:cNvPr id="15" name="TextBox 15"/>
          <p:cNvSpPr txBox="1"/>
          <p:nvPr/>
        </p:nvSpPr>
        <p:spPr>
          <a:xfrm>
            <a:off x="813644" y="8390036"/>
            <a:ext cx="2906316" cy="372815"/>
          </a:xfrm>
          <a:prstGeom prst="rect">
            <a:avLst/>
          </a:prstGeom>
        </p:spPr>
        <p:txBody>
          <a:bodyPr lIns="0" tIns="0" rIns="0" bIns="0" rtlCol="0" anchor="t">
            <a:spAutoFit/>
          </a:bodyPr>
          <a:lstStyle/>
          <a:p>
            <a:pPr algn="l">
              <a:lnSpc>
                <a:spcPts val="2812"/>
              </a:lnSpc>
            </a:pPr>
            <a:r>
              <a:rPr lang="en-US" sz="2249">
                <a:solidFill>
                  <a:srgbClr val="454240"/>
                </a:solidFill>
                <a:latin typeface="Libre Baskerville"/>
                <a:ea typeface="Libre Baskerville"/>
                <a:cs typeface="Libre Baskerville"/>
                <a:sym typeface="Libre Baskerville"/>
              </a:rPr>
              <a:t>Επιρροή</a:t>
            </a:r>
          </a:p>
        </p:txBody>
      </p:sp>
      <p:sp>
        <p:nvSpPr>
          <p:cNvPr id="16" name="TextBox 16"/>
          <p:cNvSpPr txBox="1"/>
          <p:nvPr/>
        </p:nvSpPr>
        <p:spPr>
          <a:xfrm>
            <a:off x="813644" y="8835627"/>
            <a:ext cx="9802714" cy="810517"/>
          </a:xfrm>
          <a:prstGeom prst="rect">
            <a:avLst/>
          </a:prstGeom>
        </p:spPr>
        <p:txBody>
          <a:bodyPr lIns="0" tIns="0" rIns="0" bIns="0" rtlCol="0" anchor="t">
            <a:spAutoFit/>
          </a:bodyPr>
          <a:lstStyle/>
          <a:p>
            <a:pPr algn="l">
              <a:lnSpc>
                <a:spcPts val="2875"/>
              </a:lnSpc>
            </a:pPr>
            <a:r>
              <a:rPr lang="en-US" sz="1812">
                <a:solidFill>
                  <a:srgbClr val="454240"/>
                </a:solidFill>
                <a:latin typeface="DM Sans"/>
                <a:ea typeface="DM Sans"/>
                <a:cs typeface="DM Sans"/>
                <a:sym typeface="DM Sans"/>
              </a:rPr>
              <a:t>Η θεωρία του Καντ επηρέασε και επηρεάζει μέχρι σήμερα όλους τους φιλοσόφους που ασχολούνται με το γνωσιολογικό πρόβλημα.</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preencoded.png"/>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grpSp>
        <p:nvGrpSpPr>
          <p:cNvPr id="3" name="Group 3"/>
          <p:cNvGrpSpPr/>
          <p:nvPr/>
        </p:nvGrpSpPr>
        <p:grpSpPr>
          <a:xfrm>
            <a:off x="0" y="0"/>
            <a:ext cx="18288000" cy="10287000"/>
            <a:chOff x="0" y="0"/>
            <a:chExt cx="24384000" cy="13716000"/>
          </a:xfrm>
        </p:grpSpPr>
        <p:sp>
          <p:nvSpPr>
            <p:cNvPr id="4" name="Freeform 4"/>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DFA"/>
            </a:solidFill>
          </p:spPr>
        </p:sp>
      </p:grpSp>
      <p:sp>
        <p:nvSpPr>
          <p:cNvPr id="5" name="Freeform 5" descr="preencoded.png"/>
          <p:cNvSpPr/>
          <p:nvPr/>
        </p:nvSpPr>
        <p:spPr>
          <a:xfrm>
            <a:off x="11430000" y="0"/>
            <a:ext cx="6858000" cy="10287000"/>
          </a:xfrm>
          <a:custGeom>
            <a:avLst/>
            <a:gdLst/>
            <a:ahLst/>
            <a:cxnLst/>
            <a:rect l="l" t="t" r="r" b="b"/>
            <a:pathLst>
              <a:path w="6858000" h="10287000">
                <a:moveTo>
                  <a:pt x="0" y="0"/>
                </a:moveTo>
                <a:lnTo>
                  <a:pt x="6858000" y="0"/>
                </a:lnTo>
                <a:lnTo>
                  <a:pt x="6858000" y="10287000"/>
                </a:lnTo>
                <a:lnTo>
                  <a:pt x="0" y="10287000"/>
                </a:lnTo>
                <a:lnTo>
                  <a:pt x="0" y="0"/>
                </a:lnTo>
                <a:close/>
              </a:path>
            </a:pathLst>
          </a:custGeom>
          <a:blipFill>
            <a:blip r:embed="rId4"/>
            <a:stretch>
              <a:fillRect/>
            </a:stretch>
          </a:blipFill>
        </p:spPr>
      </p:sp>
      <p:sp>
        <p:nvSpPr>
          <p:cNvPr id="6" name="TextBox 6"/>
          <p:cNvSpPr txBox="1"/>
          <p:nvPr/>
        </p:nvSpPr>
        <p:spPr>
          <a:xfrm>
            <a:off x="919311" y="1093589"/>
            <a:ext cx="8843367" cy="858887"/>
          </a:xfrm>
          <a:prstGeom prst="rect">
            <a:avLst/>
          </a:prstGeom>
        </p:spPr>
        <p:txBody>
          <a:bodyPr lIns="0" tIns="0" rIns="0" bIns="0" rtlCol="0" anchor="t">
            <a:spAutoFit/>
          </a:bodyPr>
          <a:lstStyle/>
          <a:p>
            <a:pPr algn="l">
              <a:lnSpc>
                <a:spcPts val="6437"/>
              </a:lnSpc>
            </a:pPr>
            <a:r>
              <a:rPr lang="en-US" sz="5125">
                <a:solidFill>
                  <a:srgbClr val="5C4E3D"/>
                </a:solidFill>
                <a:latin typeface="Libre Baskerville"/>
                <a:ea typeface="Libre Baskerville"/>
                <a:cs typeface="Libre Baskerville"/>
                <a:sym typeface="Libre Baskerville"/>
              </a:rPr>
              <a:t>Η Θεωρία του Καντ: Μέρος 1</a:t>
            </a:r>
          </a:p>
        </p:txBody>
      </p:sp>
      <p:sp>
        <p:nvSpPr>
          <p:cNvPr id="7" name="Freeform 7" descr="preencoded.png"/>
          <p:cNvSpPr/>
          <p:nvPr/>
        </p:nvSpPr>
        <p:spPr>
          <a:xfrm>
            <a:off x="919311" y="2346424"/>
            <a:ext cx="1313260" cy="2101304"/>
          </a:xfrm>
          <a:custGeom>
            <a:avLst/>
            <a:gdLst/>
            <a:ahLst/>
            <a:cxnLst/>
            <a:rect l="l" t="t" r="r" b="b"/>
            <a:pathLst>
              <a:path w="1313260" h="2101304">
                <a:moveTo>
                  <a:pt x="0" y="0"/>
                </a:moveTo>
                <a:lnTo>
                  <a:pt x="1313260" y="0"/>
                </a:lnTo>
                <a:lnTo>
                  <a:pt x="1313260" y="2101303"/>
                </a:lnTo>
                <a:lnTo>
                  <a:pt x="0" y="2101303"/>
                </a:lnTo>
                <a:lnTo>
                  <a:pt x="0" y="0"/>
                </a:lnTo>
                <a:close/>
              </a:path>
            </a:pathLst>
          </a:custGeom>
          <a:blipFill>
            <a:blip r:embed="rId5"/>
            <a:stretch>
              <a:fillRect t="-43" b="-43"/>
            </a:stretch>
          </a:blipFill>
        </p:spPr>
      </p:sp>
      <p:sp>
        <p:nvSpPr>
          <p:cNvPr id="8" name="TextBox 8"/>
          <p:cNvSpPr txBox="1"/>
          <p:nvPr/>
        </p:nvSpPr>
        <p:spPr>
          <a:xfrm>
            <a:off x="2626519" y="2589907"/>
            <a:ext cx="3283298" cy="429369"/>
          </a:xfrm>
          <a:prstGeom prst="rect">
            <a:avLst/>
          </a:prstGeom>
        </p:spPr>
        <p:txBody>
          <a:bodyPr lIns="0" tIns="0" rIns="0" bIns="0" rtlCol="0" anchor="t">
            <a:spAutoFit/>
          </a:bodyPr>
          <a:lstStyle/>
          <a:p>
            <a:pPr algn="l">
              <a:lnSpc>
                <a:spcPts val="3187"/>
              </a:lnSpc>
            </a:pPr>
            <a:r>
              <a:rPr lang="en-US" sz="2562">
                <a:solidFill>
                  <a:srgbClr val="454240"/>
                </a:solidFill>
                <a:latin typeface="Libre Baskerville"/>
                <a:ea typeface="Libre Baskerville"/>
                <a:cs typeface="Libre Baskerville"/>
                <a:sym typeface="Libre Baskerville"/>
              </a:rPr>
              <a:t>Αρχή της Εμπειρίας</a:t>
            </a:r>
          </a:p>
        </p:txBody>
      </p:sp>
      <p:sp>
        <p:nvSpPr>
          <p:cNvPr id="9" name="TextBox 9"/>
          <p:cNvSpPr txBox="1"/>
          <p:nvPr/>
        </p:nvSpPr>
        <p:spPr>
          <a:xfrm>
            <a:off x="2626519" y="3100536"/>
            <a:ext cx="7884170" cy="916781"/>
          </a:xfrm>
          <a:prstGeom prst="rect">
            <a:avLst/>
          </a:prstGeom>
        </p:spPr>
        <p:txBody>
          <a:bodyPr lIns="0" tIns="0" rIns="0" bIns="0" rtlCol="0" anchor="t">
            <a:spAutoFit/>
          </a:bodyPr>
          <a:lstStyle/>
          <a:p>
            <a:pPr algn="l">
              <a:lnSpc>
                <a:spcPts val="3249"/>
              </a:lnSpc>
            </a:pPr>
            <a:r>
              <a:rPr lang="en-US" sz="2062">
                <a:solidFill>
                  <a:srgbClr val="454240"/>
                </a:solidFill>
                <a:latin typeface="DM Sans"/>
                <a:ea typeface="DM Sans"/>
                <a:cs typeface="DM Sans"/>
                <a:sym typeface="DM Sans"/>
              </a:rPr>
              <a:t>Η γνώση αρχίζει με την εμπειρία. Δεν έχουμε καμιά γνώση μέσα μας που να προηγείται από την εμπειρία.</a:t>
            </a:r>
          </a:p>
        </p:txBody>
      </p:sp>
      <p:sp>
        <p:nvSpPr>
          <p:cNvPr id="10" name="Freeform 10" descr="preencoded.png"/>
          <p:cNvSpPr/>
          <p:nvPr/>
        </p:nvSpPr>
        <p:spPr>
          <a:xfrm>
            <a:off x="919311" y="4447729"/>
            <a:ext cx="1313260" cy="2353716"/>
          </a:xfrm>
          <a:custGeom>
            <a:avLst/>
            <a:gdLst/>
            <a:ahLst/>
            <a:cxnLst/>
            <a:rect l="l" t="t" r="r" b="b"/>
            <a:pathLst>
              <a:path w="1313260" h="2353716">
                <a:moveTo>
                  <a:pt x="0" y="0"/>
                </a:moveTo>
                <a:lnTo>
                  <a:pt x="1313260" y="0"/>
                </a:lnTo>
                <a:lnTo>
                  <a:pt x="1313260" y="2353716"/>
                </a:lnTo>
                <a:lnTo>
                  <a:pt x="0" y="2353716"/>
                </a:lnTo>
                <a:lnTo>
                  <a:pt x="0" y="0"/>
                </a:lnTo>
                <a:close/>
              </a:path>
            </a:pathLst>
          </a:custGeom>
          <a:blipFill>
            <a:blip r:embed="rId6"/>
            <a:stretch>
              <a:fillRect l="-67" r="-67"/>
            </a:stretch>
          </a:blipFill>
        </p:spPr>
      </p:sp>
      <p:sp>
        <p:nvSpPr>
          <p:cNvPr id="11" name="TextBox 11"/>
          <p:cNvSpPr txBox="1"/>
          <p:nvPr/>
        </p:nvSpPr>
        <p:spPr>
          <a:xfrm>
            <a:off x="2626519" y="4691211"/>
            <a:ext cx="3283298" cy="429369"/>
          </a:xfrm>
          <a:prstGeom prst="rect">
            <a:avLst/>
          </a:prstGeom>
        </p:spPr>
        <p:txBody>
          <a:bodyPr lIns="0" tIns="0" rIns="0" bIns="0" rtlCol="0" anchor="t">
            <a:spAutoFit/>
          </a:bodyPr>
          <a:lstStyle/>
          <a:p>
            <a:pPr algn="l">
              <a:lnSpc>
                <a:spcPts val="3187"/>
              </a:lnSpc>
            </a:pPr>
            <a:r>
              <a:rPr lang="en-US" sz="2562">
                <a:solidFill>
                  <a:srgbClr val="454240"/>
                </a:solidFill>
                <a:latin typeface="Libre Baskerville"/>
                <a:ea typeface="Libre Baskerville"/>
                <a:cs typeface="Libre Baskerville"/>
                <a:sym typeface="Libre Baskerville"/>
              </a:rPr>
              <a:t>Ρόλος του Νου</a:t>
            </a:r>
          </a:p>
        </p:txBody>
      </p:sp>
      <p:sp>
        <p:nvSpPr>
          <p:cNvPr id="12" name="TextBox 12"/>
          <p:cNvSpPr txBox="1"/>
          <p:nvPr/>
        </p:nvSpPr>
        <p:spPr>
          <a:xfrm>
            <a:off x="2626519" y="5201841"/>
            <a:ext cx="7884170" cy="1337072"/>
          </a:xfrm>
          <a:prstGeom prst="rect">
            <a:avLst/>
          </a:prstGeom>
        </p:spPr>
        <p:txBody>
          <a:bodyPr lIns="0" tIns="0" rIns="0" bIns="0" rtlCol="0" anchor="t">
            <a:spAutoFit/>
          </a:bodyPr>
          <a:lstStyle/>
          <a:p>
            <a:pPr algn="l">
              <a:lnSpc>
                <a:spcPts val="3249"/>
              </a:lnSpc>
            </a:pPr>
            <a:r>
              <a:rPr lang="en-US" sz="2062">
                <a:solidFill>
                  <a:srgbClr val="454240"/>
                </a:solidFill>
                <a:latin typeface="DM Sans"/>
                <a:ea typeface="DM Sans"/>
                <a:cs typeface="DM Sans"/>
                <a:sym typeface="DM Sans"/>
              </a:rPr>
              <a:t>Η γνώση πηγάζει από τον νου, ο οποίος επεξεργάζεται με τους δικούς του μηχανισμούς τα δεδομένα που φτάνουν σε αυτόν από τις διάφορες αισθητηριακές οδούς.</a:t>
            </a:r>
          </a:p>
        </p:txBody>
      </p:sp>
      <p:sp>
        <p:nvSpPr>
          <p:cNvPr id="13" name="Freeform 13" descr="preencoded.png"/>
          <p:cNvSpPr/>
          <p:nvPr/>
        </p:nvSpPr>
        <p:spPr>
          <a:xfrm>
            <a:off x="919311" y="6801445"/>
            <a:ext cx="1313260" cy="2353716"/>
          </a:xfrm>
          <a:custGeom>
            <a:avLst/>
            <a:gdLst/>
            <a:ahLst/>
            <a:cxnLst/>
            <a:rect l="l" t="t" r="r" b="b"/>
            <a:pathLst>
              <a:path w="1313260" h="2353716">
                <a:moveTo>
                  <a:pt x="0" y="0"/>
                </a:moveTo>
                <a:lnTo>
                  <a:pt x="1313260" y="0"/>
                </a:lnTo>
                <a:lnTo>
                  <a:pt x="1313260" y="2353716"/>
                </a:lnTo>
                <a:lnTo>
                  <a:pt x="0" y="2353716"/>
                </a:lnTo>
                <a:lnTo>
                  <a:pt x="0" y="0"/>
                </a:lnTo>
                <a:close/>
              </a:path>
            </a:pathLst>
          </a:custGeom>
          <a:blipFill>
            <a:blip r:embed="rId7"/>
            <a:stretch>
              <a:fillRect l="-67" r="-67"/>
            </a:stretch>
          </a:blipFill>
        </p:spPr>
      </p:sp>
      <p:sp>
        <p:nvSpPr>
          <p:cNvPr id="14" name="TextBox 14"/>
          <p:cNvSpPr txBox="1"/>
          <p:nvPr/>
        </p:nvSpPr>
        <p:spPr>
          <a:xfrm>
            <a:off x="2626519" y="7044929"/>
            <a:ext cx="6025518" cy="404812"/>
          </a:xfrm>
          <a:prstGeom prst="rect">
            <a:avLst/>
          </a:prstGeom>
        </p:spPr>
        <p:txBody>
          <a:bodyPr lIns="0" tIns="0" rIns="0" bIns="0" rtlCol="0" anchor="t">
            <a:spAutoFit/>
          </a:bodyPr>
          <a:lstStyle/>
          <a:p>
            <a:pPr algn="l">
              <a:lnSpc>
                <a:spcPts val="3187"/>
              </a:lnSpc>
            </a:pPr>
            <a:r>
              <a:rPr lang="en-US" sz="2562">
                <a:solidFill>
                  <a:srgbClr val="454240"/>
                </a:solidFill>
                <a:latin typeface="Libre Baskerville"/>
                <a:ea typeface="Libre Baskerville"/>
                <a:cs typeface="Libre Baskerville"/>
                <a:sym typeface="Libre Baskerville"/>
              </a:rPr>
              <a:t>Υπερβατολογική Συνείδηση</a:t>
            </a:r>
          </a:p>
        </p:txBody>
      </p:sp>
      <p:sp>
        <p:nvSpPr>
          <p:cNvPr id="15" name="TextBox 15"/>
          <p:cNvSpPr txBox="1"/>
          <p:nvPr/>
        </p:nvSpPr>
        <p:spPr>
          <a:xfrm>
            <a:off x="2626519" y="7555557"/>
            <a:ext cx="7884170" cy="1337072"/>
          </a:xfrm>
          <a:prstGeom prst="rect">
            <a:avLst/>
          </a:prstGeom>
        </p:spPr>
        <p:txBody>
          <a:bodyPr lIns="0" tIns="0" rIns="0" bIns="0" rtlCol="0" anchor="t">
            <a:spAutoFit/>
          </a:bodyPr>
          <a:lstStyle/>
          <a:p>
            <a:pPr algn="l">
              <a:lnSpc>
                <a:spcPts val="3249"/>
              </a:lnSpc>
            </a:pPr>
            <a:r>
              <a:rPr lang="en-US" sz="2062">
                <a:solidFill>
                  <a:srgbClr val="454240"/>
                </a:solidFill>
                <a:latin typeface="DM Sans"/>
                <a:ea typeface="DM Sans"/>
                <a:cs typeface="DM Sans"/>
                <a:sym typeface="DM Sans"/>
              </a:rPr>
              <a:t>Ο νους διαθέτει α priori μηχανισμούς που υπάρχουν πριν από την εμπειρία και παρέχουν γνώση για τη βαθύτερη υφή και δομή του κόσμου.</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preencoded.png"/>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grpSp>
        <p:nvGrpSpPr>
          <p:cNvPr id="3" name="Group 3"/>
          <p:cNvGrpSpPr/>
          <p:nvPr/>
        </p:nvGrpSpPr>
        <p:grpSpPr>
          <a:xfrm>
            <a:off x="0" y="0"/>
            <a:ext cx="18288000" cy="10287000"/>
            <a:chOff x="0" y="0"/>
            <a:chExt cx="24384000" cy="13716000"/>
          </a:xfrm>
        </p:grpSpPr>
        <p:sp>
          <p:nvSpPr>
            <p:cNvPr id="4" name="Freeform 4"/>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DFA"/>
            </a:solidFill>
          </p:spPr>
        </p:sp>
      </p:grpSp>
      <p:sp>
        <p:nvSpPr>
          <p:cNvPr id="5" name="Freeform 5" descr="preencoded.png"/>
          <p:cNvSpPr/>
          <p:nvPr/>
        </p:nvSpPr>
        <p:spPr>
          <a:xfrm>
            <a:off x="11430000" y="0"/>
            <a:ext cx="6858000" cy="10287000"/>
          </a:xfrm>
          <a:custGeom>
            <a:avLst/>
            <a:gdLst/>
            <a:ahLst/>
            <a:cxnLst/>
            <a:rect l="l" t="t" r="r" b="b"/>
            <a:pathLst>
              <a:path w="6858000" h="10287000">
                <a:moveTo>
                  <a:pt x="0" y="0"/>
                </a:moveTo>
                <a:lnTo>
                  <a:pt x="6858000" y="0"/>
                </a:lnTo>
                <a:lnTo>
                  <a:pt x="6858000" y="10287000"/>
                </a:lnTo>
                <a:lnTo>
                  <a:pt x="0" y="10287000"/>
                </a:lnTo>
                <a:lnTo>
                  <a:pt x="0" y="0"/>
                </a:lnTo>
                <a:close/>
              </a:path>
            </a:pathLst>
          </a:custGeom>
          <a:blipFill>
            <a:blip r:embed="rId4"/>
            <a:stretch>
              <a:fillRect/>
            </a:stretch>
          </a:blipFill>
        </p:spPr>
      </p:sp>
      <p:sp>
        <p:nvSpPr>
          <p:cNvPr id="6" name="TextBox 6"/>
          <p:cNvSpPr txBox="1"/>
          <p:nvPr/>
        </p:nvSpPr>
        <p:spPr>
          <a:xfrm>
            <a:off x="821383" y="774204"/>
            <a:ext cx="8001149" cy="752475"/>
          </a:xfrm>
          <a:prstGeom prst="rect">
            <a:avLst/>
          </a:prstGeom>
        </p:spPr>
        <p:txBody>
          <a:bodyPr lIns="0" tIns="0" rIns="0" bIns="0" rtlCol="0" anchor="t">
            <a:spAutoFit/>
          </a:bodyPr>
          <a:lstStyle/>
          <a:p>
            <a:pPr algn="l">
              <a:lnSpc>
                <a:spcPts val="5750"/>
              </a:lnSpc>
            </a:pPr>
            <a:r>
              <a:rPr lang="en-US" sz="4562">
                <a:solidFill>
                  <a:srgbClr val="5C4E3D"/>
                </a:solidFill>
                <a:latin typeface="Libre Baskerville"/>
                <a:ea typeface="Libre Baskerville"/>
                <a:cs typeface="Libre Baskerville"/>
                <a:sym typeface="Libre Baskerville"/>
              </a:rPr>
              <a:t>Η Θεωρία του Καντ: Μέρος 2</a:t>
            </a:r>
          </a:p>
        </p:txBody>
      </p:sp>
      <p:grpSp>
        <p:nvGrpSpPr>
          <p:cNvPr id="7" name="Group 7"/>
          <p:cNvGrpSpPr/>
          <p:nvPr/>
        </p:nvGrpSpPr>
        <p:grpSpPr>
          <a:xfrm>
            <a:off x="1159074" y="1878658"/>
            <a:ext cx="28575" cy="7615089"/>
            <a:chOff x="0" y="0"/>
            <a:chExt cx="38100" cy="10153452"/>
          </a:xfrm>
        </p:grpSpPr>
        <p:sp>
          <p:nvSpPr>
            <p:cNvPr id="8" name="Freeform 8"/>
            <p:cNvSpPr/>
            <p:nvPr/>
          </p:nvSpPr>
          <p:spPr>
            <a:xfrm>
              <a:off x="0" y="0"/>
              <a:ext cx="38100" cy="10153396"/>
            </a:xfrm>
            <a:custGeom>
              <a:avLst/>
              <a:gdLst/>
              <a:ahLst/>
              <a:cxnLst/>
              <a:rect l="l" t="t" r="r" b="b"/>
              <a:pathLst>
                <a:path w="38100" h="10153396">
                  <a:moveTo>
                    <a:pt x="0" y="19050"/>
                  </a:moveTo>
                  <a:cubicBezTo>
                    <a:pt x="0" y="8509"/>
                    <a:pt x="8509" y="0"/>
                    <a:pt x="19050" y="0"/>
                  </a:cubicBezTo>
                  <a:cubicBezTo>
                    <a:pt x="29591" y="0"/>
                    <a:pt x="38100" y="8509"/>
                    <a:pt x="38100" y="19050"/>
                  </a:cubicBezTo>
                  <a:lnTo>
                    <a:pt x="38100" y="10134346"/>
                  </a:lnTo>
                  <a:cubicBezTo>
                    <a:pt x="38100" y="10144887"/>
                    <a:pt x="29591" y="10153396"/>
                    <a:pt x="19050" y="10153396"/>
                  </a:cubicBezTo>
                  <a:cubicBezTo>
                    <a:pt x="8509" y="10153396"/>
                    <a:pt x="0" y="10144887"/>
                    <a:pt x="0" y="10134346"/>
                  </a:cubicBezTo>
                  <a:close/>
                </a:path>
              </a:pathLst>
            </a:custGeom>
            <a:solidFill>
              <a:srgbClr val="DDD3BA"/>
            </a:solidFill>
          </p:spPr>
        </p:sp>
      </p:grpSp>
      <p:grpSp>
        <p:nvGrpSpPr>
          <p:cNvPr id="9" name="Group 9"/>
          <p:cNvGrpSpPr/>
          <p:nvPr/>
        </p:nvGrpSpPr>
        <p:grpSpPr>
          <a:xfrm>
            <a:off x="1408807" y="2392412"/>
            <a:ext cx="821383" cy="28575"/>
            <a:chOff x="0" y="0"/>
            <a:chExt cx="1095177" cy="38100"/>
          </a:xfrm>
        </p:grpSpPr>
        <p:sp>
          <p:nvSpPr>
            <p:cNvPr id="10" name="Freeform 10"/>
            <p:cNvSpPr/>
            <p:nvPr/>
          </p:nvSpPr>
          <p:spPr>
            <a:xfrm>
              <a:off x="0" y="0"/>
              <a:ext cx="1095121" cy="38100"/>
            </a:xfrm>
            <a:custGeom>
              <a:avLst/>
              <a:gdLst/>
              <a:ahLst/>
              <a:cxnLst/>
              <a:rect l="l" t="t" r="r" b="b"/>
              <a:pathLst>
                <a:path w="1095121" h="38100">
                  <a:moveTo>
                    <a:pt x="0" y="19050"/>
                  </a:moveTo>
                  <a:cubicBezTo>
                    <a:pt x="0" y="8509"/>
                    <a:pt x="8509" y="0"/>
                    <a:pt x="19050" y="0"/>
                  </a:cubicBezTo>
                  <a:lnTo>
                    <a:pt x="1076071" y="0"/>
                  </a:lnTo>
                  <a:cubicBezTo>
                    <a:pt x="1086612" y="0"/>
                    <a:pt x="1095121" y="8509"/>
                    <a:pt x="1095121" y="19050"/>
                  </a:cubicBezTo>
                  <a:cubicBezTo>
                    <a:pt x="1095121" y="29591"/>
                    <a:pt x="1086612" y="38100"/>
                    <a:pt x="1076071" y="38100"/>
                  </a:cubicBezTo>
                  <a:lnTo>
                    <a:pt x="19050" y="38100"/>
                  </a:lnTo>
                  <a:cubicBezTo>
                    <a:pt x="8509" y="38100"/>
                    <a:pt x="0" y="29591"/>
                    <a:pt x="0" y="19050"/>
                  </a:cubicBezTo>
                  <a:close/>
                </a:path>
              </a:pathLst>
            </a:custGeom>
            <a:solidFill>
              <a:srgbClr val="DDD3BA"/>
            </a:solidFill>
          </p:spPr>
        </p:sp>
      </p:grpSp>
      <p:grpSp>
        <p:nvGrpSpPr>
          <p:cNvPr id="11" name="Group 11"/>
          <p:cNvGrpSpPr/>
          <p:nvPr/>
        </p:nvGrpSpPr>
        <p:grpSpPr>
          <a:xfrm>
            <a:off x="904578" y="2137916"/>
            <a:ext cx="537567" cy="537567"/>
            <a:chOff x="0" y="0"/>
            <a:chExt cx="716757" cy="716757"/>
          </a:xfrm>
        </p:grpSpPr>
        <p:sp>
          <p:nvSpPr>
            <p:cNvPr id="12" name="Freeform 12"/>
            <p:cNvSpPr/>
            <p:nvPr/>
          </p:nvSpPr>
          <p:spPr>
            <a:xfrm>
              <a:off x="6350" y="6350"/>
              <a:ext cx="704088" cy="704088"/>
            </a:xfrm>
            <a:custGeom>
              <a:avLst/>
              <a:gdLst/>
              <a:ahLst/>
              <a:cxnLst/>
              <a:rect l="l" t="t" r="r" b="b"/>
              <a:pathLst>
                <a:path w="704088" h="704088">
                  <a:moveTo>
                    <a:pt x="0" y="131445"/>
                  </a:moveTo>
                  <a:cubicBezTo>
                    <a:pt x="0" y="58801"/>
                    <a:pt x="58801" y="0"/>
                    <a:pt x="131445" y="0"/>
                  </a:cubicBezTo>
                  <a:lnTo>
                    <a:pt x="572643" y="0"/>
                  </a:lnTo>
                  <a:cubicBezTo>
                    <a:pt x="645160" y="0"/>
                    <a:pt x="704088" y="58801"/>
                    <a:pt x="704088" y="131445"/>
                  </a:cubicBezTo>
                  <a:lnTo>
                    <a:pt x="704088" y="572643"/>
                  </a:lnTo>
                  <a:cubicBezTo>
                    <a:pt x="704088" y="645287"/>
                    <a:pt x="645287" y="704088"/>
                    <a:pt x="572643" y="704088"/>
                  </a:cubicBezTo>
                  <a:lnTo>
                    <a:pt x="131445" y="704088"/>
                  </a:lnTo>
                  <a:cubicBezTo>
                    <a:pt x="58801" y="704088"/>
                    <a:pt x="0" y="645160"/>
                    <a:pt x="0" y="572643"/>
                  </a:cubicBezTo>
                  <a:close/>
                </a:path>
              </a:pathLst>
            </a:custGeom>
            <a:solidFill>
              <a:srgbClr val="F7EDD4"/>
            </a:solidFill>
          </p:spPr>
        </p:sp>
        <p:sp>
          <p:nvSpPr>
            <p:cNvPr id="13" name="Freeform 13"/>
            <p:cNvSpPr/>
            <p:nvPr/>
          </p:nvSpPr>
          <p:spPr>
            <a:xfrm>
              <a:off x="0" y="0"/>
              <a:ext cx="716788" cy="716788"/>
            </a:xfrm>
            <a:custGeom>
              <a:avLst/>
              <a:gdLst/>
              <a:ahLst/>
              <a:cxnLst/>
              <a:rect l="l" t="t" r="r" b="b"/>
              <a:pathLst>
                <a:path w="716788" h="716788">
                  <a:moveTo>
                    <a:pt x="0" y="137795"/>
                  </a:moveTo>
                  <a:cubicBezTo>
                    <a:pt x="0" y="61722"/>
                    <a:pt x="61722" y="0"/>
                    <a:pt x="137795" y="0"/>
                  </a:cubicBezTo>
                  <a:lnTo>
                    <a:pt x="578993" y="0"/>
                  </a:lnTo>
                  <a:lnTo>
                    <a:pt x="578993" y="6350"/>
                  </a:lnTo>
                  <a:lnTo>
                    <a:pt x="578993" y="0"/>
                  </a:lnTo>
                  <a:cubicBezTo>
                    <a:pt x="655066" y="0"/>
                    <a:pt x="716788" y="61722"/>
                    <a:pt x="716788" y="137795"/>
                  </a:cubicBezTo>
                  <a:lnTo>
                    <a:pt x="716788" y="578993"/>
                  </a:lnTo>
                  <a:lnTo>
                    <a:pt x="710438" y="578993"/>
                  </a:lnTo>
                  <a:lnTo>
                    <a:pt x="716788" y="578993"/>
                  </a:lnTo>
                  <a:cubicBezTo>
                    <a:pt x="716788" y="655066"/>
                    <a:pt x="655066" y="716788"/>
                    <a:pt x="578993" y="716788"/>
                  </a:cubicBezTo>
                  <a:lnTo>
                    <a:pt x="578993" y="710438"/>
                  </a:lnTo>
                  <a:lnTo>
                    <a:pt x="578993" y="716788"/>
                  </a:lnTo>
                  <a:lnTo>
                    <a:pt x="137795" y="716788"/>
                  </a:lnTo>
                  <a:lnTo>
                    <a:pt x="137795" y="710438"/>
                  </a:lnTo>
                  <a:lnTo>
                    <a:pt x="137795" y="716788"/>
                  </a:lnTo>
                  <a:cubicBezTo>
                    <a:pt x="61722" y="716788"/>
                    <a:pt x="0" y="655066"/>
                    <a:pt x="0" y="578993"/>
                  </a:cubicBezTo>
                  <a:lnTo>
                    <a:pt x="0" y="137795"/>
                  </a:lnTo>
                  <a:lnTo>
                    <a:pt x="6350" y="137795"/>
                  </a:lnTo>
                  <a:lnTo>
                    <a:pt x="0" y="137795"/>
                  </a:lnTo>
                  <a:moveTo>
                    <a:pt x="12700" y="137795"/>
                  </a:moveTo>
                  <a:lnTo>
                    <a:pt x="12700" y="578993"/>
                  </a:lnTo>
                  <a:lnTo>
                    <a:pt x="6350" y="578993"/>
                  </a:lnTo>
                  <a:lnTo>
                    <a:pt x="12700" y="578993"/>
                  </a:lnTo>
                  <a:cubicBezTo>
                    <a:pt x="12700" y="648081"/>
                    <a:pt x="68707" y="704088"/>
                    <a:pt x="137795" y="704088"/>
                  </a:cubicBezTo>
                  <a:lnTo>
                    <a:pt x="578993" y="704088"/>
                  </a:lnTo>
                  <a:cubicBezTo>
                    <a:pt x="648081" y="704088"/>
                    <a:pt x="704088" y="648081"/>
                    <a:pt x="704088" y="578993"/>
                  </a:cubicBezTo>
                  <a:lnTo>
                    <a:pt x="704088" y="137795"/>
                  </a:lnTo>
                  <a:lnTo>
                    <a:pt x="710438" y="137795"/>
                  </a:lnTo>
                  <a:lnTo>
                    <a:pt x="704088" y="137795"/>
                  </a:lnTo>
                  <a:cubicBezTo>
                    <a:pt x="704088" y="68707"/>
                    <a:pt x="648081" y="12700"/>
                    <a:pt x="578993" y="12700"/>
                  </a:cubicBezTo>
                  <a:lnTo>
                    <a:pt x="137795" y="12700"/>
                  </a:lnTo>
                  <a:lnTo>
                    <a:pt x="137795" y="6350"/>
                  </a:lnTo>
                  <a:lnTo>
                    <a:pt x="137795" y="12700"/>
                  </a:lnTo>
                  <a:cubicBezTo>
                    <a:pt x="68707" y="12700"/>
                    <a:pt x="12700" y="68707"/>
                    <a:pt x="12700" y="137795"/>
                  </a:cubicBezTo>
                  <a:close/>
                </a:path>
              </a:pathLst>
            </a:custGeom>
            <a:solidFill>
              <a:srgbClr val="DDD3BA"/>
            </a:solidFill>
          </p:spPr>
        </p:sp>
      </p:grpSp>
      <p:sp>
        <p:nvSpPr>
          <p:cNvPr id="14" name="TextBox 14"/>
          <p:cNvSpPr txBox="1"/>
          <p:nvPr/>
        </p:nvSpPr>
        <p:spPr>
          <a:xfrm>
            <a:off x="1094780" y="2278261"/>
            <a:ext cx="157014" cy="304503"/>
          </a:xfrm>
          <a:prstGeom prst="rect">
            <a:avLst/>
          </a:prstGeom>
        </p:spPr>
        <p:txBody>
          <a:bodyPr lIns="0" tIns="0" rIns="0" bIns="0" rtlCol="0" anchor="t">
            <a:spAutoFit/>
          </a:bodyPr>
          <a:lstStyle/>
          <a:p>
            <a:pPr algn="ctr">
              <a:lnSpc>
                <a:spcPts val="2750"/>
              </a:lnSpc>
            </a:pPr>
            <a:r>
              <a:rPr lang="en-US" sz="2750">
                <a:solidFill>
                  <a:srgbClr val="454240"/>
                </a:solidFill>
                <a:latin typeface="Libre Baskerville"/>
                <a:ea typeface="Libre Baskerville"/>
                <a:cs typeface="Libre Baskerville"/>
                <a:sym typeface="Libre Baskerville"/>
              </a:rPr>
              <a:t>1</a:t>
            </a:r>
          </a:p>
        </p:txBody>
      </p:sp>
      <p:sp>
        <p:nvSpPr>
          <p:cNvPr id="15" name="TextBox 15"/>
          <p:cNvSpPr txBox="1"/>
          <p:nvPr/>
        </p:nvSpPr>
        <p:spPr>
          <a:xfrm>
            <a:off x="2464296" y="2103834"/>
            <a:ext cx="2933997" cy="376089"/>
          </a:xfrm>
          <a:prstGeom prst="rect">
            <a:avLst/>
          </a:prstGeom>
        </p:spPr>
        <p:txBody>
          <a:bodyPr lIns="0" tIns="0" rIns="0" bIns="0" rtlCol="0" anchor="t">
            <a:spAutoFit/>
          </a:bodyPr>
          <a:lstStyle/>
          <a:p>
            <a:pPr algn="l">
              <a:lnSpc>
                <a:spcPts val="2875"/>
              </a:lnSpc>
            </a:pPr>
            <a:r>
              <a:rPr lang="en-US" sz="2249">
                <a:solidFill>
                  <a:srgbClr val="454240"/>
                </a:solidFill>
                <a:latin typeface="Libre Baskerville"/>
                <a:ea typeface="Libre Baskerville"/>
                <a:cs typeface="Libre Baskerville"/>
                <a:sym typeface="Libre Baskerville"/>
              </a:rPr>
              <a:t>Πρώτη Φάση</a:t>
            </a:r>
          </a:p>
        </p:txBody>
      </p:sp>
      <p:sp>
        <p:nvSpPr>
          <p:cNvPr id="16" name="TextBox 16"/>
          <p:cNvSpPr txBox="1"/>
          <p:nvPr/>
        </p:nvSpPr>
        <p:spPr>
          <a:xfrm>
            <a:off x="2464296" y="2544515"/>
            <a:ext cx="8144321" cy="827186"/>
          </a:xfrm>
          <a:prstGeom prst="rect">
            <a:avLst/>
          </a:prstGeom>
        </p:spPr>
        <p:txBody>
          <a:bodyPr lIns="0" tIns="0" rIns="0" bIns="0" rtlCol="0" anchor="t">
            <a:spAutoFit/>
          </a:bodyPr>
          <a:lstStyle/>
          <a:p>
            <a:pPr algn="l">
              <a:lnSpc>
                <a:spcPts val="2937"/>
              </a:lnSpc>
            </a:pPr>
            <a:r>
              <a:rPr lang="en-US" sz="1812">
                <a:solidFill>
                  <a:srgbClr val="454240"/>
                </a:solidFill>
                <a:latin typeface="DM Sans"/>
                <a:ea typeface="DM Sans"/>
                <a:cs typeface="DM Sans"/>
                <a:sym typeface="DM Sans"/>
              </a:rPr>
              <a:t>Ο νους «αντιλαμβάνεται» τα εμπειρικά δεδομένα και μετατρέπει τα φαινόμενα σε εποπτείες.</a:t>
            </a:r>
          </a:p>
        </p:txBody>
      </p:sp>
      <p:grpSp>
        <p:nvGrpSpPr>
          <p:cNvPr id="17" name="Group 17"/>
          <p:cNvGrpSpPr/>
          <p:nvPr/>
        </p:nvGrpSpPr>
        <p:grpSpPr>
          <a:xfrm>
            <a:off x="1408807" y="4354860"/>
            <a:ext cx="821383" cy="28575"/>
            <a:chOff x="0" y="0"/>
            <a:chExt cx="1095177" cy="38100"/>
          </a:xfrm>
        </p:grpSpPr>
        <p:sp>
          <p:nvSpPr>
            <p:cNvPr id="18" name="Freeform 18"/>
            <p:cNvSpPr/>
            <p:nvPr/>
          </p:nvSpPr>
          <p:spPr>
            <a:xfrm>
              <a:off x="0" y="0"/>
              <a:ext cx="1095121" cy="38100"/>
            </a:xfrm>
            <a:custGeom>
              <a:avLst/>
              <a:gdLst/>
              <a:ahLst/>
              <a:cxnLst/>
              <a:rect l="l" t="t" r="r" b="b"/>
              <a:pathLst>
                <a:path w="1095121" h="38100">
                  <a:moveTo>
                    <a:pt x="0" y="19050"/>
                  </a:moveTo>
                  <a:cubicBezTo>
                    <a:pt x="0" y="8509"/>
                    <a:pt x="8509" y="0"/>
                    <a:pt x="19050" y="0"/>
                  </a:cubicBezTo>
                  <a:lnTo>
                    <a:pt x="1076071" y="0"/>
                  </a:lnTo>
                  <a:cubicBezTo>
                    <a:pt x="1086612" y="0"/>
                    <a:pt x="1095121" y="8509"/>
                    <a:pt x="1095121" y="19050"/>
                  </a:cubicBezTo>
                  <a:cubicBezTo>
                    <a:pt x="1095121" y="29591"/>
                    <a:pt x="1086612" y="38100"/>
                    <a:pt x="1076071" y="38100"/>
                  </a:cubicBezTo>
                  <a:lnTo>
                    <a:pt x="19050" y="38100"/>
                  </a:lnTo>
                  <a:cubicBezTo>
                    <a:pt x="8509" y="38100"/>
                    <a:pt x="0" y="29591"/>
                    <a:pt x="0" y="19050"/>
                  </a:cubicBezTo>
                  <a:close/>
                </a:path>
              </a:pathLst>
            </a:custGeom>
            <a:solidFill>
              <a:srgbClr val="DDD3BA"/>
            </a:solidFill>
          </p:spPr>
        </p:sp>
      </p:grpSp>
      <p:grpSp>
        <p:nvGrpSpPr>
          <p:cNvPr id="19" name="Group 19"/>
          <p:cNvGrpSpPr/>
          <p:nvPr/>
        </p:nvGrpSpPr>
        <p:grpSpPr>
          <a:xfrm>
            <a:off x="904578" y="4100364"/>
            <a:ext cx="537567" cy="537567"/>
            <a:chOff x="0" y="0"/>
            <a:chExt cx="716757" cy="716757"/>
          </a:xfrm>
        </p:grpSpPr>
        <p:sp>
          <p:nvSpPr>
            <p:cNvPr id="20" name="Freeform 20"/>
            <p:cNvSpPr/>
            <p:nvPr/>
          </p:nvSpPr>
          <p:spPr>
            <a:xfrm>
              <a:off x="6350" y="6350"/>
              <a:ext cx="704088" cy="704088"/>
            </a:xfrm>
            <a:custGeom>
              <a:avLst/>
              <a:gdLst/>
              <a:ahLst/>
              <a:cxnLst/>
              <a:rect l="l" t="t" r="r" b="b"/>
              <a:pathLst>
                <a:path w="704088" h="704088">
                  <a:moveTo>
                    <a:pt x="0" y="131445"/>
                  </a:moveTo>
                  <a:cubicBezTo>
                    <a:pt x="0" y="58801"/>
                    <a:pt x="58801" y="0"/>
                    <a:pt x="131445" y="0"/>
                  </a:cubicBezTo>
                  <a:lnTo>
                    <a:pt x="572643" y="0"/>
                  </a:lnTo>
                  <a:cubicBezTo>
                    <a:pt x="645160" y="0"/>
                    <a:pt x="704088" y="58801"/>
                    <a:pt x="704088" y="131445"/>
                  </a:cubicBezTo>
                  <a:lnTo>
                    <a:pt x="704088" y="572643"/>
                  </a:lnTo>
                  <a:cubicBezTo>
                    <a:pt x="704088" y="645287"/>
                    <a:pt x="645287" y="704088"/>
                    <a:pt x="572643" y="704088"/>
                  </a:cubicBezTo>
                  <a:lnTo>
                    <a:pt x="131445" y="704088"/>
                  </a:lnTo>
                  <a:cubicBezTo>
                    <a:pt x="58801" y="704088"/>
                    <a:pt x="0" y="645160"/>
                    <a:pt x="0" y="572643"/>
                  </a:cubicBezTo>
                  <a:close/>
                </a:path>
              </a:pathLst>
            </a:custGeom>
            <a:solidFill>
              <a:srgbClr val="F7EDD4"/>
            </a:solidFill>
          </p:spPr>
        </p:sp>
        <p:sp>
          <p:nvSpPr>
            <p:cNvPr id="21" name="Freeform 21"/>
            <p:cNvSpPr/>
            <p:nvPr/>
          </p:nvSpPr>
          <p:spPr>
            <a:xfrm>
              <a:off x="0" y="0"/>
              <a:ext cx="716788" cy="716788"/>
            </a:xfrm>
            <a:custGeom>
              <a:avLst/>
              <a:gdLst/>
              <a:ahLst/>
              <a:cxnLst/>
              <a:rect l="l" t="t" r="r" b="b"/>
              <a:pathLst>
                <a:path w="716788" h="716788">
                  <a:moveTo>
                    <a:pt x="0" y="137795"/>
                  </a:moveTo>
                  <a:cubicBezTo>
                    <a:pt x="0" y="61722"/>
                    <a:pt x="61722" y="0"/>
                    <a:pt x="137795" y="0"/>
                  </a:cubicBezTo>
                  <a:lnTo>
                    <a:pt x="578993" y="0"/>
                  </a:lnTo>
                  <a:lnTo>
                    <a:pt x="578993" y="6350"/>
                  </a:lnTo>
                  <a:lnTo>
                    <a:pt x="578993" y="0"/>
                  </a:lnTo>
                  <a:cubicBezTo>
                    <a:pt x="655066" y="0"/>
                    <a:pt x="716788" y="61722"/>
                    <a:pt x="716788" y="137795"/>
                  </a:cubicBezTo>
                  <a:lnTo>
                    <a:pt x="716788" y="578993"/>
                  </a:lnTo>
                  <a:lnTo>
                    <a:pt x="710438" y="578993"/>
                  </a:lnTo>
                  <a:lnTo>
                    <a:pt x="716788" y="578993"/>
                  </a:lnTo>
                  <a:cubicBezTo>
                    <a:pt x="716788" y="655066"/>
                    <a:pt x="655066" y="716788"/>
                    <a:pt x="578993" y="716788"/>
                  </a:cubicBezTo>
                  <a:lnTo>
                    <a:pt x="578993" y="710438"/>
                  </a:lnTo>
                  <a:lnTo>
                    <a:pt x="578993" y="716788"/>
                  </a:lnTo>
                  <a:lnTo>
                    <a:pt x="137795" y="716788"/>
                  </a:lnTo>
                  <a:lnTo>
                    <a:pt x="137795" y="710438"/>
                  </a:lnTo>
                  <a:lnTo>
                    <a:pt x="137795" y="716788"/>
                  </a:lnTo>
                  <a:cubicBezTo>
                    <a:pt x="61722" y="716788"/>
                    <a:pt x="0" y="655066"/>
                    <a:pt x="0" y="578993"/>
                  </a:cubicBezTo>
                  <a:lnTo>
                    <a:pt x="0" y="137795"/>
                  </a:lnTo>
                  <a:lnTo>
                    <a:pt x="6350" y="137795"/>
                  </a:lnTo>
                  <a:lnTo>
                    <a:pt x="0" y="137795"/>
                  </a:lnTo>
                  <a:moveTo>
                    <a:pt x="12700" y="137795"/>
                  </a:moveTo>
                  <a:lnTo>
                    <a:pt x="12700" y="578993"/>
                  </a:lnTo>
                  <a:lnTo>
                    <a:pt x="6350" y="578993"/>
                  </a:lnTo>
                  <a:lnTo>
                    <a:pt x="12700" y="578993"/>
                  </a:lnTo>
                  <a:cubicBezTo>
                    <a:pt x="12700" y="648081"/>
                    <a:pt x="68707" y="704088"/>
                    <a:pt x="137795" y="704088"/>
                  </a:cubicBezTo>
                  <a:lnTo>
                    <a:pt x="578993" y="704088"/>
                  </a:lnTo>
                  <a:cubicBezTo>
                    <a:pt x="648081" y="704088"/>
                    <a:pt x="704088" y="648081"/>
                    <a:pt x="704088" y="578993"/>
                  </a:cubicBezTo>
                  <a:lnTo>
                    <a:pt x="704088" y="137795"/>
                  </a:lnTo>
                  <a:lnTo>
                    <a:pt x="710438" y="137795"/>
                  </a:lnTo>
                  <a:lnTo>
                    <a:pt x="704088" y="137795"/>
                  </a:lnTo>
                  <a:cubicBezTo>
                    <a:pt x="704088" y="68707"/>
                    <a:pt x="648081" y="12700"/>
                    <a:pt x="578993" y="12700"/>
                  </a:cubicBezTo>
                  <a:lnTo>
                    <a:pt x="137795" y="12700"/>
                  </a:lnTo>
                  <a:lnTo>
                    <a:pt x="137795" y="6350"/>
                  </a:lnTo>
                  <a:lnTo>
                    <a:pt x="137795" y="12700"/>
                  </a:lnTo>
                  <a:cubicBezTo>
                    <a:pt x="68707" y="12700"/>
                    <a:pt x="12700" y="68707"/>
                    <a:pt x="12700" y="137795"/>
                  </a:cubicBezTo>
                  <a:close/>
                </a:path>
              </a:pathLst>
            </a:custGeom>
            <a:solidFill>
              <a:srgbClr val="DDD3BA"/>
            </a:solidFill>
          </p:spPr>
        </p:sp>
      </p:grpSp>
      <p:sp>
        <p:nvSpPr>
          <p:cNvPr id="22" name="TextBox 22"/>
          <p:cNvSpPr txBox="1"/>
          <p:nvPr/>
        </p:nvSpPr>
        <p:spPr>
          <a:xfrm>
            <a:off x="1064865" y="4240709"/>
            <a:ext cx="216843" cy="304502"/>
          </a:xfrm>
          <a:prstGeom prst="rect">
            <a:avLst/>
          </a:prstGeom>
        </p:spPr>
        <p:txBody>
          <a:bodyPr lIns="0" tIns="0" rIns="0" bIns="0" rtlCol="0" anchor="t">
            <a:spAutoFit/>
          </a:bodyPr>
          <a:lstStyle/>
          <a:p>
            <a:pPr algn="ctr">
              <a:lnSpc>
                <a:spcPts val="2750"/>
              </a:lnSpc>
            </a:pPr>
            <a:r>
              <a:rPr lang="en-US" sz="2750">
                <a:solidFill>
                  <a:srgbClr val="454240"/>
                </a:solidFill>
                <a:latin typeface="Libre Baskerville"/>
                <a:ea typeface="Libre Baskerville"/>
                <a:cs typeface="Libre Baskerville"/>
                <a:sym typeface="Libre Baskerville"/>
              </a:rPr>
              <a:t>2</a:t>
            </a:r>
          </a:p>
        </p:txBody>
      </p:sp>
      <p:sp>
        <p:nvSpPr>
          <p:cNvPr id="23" name="TextBox 23"/>
          <p:cNvSpPr txBox="1"/>
          <p:nvPr/>
        </p:nvSpPr>
        <p:spPr>
          <a:xfrm>
            <a:off x="2464296" y="4066282"/>
            <a:ext cx="3477816" cy="376089"/>
          </a:xfrm>
          <a:prstGeom prst="rect">
            <a:avLst/>
          </a:prstGeom>
        </p:spPr>
        <p:txBody>
          <a:bodyPr lIns="0" tIns="0" rIns="0" bIns="0" rtlCol="0" anchor="t">
            <a:spAutoFit/>
          </a:bodyPr>
          <a:lstStyle/>
          <a:p>
            <a:pPr algn="l">
              <a:lnSpc>
                <a:spcPts val="2875"/>
              </a:lnSpc>
            </a:pPr>
            <a:r>
              <a:rPr lang="en-US" sz="2249">
                <a:solidFill>
                  <a:srgbClr val="454240"/>
                </a:solidFill>
                <a:latin typeface="Libre Baskerville"/>
                <a:ea typeface="Libre Baskerville"/>
                <a:cs typeface="Libre Baskerville"/>
                <a:sym typeface="Libre Baskerville"/>
              </a:rPr>
              <a:t>Ρόλος Χώρου και Χρόνου</a:t>
            </a:r>
          </a:p>
        </p:txBody>
      </p:sp>
      <p:sp>
        <p:nvSpPr>
          <p:cNvPr id="24" name="TextBox 24"/>
          <p:cNvSpPr txBox="1"/>
          <p:nvPr/>
        </p:nvSpPr>
        <p:spPr>
          <a:xfrm>
            <a:off x="2464296" y="4506962"/>
            <a:ext cx="8144321" cy="827186"/>
          </a:xfrm>
          <a:prstGeom prst="rect">
            <a:avLst/>
          </a:prstGeom>
        </p:spPr>
        <p:txBody>
          <a:bodyPr lIns="0" tIns="0" rIns="0" bIns="0" rtlCol="0" anchor="t">
            <a:spAutoFit/>
          </a:bodyPr>
          <a:lstStyle/>
          <a:p>
            <a:pPr algn="l">
              <a:lnSpc>
                <a:spcPts val="2937"/>
              </a:lnSpc>
            </a:pPr>
            <a:r>
              <a:rPr lang="en-US" sz="1812">
                <a:solidFill>
                  <a:srgbClr val="454240"/>
                </a:solidFill>
                <a:latin typeface="DM Sans"/>
                <a:ea typeface="DM Sans"/>
                <a:cs typeface="DM Sans"/>
                <a:sym typeface="DM Sans"/>
              </a:rPr>
              <a:t>Ο χώρος και ο χρόνος είναι οι απαραίτητες προϋποθέσεις της αντιληπτικής λειτουργίας, που υπάρχουν στο νου a priori.</a:t>
            </a:r>
          </a:p>
        </p:txBody>
      </p:sp>
      <p:grpSp>
        <p:nvGrpSpPr>
          <p:cNvPr id="25" name="Group 25"/>
          <p:cNvGrpSpPr/>
          <p:nvPr/>
        </p:nvGrpSpPr>
        <p:grpSpPr>
          <a:xfrm>
            <a:off x="1408807" y="6317308"/>
            <a:ext cx="821383" cy="28575"/>
            <a:chOff x="0" y="0"/>
            <a:chExt cx="1095177" cy="38100"/>
          </a:xfrm>
        </p:grpSpPr>
        <p:sp>
          <p:nvSpPr>
            <p:cNvPr id="26" name="Freeform 26"/>
            <p:cNvSpPr/>
            <p:nvPr/>
          </p:nvSpPr>
          <p:spPr>
            <a:xfrm>
              <a:off x="0" y="0"/>
              <a:ext cx="1095121" cy="38100"/>
            </a:xfrm>
            <a:custGeom>
              <a:avLst/>
              <a:gdLst/>
              <a:ahLst/>
              <a:cxnLst/>
              <a:rect l="l" t="t" r="r" b="b"/>
              <a:pathLst>
                <a:path w="1095121" h="38100">
                  <a:moveTo>
                    <a:pt x="0" y="19050"/>
                  </a:moveTo>
                  <a:cubicBezTo>
                    <a:pt x="0" y="8509"/>
                    <a:pt x="8509" y="0"/>
                    <a:pt x="19050" y="0"/>
                  </a:cubicBezTo>
                  <a:lnTo>
                    <a:pt x="1076071" y="0"/>
                  </a:lnTo>
                  <a:cubicBezTo>
                    <a:pt x="1086612" y="0"/>
                    <a:pt x="1095121" y="8509"/>
                    <a:pt x="1095121" y="19050"/>
                  </a:cubicBezTo>
                  <a:cubicBezTo>
                    <a:pt x="1095121" y="29591"/>
                    <a:pt x="1086612" y="38100"/>
                    <a:pt x="1076071" y="38100"/>
                  </a:cubicBezTo>
                  <a:lnTo>
                    <a:pt x="19050" y="38100"/>
                  </a:lnTo>
                  <a:cubicBezTo>
                    <a:pt x="8509" y="38100"/>
                    <a:pt x="0" y="29591"/>
                    <a:pt x="0" y="19050"/>
                  </a:cubicBezTo>
                  <a:close/>
                </a:path>
              </a:pathLst>
            </a:custGeom>
            <a:solidFill>
              <a:srgbClr val="DDD3BA"/>
            </a:solidFill>
          </p:spPr>
        </p:sp>
      </p:grpSp>
      <p:grpSp>
        <p:nvGrpSpPr>
          <p:cNvPr id="27" name="Group 27"/>
          <p:cNvGrpSpPr/>
          <p:nvPr/>
        </p:nvGrpSpPr>
        <p:grpSpPr>
          <a:xfrm>
            <a:off x="904578" y="6062811"/>
            <a:ext cx="537567" cy="537567"/>
            <a:chOff x="0" y="0"/>
            <a:chExt cx="716757" cy="716757"/>
          </a:xfrm>
        </p:grpSpPr>
        <p:sp>
          <p:nvSpPr>
            <p:cNvPr id="28" name="Freeform 28"/>
            <p:cNvSpPr/>
            <p:nvPr/>
          </p:nvSpPr>
          <p:spPr>
            <a:xfrm>
              <a:off x="6350" y="6350"/>
              <a:ext cx="704088" cy="704088"/>
            </a:xfrm>
            <a:custGeom>
              <a:avLst/>
              <a:gdLst/>
              <a:ahLst/>
              <a:cxnLst/>
              <a:rect l="l" t="t" r="r" b="b"/>
              <a:pathLst>
                <a:path w="704088" h="704088">
                  <a:moveTo>
                    <a:pt x="0" y="131445"/>
                  </a:moveTo>
                  <a:cubicBezTo>
                    <a:pt x="0" y="58801"/>
                    <a:pt x="58801" y="0"/>
                    <a:pt x="131445" y="0"/>
                  </a:cubicBezTo>
                  <a:lnTo>
                    <a:pt x="572643" y="0"/>
                  </a:lnTo>
                  <a:cubicBezTo>
                    <a:pt x="645160" y="0"/>
                    <a:pt x="704088" y="58801"/>
                    <a:pt x="704088" y="131445"/>
                  </a:cubicBezTo>
                  <a:lnTo>
                    <a:pt x="704088" y="572643"/>
                  </a:lnTo>
                  <a:cubicBezTo>
                    <a:pt x="704088" y="645287"/>
                    <a:pt x="645287" y="704088"/>
                    <a:pt x="572643" y="704088"/>
                  </a:cubicBezTo>
                  <a:lnTo>
                    <a:pt x="131445" y="704088"/>
                  </a:lnTo>
                  <a:cubicBezTo>
                    <a:pt x="58801" y="704088"/>
                    <a:pt x="0" y="645160"/>
                    <a:pt x="0" y="572643"/>
                  </a:cubicBezTo>
                  <a:close/>
                </a:path>
              </a:pathLst>
            </a:custGeom>
            <a:solidFill>
              <a:srgbClr val="F7EDD4"/>
            </a:solidFill>
          </p:spPr>
        </p:sp>
        <p:sp>
          <p:nvSpPr>
            <p:cNvPr id="29" name="Freeform 29"/>
            <p:cNvSpPr/>
            <p:nvPr/>
          </p:nvSpPr>
          <p:spPr>
            <a:xfrm>
              <a:off x="0" y="0"/>
              <a:ext cx="716788" cy="716788"/>
            </a:xfrm>
            <a:custGeom>
              <a:avLst/>
              <a:gdLst/>
              <a:ahLst/>
              <a:cxnLst/>
              <a:rect l="l" t="t" r="r" b="b"/>
              <a:pathLst>
                <a:path w="716788" h="716788">
                  <a:moveTo>
                    <a:pt x="0" y="137795"/>
                  </a:moveTo>
                  <a:cubicBezTo>
                    <a:pt x="0" y="61722"/>
                    <a:pt x="61722" y="0"/>
                    <a:pt x="137795" y="0"/>
                  </a:cubicBezTo>
                  <a:lnTo>
                    <a:pt x="578993" y="0"/>
                  </a:lnTo>
                  <a:lnTo>
                    <a:pt x="578993" y="6350"/>
                  </a:lnTo>
                  <a:lnTo>
                    <a:pt x="578993" y="0"/>
                  </a:lnTo>
                  <a:cubicBezTo>
                    <a:pt x="655066" y="0"/>
                    <a:pt x="716788" y="61722"/>
                    <a:pt x="716788" y="137795"/>
                  </a:cubicBezTo>
                  <a:lnTo>
                    <a:pt x="716788" y="578993"/>
                  </a:lnTo>
                  <a:lnTo>
                    <a:pt x="710438" y="578993"/>
                  </a:lnTo>
                  <a:lnTo>
                    <a:pt x="716788" y="578993"/>
                  </a:lnTo>
                  <a:cubicBezTo>
                    <a:pt x="716788" y="655066"/>
                    <a:pt x="655066" y="716788"/>
                    <a:pt x="578993" y="716788"/>
                  </a:cubicBezTo>
                  <a:lnTo>
                    <a:pt x="578993" y="710438"/>
                  </a:lnTo>
                  <a:lnTo>
                    <a:pt x="578993" y="716788"/>
                  </a:lnTo>
                  <a:lnTo>
                    <a:pt x="137795" y="716788"/>
                  </a:lnTo>
                  <a:lnTo>
                    <a:pt x="137795" y="710438"/>
                  </a:lnTo>
                  <a:lnTo>
                    <a:pt x="137795" y="716788"/>
                  </a:lnTo>
                  <a:cubicBezTo>
                    <a:pt x="61722" y="716788"/>
                    <a:pt x="0" y="655066"/>
                    <a:pt x="0" y="578993"/>
                  </a:cubicBezTo>
                  <a:lnTo>
                    <a:pt x="0" y="137795"/>
                  </a:lnTo>
                  <a:lnTo>
                    <a:pt x="6350" y="137795"/>
                  </a:lnTo>
                  <a:lnTo>
                    <a:pt x="0" y="137795"/>
                  </a:lnTo>
                  <a:moveTo>
                    <a:pt x="12700" y="137795"/>
                  </a:moveTo>
                  <a:lnTo>
                    <a:pt x="12700" y="578993"/>
                  </a:lnTo>
                  <a:lnTo>
                    <a:pt x="6350" y="578993"/>
                  </a:lnTo>
                  <a:lnTo>
                    <a:pt x="12700" y="578993"/>
                  </a:lnTo>
                  <a:cubicBezTo>
                    <a:pt x="12700" y="648081"/>
                    <a:pt x="68707" y="704088"/>
                    <a:pt x="137795" y="704088"/>
                  </a:cubicBezTo>
                  <a:lnTo>
                    <a:pt x="578993" y="704088"/>
                  </a:lnTo>
                  <a:cubicBezTo>
                    <a:pt x="648081" y="704088"/>
                    <a:pt x="704088" y="648081"/>
                    <a:pt x="704088" y="578993"/>
                  </a:cubicBezTo>
                  <a:lnTo>
                    <a:pt x="704088" y="137795"/>
                  </a:lnTo>
                  <a:lnTo>
                    <a:pt x="710438" y="137795"/>
                  </a:lnTo>
                  <a:lnTo>
                    <a:pt x="704088" y="137795"/>
                  </a:lnTo>
                  <a:cubicBezTo>
                    <a:pt x="704088" y="68707"/>
                    <a:pt x="648081" y="12700"/>
                    <a:pt x="578993" y="12700"/>
                  </a:cubicBezTo>
                  <a:lnTo>
                    <a:pt x="137795" y="12700"/>
                  </a:lnTo>
                  <a:lnTo>
                    <a:pt x="137795" y="6350"/>
                  </a:lnTo>
                  <a:lnTo>
                    <a:pt x="137795" y="12700"/>
                  </a:lnTo>
                  <a:cubicBezTo>
                    <a:pt x="68707" y="12700"/>
                    <a:pt x="12700" y="68707"/>
                    <a:pt x="12700" y="137795"/>
                  </a:cubicBezTo>
                  <a:close/>
                </a:path>
              </a:pathLst>
            </a:custGeom>
            <a:solidFill>
              <a:srgbClr val="DDD3BA"/>
            </a:solidFill>
          </p:spPr>
        </p:sp>
      </p:grpSp>
      <p:sp>
        <p:nvSpPr>
          <p:cNvPr id="30" name="TextBox 30"/>
          <p:cNvSpPr txBox="1"/>
          <p:nvPr/>
        </p:nvSpPr>
        <p:spPr>
          <a:xfrm>
            <a:off x="1064865" y="6203156"/>
            <a:ext cx="216843" cy="304503"/>
          </a:xfrm>
          <a:prstGeom prst="rect">
            <a:avLst/>
          </a:prstGeom>
        </p:spPr>
        <p:txBody>
          <a:bodyPr lIns="0" tIns="0" rIns="0" bIns="0" rtlCol="0" anchor="t">
            <a:spAutoFit/>
          </a:bodyPr>
          <a:lstStyle/>
          <a:p>
            <a:pPr algn="ctr">
              <a:lnSpc>
                <a:spcPts val="2750"/>
              </a:lnSpc>
            </a:pPr>
            <a:r>
              <a:rPr lang="en-US" sz="2750">
                <a:solidFill>
                  <a:srgbClr val="454240"/>
                </a:solidFill>
                <a:latin typeface="Libre Baskerville"/>
                <a:ea typeface="Libre Baskerville"/>
                <a:cs typeface="Libre Baskerville"/>
                <a:sym typeface="Libre Baskerville"/>
              </a:rPr>
              <a:t>3</a:t>
            </a:r>
          </a:p>
        </p:txBody>
      </p:sp>
      <p:sp>
        <p:nvSpPr>
          <p:cNvPr id="31" name="TextBox 31"/>
          <p:cNvSpPr txBox="1"/>
          <p:nvPr/>
        </p:nvSpPr>
        <p:spPr>
          <a:xfrm>
            <a:off x="2464296" y="6028730"/>
            <a:ext cx="2933997" cy="376089"/>
          </a:xfrm>
          <a:prstGeom prst="rect">
            <a:avLst/>
          </a:prstGeom>
        </p:spPr>
        <p:txBody>
          <a:bodyPr lIns="0" tIns="0" rIns="0" bIns="0" rtlCol="0" anchor="t">
            <a:spAutoFit/>
          </a:bodyPr>
          <a:lstStyle/>
          <a:p>
            <a:pPr algn="l">
              <a:lnSpc>
                <a:spcPts val="2875"/>
              </a:lnSpc>
            </a:pPr>
            <a:r>
              <a:rPr lang="en-US" sz="2249">
                <a:solidFill>
                  <a:srgbClr val="454240"/>
                </a:solidFill>
                <a:latin typeface="Libre Baskerville"/>
                <a:ea typeface="Libre Baskerville"/>
                <a:cs typeface="Libre Baskerville"/>
                <a:sym typeface="Libre Baskerville"/>
              </a:rPr>
              <a:t>Δεύτερη Φάση</a:t>
            </a:r>
          </a:p>
        </p:txBody>
      </p:sp>
      <p:sp>
        <p:nvSpPr>
          <p:cNvPr id="32" name="TextBox 32"/>
          <p:cNvSpPr txBox="1"/>
          <p:nvPr/>
        </p:nvSpPr>
        <p:spPr>
          <a:xfrm>
            <a:off x="2464296" y="6469410"/>
            <a:ext cx="8144321" cy="827186"/>
          </a:xfrm>
          <a:prstGeom prst="rect">
            <a:avLst/>
          </a:prstGeom>
        </p:spPr>
        <p:txBody>
          <a:bodyPr lIns="0" tIns="0" rIns="0" bIns="0" rtlCol="0" anchor="t">
            <a:spAutoFit/>
          </a:bodyPr>
          <a:lstStyle/>
          <a:p>
            <a:pPr algn="l">
              <a:lnSpc>
                <a:spcPts val="2937"/>
              </a:lnSpc>
            </a:pPr>
            <a:r>
              <a:rPr lang="en-US" sz="1812">
                <a:solidFill>
                  <a:srgbClr val="454240"/>
                </a:solidFill>
                <a:latin typeface="DM Sans"/>
                <a:ea typeface="DM Sans"/>
                <a:cs typeface="DM Sans"/>
                <a:sym typeface="DM Sans"/>
              </a:rPr>
              <a:t>Ο νους συνθέτει τις εποπτείες, οδηγώντας στη διατύπωση πεποιθήσεων (λογικών κρίσεων) γύρω από τα πράγματα της εμπειρίας.</a:t>
            </a:r>
          </a:p>
        </p:txBody>
      </p:sp>
      <p:grpSp>
        <p:nvGrpSpPr>
          <p:cNvPr id="33" name="Group 33"/>
          <p:cNvGrpSpPr/>
          <p:nvPr/>
        </p:nvGrpSpPr>
        <p:grpSpPr>
          <a:xfrm>
            <a:off x="1408807" y="8279755"/>
            <a:ext cx="821383" cy="28575"/>
            <a:chOff x="0" y="0"/>
            <a:chExt cx="1095177" cy="38100"/>
          </a:xfrm>
        </p:grpSpPr>
        <p:sp>
          <p:nvSpPr>
            <p:cNvPr id="34" name="Freeform 34"/>
            <p:cNvSpPr/>
            <p:nvPr/>
          </p:nvSpPr>
          <p:spPr>
            <a:xfrm>
              <a:off x="0" y="0"/>
              <a:ext cx="1095121" cy="38100"/>
            </a:xfrm>
            <a:custGeom>
              <a:avLst/>
              <a:gdLst/>
              <a:ahLst/>
              <a:cxnLst/>
              <a:rect l="l" t="t" r="r" b="b"/>
              <a:pathLst>
                <a:path w="1095121" h="38100">
                  <a:moveTo>
                    <a:pt x="0" y="19050"/>
                  </a:moveTo>
                  <a:cubicBezTo>
                    <a:pt x="0" y="8509"/>
                    <a:pt x="8509" y="0"/>
                    <a:pt x="19050" y="0"/>
                  </a:cubicBezTo>
                  <a:lnTo>
                    <a:pt x="1076071" y="0"/>
                  </a:lnTo>
                  <a:cubicBezTo>
                    <a:pt x="1086612" y="0"/>
                    <a:pt x="1095121" y="8509"/>
                    <a:pt x="1095121" y="19050"/>
                  </a:cubicBezTo>
                  <a:cubicBezTo>
                    <a:pt x="1095121" y="29591"/>
                    <a:pt x="1086612" y="38100"/>
                    <a:pt x="1076071" y="38100"/>
                  </a:cubicBezTo>
                  <a:lnTo>
                    <a:pt x="19050" y="38100"/>
                  </a:lnTo>
                  <a:cubicBezTo>
                    <a:pt x="8509" y="38100"/>
                    <a:pt x="0" y="29591"/>
                    <a:pt x="0" y="19050"/>
                  </a:cubicBezTo>
                  <a:close/>
                </a:path>
              </a:pathLst>
            </a:custGeom>
            <a:solidFill>
              <a:srgbClr val="DDD3BA"/>
            </a:solidFill>
          </p:spPr>
        </p:sp>
      </p:grpSp>
      <p:grpSp>
        <p:nvGrpSpPr>
          <p:cNvPr id="35" name="Group 35"/>
          <p:cNvGrpSpPr/>
          <p:nvPr/>
        </p:nvGrpSpPr>
        <p:grpSpPr>
          <a:xfrm>
            <a:off x="904578" y="8025259"/>
            <a:ext cx="537567" cy="537567"/>
            <a:chOff x="0" y="0"/>
            <a:chExt cx="716757" cy="716757"/>
          </a:xfrm>
        </p:grpSpPr>
        <p:sp>
          <p:nvSpPr>
            <p:cNvPr id="36" name="Freeform 36"/>
            <p:cNvSpPr/>
            <p:nvPr/>
          </p:nvSpPr>
          <p:spPr>
            <a:xfrm>
              <a:off x="6350" y="6350"/>
              <a:ext cx="704088" cy="704088"/>
            </a:xfrm>
            <a:custGeom>
              <a:avLst/>
              <a:gdLst/>
              <a:ahLst/>
              <a:cxnLst/>
              <a:rect l="l" t="t" r="r" b="b"/>
              <a:pathLst>
                <a:path w="704088" h="704088">
                  <a:moveTo>
                    <a:pt x="0" y="131445"/>
                  </a:moveTo>
                  <a:cubicBezTo>
                    <a:pt x="0" y="58801"/>
                    <a:pt x="58801" y="0"/>
                    <a:pt x="131445" y="0"/>
                  </a:cubicBezTo>
                  <a:lnTo>
                    <a:pt x="572643" y="0"/>
                  </a:lnTo>
                  <a:cubicBezTo>
                    <a:pt x="645160" y="0"/>
                    <a:pt x="704088" y="58801"/>
                    <a:pt x="704088" y="131445"/>
                  </a:cubicBezTo>
                  <a:lnTo>
                    <a:pt x="704088" y="572643"/>
                  </a:lnTo>
                  <a:cubicBezTo>
                    <a:pt x="704088" y="645287"/>
                    <a:pt x="645287" y="704088"/>
                    <a:pt x="572643" y="704088"/>
                  </a:cubicBezTo>
                  <a:lnTo>
                    <a:pt x="131445" y="704088"/>
                  </a:lnTo>
                  <a:cubicBezTo>
                    <a:pt x="58801" y="704088"/>
                    <a:pt x="0" y="645160"/>
                    <a:pt x="0" y="572643"/>
                  </a:cubicBezTo>
                  <a:close/>
                </a:path>
              </a:pathLst>
            </a:custGeom>
            <a:solidFill>
              <a:srgbClr val="F7EDD4"/>
            </a:solidFill>
          </p:spPr>
        </p:sp>
        <p:sp>
          <p:nvSpPr>
            <p:cNvPr id="37" name="Freeform 37"/>
            <p:cNvSpPr/>
            <p:nvPr/>
          </p:nvSpPr>
          <p:spPr>
            <a:xfrm>
              <a:off x="0" y="0"/>
              <a:ext cx="716788" cy="716788"/>
            </a:xfrm>
            <a:custGeom>
              <a:avLst/>
              <a:gdLst/>
              <a:ahLst/>
              <a:cxnLst/>
              <a:rect l="l" t="t" r="r" b="b"/>
              <a:pathLst>
                <a:path w="716788" h="716788">
                  <a:moveTo>
                    <a:pt x="0" y="137795"/>
                  </a:moveTo>
                  <a:cubicBezTo>
                    <a:pt x="0" y="61722"/>
                    <a:pt x="61722" y="0"/>
                    <a:pt x="137795" y="0"/>
                  </a:cubicBezTo>
                  <a:lnTo>
                    <a:pt x="578993" y="0"/>
                  </a:lnTo>
                  <a:lnTo>
                    <a:pt x="578993" y="6350"/>
                  </a:lnTo>
                  <a:lnTo>
                    <a:pt x="578993" y="0"/>
                  </a:lnTo>
                  <a:cubicBezTo>
                    <a:pt x="655066" y="0"/>
                    <a:pt x="716788" y="61722"/>
                    <a:pt x="716788" y="137795"/>
                  </a:cubicBezTo>
                  <a:lnTo>
                    <a:pt x="716788" y="578993"/>
                  </a:lnTo>
                  <a:lnTo>
                    <a:pt x="710438" y="578993"/>
                  </a:lnTo>
                  <a:lnTo>
                    <a:pt x="716788" y="578993"/>
                  </a:lnTo>
                  <a:cubicBezTo>
                    <a:pt x="716788" y="655066"/>
                    <a:pt x="655066" y="716788"/>
                    <a:pt x="578993" y="716788"/>
                  </a:cubicBezTo>
                  <a:lnTo>
                    <a:pt x="578993" y="710438"/>
                  </a:lnTo>
                  <a:lnTo>
                    <a:pt x="578993" y="716788"/>
                  </a:lnTo>
                  <a:lnTo>
                    <a:pt x="137795" y="716788"/>
                  </a:lnTo>
                  <a:lnTo>
                    <a:pt x="137795" y="710438"/>
                  </a:lnTo>
                  <a:lnTo>
                    <a:pt x="137795" y="716788"/>
                  </a:lnTo>
                  <a:cubicBezTo>
                    <a:pt x="61722" y="716788"/>
                    <a:pt x="0" y="655066"/>
                    <a:pt x="0" y="578993"/>
                  </a:cubicBezTo>
                  <a:lnTo>
                    <a:pt x="0" y="137795"/>
                  </a:lnTo>
                  <a:lnTo>
                    <a:pt x="6350" y="137795"/>
                  </a:lnTo>
                  <a:lnTo>
                    <a:pt x="0" y="137795"/>
                  </a:lnTo>
                  <a:moveTo>
                    <a:pt x="12700" y="137795"/>
                  </a:moveTo>
                  <a:lnTo>
                    <a:pt x="12700" y="578993"/>
                  </a:lnTo>
                  <a:lnTo>
                    <a:pt x="6350" y="578993"/>
                  </a:lnTo>
                  <a:lnTo>
                    <a:pt x="12700" y="578993"/>
                  </a:lnTo>
                  <a:cubicBezTo>
                    <a:pt x="12700" y="648081"/>
                    <a:pt x="68707" y="704088"/>
                    <a:pt x="137795" y="704088"/>
                  </a:cubicBezTo>
                  <a:lnTo>
                    <a:pt x="578993" y="704088"/>
                  </a:lnTo>
                  <a:cubicBezTo>
                    <a:pt x="648081" y="704088"/>
                    <a:pt x="704088" y="648081"/>
                    <a:pt x="704088" y="578993"/>
                  </a:cubicBezTo>
                  <a:lnTo>
                    <a:pt x="704088" y="137795"/>
                  </a:lnTo>
                  <a:lnTo>
                    <a:pt x="710438" y="137795"/>
                  </a:lnTo>
                  <a:lnTo>
                    <a:pt x="704088" y="137795"/>
                  </a:lnTo>
                  <a:cubicBezTo>
                    <a:pt x="704088" y="68707"/>
                    <a:pt x="648081" y="12700"/>
                    <a:pt x="578993" y="12700"/>
                  </a:cubicBezTo>
                  <a:lnTo>
                    <a:pt x="137795" y="12700"/>
                  </a:lnTo>
                  <a:lnTo>
                    <a:pt x="137795" y="6350"/>
                  </a:lnTo>
                  <a:lnTo>
                    <a:pt x="137795" y="12700"/>
                  </a:lnTo>
                  <a:cubicBezTo>
                    <a:pt x="68707" y="12700"/>
                    <a:pt x="12700" y="68707"/>
                    <a:pt x="12700" y="137795"/>
                  </a:cubicBezTo>
                  <a:close/>
                </a:path>
              </a:pathLst>
            </a:custGeom>
            <a:solidFill>
              <a:srgbClr val="DDD3BA"/>
            </a:solidFill>
          </p:spPr>
        </p:sp>
      </p:grpSp>
      <p:sp>
        <p:nvSpPr>
          <p:cNvPr id="38" name="TextBox 38"/>
          <p:cNvSpPr txBox="1"/>
          <p:nvPr/>
        </p:nvSpPr>
        <p:spPr>
          <a:xfrm>
            <a:off x="1070372" y="8165604"/>
            <a:ext cx="205979" cy="304503"/>
          </a:xfrm>
          <a:prstGeom prst="rect">
            <a:avLst/>
          </a:prstGeom>
        </p:spPr>
        <p:txBody>
          <a:bodyPr lIns="0" tIns="0" rIns="0" bIns="0" rtlCol="0" anchor="t">
            <a:spAutoFit/>
          </a:bodyPr>
          <a:lstStyle/>
          <a:p>
            <a:pPr algn="ctr">
              <a:lnSpc>
                <a:spcPts val="2750"/>
              </a:lnSpc>
            </a:pPr>
            <a:r>
              <a:rPr lang="en-US" sz="2750">
                <a:solidFill>
                  <a:srgbClr val="454240"/>
                </a:solidFill>
                <a:latin typeface="Libre Baskerville"/>
                <a:ea typeface="Libre Baskerville"/>
                <a:cs typeface="Libre Baskerville"/>
                <a:sym typeface="Libre Baskerville"/>
              </a:rPr>
              <a:t>4</a:t>
            </a:r>
          </a:p>
        </p:txBody>
      </p:sp>
      <p:sp>
        <p:nvSpPr>
          <p:cNvPr id="39" name="TextBox 39"/>
          <p:cNvSpPr txBox="1"/>
          <p:nvPr/>
        </p:nvSpPr>
        <p:spPr>
          <a:xfrm>
            <a:off x="2464296" y="7991177"/>
            <a:ext cx="2933997" cy="376089"/>
          </a:xfrm>
          <a:prstGeom prst="rect">
            <a:avLst/>
          </a:prstGeom>
        </p:spPr>
        <p:txBody>
          <a:bodyPr lIns="0" tIns="0" rIns="0" bIns="0" rtlCol="0" anchor="t">
            <a:spAutoFit/>
          </a:bodyPr>
          <a:lstStyle/>
          <a:p>
            <a:pPr algn="l">
              <a:lnSpc>
                <a:spcPts val="2875"/>
              </a:lnSpc>
            </a:pPr>
            <a:r>
              <a:rPr lang="en-US" sz="2249">
                <a:solidFill>
                  <a:srgbClr val="454240"/>
                </a:solidFill>
                <a:latin typeface="Libre Baskerville"/>
                <a:ea typeface="Libre Baskerville"/>
                <a:cs typeface="Libre Baskerville"/>
                <a:sym typeface="Libre Baskerville"/>
              </a:rPr>
              <a:t>Κατηγορίες</a:t>
            </a:r>
          </a:p>
        </p:txBody>
      </p:sp>
      <p:sp>
        <p:nvSpPr>
          <p:cNvPr id="40" name="TextBox 40"/>
          <p:cNvSpPr txBox="1"/>
          <p:nvPr/>
        </p:nvSpPr>
        <p:spPr>
          <a:xfrm>
            <a:off x="2464296" y="8431858"/>
            <a:ext cx="8144321" cy="827186"/>
          </a:xfrm>
          <a:prstGeom prst="rect">
            <a:avLst/>
          </a:prstGeom>
        </p:spPr>
        <p:txBody>
          <a:bodyPr lIns="0" tIns="0" rIns="0" bIns="0" rtlCol="0" anchor="t">
            <a:spAutoFit/>
          </a:bodyPr>
          <a:lstStyle/>
          <a:p>
            <a:pPr algn="l">
              <a:lnSpc>
                <a:spcPts val="2937"/>
              </a:lnSpc>
            </a:pPr>
            <a:r>
              <a:rPr lang="en-US" sz="1812">
                <a:solidFill>
                  <a:srgbClr val="454240"/>
                </a:solidFill>
                <a:latin typeface="DM Sans"/>
                <a:ea typeface="DM Sans"/>
                <a:cs typeface="DM Sans"/>
                <a:sym typeface="DM Sans"/>
              </a:rPr>
              <a:t>Δώδεκα έμφυτες έννοιες που συλλέγουν, κατατάσσουν και νοηματοδοτούν το περιεχόμενο των εποπτειών μας.</a:t>
            </a:r>
          </a:p>
        </p:txBody>
      </p:sp>
      <p:sp>
        <p:nvSpPr>
          <p:cNvPr id="41" name="TextBox 41"/>
          <p:cNvSpPr txBox="1"/>
          <p:nvPr/>
        </p:nvSpPr>
        <p:spPr>
          <a:xfrm>
            <a:off x="13649325" y="368056"/>
            <a:ext cx="523875" cy="160557"/>
          </a:xfrm>
          <a:prstGeom prst="rect">
            <a:avLst/>
          </a:prstGeom>
        </p:spPr>
        <p:txBody>
          <a:bodyPr lIns="0" tIns="0" rIns="0" bIns="0" rtlCol="0" anchor="t">
            <a:spAutoFit/>
          </a:bodyPr>
          <a:lstStyle/>
          <a:p>
            <a:pPr algn="ctr">
              <a:lnSpc>
                <a:spcPts val="1125"/>
              </a:lnSpc>
            </a:pPr>
            <a:r>
              <a:rPr lang="en-US" sz="803">
                <a:solidFill>
                  <a:srgbClr val="D0CFBF"/>
                </a:solidFill>
                <a:latin typeface="Arial"/>
                <a:ea typeface="Arial"/>
                <a:cs typeface="Arial"/>
                <a:sym typeface="Arial"/>
              </a:rPr>
              <a:t>COMANLY</a:t>
            </a:r>
          </a:p>
        </p:txBody>
      </p:sp>
      <p:sp>
        <p:nvSpPr>
          <p:cNvPr id="42" name="TextBox 42"/>
          <p:cNvSpPr txBox="1"/>
          <p:nvPr/>
        </p:nvSpPr>
        <p:spPr>
          <a:xfrm>
            <a:off x="13263732" y="2231424"/>
            <a:ext cx="809625" cy="274567"/>
          </a:xfrm>
          <a:prstGeom prst="rect">
            <a:avLst/>
          </a:prstGeom>
        </p:spPr>
        <p:txBody>
          <a:bodyPr lIns="0" tIns="0" rIns="0" bIns="0" rtlCol="0" anchor="t">
            <a:spAutoFit/>
          </a:bodyPr>
          <a:lstStyle/>
          <a:p>
            <a:pPr algn="ctr">
              <a:lnSpc>
                <a:spcPts val="906"/>
              </a:lnSpc>
            </a:pPr>
            <a:r>
              <a:rPr lang="en-US" sz="859">
                <a:solidFill>
                  <a:srgbClr val="DFDECF"/>
                </a:solidFill>
                <a:latin typeface="Arial"/>
                <a:ea typeface="Arial"/>
                <a:cs typeface="Arial"/>
                <a:sym typeface="Arial"/>
              </a:rPr>
              <a:t>HUMAN</a:t>
            </a:r>
          </a:p>
          <a:p>
            <a:pPr algn="ctr">
              <a:lnSpc>
                <a:spcPts val="1086"/>
              </a:lnSpc>
            </a:pPr>
            <a:r>
              <a:rPr lang="en-US" sz="1029" spc="49">
                <a:solidFill>
                  <a:srgbClr val="E1DFD1"/>
                </a:solidFill>
                <a:latin typeface="Sniglet"/>
                <a:ea typeface="Sniglet"/>
                <a:cs typeface="Sniglet"/>
                <a:sym typeface="Sniglet"/>
              </a:rPr>
              <a:t>PERCEPTION</a:t>
            </a:r>
          </a:p>
        </p:txBody>
      </p:sp>
      <p:sp>
        <p:nvSpPr>
          <p:cNvPr id="43" name="TextBox 43"/>
          <p:cNvSpPr txBox="1"/>
          <p:nvPr/>
        </p:nvSpPr>
        <p:spPr>
          <a:xfrm>
            <a:off x="15749588" y="1268509"/>
            <a:ext cx="542925" cy="254343"/>
          </a:xfrm>
          <a:prstGeom prst="rect">
            <a:avLst/>
          </a:prstGeom>
        </p:spPr>
        <p:txBody>
          <a:bodyPr lIns="0" tIns="0" rIns="0" bIns="0" rtlCol="0" anchor="t">
            <a:spAutoFit/>
          </a:bodyPr>
          <a:lstStyle/>
          <a:p>
            <a:pPr algn="ctr">
              <a:lnSpc>
                <a:spcPts val="905"/>
              </a:lnSpc>
            </a:pPr>
            <a:r>
              <a:rPr lang="en-US" sz="798" spc="29">
                <a:solidFill>
                  <a:srgbClr val="726F64"/>
                </a:solidFill>
                <a:latin typeface="Arial"/>
                <a:ea typeface="Arial"/>
                <a:cs typeface="Arial"/>
                <a:sym typeface="Arial"/>
              </a:rPr>
              <a:t>SENSORY</a:t>
            </a:r>
          </a:p>
          <a:p>
            <a:pPr algn="ctr">
              <a:lnSpc>
                <a:spcPts val="905"/>
              </a:lnSpc>
            </a:pPr>
            <a:r>
              <a:rPr lang="en-US" sz="798" spc="29">
                <a:solidFill>
                  <a:srgbClr val="726F64"/>
                </a:solidFill>
                <a:latin typeface="Arial"/>
                <a:ea typeface="Arial"/>
                <a:cs typeface="Arial"/>
                <a:sym typeface="Arial"/>
              </a:rPr>
              <a:t>INPUT</a:t>
            </a:r>
          </a:p>
        </p:txBody>
      </p:sp>
      <p:sp>
        <p:nvSpPr>
          <p:cNvPr id="44" name="TextBox 44"/>
          <p:cNvSpPr txBox="1"/>
          <p:nvPr/>
        </p:nvSpPr>
        <p:spPr>
          <a:xfrm>
            <a:off x="15716250" y="1954938"/>
            <a:ext cx="685800" cy="224984"/>
          </a:xfrm>
          <a:prstGeom prst="rect">
            <a:avLst/>
          </a:prstGeom>
        </p:spPr>
        <p:txBody>
          <a:bodyPr lIns="0" tIns="0" rIns="0" bIns="0" rtlCol="0" anchor="t">
            <a:spAutoFit/>
          </a:bodyPr>
          <a:lstStyle/>
          <a:p>
            <a:pPr algn="ctr">
              <a:lnSpc>
                <a:spcPts val="899"/>
              </a:lnSpc>
            </a:pPr>
            <a:r>
              <a:rPr lang="en-US" sz="788" spc="37">
                <a:solidFill>
                  <a:srgbClr val="726F64"/>
                </a:solidFill>
                <a:latin typeface="Arial"/>
                <a:ea typeface="Arial"/>
                <a:cs typeface="Arial"/>
                <a:sym typeface="Arial"/>
              </a:rPr>
              <a:t>LOGICAL</a:t>
            </a:r>
          </a:p>
          <a:p>
            <a:pPr algn="ctr">
              <a:lnSpc>
                <a:spcPts val="899"/>
              </a:lnSpc>
            </a:pPr>
            <a:r>
              <a:rPr lang="en-US" sz="788" spc="37">
                <a:solidFill>
                  <a:srgbClr val="726F64"/>
                </a:solidFill>
                <a:latin typeface="Arial"/>
                <a:ea typeface="Arial"/>
                <a:cs typeface="Arial"/>
                <a:sym typeface="Arial"/>
              </a:rPr>
              <a:t>JUDGMENTS</a:t>
            </a:r>
          </a:p>
        </p:txBody>
      </p:sp>
      <p:sp>
        <p:nvSpPr>
          <p:cNvPr id="45" name="TextBox 45"/>
          <p:cNvSpPr txBox="1"/>
          <p:nvPr/>
        </p:nvSpPr>
        <p:spPr>
          <a:xfrm>
            <a:off x="14906625" y="2914650"/>
            <a:ext cx="923925" cy="291560"/>
          </a:xfrm>
          <a:prstGeom prst="rect">
            <a:avLst/>
          </a:prstGeom>
        </p:spPr>
        <p:txBody>
          <a:bodyPr lIns="0" tIns="0" rIns="0" bIns="0" rtlCol="0" anchor="t">
            <a:spAutoFit/>
          </a:bodyPr>
          <a:lstStyle/>
          <a:p>
            <a:pPr algn="ctr">
              <a:lnSpc>
                <a:spcPts val="1383"/>
              </a:lnSpc>
            </a:pPr>
            <a:r>
              <a:rPr lang="en-US" sz="1125">
                <a:solidFill>
                  <a:srgbClr val="504D43"/>
                </a:solidFill>
                <a:latin typeface="Now"/>
                <a:ea typeface="Now"/>
                <a:cs typeface="Now"/>
                <a:sym typeface="Now"/>
              </a:rPr>
              <a:t>PERCEPTION</a:t>
            </a:r>
          </a:p>
          <a:p>
            <a:pPr algn="ctr">
              <a:lnSpc>
                <a:spcPts val="1014"/>
              </a:lnSpc>
            </a:pPr>
            <a:r>
              <a:rPr lang="en-US" sz="825">
                <a:solidFill>
                  <a:srgbClr val="5B574D"/>
                </a:solidFill>
                <a:latin typeface="Now"/>
                <a:ea typeface="Now"/>
                <a:cs typeface="Now"/>
                <a:sym typeface="Now"/>
              </a:rPr>
              <a:t>INPUT</a:t>
            </a:r>
          </a:p>
        </p:txBody>
      </p:sp>
      <p:sp>
        <p:nvSpPr>
          <p:cNvPr id="46" name="TextBox 46"/>
          <p:cNvSpPr txBox="1"/>
          <p:nvPr/>
        </p:nvSpPr>
        <p:spPr>
          <a:xfrm>
            <a:off x="13281005" y="3368393"/>
            <a:ext cx="555665" cy="217332"/>
          </a:xfrm>
          <a:prstGeom prst="rect">
            <a:avLst/>
          </a:prstGeom>
        </p:spPr>
        <p:txBody>
          <a:bodyPr lIns="0" tIns="0" rIns="0" bIns="0" rtlCol="0" anchor="t">
            <a:spAutoFit/>
          </a:bodyPr>
          <a:lstStyle/>
          <a:p>
            <a:pPr algn="ctr">
              <a:lnSpc>
                <a:spcPts val="814"/>
              </a:lnSpc>
            </a:pPr>
            <a:r>
              <a:rPr lang="en-US" sz="729">
                <a:solidFill>
                  <a:srgbClr val="D0CFBF"/>
                </a:solidFill>
                <a:latin typeface="Arial"/>
                <a:ea typeface="Arial"/>
                <a:cs typeface="Arial"/>
                <a:sym typeface="Arial"/>
              </a:rPr>
              <a:t>LOGICAL</a:t>
            </a:r>
          </a:p>
          <a:p>
            <a:pPr algn="ctr">
              <a:lnSpc>
                <a:spcPts val="814"/>
              </a:lnSpc>
            </a:pPr>
            <a:r>
              <a:rPr lang="en-US" sz="729">
                <a:solidFill>
                  <a:srgbClr val="D0CFBF"/>
                </a:solidFill>
                <a:latin typeface="Arial"/>
                <a:ea typeface="Arial"/>
                <a:cs typeface="Arial"/>
                <a:sym typeface="Arial"/>
              </a:rPr>
              <a:t>REASONING</a:t>
            </a:r>
          </a:p>
        </p:txBody>
      </p:sp>
      <p:sp>
        <p:nvSpPr>
          <p:cNvPr id="47" name="TextBox 47"/>
          <p:cNvSpPr txBox="1"/>
          <p:nvPr/>
        </p:nvSpPr>
        <p:spPr>
          <a:xfrm>
            <a:off x="15163800" y="3581400"/>
            <a:ext cx="1990725" cy="207645"/>
          </a:xfrm>
          <a:prstGeom prst="rect">
            <a:avLst/>
          </a:prstGeom>
        </p:spPr>
        <p:txBody>
          <a:bodyPr lIns="0" tIns="0" rIns="0" bIns="0" rtlCol="0" anchor="t">
            <a:spAutoFit/>
          </a:bodyPr>
          <a:lstStyle/>
          <a:p>
            <a:pPr algn="ctr">
              <a:lnSpc>
                <a:spcPts val="1679"/>
              </a:lnSpc>
            </a:pPr>
            <a:r>
              <a:rPr lang="en-US" sz="1200">
                <a:solidFill>
                  <a:srgbClr val="7A6A4D"/>
                </a:solidFill>
                <a:latin typeface="Kollektif"/>
                <a:ea typeface="Kollektif"/>
                <a:cs typeface="Kollektif"/>
                <a:sym typeface="Kollektif"/>
              </a:rPr>
              <a:t>PERCEPTION &amp; COGNITION</a:t>
            </a:r>
          </a:p>
        </p:txBody>
      </p:sp>
      <p:sp>
        <p:nvSpPr>
          <p:cNvPr id="48" name="TextBox 48"/>
          <p:cNvSpPr txBox="1"/>
          <p:nvPr/>
        </p:nvSpPr>
        <p:spPr>
          <a:xfrm>
            <a:off x="16725900" y="4857750"/>
            <a:ext cx="723900" cy="184785"/>
          </a:xfrm>
          <a:prstGeom prst="rect">
            <a:avLst/>
          </a:prstGeom>
        </p:spPr>
        <p:txBody>
          <a:bodyPr lIns="0" tIns="0" rIns="0" bIns="0" rtlCol="0" anchor="t">
            <a:spAutoFit/>
          </a:bodyPr>
          <a:lstStyle/>
          <a:p>
            <a:pPr algn="ctr">
              <a:lnSpc>
                <a:spcPts val="1364"/>
              </a:lnSpc>
            </a:pPr>
            <a:r>
              <a:rPr lang="en-US" sz="975">
                <a:solidFill>
                  <a:srgbClr val="C5A66D"/>
                </a:solidFill>
                <a:latin typeface="Kollektif"/>
                <a:ea typeface="Kollektif"/>
                <a:cs typeface="Kollektif"/>
                <a:sym typeface="Kollektif"/>
              </a:rPr>
              <a:t>COGNITION</a:t>
            </a:r>
          </a:p>
        </p:txBody>
      </p:sp>
      <p:sp>
        <p:nvSpPr>
          <p:cNvPr id="49" name="TextBox 49"/>
          <p:cNvSpPr txBox="1"/>
          <p:nvPr/>
        </p:nvSpPr>
        <p:spPr>
          <a:xfrm>
            <a:off x="16092488" y="6200775"/>
            <a:ext cx="1209675" cy="184785"/>
          </a:xfrm>
          <a:prstGeom prst="rect">
            <a:avLst/>
          </a:prstGeom>
        </p:spPr>
        <p:txBody>
          <a:bodyPr lIns="0" tIns="0" rIns="0" bIns="0" rtlCol="0" anchor="t">
            <a:spAutoFit/>
          </a:bodyPr>
          <a:lstStyle/>
          <a:p>
            <a:pPr algn="ctr">
              <a:lnSpc>
                <a:spcPts val="1364"/>
              </a:lnSpc>
            </a:pPr>
            <a:r>
              <a:rPr lang="en-US" sz="975">
                <a:solidFill>
                  <a:srgbClr val="C5A66D"/>
                </a:solidFill>
                <a:latin typeface="Kollektif"/>
                <a:ea typeface="Kollektif"/>
                <a:cs typeface="Kollektif"/>
                <a:sym typeface="Kollektif"/>
              </a:rPr>
              <a:t>SENSORY RIENATED</a:t>
            </a:r>
          </a:p>
        </p:txBody>
      </p:sp>
      <p:sp>
        <p:nvSpPr>
          <p:cNvPr id="50" name="TextBox 50"/>
          <p:cNvSpPr txBox="1"/>
          <p:nvPr/>
        </p:nvSpPr>
        <p:spPr>
          <a:xfrm>
            <a:off x="16606838" y="9118205"/>
            <a:ext cx="933450" cy="206852"/>
          </a:xfrm>
          <a:prstGeom prst="rect">
            <a:avLst/>
          </a:prstGeom>
        </p:spPr>
        <p:txBody>
          <a:bodyPr lIns="0" tIns="0" rIns="0" bIns="0" rtlCol="0" anchor="t">
            <a:spAutoFit/>
          </a:bodyPr>
          <a:lstStyle/>
          <a:p>
            <a:pPr algn="ctr">
              <a:lnSpc>
                <a:spcPts val="1723"/>
              </a:lnSpc>
            </a:pPr>
            <a:r>
              <a:rPr lang="en-US" sz="1231" spc="8">
                <a:solidFill>
                  <a:srgbClr val="C5A66D"/>
                </a:solidFill>
                <a:latin typeface="Paytone One"/>
                <a:ea typeface="Paytone One"/>
                <a:cs typeface="Paytone One"/>
                <a:sym typeface="Paytone One"/>
              </a:rPr>
              <a:t>COGNITION</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preencoded.png"/>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grpSp>
        <p:nvGrpSpPr>
          <p:cNvPr id="3" name="Group 3"/>
          <p:cNvGrpSpPr/>
          <p:nvPr/>
        </p:nvGrpSpPr>
        <p:grpSpPr>
          <a:xfrm>
            <a:off x="0" y="0"/>
            <a:ext cx="18288000" cy="10287000"/>
            <a:chOff x="0" y="0"/>
            <a:chExt cx="24384000" cy="13716000"/>
          </a:xfrm>
        </p:grpSpPr>
        <p:sp>
          <p:nvSpPr>
            <p:cNvPr id="4" name="Freeform 4"/>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DFA"/>
            </a:solidFill>
          </p:spPr>
        </p:sp>
      </p:grpSp>
      <p:sp>
        <p:nvSpPr>
          <p:cNvPr id="5" name="Freeform 5" descr="preencoded.png"/>
          <p:cNvSpPr/>
          <p:nvPr/>
        </p:nvSpPr>
        <p:spPr>
          <a:xfrm>
            <a:off x="0" y="0"/>
            <a:ext cx="6858000" cy="10287000"/>
          </a:xfrm>
          <a:custGeom>
            <a:avLst/>
            <a:gdLst/>
            <a:ahLst/>
            <a:cxnLst/>
            <a:rect l="l" t="t" r="r" b="b"/>
            <a:pathLst>
              <a:path w="6858000" h="10287000">
                <a:moveTo>
                  <a:pt x="0" y="0"/>
                </a:moveTo>
                <a:lnTo>
                  <a:pt x="6858000" y="0"/>
                </a:lnTo>
                <a:lnTo>
                  <a:pt x="6858000" y="10287000"/>
                </a:lnTo>
                <a:lnTo>
                  <a:pt x="0" y="10287000"/>
                </a:lnTo>
                <a:lnTo>
                  <a:pt x="0" y="0"/>
                </a:lnTo>
                <a:close/>
              </a:path>
            </a:pathLst>
          </a:custGeom>
          <a:blipFill>
            <a:blip r:embed="rId4"/>
            <a:stretch>
              <a:fillRect/>
            </a:stretch>
          </a:blipFill>
        </p:spPr>
      </p:sp>
      <p:sp>
        <p:nvSpPr>
          <p:cNvPr id="6" name="TextBox 6"/>
          <p:cNvSpPr txBox="1"/>
          <p:nvPr/>
        </p:nvSpPr>
        <p:spPr>
          <a:xfrm>
            <a:off x="7850237" y="1916757"/>
            <a:ext cx="9409063" cy="871537"/>
          </a:xfrm>
          <a:prstGeom prst="rect">
            <a:avLst/>
          </a:prstGeom>
        </p:spPr>
        <p:txBody>
          <a:bodyPr lIns="0" tIns="0" rIns="0" bIns="0" rtlCol="0" anchor="t">
            <a:spAutoFit/>
          </a:bodyPr>
          <a:lstStyle/>
          <a:p>
            <a:pPr algn="l">
              <a:lnSpc>
                <a:spcPts val="6937"/>
              </a:lnSpc>
            </a:pPr>
            <a:r>
              <a:rPr lang="en-US" sz="5562">
                <a:solidFill>
                  <a:srgbClr val="5C4E3D"/>
                </a:solidFill>
                <a:latin typeface="Libre Baskerville"/>
                <a:ea typeface="Libre Baskerville"/>
                <a:cs typeface="Libre Baskerville"/>
                <a:sym typeface="Libre Baskerville"/>
              </a:rPr>
              <a:t>Οι Κατηγορίες του Καντ</a:t>
            </a:r>
          </a:p>
        </p:txBody>
      </p:sp>
      <p:grpSp>
        <p:nvGrpSpPr>
          <p:cNvPr id="7" name="Group 7"/>
          <p:cNvGrpSpPr/>
          <p:nvPr/>
        </p:nvGrpSpPr>
        <p:grpSpPr>
          <a:xfrm>
            <a:off x="7845475" y="3251746"/>
            <a:ext cx="9455051" cy="5094685"/>
            <a:chOff x="0" y="0"/>
            <a:chExt cx="12606735" cy="6792913"/>
          </a:xfrm>
        </p:grpSpPr>
        <p:sp>
          <p:nvSpPr>
            <p:cNvPr id="8" name="Freeform 8"/>
            <p:cNvSpPr/>
            <p:nvPr/>
          </p:nvSpPr>
          <p:spPr>
            <a:xfrm>
              <a:off x="0" y="0"/>
              <a:ext cx="12606655" cy="6792849"/>
            </a:xfrm>
            <a:custGeom>
              <a:avLst/>
              <a:gdLst/>
              <a:ahLst/>
              <a:cxnLst/>
              <a:rect l="l" t="t" r="r" b="b"/>
              <a:pathLst>
                <a:path w="12606655" h="6792849">
                  <a:moveTo>
                    <a:pt x="0" y="165100"/>
                  </a:moveTo>
                  <a:cubicBezTo>
                    <a:pt x="0" y="73914"/>
                    <a:pt x="74041" y="0"/>
                    <a:pt x="165227" y="0"/>
                  </a:cubicBezTo>
                  <a:lnTo>
                    <a:pt x="12441428" y="0"/>
                  </a:lnTo>
                  <a:lnTo>
                    <a:pt x="12441428" y="6350"/>
                  </a:lnTo>
                  <a:lnTo>
                    <a:pt x="12441428" y="0"/>
                  </a:lnTo>
                  <a:cubicBezTo>
                    <a:pt x="12532741" y="0"/>
                    <a:pt x="12606655" y="73914"/>
                    <a:pt x="12606655" y="165100"/>
                  </a:cubicBezTo>
                  <a:lnTo>
                    <a:pt x="12600305" y="165100"/>
                  </a:lnTo>
                  <a:lnTo>
                    <a:pt x="12606655" y="165100"/>
                  </a:lnTo>
                  <a:lnTo>
                    <a:pt x="12606655" y="6627749"/>
                  </a:lnTo>
                  <a:lnTo>
                    <a:pt x="12600305" y="6627749"/>
                  </a:lnTo>
                  <a:lnTo>
                    <a:pt x="12606655" y="6627749"/>
                  </a:lnTo>
                  <a:cubicBezTo>
                    <a:pt x="12606655" y="6718935"/>
                    <a:pt x="12532614" y="6792849"/>
                    <a:pt x="12441428" y="6792849"/>
                  </a:cubicBezTo>
                  <a:lnTo>
                    <a:pt x="12441428" y="6786499"/>
                  </a:lnTo>
                  <a:lnTo>
                    <a:pt x="12441428" y="6792849"/>
                  </a:lnTo>
                  <a:lnTo>
                    <a:pt x="165227" y="6792849"/>
                  </a:lnTo>
                  <a:lnTo>
                    <a:pt x="165227" y="6786499"/>
                  </a:lnTo>
                  <a:lnTo>
                    <a:pt x="165227" y="6792849"/>
                  </a:lnTo>
                  <a:cubicBezTo>
                    <a:pt x="73914" y="6792849"/>
                    <a:pt x="0" y="6718935"/>
                    <a:pt x="0" y="6627749"/>
                  </a:cubicBezTo>
                  <a:lnTo>
                    <a:pt x="0" y="165100"/>
                  </a:lnTo>
                  <a:lnTo>
                    <a:pt x="6350" y="165100"/>
                  </a:lnTo>
                  <a:lnTo>
                    <a:pt x="0" y="165100"/>
                  </a:lnTo>
                  <a:moveTo>
                    <a:pt x="12700" y="165100"/>
                  </a:moveTo>
                  <a:lnTo>
                    <a:pt x="12700" y="6627749"/>
                  </a:lnTo>
                  <a:lnTo>
                    <a:pt x="6350" y="6627749"/>
                  </a:lnTo>
                  <a:lnTo>
                    <a:pt x="12700" y="6627749"/>
                  </a:lnTo>
                  <a:cubicBezTo>
                    <a:pt x="12700" y="6711950"/>
                    <a:pt x="81026" y="6780149"/>
                    <a:pt x="165227" y="6780149"/>
                  </a:cubicBezTo>
                  <a:lnTo>
                    <a:pt x="12441428" y="6780149"/>
                  </a:lnTo>
                  <a:cubicBezTo>
                    <a:pt x="12525756" y="6780149"/>
                    <a:pt x="12593955" y="6711950"/>
                    <a:pt x="12593955" y="6627749"/>
                  </a:cubicBezTo>
                  <a:lnTo>
                    <a:pt x="12593955" y="165100"/>
                  </a:lnTo>
                  <a:cubicBezTo>
                    <a:pt x="12593955" y="80899"/>
                    <a:pt x="12525629" y="12700"/>
                    <a:pt x="12441428" y="12700"/>
                  </a:cubicBezTo>
                  <a:lnTo>
                    <a:pt x="165227" y="12700"/>
                  </a:lnTo>
                  <a:lnTo>
                    <a:pt x="165227" y="6350"/>
                  </a:lnTo>
                  <a:lnTo>
                    <a:pt x="165227" y="12700"/>
                  </a:lnTo>
                  <a:cubicBezTo>
                    <a:pt x="81026" y="12700"/>
                    <a:pt x="12700" y="80899"/>
                    <a:pt x="12700" y="165100"/>
                  </a:cubicBezTo>
                  <a:close/>
                </a:path>
              </a:pathLst>
            </a:custGeom>
            <a:solidFill>
              <a:srgbClr val="000000">
                <a:alpha val="7843"/>
              </a:srgbClr>
            </a:solidFill>
          </p:spPr>
        </p:sp>
      </p:grpSp>
      <p:grpSp>
        <p:nvGrpSpPr>
          <p:cNvPr id="9" name="Group 9"/>
          <p:cNvGrpSpPr/>
          <p:nvPr/>
        </p:nvGrpSpPr>
        <p:grpSpPr>
          <a:xfrm>
            <a:off x="7859762" y="3266034"/>
            <a:ext cx="9426476" cy="1266528"/>
            <a:chOff x="0" y="0"/>
            <a:chExt cx="12568635" cy="1688703"/>
          </a:xfrm>
        </p:grpSpPr>
        <p:sp>
          <p:nvSpPr>
            <p:cNvPr id="10" name="Freeform 10"/>
            <p:cNvSpPr/>
            <p:nvPr/>
          </p:nvSpPr>
          <p:spPr>
            <a:xfrm>
              <a:off x="0" y="0"/>
              <a:ext cx="12568682" cy="1688719"/>
            </a:xfrm>
            <a:custGeom>
              <a:avLst/>
              <a:gdLst/>
              <a:ahLst/>
              <a:cxnLst/>
              <a:rect l="l" t="t" r="r" b="b"/>
              <a:pathLst>
                <a:path w="12568682" h="1688719">
                  <a:moveTo>
                    <a:pt x="0" y="0"/>
                  </a:moveTo>
                  <a:lnTo>
                    <a:pt x="12568682" y="0"/>
                  </a:lnTo>
                  <a:lnTo>
                    <a:pt x="12568682" y="1688719"/>
                  </a:lnTo>
                  <a:lnTo>
                    <a:pt x="0" y="1688719"/>
                  </a:lnTo>
                  <a:close/>
                </a:path>
              </a:pathLst>
            </a:custGeom>
            <a:solidFill>
              <a:srgbClr val="FFFFFF">
                <a:alpha val="3922"/>
              </a:srgbClr>
            </a:solidFill>
          </p:spPr>
        </p:sp>
      </p:grpSp>
      <p:sp>
        <p:nvSpPr>
          <p:cNvPr id="11" name="TextBox 11"/>
          <p:cNvSpPr txBox="1"/>
          <p:nvPr/>
        </p:nvSpPr>
        <p:spPr>
          <a:xfrm>
            <a:off x="8143280" y="3350419"/>
            <a:ext cx="4141440" cy="548879"/>
          </a:xfrm>
          <a:prstGeom prst="rect">
            <a:avLst/>
          </a:prstGeom>
        </p:spPr>
        <p:txBody>
          <a:bodyPr lIns="0" tIns="0" rIns="0" bIns="0" rtlCol="0" anchor="t">
            <a:spAutoFit/>
          </a:bodyPr>
          <a:lstStyle/>
          <a:p>
            <a:pPr algn="l">
              <a:lnSpc>
                <a:spcPts val="3562"/>
              </a:lnSpc>
            </a:pPr>
            <a:r>
              <a:rPr lang="en-US" sz="2187">
                <a:solidFill>
                  <a:srgbClr val="454240"/>
                </a:solidFill>
                <a:latin typeface="DM Sans"/>
                <a:ea typeface="DM Sans"/>
                <a:cs typeface="DM Sans"/>
                <a:sym typeface="DM Sans"/>
              </a:rPr>
              <a:t>Ποσότητα</a:t>
            </a:r>
          </a:p>
        </p:txBody>
      </p:sp>
      <p:sp>
        <p:nvSpPr>
          <p:cNvPr id="12" name="TextBox 12"/>
          <p:cNvSpPr txBox="1"/>
          <p:nvPr/>
        </p:nvSpPr>
        <p:spPr>
          <a:xfrm>
            <a:off x="12861280" y="3350419"/>
            <a:ext cx="4141440" cy="1002506"/>
          </a:xfrm>
          <a:prstGeom prst="rect">
            <a:avLst/>
          </a:prstGeom>
        </p:spPr>
        <p:txBody>
          <a:bodyPr lIns="0" tIns="0" rIns="0" bIns="0" rtlCol="0" anchor="t">
            <a:spAutoFit/>
          </a:bodyPr>
          <a:lstStyle/>
          <a:p>
            <a:pPr algn="l">
              <a:lnSpc>
                <a:spcPts val="3562"/>
              </a:lnSpc>
            </a:pPr>
            <a:r>
              <a:rPr lang="en-US" sz="2187">
                <a:solidFill>
                  <a:srgbClr val="454240"/>
                </a:solidFill>
                <a:latin typeface="DM Sans"/>
                <a:ea typeface="DM Sans"/>
                <a:cs typeface="DM Sans"/>
                <a:sym typeface="DM Sans"/>
              </a:rPr>
              <a:t>Ενότητα, Πολλαπλότητα, Ολότητα</a:t>
            </a:r>
          </a:p>
        </p:txBody>
      </p:sp>
      <p:grpSp>
        <p:nvGrpSpPr>
          <p:cNvPr id="13" name="Group 13"/>
          <p:cNvGrpSpPr/>
          <p:nvPr/>
        </p:nvGrpSpPr>
        <p:grpSpPr>
          <a:xfrm>
            <a:off x="7859762" y="4532560"/>
            <a:ext cx="9426476" cy="1266527"/>
            <a:chOff x="0" y="0"/>
            <a:chExt cx="12568635" cy="1688703"/>
          </a:xfrm>
        </p:grpSpPr>
        <p:sp>
          <p:nvSpPr>
            <p:cNvPr id="14" name="Freeform 14"/>
            <p:cNvSpPr/>
            <p:nvPr/>
          </p:nvSpPr>
          <p:spPr>
            <a:xfrm>
              <a:off x="0" y="0"/>
              <a:ext cx="12568682" cy="1688719"/>
            </a:xfrm>
            <a:custGeom>
              <a:avLst/>
              <a:gdLst/>
              <a:ahLst/>
              <a:cxnLst/>
              <a:rect l="l" t="t" r="r" b="b"/>
              <a:pathLst>
                <a:path w="12568682" h="1688719">
                  <a:moveTo>
                    <a:pt x="0" y="0"/>
                  </a:moveTo>
                  <a:lnTo>
                    <a:pt x="12568682" y="0"/>
                  </a:lnTo>
                  <a:lnTo>
                    <a:pt x="12568682" y="1688719"/>
                  </a:lnTo>
                  <a:lnTo>
                    <a:pt x="0" y="1688719"/>
                  </a:lnTo>
                  <a:close/>
                </a:path>
              </a:pathLst>
            </a:custGeom>
            <a:solidFill>
              <a:srgbClr val="000000">
                <a:alpha val="3922"/>
              </a:srgbClr>
            </a:solidFill>
          </p:spPr>
        </p:sp>
      </p:grpSp>
      <p:sp>
        <p:nvSpPr>
          <p:cNvPr id="15" name="TextBox 15"/>
          <p:cNvSpPr txBox="1"/>
          <p:nvPr/>
        </p:nvSpPr>
        <p:spPr>
          <a:xfrm>
            <a:off x="8143280" y="4616946"/>
            <a:ext cx="4141440" cy="548879"/>
          </a:xfrm>
          <a:prstGeom prst="rect">
            <a:avLst/>
          </a:prstGeom>
        </p:spPr>
        <p:txBody>
          <a:bodyPr lIns="0" tIns="0" rIns="0" bIns="0" rtlCol="0" anchor="t">
            <a:spAutoFit/>
          </a:bodyPr>
          <a:lstStyle/>
          <a:p>
            <a:pPr algn="l">
              <a:lnSpc>
                <a:spcPts val="3562"/>
              </a:lnSpc>
            </a:pPr>
            <a:r>
              <a:rPr lang="en-US" sz="2187">
                <a:solidFill>
                  <a:srgbClr val="454240"/>
                </a:solidFill>
                <a:latin typeface="DM Sans"/>
                <a:ea typeface="DM Sans"/>
                <a:cs typeface="DM Sans"/>
                <a:sym typeface="DM Sans"/>
              </a:rPr>
              <a:t>Ποιότητα</a:t>
            </a:r>
          </a:p>
        </p:txBody>
      </p:sp>
      <p:sp>
        <p:nvSpPr>
          <p:cNvPr id="16" name="TextBox 16"/>
          <p:cNvSpPr txBox="1"/>
          <p:nvPr/>
        </p:nvSpPr>
        <p:spPr>
          <a:xfrm>
            <a:off x="12861280" y="4616946"/>
            <a:ext cx="4141440" cy="1002506"/>
          </a:xfrm>
          <a:prstGeom prst="rect">
            <a:avLst/>
          </a:prstGeom>
        </p:spPr>
        <p:txBody>
          <a:bodyPr lIns="0" tIns="0" rIns="0" bIns="0" rtlCol="0" anchor="t">
            <a:spAutoFit/>
          </a:bodyPr>
          <a:lstStyle/>
          <a:p>
            <a:pPr algn="l">
              <a:lnSpc>
                <a:spcPts val="3562"/>
              </a:lnSpc>
            </a:pPr>
            <a:r>
              <a:rPr lang="en-US" sz="2187">
                <a:solidFill>
                  <a:srgbClr val="454240"/>
                </a:solidFill>
                <a:latin typeface="DM Sans"/>
                <a:ea typeface="DM Sans"/>
                <a:cs typeface="DM Sans"/>
                <a:sym typeface="DM Sans"/>
              </a:rPr>
              <a:t>Πραγματικότητα, Άρνηση, Περιορισμός</a:t>
            </a:r>
          </a:p>
        </p:txBody>
      </p:sp>
      <p:grpSp>
        <p:nvGrpSpPr>
          <p:cNvPr id="17" name="Group 17"/>
          <p:cNvGrpSpPr/>
          <p:nvPr/>
        </p:nvGrpSpPr>
        <p:grpSpPr>
          <a:xfrm>
            <a:off x="7859762" y="5799087"/>
            <a:ext cx="9426476" cy="1266527"/>
            <a:chOff x="0" y="0"/>
            <a:chExt cx="12568635" cy="1688703"/>
          </a:xfrm>
        </p:grpSpPr>
        <p:sp>
          <p:nvSpPr>
            <p:cNvPr id="18" name="Freeform 18"/>
            <p:cNvSpPr/>
            <p:nvPr/>
          </p:nvSpPr>
          <p:spPr>
            <a:xfrm>
              <a:off x="0" y="0"/>
              <a:ext cx="12568682" cy="1688719"/>
            </a:xfrm>
            <a:custGeom>
              <a:avLst/>
              <a:gdLst/>
              <a:ahLst/>
              <a:cxnLst/>
              <a:rect l="l" t="t" r="r" b="b"/>
              <a:pathLst>
                <a:path w="12568682" h="1688719">
                  <a:moveTo>
                    <a:pt x="0" y="0"/>
                  </a:moveTo>
                  <a:lnTo>
                    <a:pt x="12568682" y="0"/>
                  </a:lnTo>
                  <a:lnTo>
                    <a:pt x="12568682" y="1688719"/>
                  </a:lnTo>
                  <a:lnTo>
                    <a:pt x="0" y="1688719"/>
                  </a:lnTo>
                  <a:close/>
                </a:path>
              </a:pathLst>
            </a:custGeom>
            <a:solidFill>
              <a:srgbClr val="FFFFFF">
                <a:alpha val="3922"/>
              </a:srgbClr>
            </a:solidFill>
          </p:spPr>
        </p:sp>
      </p:grpSp>
      <p:sp>
        <p:nvSpPr>
          <p:cNvPr id="19" name="TextBox 19"/>
          <p:cNvSpPr txBox="1"/>
          <p:nvPr/>
        </p:nvSpPr>
        <p:spPr>
          <a:xfrm>
            <a:off x="8143280" y="5883474"/>
            <a:ext cx="4141440" cy="548879"/>
          </a:xfrm>
          <a:prstGeom prst="rect">
            <a:avLst/>
          </a:prstGeom>
        </p:spPr>
        <p:txBody>
          <a:bodyPr lIns="0" tIns="0" rIns="0" bIns="0" rtlCol="0" anchor="t">
            <a:spAutoFit/>
          </a:bodyPr>
          <a:lstStyle/>
          <a:p>
            <a:pPr algn="l">
              <a:lnSpc>
                <a:spcPts val="3562"/>
              </a:lnSpc>
            </a:pPr>
            <a:r>
              <a:rPr lang="en-US" sz="2187">
                <a:solidFill>
                  <a:srgbClr val="454240"/>
                </a:solidFill>
                <a:latin typeface="DM Sans"/>
                <a:ea typeface="DM Sans"/>
                <a:cs typeface="DM Sans"/>
                <a:sym typeface="DM Sans"/>
              </a:rPr>
              <a:t>Σχέση</a:t>
            </a:r>
          </a:p>
        </p:txBody>
      </p:sp>
      <p:sp>
        <p:nvSpPr>
          <p:cNvPr id="20" name="TextBox 20"/>
          <p:cNvSpPr txBox="1"/>
          <p:nvPr/>
        </p:nvSpPr>
        <p:spPr>
          <a:xfrm>
            <a:off x="12861280" y="5883474"/>
            <a:ext cx="4141440" cy="1002506"/>
          </a:xfrm>
          <a:prstGeom prst="rect">
            <a:avLst/>
          </a:prstGeom>
        </p:spPr>
        <p:txBody>
          <a:bodyPr lIns="0" tIns="0" rIns="0" bIns="0" rtlCol="0" anchor="t">
            <a:spAutoFit/>
          </a:bodyPr>
          <a:lstStyle/>
          <a:p>
            <a:pPr algn="l">
              <a:lnSpc>
                <a:spcPts val="3562"/>
              </a:lnSpc>
            </a:pPr>
            <a:r>
              <a:rPr lang="en-US" sz="2187">
                <a:solidFill>
                  <a:srgbClr val="454240"/>
                </a:solidFill>
                <a:latin typeface="DM Sans"/>
                <a:ea typeface="DM Sans"/>
                <a:cs typeface="DM Sans"/>
                <a:sym typeface="DM Sans"/>
              </a:rPr>
              <a:t>Ουσία, Αιτιότητα, Αλληλεπίδραση</a:t>
            </a:r>
          </a:p>
        </p:txBody>
      </p:sp>
      <p:grpSp>
        <p:nvGrpSpPr>
          <p:cNvPr id="21" name="Group 21"/>
          <p:cNvGrpSpPr/>
          <p:nvPr/>
        </p:nvGrpSpPr>
        <p:grpSpPr>
          <a:xfrm>
            <a:off x="7859762" y="7065615"/>
            <a:ext cx="9426476" cy="1266528"/>
            <a:chOff x="0" y="0"/>
            <a:chExt cx="12568635" cy="1688703"/>
          </a:xfrm>
        </p:grpSpPr>
        <p:sp>
          <p:nvSpPr>
            <p:cNvPr id="22" name="Freeform 22"/>
            <p:cNvSpPr/>
            <p:nvPr/>
          </p:nvSpPr>
          <p:spPr>
            <a:xfrm>
              <a:off x="0" y="0"/>
              <a:ext cx="12568682" cy="1688719"/>
            </a:xfrm>
            <a:custGeom>
              <a:avLst/>
              <a:gdLst/>
              <a:ahLst/>
              <a:cxnLst/>
              <a:rect l="l" t="t" r="r" b="b"/>
              <a:pathLst>
                <a:path w="12568682" h="1688719">
                  <a:moveTo>
                    <a:pt x="0" y="0"/>
                  </a:moveTo>
                  <a:lnTo>
                    <a:pt x="12568682" y="0"/>
                  </a:lnTo>
                  <a:lnTo>
                    <a:pt x="12568682" y="1688719"/>
                  </a:lnTo>
                  <a:lnTo>
                    <a:pt x="0" y="1688719"/>
                  </a:lnTo>
                  <a:close/>
                </a:path>
              </a:pathLst>
            </a:custGeom>
            <a:solidFill>
              <a:srgbClr val="000000">
                <a:alpha val="3922"/>
              </a:srgbClr>
            </a:solidFill>
          </p:spPr>
        </p:sp>
      </p:grpSp>
      <p:sp>
        <p:nvSpPr>
          <p:cNvPr id="23" name="TextBox 23"/>
          <p:cNvSpPr txBox="1"/>
          <p:nvPr/>
        </p:nvSpPr>
        <p:spPr>
          <a:xfrm>
            <a:off x="8143280" y="7150001"/>
            <a:ext cx="4141440" cy="548879"/>
          </a:xfrm>
          <a:prstGeom prst="rect">
            <a:avLst/>
          </a:prstGeom>
        </p:spPr>
        <p:txBody>
          <a:bodyPr lIns="0" tIns="0" rIns="0" bIns="0" rtlCol="0" anchor="t">
            <a:spAutoFit/>
          </a:bodyPr>
          <a:lstStyle/>
          <a:p>
            <a:pPr algn="l">
              <a:lnSpc>
                <a:spcPts val="3562"/>
              </a:lnSpc>
            </a:pPr>
            <a:r>
              <a:rPr lang="en-US" sz="2187">
                <a:solidFill>
                  <a:srgbClr val="454240"/>
                </a:solidFill>
                <a:latin typeface="DM Sans"/>
                <a:ea typeface="DM Sans"/>
                <a:cs typeface="DM Sans"/>
                <a:sym typeface="DM Sans"/>
              </a:rPr>
              <a:t>Τρόπος</a:t>
            </a:r>
          </a:p>
        </p:txBody>
      </p:sp>
      <p:sp>
        <p:nvSpPr>
          <p:cNvPr id="24" name="TextBox 24"/>
          <p:cNvSpPr txBox="1"/>
          <p:nvPr/>
        </p:nvSpPr>
        <p:spPr>
          <a:xfrm>
            <a:off x="12861280" y="7150001"/>
            <a:ext cx="4141440" cy="1002506"/>
          </a:xfrm>
          <a:prstGeom prst="rect">
            <a:avLst/>
          </a:prstGeom>
        </p:spPr>
        <p:txBody>
          <a:bodyPr lIns="0" tIns="0" rIns="0" bIns="0" rtlCol="0" anchor="t">
            <a:spAutoFit/>
          </a:bodyPr>
          <a:lstStyle/>
          <a:p>
            <a:pPr algn="l">
              <a:lnSpc>
                <a:spcPts val="3562"/>
              </a:lnSpc>
            </a:pPr>
            <a:r>
              <a:rPr lang="en-US" sz="2187">
                <a:solidFill>
                  <a:srgbClr val="454240"/>
                </a:solidFill>
                <a:latin typeface="DM Sans"/>
                <a:ea typeface="DM Sans"/>
                <a:cs typeface="DM Sans"/>
                <a:sym typeface="DM Sans"/>
              </a:rPr>
              <a:t>Δυνατότητα, Ύπαρξη, Αναγκαιότητα</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preencoded.png"/>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grpSp>
        <p:nvGrpSpPr>
          <p:cNvPr id="3" name="Group 3"/>
          <p:cNvGrpSpPr/>
          <p:nvPr/>
        </p:nvGrpSpPr>
        <p:grpSpPr>
          <a:xfrm>
            <a:off x="0" y="0"/>
            <a:ext cx="18288000" cy="10287000"/>
            <a:chOff x="0" y="0"/>
            <a:chExt cx="24384000" cy="13716000"/>
          </a:xfrm>
        </p:grpSpPr>
        <p:sp>
          <p:nvSpPr>
            <p:cNvPr id="4" name="Freeform 4"/>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DFA"/>
            </a:solidFill>
          </p:spPr>
        </p:sp>
      </p:grpSp>
      <p:sp>
        <p:nvSpPr>
          <p:cNvPr id="5" name="TextBox 5"/>
          <p:cNvSpPr txBox="1"/>
          <p:nvPr/>
        </p:nvSpPr>
        <p:spPr>
          <a:xfrm>
            <a:off x="992237" y="3146375"/>
            <a:ext cx="13162154" cy="871537"/>
          </a:xfrm>
          <a:prstGeom prst="rect">
            <a:avLst/>
          </a:prstGeom>
        </p:spPr>
        <p:txBody>
          <a:bodyPr lIns="0" tIns="0" rIns="0" bIns="0" rtlCol="0" anchor="t">
            <a:spAutoFit/>
          </a:bodyPr>
          <a:lstStyle/>
          <a:p>
            <a:pPr algn="l">
              <a:lnSpc>
                <a:spcPts val="6937"/>
              </a:lnSpc>
            </a:pPr>
            <a:r>
              <a:rPr lang="en-US" sz="5562">
                <a:solidFill>
                  <a:srgbClr val="5C4E3D"/>
                </a:solidFill>
                <a:latin typeface="Libre Baskerville"/>
                <a:ea typeface="Libre Baskerville"/>
                <a:cs typeface="Libre Baskerville"/>
                <a:sym typeface="Libre Baskerville"/>
              </a:rPr>
              <a:t>Η Συνεργασία Νου και Εμπειρίας</a:t>
            </a:r>
          </a:p>
        </p:txBody>
      </p:sp>
      <p:sp>
        <p:nvSpPr>
          <p:cNvPr id="6" name="TextBox 6"/>
          <p:cNvSpPr txBox="1"/>
          <p:nvPr/>
        </p:nvSpPr>
        <p:spPr>
          <a:xfrm>
            <a:off x="992238" y="4750594"/>
            <a:ext cx="3847505" cy="461962"/>
          </a:xfrm>
          <a:prstGeom prst="rect">
            <a:avLst/>
          </a:prstGeom>
        </p:spPr>
        <p:txBody>
          <a:bodyPr lIns="0" tIns="0" rIns="0" bIns="0" rtlCol="0" anchor="t">
            <a:spAutoFit/>
          </a:bodyPr>
          <a:lstStyle/>
          <a:p>
            <a:pPr algn="l">
              <a:lnSpc>
                <a:spcPts val="3437"/>
              </a:lnSpc>
            </a:pPr>
            <a:r>
              <a:rPr lang="en-US" sz="2750">
                <a:solidFill>
                  <a:srgbClr val="5C4E3D"/>
                </a:solidFill>
                <a:latin typeface="Libre Baskerville"/>
                <a:ea typeface="Libre Baskerville"/>
                <a:cs typeface="Libre Baskerville"/>
                <a:sym typeface="Libre Baskerville"/>
              </a:rPr>
              <a:t>Ρόλος των Κατηγοριών</a:t>
            </a:r>
          </a:p>
        </p:txBody>
      </p:sp>
      <p:sp>
        <p:nvSpPr>
          <p:cNvPr id="7" name="TextBox 7"/>
          <p:cNvSpPr txBox="1"/>
          <p:nvPr/>
        </p:nvSpPr>
        <p:spPr>
          <a:xfrm>
            <a:off x="992238" y="5400824"/>
            <a:ext cx="7805886" cy="1456135"/>
          </a:xfrm>
          <a:prstGeom prst="rect">
            <a:avLst/>
          </a:prstGeom>
        </p:spPr>
        <p:txBody>
          <a:bodyPr lIns="0" tIns="0" rIns="0" bIns="0" rtlCol="0" anchor="t">
            <a:spAutoFit/>
          </a:bodyPr>
          <a:lstStyle/>
          <a:p>
            <a:pPr algn="l">
              <a:lnSpc>
                <a:spcPts val="3562"/>
              </a:lnSpc>
            </a:pPr>
            <a:r>
              <a:rPr lang="en-US" sz="2187">
                <a:solidFill>
                  <a:srgbClr val="454240"/>
                </a:solidFill>
                <a:latin typeface="DM Sans"/>
                <a:ea typeface="DM Sans"/>
                <a:cs typeface="DM Sans"/>
                <a:sym typeface="DM Sans"/>
              </a:rPr>
              <a:t>Οι κατηγορίες δίνουν νόημα στις κατ' αίσθηση εποπτείες μας και τις μετατρέπουν σε γνώση. Χωρίς τις κατηγορίες, οι εποπτείες θα έμεναν συγκεχυμένες.</a:t>
            </a:r>
          </a:p>
        </p:txBody>
      </p:sp>
      <p:sp>
        <p:nvSpPr>
          <p:cNvPr id="8" name="TextBox 8"/>
          <p:cNvSpPr txBox="1"/>
          <p:nvPr/>
        </p:nvSpPr>
        <p:spPr>
          <a:xfrm>
            <a:off x="9499401" y="4750594"/>
            <a:ext cx="3630066" cy="461962"/>
          </a:xfrm>
          <a:prstGeom prst="rect">
            <a:avLst/>
          </a:prstGeom>
        </p:spPr>
        <p:txBody>
          <a:bodyPr lIns="0" tIns="0" rIns="0" bIns="0" rtlCol="0" anchor="t">
            <a:spAutoFit/>
          </a:bodyPr>
          <a:lstStyle/>
          <a:p>
            <a:pPr algn="l">
              <a:lnSpc>
                <a:spcPts val="3437"/>
              </a:lnSpc>
            </a:pPr>
            <a:r>
              <a:rPr lang="en-US" sz="2750">
                <a:solidFill>
                  <a:srgbClr val="5C4E3D"/>
                </a:solidFill>
                <a:latin typeface="Libre Baskerville"/>
                <a:ea typeface="Libre Baskerville"/>
                <a:cs typeface="Libre Baskerville"/>
                <a:sym typeface="Libre Baskerville"/>
              </a:rPr>
              <a:t>Ρόλος των Εποπτειών</a:t>
            </a:r>
          </a:p>
        </p:txBody>
      </p:sp>
      <p:sp>
        <p:nvSpPr>
          <p:cNvPr id="9" name="TextBox 9"/>
          <p:cNvSpPr txBox="1"/>
          <p:nvPr/>
        </p:nvSpPr>
        <p:spPr>
          <a:xfrm>
            <a:off x="9499401" y="5400824"/>
            <a:ext cx="7805886" cy="1002506"/>
          </a:xfrm>
          <a:prstGeom prst="rect">
            <a:avLst/>
          </a:prstGeom>
        </p:spPr>
        <p:txBody>
          <a:bodyPr lIns="0" tIns="0" rIns="0" bIns="0" rtlCol="0" anchor="t">
            <a:spAutoFit/>
          </a:bodyPr>
          <a:lstStyle/>
          <a:p>
            <a:pPr algn="l">
              <a:lnSpc>
                <a:spcPts val="3562"/>
              </a:lnSpc>
            </a:pPr>
            <a:r>
              <a:rPr lang="en-US" sz="2187">
                <a:solidFill>
                  <a:srgbClr val="454240"/>
                </a:solidFill>
                <a:latin typeface="DM Sans"/>
                <a:ea typeface="DM Sans"/>
                <a:cs typeface="DM Sans"/>
                <a:sym typeface="DM Sans"/>
              </a:rPr>
              <a:t>Χωρίς τις εποπτείες, οι κατηγορίες θα έμεναν κενές, με την έννοια ότι δε θα είχαν υλικό να συνθέσουν.</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preencoded.png"/>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grpSp>
        <p:nvGrpSpPr>
          <p:cNvPr id="3" name="Group 3"/>
          <p:cNvGrpSpPr/>
          <p:nvPr/>
        </p:nvGrpSpPr>
        <p:grpSpPr>
          <a:xfrm>
            <a:off x="0" y="0"/>
            <a:ext cx="18288000" cy="10287000"/>
            <a:chOff x="0" y="0"/>
            <a:chExt cx="24384000" cy="13716000"/>
          </a:xfrm>
        </p:grpSpPr>
        <p:sp>
          <p:nvSpPr>
            <p:cNvPr id="4" name="Freeform 4"/>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DFA"/>
            </a:solidFill>
          </p:spPr>
        </p:sp>
      </p:grpSp>
      <p:sp>
        <p:nvSpPr>
          <p:cNvPr id="5" name="Freeform 5" descr="preencoded.png"/>
          <p:cNvSpPr/>
          <p:nvPr/>
        </p:nvSpPr>
        <p:spPr>
          <a:xfrm>
            <a:off x="11430000" y="0"/>
            <a:ext cx="6858000" cy="9568833"/>
          </a:xfrm>
          <a:custGeom>
            <a:avLst/>
            <a:gdLst/>
            <a:ahLst/>
            <a:cxnLst/>
            <a:rect l="l" t="t" r="r" b="b"/>
            <a:pathLst>
              <a:path w="6858000" h="9568833">
                <a:moveTo>
                  <a:pt x="0" y="0"/>
                </a:moveTo>
                <a:lnTo>
                  <a:pt x="6858000" y="0"/>
                </a:lnTo>
                <a:lnTo>
                  <a:pt x="6858000" y="9568833"/>
                </a:lnTo>
                <a:lnTo>
                  <a:pt x="0" y="9568833"/>
                </a:lnTo>
                <a:lnTo>
                  <a:pt x="0" y="0"/>
                </a:lnTo>
                <a:close/>
              </a:path>
            </a:pathLst>
          </a:custGeom>
          <a:blipFill>
            <a:blip r:embed="rId4"/>
            <a:stretch>
              <a:fillRect l="-4798" r="-4798" b="-17821"/>
            </a:stretch>
          </a:blipFill>
        </p:spPr>
      </p:sp>
      <p:sp>
        <p:nvSpPr>
          <p:cNvPr id="6" name="TextBox 6"/>
          <p:cNvSpPr txBox="1"/>
          <p:nvPr/>
        </p:nvSpPr>
        <p:spPr>
          <a:xfrm>
            <a:off x="992238" y="1349574"/>
            <a:ext cx="7088237" cy="914549"/>
          </a:xfrm>
          <a:prstGeom prst="rect">
            <a:avLst/>
          </a:prstGeom>
        </p:spPr>
        <p:txBody>
          <a:bodyPr lIns="0" tIns="0" rIns="0" bIns="0" rtlCol="0" anchor="t">
            <a:spAutoFit/>
          </a:bodyPr>
          <a:lstStyle/>
          <a:p>
            <a:pPr algn="l">
              <a:lnSpc>
                <a:spcPts val="6937"/>
              </a:lnSpc>
            </a:pPr>
            <a:r>
              <a:rPr lang="en-US" sz="5562">
                <a:solidFill>
                  <a:srgbClr val="5C4E3D"/>
                </a:solidFill>
                <a:latin typeface="Libre Baskerville"/>
                <a:ea typeface="Libre Baskerville"/>
                <a:cs typeface="Libre Baskerville"/>
                <a:sym typeface="Libre Baskerville"/>
              </a:rPr>
              <a:t>Συμπεράσματα</a:t>
            </a:r>
          </a:p>
        </p:txBody>
      </p:sp>
      <p:grpSp>
        <p:nvGrpSpPr>
          <p:cNvPr id="7" name="Group 7"/>
          <p:cNvGrpSpPr/>
          <p:nvPr/>
        </p:nvGrpSpPr>
        <p:grpSpPr>
          <a:xfrm>
            <a:off x="987475" y="3003500"/>
            <a:ext cx="505569" cy="505569"/>
            <a:chOff x="0" y="0"/>
            <a:chExt cx="674092" cy="674092"/>
          </a:xfrm>
        </p:grpSpPr>
        <p:sp>
          <p:nvSpPr>
            <p:cNvPr id="8" name="Freeform 8"/>
            <p:cNvSpPr/>
            <p:nvPr/>
          </p:nvSpPr>
          <p:spPr>
            <a:xfrm>
              <a:off x="6350" y="6350"/>
              <a:ext cx="661416" cy="661416"/>
            </a:xfrm>
            <a:custGeom>
              <a:avLst/>
              <a:gdLst/>
              <a:ahLst/>
              <a:cxnLst/>
              <a:rect l="l" t="t" r="r" b="b"/>
              <a:pathLst>
                <a:path w="661416" h="661416">
                  <a:moveTo>
                    <a:pt x="0" y="158750"/>
                  </a:moveTo>
                  <a:cubicBezTo>
                    <a:pt x="0" y="71120"/>
                    <a:pt x="71120" y="0"/>
                    <a:pt x="158750" y="0"/>
                  </a:cubicBezTo>
                  <a:lnTo>
                    <a:pt x="502666" y="0"/>
                  </a:lnTo>
                  <a:cubicBezTo>
                    <a:pt x="590296" y="0"/>
                    <a:pt x="661416" y="71120"/>
                    <a:pt x="661416" y="158750"/>
                  </a:cubicBezTo>
                  <a:lnTo>
                    <a:pt x="661416" y="502666"/>
                  </a:lnTo>
                  <a:cubicBezTo>
                    <a:pt x="661416" y="590296"/>
                    <a:pt x="590296" y="661416"/>
                    <a:pt x="502666" y="661416"/>
                  </a:cubicBezTo>
                  <a:lnTo>
                    <a:pt x="158750" y="661416"/>
                  </a:lnTo>
                  <a:cubicBezTo>
                    <a:pt x="71120" y="661416"/>
                    <a:pt x="0" y="590296"/>
                    <a:pt x="0" y="502666"/>
                  </a:cubicBezTo>
                  <a:close/>
                </a:path>
              </a:pathLst>
            </a:custGeom>
            <a:solidFill>
              <a:srgbClr val="F7EDD4"/>
            </a:solidFill>
          </p:spPr>
        </p:sp>
        <p:sp>
          <p:nvSpPr>
            <p:cNvPr id="9" name="Freeform 9"/>
            <p:cNvSpPr/>
            <p:nvPr/>
          </p:nvSpPr>
          <p:spPr>
            <a:xfrm>
              <a:off x="0" y="0"/>
              <a:ext cx="674116" cy="674116"/>
            </a:xfrm>
            <a:custGeom>
              <a:avLst/>
              <a:gdLst/>
              <a:ahLst/>
              <a:cxnLst/>
              <a:rect l="l" t="t" r="r" b="b"/>
              <a:pathLst>
                <a:path w="674116" h="674116">
                  <a:moveTo>
                    <a:pt x="0" y="165100"/>
                  </a:moveTo>
                  <a:cubicBezTo>
                    <a:pt x="0" y="73914"/>
                    <a:pt x="73914" y="0"/>
                    <a:pt x="165100" y="0"/>
                  </a:cubicBezTo>
                  <a:lnTo>
                    <a:pt x="509016" y="0"/>
                  </a:lnTo>
                  <a:lnTo>
                    <a:pt x="509016" y="6350"/>
                  </a:lnTo>
                  <a:lnTo>
                    <a:pt x="509016" y="0"/>
                  </a:lnTo>
                  <a:lnTo>
                    <a:pt x="509016" y="6350"/>
                  </a:lnTo>
                  <a:lnTo>
                    <a:pt x="509016" y="0"/>
                  </a:lnTo>
                  <a:cubicBezTo>
                    <a:pt x="600202" y="0"/>
                    <a:pt x="674116" y="73914"/>
                    <a:pt x="674116" y="165100"/>
                  </a:cubicBezTo>
                  <a:lnTo>
                    <a:pt x="674116" y="509016"/>
                  </a:lnTo>
                  <a:lnTo>
                    <a:pt x="667766" y="509016"/>
                  </a:lnTo>
                  <a:lnTo>
                    <a:pt x="674116" y="509016"/>
                  </a:lnTo>
                  <a:cubicBezTo>
                    <a:pt x="674116" y="600202"/>
                    <a:pt x="600202" y="674116"/>
                    <a:pt x="509016" y="674116"/>
                  </a:cubicBezTo>
                  <a:lnTo>
                    <a:pt x="509016" y="667766"/>
                  </a:lnTo>
                  <a:lnTo>
                    <a:pt x="509016" y="674116"/>
                  </a:lnTo>
                  <a:lnTo>
                    <a:pt x="165100" y="674116"/>
                  </a:lnTo>
                  <a:lnTo>
                    <a:pt x="165100" y="667766"/>
                  </a:lnTo>
                  <a:lnTo>
                    <a:pt x="165100" y="674116"/>
                  </a:lnTo>
                  <a:cubicBezTo>
                    <a:pt x="73914" y="674116"/>
                    <a:pt x="0" y="600202"/>
                    <a:pt x="0" y="509016"/>
                  </a:cubicBezTo>
                  <a:lnTo>
                    <a:pt x="0" y="165100"/>
                  </a:lnTo>
                  <a:lnTo>
                    <a:pt x="6350" y="165100"/>
                  </a:lnTo>
                  <a:lnTo>
                    <a:pt x="0" y="165100"/>
                  </a:lnTo>
                  <a:moveTo>
                    <a:pt x="12700" y="165100"/>
                  </a:moveTo>
                  <a:lnTo>
                    <a:pt x="12700" y="509016"/>
                  </a:lnTo>
                  <a:lnTo>
                    <a:pt x="6350" y="509016"/>
                  </a:lnTo>
                  <a:lnTo>
                    <a:pt x="12700" y="509016"/>
                  </a:lnTo>
                  <a:cubicBezTo>
                    <a:pt x="12700" y="593217"/>
                    <a:pt x="80899" y="661416"/>
                    <a:pt x="165100" y="661416"/>
                  </a:cubicBezTo>
                  <a:lnTo>
                    <a:pt x="509016" y="661416"/>
                  </a:lnTo>
                  <a:cubicBezTo>
                    <a:pt x="593217" y="661416"/>
                    <a:pt x="661416" y="593217"/>
                    <a:pt x="661416" y="509016"/>
                  </a:cubicBezTo>
                  <a:lnTo>
                    <a:pt x="661416" y="165100"/>
                  </a:lnTo>
                  <a:lnTo>
                    <a:pt x="667766" y="165100"/>
                  </a:lnTo>
                  <a:lnTo>
                    <a:pt x="661416" y="165100"/>
                  </a:lnTo>
                  <a:cubicBezTo>
                    <a:pt x="661416" y="80899"/>
                    <a:pt x="593217" y="12700"/>
                    <a:pt x="509016" y="12700"/>
                  </a:cubicBezTo>
                  <a:lnTo>
                    <a:pt x="165100" y="12700"/>
                  </a:lnTo>
                  <a:lnTo>
                    <a:pt x="165100" y="6350"/>
                  </a:lnTo>
                  <a:lnTo>
                    <a:pt x="165100" y="12700"/>
                  </a:lnTo>
                  <a:cubicBezTo>
                    <a:pt x="80899" y="12700"/>
                    <a:pt x="12700" y="80899"/>
                    <a:pt x="12700" y="165100"/>
                  </a:cubicBezTo>
                  <a:close/>
                </a:path>
              </a:pathLst>
            </a:custGeom>
            <a:solidFill>
              <a:srgbClr val="DDD3BA"/>
            </a:solidFill>
          </p:spPr>
        </p:sp>
      </p:grpSp>
      <p:sp>
        <p:nvSpPr>
          <p:cNvPr id="10" name="TextBox 10"/>
          <p:cNvSpPr txBox="1"/>
          <p:nvPr/>
        </p:nvSpPr>
        <p:spPr>
          <a:xfrm>
            <a:off x="1771799" y="2989212"/>
            <a:ext cx="3544044" cy="461962"/>
          </a:xfrm>
          <a:prstGeom prst="rect">
            <a:avLst/>
          </a:prstGeom>
        </p:spPr>
        <p:txBody>
          <a:bodyPr lIns="0" tIns="0" rIns="0" bIns="0" rtlCol="0" anchor="t">
            <a:spAutoFit/>
          </a:bodyPr>
          <a:lstStyle/>
          <a:p>
            <a:pPr algn="l">
              <a:lnSpc>
                <a:spcPts val="3437"/>
              </a:lnSpc>
            </a:pPr>
            <a:r>
              <a:rPr lang="en-US" sz="2750">
                <a:solidFill>
                  <a:srgbClr val="454240"/>
                </a:solidFill>
                <a:latin typeface="Libre Baskerville"/>
                <a:ea typeface="Libre Baskerville"/>
                <a:cs typeface="Libre Baskerville"/>
                <a:sym typeface="Libre Baskerville"/>
              </a:rPr>
              <a:t>Σύνθεση Θεωριών</a:t>
            </a:r>
          </a:p>
        </p:txBody>
      </p:sp>
      <p:sp>
        <p:nvSpPr>
          <p:cNvPr id="11" name="TextBox 11"/>
          <p:cNvSpPr txBox="1"/>
          <p:nvPr/>
        </p:nvSpPr>
        <p:spPr>
          <a:xfrm>
            <a:off x="1771799" y="3526036"/>
            <a:ext cx="3801516" cy="1909762"/>
          </a:xfrm>
          <a:prstGeom prst="rect">
            <a:avLst/>
          </a:prstGeom>
        </p:spPr>
        <p:txBody>
          <a:bodyPr lIns="0" tIns="0" rIns="0" bIns="0" rtlCol="0" anchor="t">
            <a:spAutoFit/>
          </a:bodyPr>
          <a:lstStyle/>
          <a:p>
            <a:pPr algn="l">
              <a:lnSpc>
                <a:spcPts val="3562"/>
              </a:lnSpc>
            </a:pPr>
            <a:r>
              <a:rPr lang="en-US" sz="2187">
                <a:solidFill>
                  <a:srgbClr val="454240"/>
                </a:solidFill>
                <a:latin typeface="DM Sans"/>
                <a:ea typeface="DM Sans"/>
                <a:cs typeface="DM Sans"/>
                <a:sym typeface="DM Sans"/>
              </a:rPr>
              <a:t>Ο Καντ απέδειξε ότι στη γνωστική διαδικασία υπάρχει συνεργασία νου και εμπειρίας.</a:t>
            </a:r>
          </a:p>
        </p:txBody>
      </p:sp>
      <p:grpSp>
        <p:nvGrpSpPr>
          <p:cNvPr id="12" name="Group 12"/>
          <p:cNvGrpSpPr/>
          <p:nvPr/>
        </p:nvGrpSpPr>
        <p:grpSpPr>
          <a:xfrm>
            <a:off x="5852071" y="3003500"/>
            <a:ext cx="505569" cy="505569"/>
            <a:chOff x="0" y="0"/>
            <a:chExt cx="674092" cy="674092"/>
          </a:xfrm>
        </p:grpSpPr>
        <p:sp>
          <p:nvSpPr>
            <p:cNvPr id="13" name="Freeform 13"/>
            <p:cNvSpPr/>
            <p:nvPr/>
          </p:nvSpPr>
          <p:spPr>
            <a:xfrm>
              <a:off x="6350" y="6350"/>
              <a:ext cx="661416" cy="661416"/>
            </a:xfrm>
            <a:custGeom>
              <a:avLst/>
              <a:gdLst/>
              <a:ahLst/>
              <a:cxnLst/>
              <a:rect l="l" t="t" r="r" b="b"/>
              <a:pathLst>
                <a:path w="661416" h="661416">
                  <a:moveTo>
                    <a:pt x="0" y="158750"/>
                  </a:moveTo>
                  <a:cubicBezTo>
                    <a:pt x="0" y="71120"/>
                    <a:pt x="71120" y="0"/>
                    <a:pt x="158750" y="0"/>
                  </a:cubicBezTo>
                  <a:lnTo>
                    <a:pt x="502666" y="0"/>
                  </a:lnTo>
                  <a:cubicBezTo>
                    <a:pt x="590296" y="0"/>
                    <a:pt x="661416" y="71120"/>
                    <a:pt x="661416" y="158750"/>
                  </a:cubicBezTo>
                  <a:lnTo>
                    <a:pt x="661416" y="502666"/>
                  </a:lnTo>
                  <a:cubicBezTo>
                    <a:pt x="661416" y="590296"/>
                    <a:pt x="590296" y="661416"/>
                    <a:pt x="502666" y="661416"/>
                  </a:cubicBezTo>
                  <a:lnTo>
                    <a:pt x="158750" y="661416"/>
                  </a:lnTo>
                  <a:cubicBezTo>
                    <a:pt x="71120" y="661416"/>
                    <a:pt x="0" y="590296"/>
                    <a:pt x="0" y="502666"/>
                  </a:cubicBezTo>
                  <a:close/>
                </a:path>
              </a:pathLst>
            </a:custGeom>
            <a:solidFill>
              <a:srgbClr val="F7EDD4"/>
            </a:solidFill>
          </p:spPr>
        </p:sp>
        <p:sp>
          <p:nvSpPr>
            <p:cNvPr id="14" name="Freeform 14"/>
            <p:cNvSpPr/>
            <p:nvPr/>
          </p:nvSpPr>
          <p:spPr>
            <a:xfrm>
              <a:off x="0" y="0"/>
              <a:ext cx="674116" cy="674116"/>
            </a:xfrm>
            <a:custGeom>
              <a:avLst/>
              <a:gdLst/>
              <a:ahLst/>
              <a:cxnLst/>
              <a:rect l="l" t="t" r="r" b="b"/>
              <a:pathLst>
                <a:path w="674116" h="674116">
                  <a:moveTo>
                    <a:pt x="0" y="165100"/>
                  </a:moveTo>
                  <a:cubicBezTo>
                    <a:pt x="0" y="73914"/>
                    <a:pt x="73914" y="0"/>
                    <a:pt x="165100" y="0"/>
                  </a:cubicBezTo>
                  <a:lnTo>
                    <a:pt x="509016" y="0"/>
                  </a:lnTo>
                  <a:lnTo>
                    <a:pt x="509016" y="6350"/>
                  </a:lnTo>
                  <a:lnTo>
                    <a:pt x="509016" y="0"/>
                  </a:lnTo>
                  <a:lnTo>
                    <a:pt x="509016" y="6350"/>
                  </a:lnTo>
                  <a:lnTo>
                    <a:pt x="509016" y="0"/>
                  </a:lnTo>
                  <a:cubicBezTo>
                    <a:pt x="600202" y="0"/>
                    <a:pt x="674116" y="73914"/>
                    <a:pt x="674116" y="165100"/>
                  </a:cubicBezTo>
                  <a:lnTo>
                    <a:pt x="674116" y="509016"/>
                  </a:lnTo>
                  <a:lnTo>
                    <a:pt x="667766" y="509016"/>
                  </a:lnTo>
                  <a:lnTo>
                    <a:pt x="674116" y="509016"/>
                  </a:lnTo>
                  <a:cubicBezTo>
                    <a:pt x="674116" y="600202"/>
                    <a:pt x="600202" y="674116"/>
                    <a:pt x="509016" y="674116"/>
                  </a:cubicBezTo>
                  <a:lnTo>
                    <a:pt x="509016" y="667766"/>
                  </a:lnTo>
                  <a:lnTo>
                    <a:pt x="509016" y="674116"/>
                  </a:lnTo>
                  <a:lnTo>
                    <a:pt x="165100" y="674116"/>
                  </a:lnTo>
                  <a:lnTo>
                    <a:pt x="165100" y="667766"/>
                  </a:lnTo>
                  <a:lnTo>
                    <a:pt x="165100" y="674116"/>
                  </a:lnTo>
                  <a:cubicBezTo>
                    <a:pt x="73914" y="674116"/>
                    <a:pt x="0" y="600202"/>
                    <a:pt x="0" y="509016"/>
                  </a:cubicBezTo>
                  <a:lnTo>
                    <a:pt x="0" y="165100"/>
                  </a:lnTo>
                  <a:lnTo>
                    <a:pt x="6350" y="165100"/>
                  </a:lnTo>
                  <a:lnTo>
                    <a:pt x="0" y="165100"/>
                  </a:lnTo>
                  <a:moveTo>
                    <a:pt x="12700" y="165100"/>
                  </a:moveTo>
                  <a:lnTo>
                    <a:pt x="12700" y="509016"/>
                  </a:lnTo>
                  <a:lnTo>
                    <a:pt x="6350" y="509016"/>
                  </a:lnTo>
                  <a:lnTo>
                    <a:pt x="12700" y="509016"/>
                  </a:lnTo>
                  <a:cubicBezTo>
                    <a:pt x="12700" y="593217"/>
                    <a:pt x="80899" y="661416"/>
                    <a:pt x="165100" y="661416"/>
                  </a:cubicBezTo>
                  <a:lnTo>
                    <a:pt x="509016" y="661416"/>
                  </a:lnTo>
                  <a:cubicBezTo>
                    <a:pt x="593217" y="661416"/>
                    <a:pt x="661416" y="593217"/>
                    <a:pt x="661416" y="509016"/>
                  </a:cubicBezTo>
                  <a:lnTo>
                    <a:pt x="661416" y="165100"/>
                  </a:lnTo>
                  <a:lnTo>
                    <a:pt x="667766" y="165100"/>
                  </a:lnTo>
                  <a:lnTo>
                    <a:pt x="661416" y="165100"/>
                  </a:lnTo>
                  <a:cubicBezTo>
                    <a:pt x="661416" y="80899"/>
                    <a:pt x="593217" y="12700"/>
                    <a:pt x="509016" y="12700"/>
                  </a:cubicBezTo>
                  <a:lnTo>
                    <a:pt x="165100" y="12700"/>
                  </a:lnTo>
                  <a:lnTo>
                    <a:pt x="165100" y="6350"/>
                  </a:lnTo>
                  <a:lnTo>
                    <a:pt x="165100" y="12700"/>
                  </a:lnTo>
                  <a:cubicBezTo>
                    <a:pt x="80899" y="12700"/>
                    <a:pt x="12700" y="80899"/>
                    <a:pt x="12700" y="165100"/>
                  </a:cubicBezTo>
                  <a:close/>
                </a:path>
              </a:pathLst>
            </a:custGeom>
            <a:solidFill>
              <a:srgbClr val="DDD3BA"/>
            </a:solidFill>
          </p:spPr>
        </p:sp>
      </p:grpSp>
      <p:sp>
        <p:nvSpPr>
          <p:cNvPr id="15" name="TextBox 15"/>
          <p:cNvSpPr txBox="1"/>
          <p:nvPr/>
        </p:nvSpPr>
        <p:spPr>
          <a:xfrm>
            <a:off x="6636395" y="2989212"/>
            <a:ext cx="3801516" cy="904875"/>
          </a:xfrm>
          <a:prstGeom prst="rect">
            <a:avLst/>
          </a:prstGeom>
        </p:spPr>
        <p:txBody>
          <a:bodyPr lIns="0" tIns="0" rIns="0" bIns="0" rtlCol="0" anchor="t">
            <a:spAutoFit/>
          </a:bodyPr>
          <a:lstStyle/>
          <a:p>
            <a:pPr algn="l">
              <a:lnSpc>
                <a:spcPts val="3437"/>
              </a:lnSpc>
            </a:pPr>
            <a:r>
              <a:rPr lang="en-US" sz="2750">
                <a:solidFill>
                  <a:srgbClr val="454240"/>
                </a:solidFill>
                <a:latin typeface="Libre Baskerville"/>
                <a:ea typeface="Libre Baskerville"/>
                <a:cs typeface="Libre Baskerville"/>
                <a:sym typeface="Libre Baskerville"/>
              </a:rPr>
              <a:t>Αντίκρουση Ορθολογιστών</a:t>
            </a:r>
          </a:p>
        </p:txBody>
      </p:sp>
      <p:sp>
        <p:nvSpPr>
          <p:cNvPr id="16" name="TextBox 16"/>
          <p:cNvSpPr txBox="1"/>
          <p:nvPr/>
        </p:nvSpPr>
        <p:spPr>
          <a:xfrm>
            <a:off x="6636395" y="3968949"/>
            <a:ext cx="3801516" cy="2363391"/>
          </a:xfrm>
          <a:prstGeom prst="rect">
            <a:avLst/>
          </a:prstGeom>
        </p:spPr>
        <p:txBody>
          <a:bodyPr lIns="0" tIns="0" rIns="0" bIns="0" rtlCol="0" anchor="t">
            <a:spAutoFit/>
          </a:bodyPr>
          <a:lstStyle/>
          <a:p>
            <a:pPr algn="l">
              <a:lnSpc>
                <a:spcPts val="3562"/>
              </a:lnSpc>
            </a:pPr>
            <a:r>
              <a:rPr lang="en-US" sz="2187">
                <a:solidFill>
                  <a:srgbClr val="454240"/>
                </a:solidFill>
                <a:latin typeface="DM Sans"/>
                <a:ea typeface="DM Sans"/>
                <a:cs typeface="DM Sans"/>
                <a:sym typeface="DM Sans"/>
              </a:rPr>
              <a:t>Αντέκρουσε τις θέσεις των ορθολογιστών, που θεωρούσαν ότι η νόηση έχει εποπτείες πέρα και πάνω από τον αισθητό κόσμο.</a:t>
            </a:r>
          </a:p>
        </p:txBody>
      </p:sp>
      <p:grpSp>
        <p:nvGrpSpPr>
          <p:cNvPr id="17" name="Group 17"/>
          <p:cNvGrpSpPr/>
          <p:nvPr/>
        </p:nvGrpSpPr>
        <p:grpSpPr>
          <a:xfrm>
            <a:off x="987475" y="6930032"/>
            <a:ext cx="505569" cy="505569"/>
            <a:chOff x="0" y="0"/>
            <a:chExt cx="674092" cy="674092"/>
          </a:xfrm>
        </p:grpSpPr>
        <p:sp>
          <p:nvSpPr>
            <p:cNvPr id="18" name="Freeform 18"/>
            <p:cNvSpPr/>
            <p:nvPr/>
          </p:nvSpPr>
          <p:spPr>
            <a:xfrm>
              <a:off x="6350" y="6350"/>
              <a:ext cx="661416" cy="661416"/>
            </a:xfrm>
            <a:custGeom>
              <a:avLst/>
              <a:gdLst/>
              <a:ahLst/>
              <a:cxnLst/>
              <a:rect l="l" t="t" r="r" b="b"/>
              <a:pathLst>
                <a:path w="661416" h="661416">
                  <a:moveTo>
                    <a:pt x="0" y="158750"/>
                  </a:moveTo>
                  <a:cubicBezTo>
                    <a:pt x="0" y="71120"/>
                    <a:pt x="71120" y="0"/>
                    <a:pt x="158750" y="0"/>
                  </a:cubicBezTo>
                  <a:lnTo>
                    <a:pt x="502666" y="0"/>
                  </a:lnTo>
                  <a:cubicBezTo>
                    <a:pt x="590296" y="0"/>
                    <a:pt x="661416" y="71120"/>
                    <a:pt x="661416" y="158750"/>
                  </a:cubicBezTo>
                  <a:lnTo>
                    <a:pt x="661416" y="502666"/>
                  </a:lnTo>
                  <a:cubicBezTo>
                    <a:pt x="661416" y="590296"/>
                    <a:pt x="590296" y="661416"/>
                    <a:pt x="502666" y="661416"/>
                  </a:cubicBezTo>
                  <a:lnTo>
                    <a:pt x="158750" y="661416"/>
                  </a:lnTo>
                  <a:cubicBezTo>
                    <a:pt x="71120" y="661416"/>
                    <a:pt x="0" y="590296"/>
                    <a:pt x="0" y="502666"/>
                  </a:cubicBezTo>
                  <a:close/>
                </a:path>
              </a:pathLst>
            </a:custGeom>
            <a:solidFill>
              <a:srgbClr val="F7EDD4"/>
            </a:solidFill>
          </p:spPr>
        </p:sp>
        <p:sp>
          <p:nvSpPr>
            <p:cNvPr id="19" name="Freeform 19"/>
            <p:cNvSpPr/>
            <p:nvPr/>
          </p:nvSpPr>
          <p:spPr>
            <a:xfrm>
              <a:off x="0" y="0"/>
              <a:ext cx="674116" cy="674116"/>
            </a:xfrm>
            <a:custGeom>
              <a:avLst/>
              <a:gdLst/>
              <a:ahLst/>
              <a:cxnLst/>
              <a:rect l="l" t="t" r="r" b="b"/>
              <a:pathLst>
                <a:path w="674116" h="674116">
                  <a:moveTo>
                    <a:pt x="0" y="165100"/>
                  </a:moveTo>
                  <a:cubicBezTo>
                    <a:pt x="0" y="73914"/>
                    <a:pt x="73914" y="0"/>
                    <a:pt x="165100" y="0"/>
                  </a:cubicBezTo>
                  <a:lnTo>
                    <a:pt x="509016" y="0"/>
                  </a:lnTo>
                  <a:lnTo>
                    <a:pt x="509016" y="6350"/>
                  </a:lnTo>
                  <a:lnTo>
                    <a:pt x="509016" y="0"/>
                  </a:lnTo>
                  <a:lnTo>
                    <a:pt x="509016" y="6350"/>
                  </a:lnTo>
                  <a:lnTo>
                    <a:pt x="509016" y="0"/>
                  </a:lnTo>
                  <a:cubicBezTo>
                    <a:pt x="600202" y="0"/>
                    <a:pt x="674116" y="73914"/>
                    <a:pt x="674116" y="165100"/>
                  </a:cubicBezTo>
                  <a:lnTo>
                    <a:pt x="674116" y="509016"/>
                  </a:lnTo>
                  <a:lnTo>
                    <a:pt x="667766" y="509016"/>
                  </a:lnTo>
                  <a:lnTo>
                    <a:pt x="674116" y="509016"/>
                  </a:lnTo>
                  <a:cubicBezTo>
                    <a:pt x="674116" y="600202"/>
                    <a:pt x="600202" y="674116"/>
                    <a:pt x="509016" y="674116"/>
                  </a:cubicBezTo>
                  <a:lnTo>
                    <a:pt x="509016" y="667766"/>
                  </a:lnTo>
                  <a:lnTo>
                    <a:pt x="509016" y="674116"/>
                  </a:lnTo>
                  <a:lnTo>
                    <a:pt x="165100" y="674116"/>
                  </a:lnTo>
                  <a:lnTo>
                    <a:pt x="165100" y="667766"/>
                  </a:lnTo>
                  <a:lnTo>
                    <a:pt x="165100" y="674116"/>
                  </a:lnTo>
                  <a:cubicBezTo>
                    <a:pt x="73914" y="674116"/>
                    <a:pt x="0" y="600202"/>
                    <a:pt x="0" y="509016"/>
                  </a:cubicBezTo>
                  <a:lnTo>
                    <a:pt x="0" y="165100"/>
                  </a:lnTo>
                  <a:lnTo>
                    <a:pt x="6350" y="165100"/>
                  </a:lnTo>
                  <a:lnTo>
                    <a:pt x="0" y="165100"/>
                  </a:lnTo>
                  <a:moveTo>
                    <a:pt x="12700" y="165100"/>
                  </a:moveTo>
                  <a:lnTo>
                    <a:pt x="12700" y="509016"/>
                  </a:lnTo>
                  <a:lnTo>
                    <a:pt x="6350" y="509016"/>
                  </a:lnTo>
                  <a:lnTo>
                    <a:pt x="12700" y="509016"/>
                  </a:lnTo>
                  <a:cubicBezTo>
                    <a:pt x="12700" y="593217"/>
                    <a:pt x="80899" y="661416"/>
                    <a:pt x="165100" y="661416"/>
                  </a:cubicBezTo>
                  <a:lnTo>
                    <a:pt x="509016" y="661416"/>
                  </a:lnTo>
                  <a:cubicBezTo>
                    <a:pt x="593217" y="661416"/>
                    <a:pt x="661416" y="593217"/>
                    <a:pt x="661416" y="509016"/>
                  </a:cubicBezTo>
                  <a:lnTo>
                    <a:pt x="661416" y="165100"/>
                  </a:lnTo>
                  <a:lnTo>
                    <a:pt x="667766" y="165100"/>
                  </a:lnTo>
                  <a:lnTo>
                    <a:pt x="661416" y="165100"/>
                  </a:lnTo>
                  <a:cubicBezTo>
                    <a:pt x="661416" y="80899"/>
                    <a:pt x="593217" y="12700"/>
                    <a:pt x="509016" y="12700"/>
                  </a:cubicBezTo>
                  <a:lnTo>
                    <a:pt x="165100" y="12700"/>
                  </a:lnTo>
                  <a:lnTo>
                    <a:pt x="165100" y="6350"/>
                  </a:lnTo>
                  <a:lnTo>
                    <a:pt x="165100" y="12700"/>
                  </a:lnTo>
                  <a:cubicBezTo>
                    <a:pt x="80899" y="12700"/>
                    <a:pt x="12700" y="80899"/>
                    <a:pt x="12700" y="165100"/>
                  </a:cubicBezTo>
                  <a:close/>
                </a:path>
              </a:pathLst>
            </a:custGeom>
            <a:solidFill>
              <a:srgbClr val="DDD3BA"/>
            </a:solidFill>
          </p:spPr>
        </p:sp>
      </p:grpSp>
      <p:sp>
        <p:nvSpPr>
          <p:cNvPr id="20" name="TextBox 20"/>
          <p:cNvSpPr txBox="1"/>
          <p:nvPr/>
        </p:nvSpPr>
        <p:spPr>
          <a:xfrm>
            <a:off x="1771799" y="6915745"/>
            <a:ext cx="4222551" cy="461962"/>
          </a:xfrm>
          <a:prstGeom prst="rect">
            <a:avLst/>
          </a:prstGeom>
        </p:spPr>
        <p:txBody>
          <a:bodyPr lIns="0" tIns="0" rIns="0" bIns="0" rtlCol="0" anchor="t">
            <a:spAutoFit/>
          </a:bodyPr>
          <a:lstStyle/>
          <a:p>
            <a:pPr algn="l">
              <a:lnSpc>
                <a:spcPts val="3437"/>
              </a:lnSpc>
            </a:pPr>
            <a:r>
              <a:rPr lang="en-US" sz="2750">
                <a:solidFill>
                  <a:srgbClr val="454240"/>
                </a:solidFill>
                <a:latin typeface="Libre Baskerville"/>
                <a:ea typeface="Libre Baskerville"/>
                <a:cs typeface="Libre Baskerville"/>
                <a:sym typeface="Libre Baskerville"/>
              </a:rPr>
              <a:t>Αντίκρουση Εμπειριστών</a:t>
            </a:r>
          </a:p>
        </p:txBody>
      </p:sp>
      <p:sp>
        <p:nvSpPr>
          <p:cNvPr id="21" name="TextBox 21"/>
          <p:cNvSpPr txBox="1"/>
          <p:nvPr/>
        </p:nvSpPr>
        <p:spPr>
          <a:xfrm>
            <a:off x="1771799" y="7452569"/>
            <a:ext cx="8665964" cy="1456135"/>
          </a:xfrm>
          <a:prstGeom prst="rect">
            <a:avLst/>
          </a:prstGeom>
        </p:spPr>
        <p:txBody>
          <a:bodyPr lIns="0" tIns="0" rIns="0" bIns="0" rtlCol="0" anchor="t">
            <a:spAutoFit/>
          </a:bodyPr>
          <a:lstStyle/>
          <a:p>
            <a:pPr algn="l">
              <a:lnSpc>
                <a:spcPts val="3562"/>
              </a:lnSpc>
            </a:pPr>
            <a:r>
              <a:rPr lang="en-US" sz="2187">
                <a:solidFill>
                  <a:srgbClr val="454240"/>
                </a:solidFill>
                <a:latin typeface="DM Sans"/>
                <a:ea typeface="DM Sans"/>
                <a:cs typeface="DM Sans"/>
                <a:sym typeface="DM Sans"/>
              </a:rPr>
              <a:t>Αντέκρουσε τις θέσεις των εμπειριστών, που θεωρούσαν πως η πνευματική λειτουργία ή είναι κάτι μεταφυσικό ή δεν υφίσταται καθόλου.</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preencoded.png"/>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grpSp>
        <p:nvGrpSpPr>
          <p:cNvPr id="3" name="Group 3"/>
          <p:cNvGrpSpPr/>
          <p:nvPr/>
        </p:nvGrpSpPr>
        <p:grpSpPr>
          <a:xfrm>
            <a:off x="0" y="0"/>
            <a:ext cx="18288000" cy="10287000"/>
            <a:chOff x="0" y="0"/>
            <a:chExt cx="24384000" cy="13716000"/>
          </a:xfrm>
        </p:grpSpPr>
        <p:sp>
          <p:nvSpPr>
            <p:cNvPr id="4" name="Freeform 4"/>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DFA"/>
            </a:solidFill>
          </p:spPr>
        </p:sp>
      </p:grpSp>
      <p:sp>
        <p:nvSpPr>
          <p:cNvPr id="5" name="Freeform 5" descr="preencoded.png"/>
          <p:cNvSpPr/>
          <p:nvPr/>
        </p:nvSpPr>
        <p:spPr>
          <a:xfrm>
            <a:off x="0" y="0"/>
            <a:ext cx="6858000" cy="10287000"/>
          </a:xfrm>
          <a:custGeom>
            <a:avLst/>
            <a:gdLst/>
            <a:ahLst/>
            <a:cxnLst/>
            <a:rect l="l" t="t" r="r" b="b"/>
            <a:pathLst>
              <a:path w="6858000" h="10287000">
                <a:moveTo>
                  <a:pt x="0" y="0"/>
                </a:moveTo>
                <a:lnTo>
                  <a:pt x="6858000" y="0"/>
                </a:lnTo>
                <a:lnTo>
                  <a:pt x="6858000" y="10287000"/>
                </a:lnTo>
                <a:lnTo>
                  <a:pt x="0" y="10287000"/>
                </a:lnTo>
                <a:lnTo>
                  <a:pt x="0" y="0"/>
                </a:lnTo>
                <a:close/>
              </a:path>
            </a:pathLst>
          </a:custGeom>
          <a:blipFill>
            <a:blip r:embed="rId4"/>
            <a:stretch>
              <a:fillRect/>
            </a:stretch>
          </a:blipFill>
        </p:spPr>
      </p:sp>
      <p:sp>
        <p:nvSpPr>
          <p:cNvPr id="6" name="TextBox 6"/>
          <p:cNvSpPr txBox="1"/>
          <p:nvPr/>
        </p:nvSpPr>
        <p:spPr>
          <a:xfrm>
            <a:off x="7835801" y="730300"/>
            <a:ext cx="9474399" cy="1784151"/>
          </a:xfrm>
          <a:prstGeom prst="rect">
            <a:avLst/>
          </a:prstGeom>
        </p:spPr>
        <p:txBody>
          <a:bodyPr lIns="0" tIns="0" rIns="0" bIns="0" rtlCol="0" anchor="t">
            <a:spAutoFit/>
          </a:bodyPr>
          <a:lstStyle/>
          <a:p>
            <a:pPr algn="l">
              <a:lnSpc>
                <a:spcPts val="6812"/>
              </a:lnSpc>
            </a:pPr>
            <a:r>
              <a:rPr lang="en-US" sz="5437">
                <a:solidFill>
                  <a:srgbClr val="5C4E3D"/>
                </a:solidFill>
                <a:latin typeface="Libre Baskerville"/>
                <a:ea typeface="Libre Baskerville"/>
                <a:cs typeface="Libre Baskerville"/>
                <a:sym typeface="Libre Baskerville"/>
              </a:rPr>
              <a:t>Ορθολογισμός: Η Δύναμη του Νου</a:t>
            </a:r>
          </a:p>
        </p:txBody>
      </p:sp>
      <p:grpSp>
        <p:nvGrpSpPr>
          <p:cNvPr id="7" name="Group 7"/>
          <p:cNvGrpSpPr/>
          <p:nvPr/>
        </p:nvGrpSpPr>
        <p:grpSpPr>
          <a:xfrm>
            <a:off x="7831039" y="3242816"/>
            <a:ext cx="498425" cy="498425"/>
            <a:chOff x="0" y="0"/>
            <a:chExt cx="664567" cy="664567"/>
          </a:xfrm>
        </p:grpSpPr>
        <p:sp>
          <p:nvSpPr>
            <p:cNvPr id="8" name="Freeform 8"/>
            <p:cNvSpPr/>
            <p:nvPr/>
          </p:nvSpPr>
          <p:spPr>
            <a:xfrm>
              <a:off x="6350" y="6350"/>
              <a:ext cx="651891" cy="651891"/>
            </a:xfrm>
            <a:custGeom>
              <a:avLst/>
              <a:gdLst/>
              <a:ahLst/>
              <a:cxnLst/>
              <a:rect l="l" t="t" r="r" b="b"/>
              <a:pathLst>
                <a:path w="651891" h="651891">
                  <a:moveTo>
                    <a:pt x="0" y="156464"/>
                  </a:moveTo>
                  <a:cubicBezTo>
                    <a:pt x="0" y="70104"/>
                    <a:pt x="70104" y="0"/>
                    <a:pt x="156464" y="0"/>
                  </a:cubicBezTo>
                  <a:lnTo>
                    <a:pt x="495427" y="0"/>
                  </a:lnTo>
                  <a:cubicBezTo>
                    <a:pt x="581787" y="0"/>
                    <a:pt x="651891" y="70104"/>
                    <a:pt x="651891" y="156464"/>
                  </a:cubicBezTo>
                  <a:lnTo>
                    <a:pt x="651891" y="495427"/>
                  </a:lnTo>
                  <a:cubicBezTo>
                    <a:pt x="651891" y="581787"/>
                    <a:pt x="581787" y="651891"/>
                    <a:pt x="495427" y="651891"/>
                  </a:cubicBezTo>
                  <a:lnTo>
                    <a:pt x="156464" y="651891"/>
                  </a:lnTo>
                  <a:cubicBezTo>
                    <a:pt x="70104" y="651891"/>
                    <a:pt x="0" y="581787"/>
                    <a:pt x="0" y="495427"/>
                  </a:cubicBezTo>
                  <a:close/>
                </a:path>
              </a:pathLst>
            </a:custGeom>
            <a:solidFill>
              <a:srgbClr val="F7EDD4"/>
            </a:solidFill>
          </p:spPr>
        </p:sp>
        <p:sp>
          <p:nvSpPr>
            <p:cNvPr id="9" name="Freeform 9"/>
            <p:cNvSpPr/>
            <p:nvPr/>
          </p:nvSpPr>
          <p:spPr>
            <a:xfrm>
              <a:off x="0" y="0"/>
              <a:ext cx="664591" cy="664591"/>
            </a:xfrm>
            <a:custGeom>
              <a:avLst/>
              <a:gdLst/>
              <a:ahLst/>
              <a:cxnLst/>
              <a:rect l="l" t="t" r="r" b="b"/>
              <a:pathLst>
                <a:path w="664591" h="664591">
                  <a:moveTo>
                    <a:pt x="0" y="162814"/>
                  </a:moveTo>
                  <a:cubicBezTo>
                    <a:pt x="0" y="72898"/>
                    <a:pt x="72898" y="0"/>
                    <a:pt x="162814" y="0"/>
                  </a:cubicBezTo>
                  <a:lnTo>
                    <a:pt x="501777" y="0"/>
                  </a:lnTo>
                  <a:lnTo>
                    <a:pt x="501777" y="6350"/>
                  </a:lnTo>
                  <a:lnTo>
                    <a:pt x="501777" y="0"/>
                  </a:lnTo>
                  <a:cubicBezTo>
                    <a:pt x="591693" y="0"/>
                    <a:pt x="664591" y="72898"/>
                    <a:pt x="664591" y="162814"/>
                  </a:cubicBezTo>
                  <a:lnTo>
                    <a:pt x="658241" y="162814"/>
                  </a:lnTo>
                  <a:lnTo>
                    <a:pt x="664591" y="162814"/>
                  </a:lnTo>
                  <a:lnTo>
                    <a:pt x="664591" y="501777"/>
                  </a:lnTo>
                  <a:lnTo>
                    <a:pt x="658241" y="501777"/>
                  </a:lnTo>
                  <a:lnTo>
                    <a:pt x="664591" y="501777"/>
                  </a:lnTo>
                  <a:cubicBezTo>
                    <a:pt x="664591" y="591693"/>
                    <a:pt x="591693" y="664591"/>
                    <a:pt x="501777" y="664591"/>
                  </a:cubicBezTo>
                  <a:lnTo>
                    <a:pt x="501777" y="658241"/>
                  </a:lnTo>
                  <a:lnTo>
                    <a:pt x="501777" y="664591"/>
                  </a:lnTo>
                  <a:lnTo>
                    <a:pt x="162814" y="664591"/>
                  </a:lnTo>
                  <a:lnTo>
                    <a:pt x="162814" y="658241"/>
                  </a:lnTo>
                  <a:lnTo>
                    <a:pt x="162814" y="664591"/>
                  </a:lnTo>
                  <a:cubicBezTo>
                    <a:pt x="72898" y="664591"/>
                    <a:pt x="0" y="591693"/>
                    <a:pt x="0" y="501777"/>
                  </a:cubicBezTo>
                  <a:lnTo>
                    <a:pt x="0" y="162814"/>
                  </a:lnTo>
                  <a:lnTo>
                    <a:pt x="6350" y="162814"/>
                  </a:lnTo>
                  <a:lnTo>
                    <a:pt x="0" y="162814"/>
                  </a:lnTo>
                  <a:moveTo>
                    <a:pt x="12700" y="162814"/>
                  </a:moveTo>
                  <a:lnTo>
                    <a:pt x="12700" y="501777"/>
                  </a:lnTo>
                  <a:lnTo>
                    <a:pt x="6350" y="501777"/>
                  </a:lnTo>
                  <a:lnTo>
                    <a:pt x="12700" y="501777"/>
                  </a:lnTo>
                  <a:cubicBezTo>
                    <a:pt x="12700" y="584708"/>
                    <a:pt x="79883" y="651891"/>
                    <a:pt x="162814" y="651891"/>
                  </a:cubicBezTo>
                  <a:lnTo>
                    <a:pt x="501777" y="651891"/>
                  </a:lnTo>
                  <a:cubicBezTo>
                    <a:pt x="584708" y="651891"/>
                    <a:pt x="651891" y="584708"/>
                    <a:pt x="651891" y="501777"/>
                  </a:cubicBezTo>
                  <a:lnTo>
                    <a:pt x="651891" y="162814"/>
                  </a:lnTo>
                  <a:cubicBezTo>
                    <a:pt x="651891" y="79883"/>
                    <a:pt x="584708" y="12700"/>
                    <a:pt x="501777" y="12700"/>
                  </a:cubicBezTo>
                  <a:lnTo>
                    <a:pt x="162814" y="12700"/>
                  </a:lnTo>
                  <a:lnTo>
                    <a:pt x="162814" y="6350"/>
                  </a:lnTo>
                  <a:lnTo>
                    <a:pt x="162814" y="12700"/>
                  </a:lnTo>
                  <a:cubicBezTo>
                    <a:pt x="79883" y="12700"/>
                    <a:pt x="12700" y="79883"/>
                    <a:pt x="12700" y="162814"/>
                  </a:cubicBezTo>
                  <a:close/>
                </a:path>
              </a:pathLst>
            </a:custGeom>
            <a:solidFill>
              <a:srgbClr val="DDD3BA"/>
            </a:solidFill>
          </p:spPr>
        </p:sp>
      </p:grpSp>
      <p:sp>
        <p:nvSpPr>
          <p:cNvPr id="10" name="TextBox 10"/>
          <p:cNvSpPr txBox="1"/>
          <p:nvPr/>
        </p:nvSpPr>
        <p:spPr>
          <a:xfrm>
            <a:off x="8604051" y="3238054"/>
            <a:ext cx="3492401" cy="446037"/>
          </a:xfrm>
          <a:prstGeom prst="rect">
            <a:avLst/>
          </a:prstGeom>
        </p:spPr>
        <p:txBody>
          <a:bodyPr lIns="0" tIns="0" rIns="0" bIns="0" rtlCol="0" anchor="t">
            <a:spAutoFit/>
          </a:bodyPr>
          <a:lstStyle/>
          <a:p>
            <a:pPr algn="l">
              <a:lnSpc>
                <a:spcPts val="3374"/>
              </a:lnSpc>
            </a:pPr>
            <a:r>
              <a:rPr lang="en-US" sz="2687">
                <a:solidFill>
                  <a:srgbClr val="454240"/>
                </a:solidFill>
                <a:latin typeface="Libre Baskerville"/>
                <a:ea typeface="Libre Baskerville"/>
                <a:cs typeface="Libre Baskerville"/>
                <a:sym typeface="Libre Baskerville"/>
              </a:rPr>
              <a:t>Βασική θέση</a:t>
            </a:r>
          </a:p>
        </p:txBody>
      </p:sp>
      <p:sp>
        <p:nvSpPr>
          <p:cNvPr id="11" name="TextBox 11"/>
          <p:cNvSpPr txBox="1"/>
          <p:nvPr/>
        </p:nvSpPr>
        <p:spPr>
          <a:xfrm>
            <a:off x="8604051" y="3756422"/>
            <a:ext cx="3829347" cy="3223766"/>
          </a:xfrm>
          <a:prstGeom prst="rect">
            <a:avLst/>
          </a:prstGeom>
        </p:spPr>
        <p:txBody>
          <a:bodyPr lIns="0" tIns="0" rIns="0" bIns="0" rtlCol="0" anchor="t">
            <a:spAutoFit/>
          </a:bodyPr>
          <a:lstStyle/>
          <a:p>
            <a:pPr algn="l">
              <a:lnSpc>
                <a:spcPts val="3500"/>
              </a:lnSpc>
            </a:pPr>
            <a:r>
              <a:rPr lang="en-US" sz="2187">
                <a:solidFill>
                  <a:srgbClr val="454240"/>
                </a:solidFill>
                <a:latin typeface="DM Sans"/>
                <a:ea typeface="DM Sans"/>
                <a:cs typeface="DM Sans"/>
                <a:sym typeface="DM Sans"/>
              </a:rPr>
              <a:t>H ανθρώπινη νόηση διαθέτει έμφυτα και a priori (εκ των προτέρων, δηλαδή προεμπειρικά) βασικά γνωστικά στοιχεία και βασικές βέβαιες πεποιθήσεις.</a:t>
            </a:r>
          </a:p>
        </p:txBody>
      </p:sp>
      <p:grpSp>
        <p:nvGrpSpPr>
          <p:cNvPr id="12" name="Group 12"/>
          <p:cNvGrpSpPr/>
          <p:nvPr/>
        </p:nvGrpSpPr>
        <p:grpSpPr>
          <a:xfrm>
            <a:off x="12707988" y="3242816"/>
            <a:ext cx="498425" cy="498425"/>
            <a:chOff x="0" y="0"/>
            <a:chExt cx="664567" cy="664567"/>
          </a:xfrm>
        </p:grpSpPr>
        <p:sp>
          <p:nvSpPr>
            <p:cNvPr id="13" name="Freeform 13"/>
            <p:cNvSpPr/>
            <p:nvPr/>
          </p:nvSpPr>
          <p:spPr>
            <a:xfrm>
              <a:off x="6350" y="6350"/>
              <a:ext cx="651891" cy="651891"/>
            </a:xfrm>
            <a:custGeom>
              <a:avLst/>
              <a:gdLst/>
              <a:ahLst/>
              <a:cxnLst/>
              <a:rect l="l" t="t" r="r" b="b"/>
              <a:pathLst>
                <a:path w="651891" h="651891">
                  <a:moveTo>
                    <a:pt x="0" y="156464"/>
                  </a:moveTo>
                  <a:cubicBezTo>
                    <a:pt x="0" y="70104"/>
                    <a:pt x="70104" y="0"/>
                    <a:pt x="156464" y="0"/>
                  </a:cubicBezTo>
                  <a:lnTo>
                    <a:pt x="495427" y="0"/>
                  </a:lnTo>
                  <a:cubicBezTo>
                    <a:pt x="581787" y="0"/>
                    <a:pt x="651891" y="70104"/>
                    <a:pt x="651891" y="156464"/>
                  </a:cubicBezTo>
                  <a:lnTo>
                    <a:pt x="651891" y="495427"/>
                  </a:lnTo>
                  <a:cubicBezTo>
                    <a:pt x="651891" y="581787"/>
                    <a:pt x="581787" y="651891"/>
                    <a:pt x="495427" y="651891"/>
                  </a:cubicBezTo>
                  <a:lnTo>
                    <a:pt x="156464" y="651891"/>
                  </a:lnTo>
                  <a:cubicBezTo>
                    <a:pt x="70104" y="651891"/>
                    <a:pt x="0" y="581787"/>
                    <a:pt x="0" y="495427"/>
                  </a:cubicBezTo>
                  <a:close/>
                </a:path>
              </a:pathLst>
            </a:custGeom>
            <a:solidFill>
              <a:srgbClr val="F7EDD4"/>
            </a:solidFill>
          </p:spPr>
        </p:sp>
        <p:sp>
          <p:nvSpPr>
            <p:cNvPr id="14" name="Freeform 14"/>
            <p:cNvSpPr/>
            <p:nvPr/>
          </p:nvSpPr>
          <p:spPr>
            <a:xfrm>
              <a:off x="0" y="0"/>
              <a:ext cx="664591" cy="664591"/>
            </a:xfrm>
            <a:custGeom>
              <a:avLst/>
              <a:gdLst/>
              <a:ahLst/>
              <a:cxnLst/>
              <a:rect l="l" t="t" r="r" b="b"/>
              <a:pathLst>
                <a:path w="664591" h="664591">
                  <a:moveTo>
                    <a:pt x="0" y="162814"/>
                  </a:moveTo>
                  <a:cubicBezTo>
                    <a:pt x="0" y="72898"/>
                    <a:pt x="72898" y="0"/>
                    <a:pt x="162814" y="0"/>
                  </a:cubicBezTo>
                  <a:lnTo>
                    <a:pt x="501777" y="0"/>
                  </a:lnTo>
                  <a:lnTo>
                    <a:pt x="501777" y="6350"/>
                  </a:lnTo>
                  <a:lnTo>
                    <a:pt x="501777" y="0"/>
                  </a:lnTo>
                  <a:cubicBezTo>
                    <a:pt x="591693" y="0"/>
                    <a:pt x="664591" y="72898"/>
                    <a:pt x="664591" y="162814"/>
                  </a:cubicBezTo>
                  <a:lnTo>
                    <a:pt x="658241" y="162814"/>
                  </a:lnTo>
                  <a:lnTo>
                    <a:pt x="664591" y="162814"/>
                  </a:lnTo>
                  <a:lnTo>
                    <a:pt x="664591" y="501777"/>
                  </a:lnTo>
                  <a:lnTo>
                    <a:pt x="658241" y="501777"/>
                  </a:lnTo>
                  <a:lnTo>
                    <a:pt x="664591" y="501777"/>
                  </a:lnTo>
                  <a:cubicBezTo>
                    <a:pt x="664591" y="591693"/>
                    <a:pt x="591693" y="664591"/>
                    <a:pt x="501777" y="664591"/>
                  </a:cubicBezTo>
                  <a:lnTo>
                    <a:pt x="501777" y="658241"/>
                  </a:lnTo>
                  <a:lnTo>
                    <a:pt x="501777" y="664591"/>
                  </a:lnTo>
                  <a:lnTo>
                    <a:pt x="162814" y="664591"/>
                  </a:lnTo>
                  <a:lnTo>
                    <a:pt x="162814" y="658241"/>
                  </a:lnTo>
                  <a:lnTo>
                    <a:pt x="162814" y="664591"/>
                  </a:lnTo>
                  <a:cubicBezTo>
                    <a:pt x="72898" y="664591"/>
                    <a:pt x="0" y="591693"/>
                    <a:pt x="0" y="501777"/>
                  </a:cubicBezTo>
                  <a:lnTo>
                    <a:pt x="0" y="162814"/>
                  </a:lnTo>
                  <a:lnTo>
                    <a:pt x="6350" y="162814"/>
                  </a:lnTo>
                  <a:lnTo>
                    <a:pt x="0" y="162814"/>
                  </a:lnTo>
                  <a:moveTo>
                    <a:pt x="12700" y="162814"/>
                  </a:moveTo>
                  <a:lnTo>
                    <a:pt x="12700" y="501777"/>
                  </a:lnTo>
                  <a:lnTo>
                    <a:pt x="6350" y="501777"/>
                  </a:lnTo>
                  <a:lnTo>
                    <a:pt x="12700" y="501777"/>
                  </a:lnTo>
                  <a:cubicBezTo>
                    <a:pt x="12700" y="584708"/>
                    <a:pt x="79883" y="651891"/>
                    <a:pt x="162814" y="651891"/>
                  </a:cubicBezTo>
                  <a:lnTo>
                    <a:pt x="501777" y="651891"/>
                  </a:lnTo>
                  <a:cubicBezTo>
                    <a:pt x="584708" y="651891"/>
                    <a:pt x="651891" y="584708"/>
                    <a:pt x="651891" y="501777"/>
                  </a:cubicBezTo>
                  <a:lnTo>
                    <a:pt x="651891" y="162814"/>
                  </a:lnTo>
                  <a:cubicBezTo>
                    <a:pt x="651891" y="79883"/>
                    <a:pt x="584708" y="12700"/>
                    <a:pt x="501777" y="12700"/>
                  </a:cubicBezTo>
                  <a:lnTo>
                    <a:pt x="162814" y="12700"/>
                  </a:lnTo>
                  <a:lnTo>
                    <a:pt x="162814" y="6350"/>
                  </a:lnTo>
                  <a:lnTo>
                    <a:pt x="162814" y="12700"/>
                  </a:lnTo>
                  <a:cubicBezTo>
                    <a:pt x="79883" y="12700"/>
                    <a:pt x="12700" y="79883"/>
                    <a:pt x="12700" y="162814"/>
                  </a:cubicBezTo>
                  <a:close/>
                </a:path>
              </a:pathLst>
            </a:custGeom>
            <a:solidFill>
              <a:srgbClr val="DDD3BA"/>
            </a:solidFill>
          </p:spPr>
        </p:sp>
      </p:grpSp>
      <p:sp>
        <p:nvSpPr>
          <p:cNvPr id="15" name="TextBox 15"/>
          <p:cNvSpPr txBox="1"/>
          <p:nvPr/>
        </p:nvSpPr>
        <p:spPr>
          <a:xfrm>
            <a:off x="13481000" y="3238054"/>
            <a:ext cx="3492401" cy="446037"/>
          </a:xfrm>
          <a:prstGeom prst="rect">
            <a:avLst/>
          </a:prstGeom>
        </p:spPr>
        <p:txBody>
          <a:bodyPr lIns="0" tIns="0" rIns="0" bIns="0" rtlCol="0" anchor="t">
            <a:spAutoFit/>
          </a:bodyPr>
          <a:lstStyle/>
          <a:p>
            <a:pPr algn="l">
              <a:lnSpc>
                <a:spcPts val="3374"/>
              </a:lnSpc>
            </a:pPr>
            <a:r>
              <a:rPr lang="en-US" sz="2687">
                <a:solidFill>
                  <a:srgbClr val="454240"/>
                </a:solidFill>
                <a:latin typeface="Libre Baskerville"/>
                <a:ea typeface="Libre Baskerville"/>
                <a:cs typeface="Libre Baskerville"/>
                <a:sym typeface="Libre Baskerville"/>
              </a:rPr>
              <a:t>Παραδείγματα</a:t>
            </a:r>
          </a:p>
        </p:txBody>
      </p:sp>
      <p:sp>
        <p:nvSpPr>
          <p:cNvPr id="16" name="TextBox 16"/>
          <p:cNvSpPr txBox="1"/>
          <p:nvPr/>
        </p:nvSpPr>
        <p:spPr>
          <a:xfrm>
            <a:off x="13481000" y="3756422"/>
            <a:ext cx="3829348" cy="989111"/>
          </a:xfrm>
          <a:prstGeom prst="rect">
            <a:avLst/>
          </a:prstGeom>
        </p:spPr>
        <p:txBody>
          <a:bodyPr lIns="0" tIns="0" rIns="0" bIns="0" rtlCol="0" anchor="t">
            <a:spAutoFit/>
          </a:bodyPr>
          <a:lstStyle/>
          <a:p>
            <a:pPr algn="l">
              <a:lnSpc>
                <a:spcPts val="3500"/>
              </a:lnSpc>
            </a:pPr>
            <a:r>
              <a:rPr lang="en-US" sz="2187">
                <a:solidFill>
                  <a:srgbClr val="454240"/>
                </a:solidFill>
                <a:latin typeface="DM Sans"/>
                <a:ea typeface="DM Sans"/>
                <a:cs typeface="DM Sans"/>
                <a:sym typeface="DM Sans"/>
              </a:rPr>
              <a:t>Μαθηματικά αξιώματα, λογικές αρχές και ιδέες.</a:t>
            </a:r>
          </a:p>
        </p:txBody>
      </p:sp>
      <p:grpSp>
        <p:nvGrpSpPr>
          <p:cNvPr id="17" name="Group 17"/>
          <p:cNvGrpSpPr/>
          <p:nvPr/>
        </p:nvGrpSpPr>
        <p:grpSpPr>
          <a:xfrm>
            <a:off x="7831039" y="7568952"/>
            <a:ext cx="498425" cy="498425"/>
            <a:chOff x="0" y="0"/>
            <a:chExt cx="664567" cy="664567"/>
          </a:xfrm>
        </p:grpSpPr>
        <p:sp>
          <p:nvSpPr>
            <p:cNvPr id="18" name="Freeform 18"/>
            <p:cNvSpPr/>
            <p:nvPr/>
          </p:nvSpPr>
          <p:spPr>
            <a:xfrm>
              <a:off x="6350" y="6350"/>
              <a:ext cx="651891" cy="651891"/>
            </a:xfrm>
            <a:custGeom>
              <a:avLst/>
              <a:gdLst/>
              <a:ahLst/>
              <a:cxnLst/>
              <a:rect l="l" t="t" r="r" b="b"/>
              <a:pathLst>
                <a:path w="651891" h="651891">
                  <a:moveTo>
                    <a:pt x="0" y="156464"/>
                  </a:moveTo>
                  <a:cubicBezTo>
                    <a:pt x="0" y="70104"/>
                    <a:pt x="70104" y="0"/>
                    <a:pt x="156464" y="0"/>
                  </a:cubicBezTo>
                  <a:lnTo>
                    <a:pt x="495427" y="0"/>
                  </a:lnTo>
                  <a:cubicBezTo>
                    <a:pt x="581787" y="0"/>
                    <a:pt x="651891" y="70104"/>
                    <a:pt x="651891" y="156464"/>
                  </a:cubicBezTo>
                  <a:lnTo>
                    <a:pt x="651891" y="495427"/>
                  </a:lnTo>
                  <a:cubicBezTo>
                    <a:pt x="651891" y="581787"/>
                    <a:pt x="581787" y="651891"/>
                    <a:pt x="495427" y="651891"/>
                  </a:cubicBezTo>
                  <a:lnTo>
                    <a:pt x="156464" y="651891"/>
                  </a:lnTo>
                  <a:cubicBezTo>
                    <a:pt x="70104" y="651891"/>
                    <a:pt x="0" y="581787"/>
                    <a:pt x="0" y="495427"/>
                  </a:cubicBezTo>
                  <a:close/>
                </a:path>
              </a:pathLst>
            </a:custGeom>
            <a:solidFill>
              <a:srgbClr val="F7EDD4"/>
            </a:solidFill>
          </p:spPr>
        </p:sp>
        <p:sp>
          <p:nvSpPr>
            <p:cNvPr id="19" name="Freeform 19"/>
            <p:cNvSpPr/>
            <p:nvPr/>
          </p:nvSpPr>
          <p:spPr>
            <a:xfrm>
              <a:off x="0" y="0"/>
              <a:ext cx="664591" cy="664591"/>
            </a:xfrm>
            <a:custGeom>
              <a:avLst/>
              <a:gdLst/>
              <a:ahLst/>
              <a:cxnLst/>
              <a:rect l="l" t="t" r="r" b="b"/>
              <a:pathLst>
                <a:path w="664591" h="664591">
                  <a:moveTo>
                    <a:pt x="0" y="162814"/>
                  </a:moveTo>
                  <a:cubicBezTo>
                    <a:pt x="0" y="72898"/>
                    <a:pt x="72898" y="0"/>
                    <a:pt x="162814" y="0"/>
                  </a:cubicBezTo>
                  <a:lnTo>
                    <a:pt x="501777" y="0"/>
                  </a:lnTo>
                  <a:lnTo>
                    <a:pt x="501777" y="6350"/>
                  </a:lnTo>
                  <a:lnTo>
                    <a:pt x="501777" y="0"/>
                  </a:lnTo>
                  <a:cubicBezTo>
                    <a:pt x="591693" y="0"/>
                    <a:pt x="664591" y="72898"/>
                    <a:pt x="664591" y="162814"/>
                  </a:cubicBezTo>
                  <a:lnTo>
                    <a:pt x="658241" y="162814"/>
                  </a:lnTo>
                  <a:lnTo>
                    <a:pt x="664591" y="162814"/>
                  </a:lnTo>
                  <a:lnTo>
                    <a:pt x="664591" y="501777"/>
                  </a:lnTo>
                  <a:lnTo>
                    <a:pt x="658241" y="501777"/>
                  </a:lnTo>
                  <a:lnTo>
                    <a:pt x="664591" y="501777"/>
                  </a:lnTo>
                  <a:cubicBezTo>
                    <a:pt x="664591" y="591693"/>
                    <a:pt x="591693" y="664591"/>
                    <a:pt x="501777" y="664591"/>
                  </a:cubicBezTo>
                  <a:lnTo>
                    <a:pt x="501777" y="658241"/>
                  </a:lnTo>
                  <a:lnTo>
                    <a:pt x="501777" y="664591"/>
                  </a:lnTo>
                  <a:lnTo>
                    <a:pt x="162814" y="664591"/>
                  </a:lnTo>
                  <a:lnTo>
                    <a:pt x="162814" y="658241"/>
                  </a:lnTo>
                  <a:lnTo>
                    <a:pt x="162814" y="664591"/>
                  </a:lnTo>
                  <a:cubicBezTo>
                    <a:pt x="72898" y="664591"/>
                    <a:pt x="0" y="591693"/>
                    <a:pt x="0" y="501777"/>
                  </a:cubicBezTo>
                  <a:lnTo>
                    <a:pt x="0" y="162814"/>
                  </a:lnTo>
                  <a:lnTo>
                    <a:pt x="6350" y="162814"/>
                  </a:lnTo>
                  <a:lnTo>
                    <a:pt x="0" y="162814"/>
                  </a:lnTo>
                  <a:moveTo>
                    <a:pt x="12700" y="162814"/>
                  </a:moveTo>
                  <a:lnTo>
                    <a:pt x="12700" y="501777"/>
                  </a:lnTo>
                  <a:lnTo>
                    <a:pt x="6350" y="501777"/>
                  </a:lnTo>
                  <a:lnTo>
                    <a:pt x="12700" y="501777"/>
                  </a:lnTo>
                  <a:cubicBezTo>
                    <a:pt x="12700" y="584708"/>
                    <a:pt x="79883" y="651891"/>
                    <a:pt x="162814" y="651891"/>
                  </a:cubicBezTo>
                  <a:lnTo>
                    <a:pt x="501777" y="651891"/>
                  </a:lnTo>
                  <a:cubicBezTo>
                    <a:pt x="584708" y="651891"/>
                    <a:pt x="651891" y="584708"/>
                    <a:pt x="651891" y="501777"/>
                  </a:cubicBezTo>
                  <a:lnTo>
                    <a:pt x="651891" y="162814"/>
                  </a:lnTo>
                  <a:cubicBezTo>
                    <a:pt x="651891" y="79883"/>
                    <a:pt x="584708" y="12700"/>
                    <a:pt x="501777" y="12700"/>
                  </a:cubicBezTo>
                  <a:lnTo>
                    <a:pt x="162814" y="12700"/>
                  </a:lnTo>
                  <a:lnTo>
                    <a:pt x="162814" y="6350"/>
                  </a:lnTo>
                  <a:lnTo>
                    <a:pt x="162814" y="12700"/>
                  </a:lnTo>
                  <a:cubicBezTo>
                    <a:pt x="79883" y="12700"/>
                    <a:pt x="12700" y="79883"/>
                    <a:pt x="12700" y="162814"/>
                  </a:cubicBezTo>
                  <a:close/>
                </a:path>
              </a:pathLst>
            </a:custGeom>
            <a:solidFill>
              <a:srgbClr val="DDD3BA"/>
            </a:solidFill>
          </p:spPr>
        </p:sp>
      </p:grpSp>
      <p:sp>
        <p:nvSpPr>
          <p:cNvPr id="20" name="TextBox 20"/>
          <p:cNvSpPr txBox="1"/>
          <p:nvPr/>
        </p:nvSpPr>
        <p:spPr>
          <a:xfrm>
            <a:off x="8604051" y="7564190"/>
            <a:ext cx="3492401" cy="446038"/>
          </a:xfrm>
          <a:prstGeom prst="rect">
            <a:avLst/>
          </a:prstGeom>
        </p:spPr>
        <p:txBody>
          <a:bodyPr lIns="0" tIns="0" rIns="0" bIns="0" rtlCol="0" anchor="t">
            <a:spAutoFit/>
          </a:bodyPr>
          <a:lstStyle/>
          <a:p>
            <a:pPr algn="l">
              <a:lnSpc>
                <a:spcPts val="3374"/>
              </a:lnSpc>
            </a:pPr>
            <a:r>
              <a:rPr lang="en-US" sz="2687">
                <a:solidFill>
                  <a:srgbClr val="454240"/>
                </a:solidFill>
                <a:latin typeface="Libre Baskerville"/>
                <a:ea typeface="Libre Baskerville"/>
                <a:cs typeface="Libre Baskerville"/>
                <a:sym typeface="Libre Baskerville"/>
              </a:rPr>
              <a:t>Ρόλος της εμπειρίας</a:t>
            </a:r>
          </a:p>
        </p:txBody>
      </p:sp>
      <p:sp>
        <p:nvSpPr>
          <p:cNvPr id="21" name="TextBox 21"/>
          <p:cNvSpPr txBox="1"/>
          <p:nvPr/>
        </p:nvSpPr>
        <p:spPr>
          <a:xfrm>
            <a:off x="8604051" y="8082557"/>
            <a:ext cx="8706147" cy="1436043"/>
          </a:xfrm>
          <a:prstGeom prst="rect">
            <a:avLst/>
          </a:prstGeom>
        </p:spPr>
        <p:txBody>
          <a:bodyPr lIns="0" tIns="0" rIns="0" bIns="0" rtlCol="0" anchor="t">
            <a:spAutoFit/>
          </a:bodyPr>
          <a:lstStyle/>
          <a:p>
            <a:pPr algn="l">
              <a:lnSpc>
                <a:spcPts val="3500"/>
              </a:lnSpc>
            </a:pPr>
            <a:r>
              <a:rPr lang="en-US" sz="2187">
                <a:solidFill>
                  <a:srgbClr val="454240"/>
                </a:solidFill>
                <a:latin typeface="DM Sans"/>
                <a:ea typeface="DM Sans"/>
                <a:cs typeface="DM Sans"/>
                <a:sym typeface="DM Sans"/>
              </a:rPr>
              <a:t>Η εμπειρία έρχεται α posteriori (εκ των υστέρων), για να λειτουργήσει μόνον ως το έναυσμα που ενεργοποιεί τους a priori γνωστικούς μηχανισμούς μας.</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preencoded.png"/>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grpSp>
        <p:nvGrpSpPr>
          <p:cNvPr id="3" name="Group 3"/>
          <p:cNvGrpSpPr/>
          <p:nvPr/>
        </p:nvGrpSpPr>
        <p:grpSpPr>
          <a:xfrm>
            <a:off x="0" y="0"/>
            <a:ext cx="18288000" cy="10287000"/>
            <a:chOff x="0" y="0"/>
            <a:chExt cx="24384000" cy="13716000"/>
          </a:xfrm>
        </p:grpSpPr>
        <p:sp>
          <p:nvSpPr>
            <p:cNvPr id="4" name="Freeform 4"/>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DFA"/>
            </a:solidFill>
          </p:spPr>
        </p:sp>
      </p:grpSp>
      <p:sp>
        <p:nvSpPr>
          <p:cNvPr id="5" name="Freeform 5" descr="preencoded.png"/>
          <p:cNvSpPr/>
          <p:nvPr/>
        </p:nvSpPr>
        <p:spPr>
          <a:xfrm>
            <a:off x="0" y="0"/>
            <a:ext cx="6858000" cy="10288786"/>
          </a:xfrm>
          <a:custGeom>
            <a:avLst/>
            <a:gdLst/>
            <a:ahLst/>
            <a:cxnLst/>
            <a:rect l="l" t="t" r="r" b="b"/>
            <a:pathLst>
              <a:path w="6858000" h="10288786">
                <a:moveTo>
                  <a:pt x="0" y="0"/>
                </a:moveTo>
                <a:lnTo>
                  <a:pt x="6858000" y="0"/>
                </a:lnTo>
                <a:lnTo>
                  <a:pt x="6858000" y="10288786"/>
                </a:lnTo>
                <a:lnTo>
                  <a:pt x="0" y="10288786"/>
                </a:lnTo>
                <a:lnTo>
                  <a:pt x="0" y="0"/>
                </a:lnTo>
                <a:close/>
              </a:path>
            </a:pathLst>
          </a:custGeom>
          <a:blipFill>
            <a:blip r:embed="rId4"/>
            <a:stretch>
              <a:fillRect l="-8" r="-8"/>
            </a:stretch>
          </a:blipFill>
        </p:spPr>
      </p:sp>
      <p:sp>
        <p:nvSpPr>
          <p:cNvPr id="6" name="TextBox 6"/>
          <p:cNvSpPr txBox="1"/>
          <p:nvPr/>
        </p:nvSpPr>
        <p:spPr>
          <a:xfrm>
            <a:off x="7777311" y="684162"/>
            <a:ext cx="9591378" cy="1679674"/>
          </a:xfrm>
          <a:prstGeom prst="rect">
            <a:avLst/>
          </a:prstGeom>
        </p:spPr>
        <p:txBody>
          <a:bodyPr lIns="0" tIns="0" rIns="0" bIns="0" rtlCol="0" anchor="t">
            <a:spAutoFit/>
          </a:bodyPr>
          <a:lstStyle/>
          <a:p>
            <a:pPr algn="l">
              <a:lnSpc>
                <a:spcPts val="6437"/>
              </a:lnSpc>
            </a:pPr>
            <a:r>
              <a:rPr lang="en-US" sz="5125">
                <a:solidFill>
                  <a:srgbClr val="5C4E3D"/>
                </a:solidFill>
                <a:latin typeface="Libre Baskerville"/>
                <a:ea typeface="Libre Baskerville"/>
                <a:cs typeface="Libre Baskerville"/>
                <a:sym typeface="Libre Baskerville"/>
              </a:rPr>
              <a:t>Το Γνωσιολογικό Πρόβλημα του Ορθολογισμού</a:t>
            </a:r>
          </a:p>
        </p:txBody>
      </p:sp>
      <p:sp>
        <p:nvSpPr>
          <p:cNvPr id="7" name="Freeform 7" descr="preencoded.png"/>
          <p:cNvSpPr/>
          <p:nvPr/>
        </p:nvSpPr>
        <p:spPr>
          <a:xfrm>
            <a:off x="7777311" y="2757785"/>
            <a:ext cx="1313260" cy="2353716"/>
          </a:xfrm>
          <a:custGeom>
            <a:avLst/>
            <a:gdLst/>
            <a:ahLst/>
            <a:cxnLst/>
            <a:rect l="l" t="t" r="r" b="b"/>
            <a:pathLst>
              <a:path w="1313260" h="2353716">
                <a:moveTo>
                  <a:pt x="0" y="0"/>
                </a:moveTo>
                <a:lnTo>
                  <a:pt x="1313260" y="0"/>
                </a:lnTo>
                <a:lnTo>
                  <a:pt x="1313260" y="2353716"/>
                </a:lnTo>
                <a:lnTo>
                  <a:pt x="0" y="2353716"/>
                </a:lnTo>
                <a:lnTo>
                  <a:pt x="0" y="0"/>
                </a:lnTo>
                <a:close/>
              </a:path>
            </a:pathLst>
          </a:custGeom>
          <a:blipFill>
            <a:blip r:embed="rId5"/>
            <a:stretch>
              <a:fillRect l="-67" r="-67"/>
            </a:stretch>
          </a:blipFill>
        </p:spPr>
      </p:sp>
      <p:sp>
        <p:nvSpPr>
          <p:cNvPr id="8" name="TextBox 8"/>
          <p:cNvSpPr txBox="1"/>
          <p:nvPr/>
        </p:nvSpPr>
        <p:spPr>
          <a:xfrm>
            <a:off x="9484519" y="3001268"/>
            <a:ext cx="3283297" cy="429369"/>
          </a:xfrm>
          <a:prstGeom prst="rect">
            <a:avLst/>
          </a:prstGeom>
        </p:spPr>
        <p:txBody>
          <a:bodyPr lIns="0" tIns="0" rIns="0" bIns="0" rtlCol="0" anchor="t">
            <a:spAutoFit/>
          </a:bodyPr>
          <a:lstStyle/>
          <a:p>
            <a:pPr algn="l">
              <a:lnSpc>
                <a:spcPts val="3187"/>
              </a:lnSpc>
            </a:pPr>
            <a:r>
              <a:rPr lang="en-US" sz="2562">
                <a:solidFill>
                  <a:srgbClr val="454240"/>
                </a:solidFill>
                <a:latin typeface="Libre Baskerville"/>
                <a:ea typeface="Libre Baskerville"/>
                <a:cs typeface="Libre Baskerville"/>
                <a:sym typeface="Libre Baskerville"/>
              </a:rPr>
              <a:t>Πρόβλημα</a:t>
            </a:r>
          </a:p>
        </p:txBody>
      </p:sp>
      <p:sp>
        <p:nvSpPr>
          <p:cNvPr id="9" name="TextBox 9"/>
          <p:cNvSpPr txBox="1"/>
          <p:nvPr/>
        </p:nvSpPr>
        <p:spPr>
          <a:xfrm>
            <a:off x="9484519" y="3511898"/>
            <a:ext cx="7884170" cy="1337072"/>
          </a:xfrm>
          <a:prstGeom prst="rect">
            <a:avLst/>
          </a:prstGeom>
        </p:spPr>
        <p:txBody>
          <a:bodyPr lIns="0" tIns="0" rIns="0" bIns="0" rtlCol="0" anchor="t">
            <a:spAutoFit/>
          </a:bodyPr>
          <a:lstStyle/>
          <a:p>
            <a:pPr algn="l">
              <a:lnSpc>
                <a:spcPts val="3249"/>
              </a:lnSpc>
            </a:pPr>
            <a:r>
              <a:rPr lang="en-US" sz="2062">
                <a:solidFill>
                  <a:srgbClr val="454240"/>
                </a:solidFill>
                <a:latin typeface="DM Sans"/>
                <a:ea typeface="DM Sans"/>
                <a:cs typeface="DM Sans"/>
                <a:sym typeface="DM Sans"/>
              </a:rPr>
              <a:t>Εφόσον μόνον ο νους μας σχηματίζει τη γνώση για τα πράγματα, πώς είναι δυνατόν η γνώση αυτή να συνδέεται με την αντικειμενική πραγματικότητα αυτή καθαυτή.</a:t>
            </a:r>
          </a:p>
        </p:txBody>
      </p:sp>
      <p:sp>
        <p:nvSpPr>
          <p:cNvPr id="10" name="Freeform 10" descr="preencoded.png"/>
          <p:cNvSpPr/>
          <p:nvPr/>
        </p:nvSpPr>
        <p:spPr>
          <a:xfrm>
            <a:off x="7777311" y="5111502"/>
            <a:ext cx="1313260" cy="2353716"/>
          </a:xfrm>
          <a:custGeom>
            <a:avLst/>
            <a:gdLst/>
            <a:ahLst/>
            <a:cxnLst/>
            <a:rect l="l" t="t" r="r" b="b"/>
            <a:pathLst>
              <a:path w="1313260" h="2353716">
                <a:moveTo>
                  <a:pt x="0" y="0"/>
                </a:moveTo>
                <a:lnTo>
                  <a:pt x="1313260" y="0"/>
                </a:lnTo>
                <a:lnTo>
                  <a:pt x="1313260" y="2353717"/>
                </a:lnTo>
                <a:lnTo>
                  <a:pt x="0" y="2353717"/>
                </a:lnTo>
                <a:lnTo>
                  <a:pt x="0" y="0"/>
                </a:lnTo>
                <a:close/>
              </a:path>
            </a:pathLst>
          </a:custGeom>
          <a:blipFill>
            <a:blip r:embed="rId6"/>
            <a:stretch>
              <a:fillRect l="-67" r="-67"/>
            </a:stretch>
          </a:blipFill>
        </p:spPr>
      </p:sp>
      <p:sp>
        <p:nvSpPr>
          <p:cNvPr id="11" name="TextBox 11"/>
          <p:cNvSpPr txBox="1"/>
          <p:nvPr/>
        </p:nvSpPr>
        <p:spPr>
          <a:xfrm>
            <a:off x="9484519" y="5354985"/>
            <a:ext cx="6351091" cy="429369"/>
          </a:xfrm>
          <a:prstGeom prst="rect">
            <a:avLst/>
          </a:prstGeom>
        </p:spPr>
        <p:txBody>
          <a:bodyPr lIns="0" tIns="0" rIns="0" bIns="0" rtlCol="0" anchor="t">
            <a:spAutoFit/>
          </a:bodyPr>
          <a:lstStyle/>
          <a:p>
            <a:pPr algn="l">
              <a:lnSpc>
                <a:spcPts val="3187"/>
              </a:lnSpc>
            </a:pPr>
            <a:r>
              <a:rPr lang="en-US" sz="2562">
                <a:solidFill>
                  <a:srgbClr val="454240"/>
                </a:solidFill>
                <a:latin typeface="Libre Baskerville"/>
                <a:ea typeface="Libre Baskerville"/>
                <a:cs typeface="Libre Baskerville"/>
                <a:sym typeface="Libre Baskerville"/>
              </a:rPr>
              <a:t>Προσέγγιση μετριοπαθών ορθολογιστών</a:t>
            </a:r>
          </a:p>
        </p:txBody>
      </p:sp>
      <p:sp>
        <p:nvSpPr>
          <p:cNvPr id="12" name="TextBox 12"/>
          <p:cNvSpPr txBox="1"/>
          <p:nvPr/>
        </p:nvSpPr>
        <p:spPr>
          <a:xfrm>
            <a:off x="9484519" y="5865614"/>
            <a:ext cx="7884170" cy="1337072"/>
          </a:xfrm>
          <a:prstGeom prst="rect">
            <a:avLst/>
          </a:prstGeom>
        </p:spPr>
        <p:txBody>
          <a:bodyPr lIns="0" tIns="0" rIns="0" bIns="0" rtlCol="0" anchor="t">
            <a:spAutoFit/>
          </a:bodyPr>
          <a:lstStyle/>
          <a:p>
            <a:pPr algn="l">
              <a:lnSpc>
                <a:spcPts val="3249"/>
              </a:lnSpc>
            </a:pPr>
            <a:r>
              <a:rPr lang="en-US" sz="2062">
                <a:solidFill>
                  <a:srgbClr val="454240"/>
                </a:solidFill>
                <a:latin typeface="DM Sans"/>
                <a:ea typeface="DM Sans"/>
                <a:cs typeface="DM Sans"/>
                <a:sym typeface="DM Sans"/>
              </a:rPr>
              <a:t>Δεν παραγνωρίζουν εντελώς τη σημασία που έχει η εμπειρία στη γνωστική διαδικασία, έστω και αν τη θεωρούν δευτερεύουσα πηγή γνώσης.</a:t>
            </a:r>
          </a:p>
        </p:txBody>
      </p:sp>
      <p:sp>
        <p:nvSpPr>
          <p:cNvPr id="13" name="Freeform 13" descr="preencoded.png"/>
          <p:cNvSpPr/>
          <p:nvPr/>
        </p:nvSpPr>
        <p:spPr>
          <a:xfrm>
            <a:off x="7777311" y="7465219"/>
            <a:ext cx="1313260" cy="2101304"/>
          </a:xfrm>
          <a:custGeom>
            <a:avLst/>
            <a:gdLst/>
            <a:ahLst/>
            <a:cxnLst/>
            <a:rect l="l" t="t" r="r" b="b"/>
            <a:pathLst>
              <a:path w="1313260" h="2101304">
                <a:moveTo>
                  <a:pt x="0" y="0"/>
                </a:moveTo>
                <a:lnTo>
                  <a:pt x="1313260" y="0"/>
                </a:lnTo>
                <a:lnTo>
                  <a:pt x="1313260" y="2101303"/>
                </a:lnTo>
                <a:lnTo>
                  <a:pt x="0" y="2101303"/>
                </a:lnTo>
                <a:lnTo>
                  <a:pt x="0" y="0"/>
                </a:lnTo>
                <a:close/>
              </a:path>
            </a:pathLst>
          </a:custGeom>
          <a:blipFill>
            <a:blip r:embed="rId7"/>
            <a:stretch>
              <a:fillRect t="-43" b="-43"/>
            </a:stretch>
          </a:blipFill>
        </p:spPr>
      </p:sp>
      <p:sp>
        <p:nvSpPr>
          <p:cNvPr id="14" name="TextBox 14"/>
          <p:cNvSpPr txBox="1"/>
          <p:nvPr/>
        </p:nvSpPr>
        <p:spPr>
          <a:xfrm>
            <a:off x="9484519" y="7708701"/>
            <a:ext cx="4653073" cy="404812"/>
          </a:xfrm>
          <a:prstGeom prst="rect">
            <a:avLst/>
          </a:prstGeom>
        </p:spPr>
        <p:txBody>
          <a:bodyPr lIns="0" tIns="0" rIns="0" bIns="0" rtlCol="0" anchor="t">
            <a:spAutoFit/>
          </a:bodyPr>
          <a:lstStyle/>
          <a:p>
            <a:pPr algn="l">
              <a:lnSpc>
                <a:spcPts val="3187"/>
              </a:lnSpc>
            </a:pPr>
            <a:r>
              <a:rPr lang="en-US" sz="2562">
                <a:solidFill>
                  <a:srgbClr val="454240"/>
                </a:solidFill>
                <a:latin typeface="Libre Baskerville"/>
                <a:ea typeface="Libre Baskerville"/>
                <a:cs typeface="Libre Baskerville"/>
                <a:sym typeface="Libre Baskerville"/>
              </a:rPr>
              <a:t>Ακραίοι ορθολογιστές</a:t>
            </a:r>
          </a:p>
        </p:txBody>
      </p:sp>
      <p:sp>
        <p:nvSpPr>
          <p:cNvPr id="15" name="TextBox 15"/>
          <p:cNvSpPr txBox="1"/>
          <p:nvPr/>
        </p:nvSpPr>
        <p:spPr>
          <a:xfrm>
            <a:off x="9484519" y="8219331"/>
            <a:ext cx="7884170" cy="916781"/>
          </a:xfrm>
          <a:prstGeom prst="rect">
            <a:avLst/>
          </a:prstGeom>
        </p:spPr>
        <p:txBody>
          <a:bodyPr lIns="0" tIns="0" rIns="0" bIns="0" rtlCol="0" anchor="t">
            <a:spAutoFit/>
          </a:bodyPr>
          <a:lstStyle/>
          <a:p>
            <a:pPr algn="l">
              <a:lnSpc>
                <a:spcPts val="3249"/>
              </a:lnSpc>
            </a:pPr>
            <a:r>
              <a:rPr lang="en-US" sz="2062">
                <a:solidFill>
                  <a:srgbClr val="454240"/>
                </a:solidFill>
                <a:latin typeface="DM Sans"/>
                <a:ea typeface="DM Sans"/>
                <a:cs typeface="DM Sans"/>
                <a:sym typeface="DM Sans"/>
              </a:rPr>
              <a:t>Όπως ο Πλάτωνας και ο Ντεκάρτ, δίνουν απόλυτη προτεραιότητα στο νου.</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preencoded.png"/>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grpSp>
        <p:nvGrpSpPr>
          <p:cNvPr id="3" name="Group 3"/>
          <p:cNvGrpSpPr/>
          <p:nvPr/>
        </p:nvGrpSpPr>
        <p:grpSpPr>
          <a:xfrm>
            <a:off x="0" y="0"/>
            <a:ext cx="18288000" cy="10287000"/>
            <a:chOff x="0" y="0"/>
            <a:chExt cx="24384000" cy="13716000"/>
          </a:xfrm>
        </p:grpSpPr>
        <p:sp>
          <p:nvSpPr>
            <p:cNvPr id="4" name="Freeform 4"/>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DFA"/>
            </a:solidFill>
          </p:spPr>
        </p:sp>
      </p:grpSp>
      <p:sp>
        <p:nvSpPr>
          <p:cNvPr id="5" name="TextBox 5"/>
          <p:cNvSpPr txBox="1"/>
          <p:nvPr/>
        </p:nvSpPr>
        <p:spPr>
          <a:xfrm>
            <a:off x="862310" y="1019175"/>
            <a:ext cx="9308455" cy="798463"/>
          </a:xfrm>
          <a:prstGeom prst="rect">
            <a:avLst/>
          </a:prstGeom>
        </p:spPr>
        <p:txBody>
          <a:bodyPr lIns="0" tIns="0" rIns="0" bIns="0" rtlCol="0" anchor="t">
            <a:spAutoFit/>
          </a:bodyPr>
          <a:lstStyle/>
          <a:p>
            <a:pPr algn="l">
              <a:lnSpc>
                <a:spcPts val="6062"/>
              </a:lnSpc>
            </a:pPr>
            <a:r>
              <a:rPr lang="en-US" sz="4812">
                <a:solidFill>
                  <a:srgbClr val="5C4E3D"/>
                </a:solidFill>
                <a:latin typeface="Libre Baskerville"/>
                <a:ea typeface="Libre Baskerville"/>
                <a:cs typeface="Libre Baskerville"/>
                <a:sym typeface="Libre Baskerville"/>
              </a:rPr>
              <a:t>Ο Ορθολογισμός στον Πλάτωνα</a:t>
            </a:r>
          </a:p>
        </p:txBody>
      </p:sp>
      <p:sp>
        <p:nvSpPr>
          <p:cNvPr id="6" name="Freeform 6" descr="preencoded.png"/>
          <p:cNvSpPr/>
          <p:nvPr/>
        </p:nvSpPr>
        <p:spPr>
          <a:xfrm>
            <a:off x="3978176" y="2310407"/>
            <a:ext cx="2049661" cy="1419671"/>
          </a:xfrm>
          <a:custGeom>
            <a:avLst/>
            <a:gdLst/>
            <a:ahLst/>
            <a:cxnLst/>
            <a:rect l="l" t="t" r="r" b="b"/>
            <a:pathLst>
              <a:path w="2049661" h="1419671">
                <a:moveTo>
                  <a:pt x="0" y="0"/>
                </a:moveTo>
                <a:lnTo>
                  <a:pt x="2049661" y="0"/>
                </a:lnTo>
                <a:lnTo>
                  <a:pt x="2049661" y="1419672"/>
                </a:lnTo>
                <a:lnTo>
                  <a:pt x="0" y="1419672"/>
                </a:lnTo>
                <a:lnTo>
                  <a:pt x="0" y="0"/>
                </a:lnTo>
                <a:close/>
              </a:path>
            </a:pathLst>
          </a:custGeom>
          <a:blipFill>
            <a:blip r:embed="rId4"/>
            <a:stretch>
              <a:fillRect t="-27" b="-27"/>
            </a:stretch>
          </a:blipFill>
        </p:spPr>
      </p:sp>
      <p:sp>
        <p:nvSpPr>
          <p:cNvPr id="7" name="TextBox 7"/>
          <p:cNvSpPr txBox="1"/>
          <p:nvPr/>
        </p:nvSpPr>
        <p:spPr>
          <a:xfrm>
            <a:off x="4934247" y="2863900"/>
            <a:ext cx="137369" cy="578644"/>
          </a:xfrm>
          <a:prstGeom prst="rect">
            <a:avLst/>
          </a:prstGeom>
        </p:spPr>
        <p:txBody>
          <a:bodyPr lIns="0" tIns="0" rIns="0" bIns="0" rtlCol="0" anchor="t">
            <a:spAutoFit/>
          </a:bodyPr>
          <a:lstStyle/>
          <a:p>
            <a:pPr algn="ctr">
              <a:lnSpc>
                <a:spcPts val="3875"/>
              </a:lnSpc>
            </a:pPr>
            <a:r>
              <a:rPr lang="en-US" sz="2375">
                <a:solidFill>
                  <a:srgbClr val="454240"/>
                </a:solidFill>
                <a:latin typeface="Libre Baskerville"/>
                <a:ea typeface="Libre Baskerville"/>
                <a:cs typeface="Libre Baskerville"/>
                <a:sym typeface="Libre Baskerville"/>
              </a:rPr>
              <a:t>1</a:t>
            </a:r>
          </a:p>
        </p:txBody>
      </p:sp>
      <p:sp>
        <p:nvSpPr>
          <p:cNvPr id="8" name="TextBox 8"/>
          <p:cNvSpPr txBox="1"/>
          <p:nvPr/>
        </p:nvSpPr>
        <p:spPr>
          <a:xfrm>
            <a:off x="6274147" y="2547194"/>
            <a:ext cx="3079998" cy="394544"/>
          </a:xfrm>
          <a:prstGeom prst="rect">
            <a:avLst/>
          </a:prstGeom>
        </p:spPr>
        <p:txBody>
          <a:bodyPr lIns="0" tIns="0" rIns="0" bIns="0" rtlCol="0" anchor="t">
            <a:spAutoFit/>
          </a:bodyPr>
          <a:lstStyle/>
          <a:p>
            <a:pPr algn="l">
              <a:lnSpc>
                <a:spcPts val="3000"/>
              </a:lnSpc>
            </a:pPr>
            <a:r>
              <a:rPr lang="en-US" sz="2375">
                <a:solidFill>
                  <a:srgbClr val="454240"/>
                </a:solidFill>
                <a:latin typeface="Libre Baskerville"/>
                <a:ea typeface="Libre Baskerville"/>
                <a:cs typeface="Libre Baskerville"/>
                <a:sym typeface="Libre Baskerville"/>
              </a:rPr>
              <a:t>Κόσμος των Ιδεών</a:t>
            </a:r>
          </a:p>
        </p:txBody>
      </p:sp>
      <p:sp>
        <p:nvSpPr>
          <p:cNvPr id="9" name="TextBox 9"/>
          <p:cNvSpPr txBox="1"/>
          <p:nvPr/>
        </p:nvSpPr>
        <p:spPr>
          <a:xfrm>
            <a:off x="6274147" y="3032372"/>
            <a:ext cx="9834034" cy="344488"/>
          </a:xfrm>
          <a:prstGeom prst="rect">
            <a:avLst/>
          </a:prstGeom>
        </p:spPr>
        <p:txBody>
          <a:bodyPr lIns="0" tIns="0" rIns="0" bIns="0" rtlCol="0" anchor="t">
            <a:spAutoFit/>
          </a:bodyPr>
          <a:lstStyle/>
          <a:p>
            <a:pPr algn="l">
              <a:lnSpc>
                <a:spcPts val="3062"/>
              </a:lnSpc>
            </a:pPr>
            <a:r>
              <a:rPr lang="en-US" sz="1937">
                <a:solidFill>
                  <a:srgbClr val="454240"/>
                </a:solidFill>
                <a:latin typeface="DM Sans"/>
                <a:ea typeface="DM Sans"/>
                <a:cs typeface="DM Sans"/>
                <a:sym typeface="DM Sans"/>
              </a:rPr>
              <a:t>Αθάνατος νοητός κόσμος με αιώνια πρότυπα της ουσίας των πραγμάτων.</a:t>
            </a:r>
          </a:p>
        </p:txBody>
      </p:sp>
      <p:grpSp>
        <p:nvGrpSpPr>
          <p:cNvPr id="10" name="Group 10"/>
          <p:cNvGrpSpPr/>
          <p:nvPr/>
        </p:nvGrpSpPr>
        <p:grpSpPr>
          <a:xfrm>
            <a:off x="6089302" y="3748831"/>
            <a:ext cx="11274921" cy="14288"/>
            <a:chOff x="0" y="0"/>
            <a:chExt cx="15033228" cy="19050"/>
          </a:xfrm>
        </p:grpSpPr>
        <p:sp>
          <p:nvSpPr>
            <p:cNvPr id="11" name="Freeform 11"/>
            <p:cNvSpPr/>
            <p:nvPr/>
          </p:nvSpPr>
          <p:spPr>
            <a:xfrm>
              <a:off x="0" y="0"/>
              <a:ext cx="15033244" cy="19050"/>
            </a:xfrm>
            <a:custGeom>
              <a:avLst/>
              <a:gdLst/>
              <a:ahLst/>
              <a:cxnLst/>
              <a:rect l="l" t="t" r="r" b="b"/>
              <a:pathLst>
                <a:path w="15033244" h="19050">
                  <a:moveTo>
                    <a:pt x="0" y="9525"/>
                  </a:moveTo>
                  <a:cubicBezTo>
                    <a:pt x="0" y="4318"/>
                    <a:pt x="4318" y="0"/>
                    <a:pt x="9525" y="0"/>
                  </a:cubicBezTo>
                  <a:lnTo>
                    <a:pt x="15023719" y="0"/>
                  </a:lnTo>
                  <a:cubicBezTo>
                    <a:pt x="15028926" y="0"/>
                    <a:pt x="15033244" y="4318"/>
                    <a:pt x="15033244" y="9525"/>
                  </a:cubicBezTo>
                  <a:cubicBezTo>
                    <a:pt x="15033244" y="14732"/>
                    <a:pt x="15028926" y="19050"/>
                    <a:pt x="15023719" y="19050"/>
                  </a:cubicBezTo>
                  <a:lnTo>
                    <a:pt x="9525" y="19050"/>
                  </a:lnTo>
                  <a:cubicBezTo>
                    <a:pt x="4318" y="19050"/>
                    <a:pt x="0" y="14732"/>
                    <a:pt x="0" y="9525"/>
                  </a:cubicBezTo>
                  <a:close/>
                </a:path>
              </a:pathLst>
            </a:custGeom>
            <a:solidFill>
              <a:srgbClr val="DDD3BA"/>
            </a:solidFill>
          </p:spPr>
        </p:sp>
      </p:grpSp>
      <p:sp>
        <p:nvSpPr>
          <p:cNvPr id="12" name="Freeform 12" descr="preencoded.png"/>
          <p:cNvSpPr/>
          <p:nvPr/>
        </p:nvSpPr>
        <p:spPr>
          <a:xfrm>
            <a:off x="2953345" y="3791545"/>
            <a:ext cx="4099322" cy="1419671"/>
          </a:xfrm>
          <a:custGeom>
            <a:avLst/>
            <a:gdLst/>
            <a:ahLst/>
            <a:cxnLst/>
            <a:rect l="l" t="t" r="r" b="b"/>
            <a:pathLst>
              <a:path w="4099322" h="1419671">
                <a:moveTo>
                  <a:pt x="0" y="0"/>
                </a:moveTo>
                <a:lnTo>
                  <a:pt x="4099322" y="0"/>
                </a:lnTo>
                <a:lnTo>
                  <a:pt x="4099322" y="1419671"/>
                </a:lnTo>
                <a:lnTo>
                  <a:pt x="0" y="1419671"/>
                </a:lnTo>
                <a:lnTo>
                  <a:pt x="0" y="0"/>
                </a:lnTo>
                <a:close/>
              </a:path>
            </a:pathLst>
          </a:custGeom>
          <a:blipFill>
            <a:blip r:embed="rId5"/>
            <a:stretch>
              <a:fillRect t="-27" b="-27"/>
            </a:stretch>
          </a:blipFill>
        </p:spPr>
      </p:sp>
      <p:sp>
        <p:nvSpPr>
          <p:cNvPr id="13" name="TextBox 13"/>
          <p:cNvSpPr txBox="1"/>
          <p:nvPr/>
        </p:nvSpPr>
        <p:spPr>
          <a:xfrm>
            <a:off x="4908054" y="4169123"/>
            <a:ext cx="189756" cy="578644"/>
          </a:xfrm>
          <a:prstGeom prst="rect">
            <a:avLst/>
          </a:prstGeom>
        </p:spPr>
        <p:txBody>
          <a:bodyPr lIns="0" tIns="0" rIns="0" bIns="0" rtlCol="0" anchor="t">
            <a:spAutoFit/>
          </a:bodyPr>
          <a:lstStyle/>
          <a:p>
            <a:pPr algn="ctr">
              <a:lnSpc>
                <a:spcPts val="3875"/>
              </a:lnSpc>
            </a:pPr>
            <a:r>
              <a:rPr lang="en-US" sz="2375">
                <a:solidFill>
                  <a:srgbClr val="454240"/>
                </a:solidFill>
                <a:latin typeface="Libre Baskerville"/>
                <a:ea typeface="Libre Baskerville"/>
                <a:cs typeface="Libre Baskerville"/>
                <a:sym typeface="Libre Baskerville"/>
              </a:rPr>
              <a:t>2</a:t>
            </a:r>
          </a:p>
        </p:txBody>
      </p:sp>
      <p:sp>
        <p:nvSpPr>
          <p:cNvPr id="14" name="TextBox 14"/>
          <p:cNvSpPr txBox="1"/>
          <p:nvPr/>
        </p:nvSpPr>
        <p:spPr>
          <a:xfrm>
            <a:off x="7298977" y="4028331"/>
            <a:ext cx="3079997" cy="394544"/>
          </a:xfrm>
          <a:prstGeom prst="rect">
            <a:avLst/>
          </a:prstGeom>
        </p:spPr>
        <p:txBody>
          <a:bodyPr lIns="0" tIns="0" rIns="0" bIns="0" rtlCol="0" anchor="t">
            <a:spAutoFit/>
          </a:bodyPr>
          <a:lstStyle/>
          <a:p>
            <a:pPr algn="l">
              <a:lnSpc>
                <a:spcPts val="3000"/>
              </a:lnSpc>
            </a:pPr>
            <a:r>
              <a:rPr lang="en-US" sz="2375">
                <a:solidFill>
                  <a:srgbClr val="454240"/>
                </a:solidFill>
                <a:latin typeface="Libre Baskerville"/>
                <a:ea typeface="Libre Baskerville"/>
                <a:cs typeface="Libre Baskerville"/>
                <a:sym typeface="Libre Baskerville"/>
              </a:rPr>
              <a:t>Αθάνατη Ψυχή</a:t>
            </a:r>
          </a:p>
        </p:txBody>
      </p:sp>
      <p:sp>
        <p:nvSpPr>
          <p:cNvPr id="15" name="TextBox 15"/>
          <p:cNvSpPr txBox="1"/>
          <p:nvPr/>
        </p:nvSpPr>
        <p:spPr>
          <a:xfrm>
            <a:off x="7298978" y="4513510"/>
            <a:ext cx="7445276" cy="344488"/>
          </a:xfrm>
          <a:prstGeom prst="rect">
            <a:avLst/>
          </a:prstGeom>
        </p:spPr>
        <p:txBody>
          <a:bodyPr lIns="0" tIns="0" rIns="0" bIns="0" rtlCol="0" anchor="t">
            <a:spAutoFit/>
          </a:bodyPr>
          <a:lstStyle/>
          <a:p>
            <a:pPr algn="l">
              <a:lnSpc>
                <a:spcPts val="3062"/>
              </a:lnSpc>
            </a:pPr>
            <a:r>
              <a:rPr lang="en-US" sz="1937">
                <a:solidFill>
                  <a:srgbClr val="454240"/>
                </a:solidFill>
                <a:latin typeface="DM Sans"/>
                <a:ea typeface="DM Sans"/>
                <a:cs typeface="DM Sans"/>
                <a:sym typeface="DM Sans"/>
              </a:rPr>
              <a:t>Γνωρίζει άμεσα τις ιδέες πριν ενσαρκωθεί σε σώμα.</a:t>
            </a:r>
          </a:p>
        </p:txBody>
      </p:sp>
      <p:grpSp>
        <p:nvGrpSpPr>
          <p:cNvPr id="16" name="Group 16"/>
          <p:cNvGrpSpPr/>
          <p:nvPr/>
        </p:nvGrpSpPr>
        <p:grpSpPr>
          <a:xfrm>
            <a:off x="7114134" y="5229969"/>
            <a:ext cx="10250091" cy="14288"/>
            <a:chOff x="0" y="0"/>
            <a:chExt cx="13666788" cy="19050"/>
          </a:xfrm>
        </p:grpSpPr>
        <p:sp>
          <p:nvSpPr>
            <p:cNvPr id="17" name="Freeform 17"/>
            <p:cNvSpPr/>
            <p:nvPr/>
          </p:nvSpPr>
          <p:spPr>
            <a:xfrm>
              <a:off x="0" y="0"/>
              <a:ext cx="13666851" cy="19050"/>
            </a:xfrm>
            <a:custGeom>
              <a:avLst/>
              <a:gdLst/>
              <a:ahLst/>
              <a:cxnLst/>
              <a:rect l="l" t="t" r="r" b="b"/>
              <a:pathLst>
                <a:path w="13666851" h="19050">
                  <a:moveTo>
                    <a:pt x="0" y="9525"/>
                  </a:moveTo>
                  <a:cubicBezTo>
                    <a:pt x="0" y="4318"/>
                    <a:pt x="4318" y="0"/>
                    <a:pt x="9525" y="0"/>
                  </a:cubicBezTo>
                  <a:lnTo>
                    <a:pt x="13657326" y="0"/>
                  </a:lnTo>
                  <a:cubicBezTo>
                    <a:pt x="13662533" y="0"/>
                    <a:pt x="13666851" y="4318"/>
                    <a:pt x="13666851" y="9525"/>
                  </a:cubicBezTo>
                  <a:cubicBezTo>
                    <a:pt x="13666851" y="14732"/>
                    <a:pt x="13662533" y="19050"/>
                    <a:pt x="13657326" y="19050"/>
                  </a:cubicBezTo>
                  <a:lnTo>
                    <a:pt x="9525" y="19050"/>
                  </a:lnTo>
                  <a:cubicBezTo>
                    <a:pt x="4318" y="19050"/>
                    <a:pt x="0" y="14732"/>
                    <a:pt x="0" y="9525"/>
                  </a:cubicBezTo>
                  <a:close/>
                </a:path>
              </a:pathLst>
            </a:custGeom>
            <a:solidFill>
              <a:srgbClr val="DDD3BA"/>
            </a:solidFill>
          </p:spPr>
        </p:sp>
      </p:grpSp>
      <p:sp>
        <p:nvSpPr>
          <p:cNvPr id="18" name="Freeform 18" descr="preencoded.png"/>
          <p:cNvSpPr/>
          <p:nvPr/>
        </p:nvSpPr>
        <p:spPr>
          <a:xfrm>
            <a:off x="1928515" y="5272682"/>
            <a:ext cx="6149131" cy="1419671"/>
          </a:xfrm>
          <a:custGeom>
            <a:avLst/>
            <a:gdLst/>
            <a:ahLst/>
            <a:cxnLst/>
            <a:rect l="l" t="t" r="r" b="b"/>
            <a:pathLst>
              <a:path w="6149131" h="1419671">
                <a:moveTo>
                  <a:pt x="0" y="0"/>
                </a:moveTo>
                <a:lnTo>
                  <a:pt x="6149131" y="0"/>
                </a:lnTo>
                <a:lnTo>
                  <a:pt x="6149131" y="1419672"/>
                </a:lnTo>
                <a:lnTo>
                  <a:pt x="0" y="1419672"/>
                </a:lnTo>
                <a:lnTo>
                  <a:pt x="0" y="0"/>
                </a:lnTo>
                <a:close/>
              </a:path>
            </a:pathLst>
          </a:custGeom>
          <a:blipFill>
            <a:blip r:embed="rId6"/>
            <a:stretch>
              <a:fillRect l="-48" r="-48"/>
            </a:stretch>
          </a:blipFill>
        </p:spPr>
      </p:sp>
      <p:sp>
        <p:nvSpPr>
          <p:cNvPr id="19" name="TextBox 19"/>
          <p:cNvSpPr txBox="1"/>
          <p:nvPr/>
        </p:nvSpPr>
        <p:spPr>
          <a:xfrm>
            <a:off x="4908202" y="5650260"/>
            <a:ext cx="189756" cy="578644"/>
          </a:xfrm>
          <a:prstGeom prst="rect">
            <a:avLst/>
          </a:prstGeom>
        </p:spPr>
        <p:txBody>
          <a:bodyPr lIns="0" tIns="0" rIns="0" bIns="0" rtlCol="0" anchor="t">
            <a:spAutoFit/>
          </a:bodyPr>
          <a:lstStyle/>
          <a:p>
            <a:pPr algn="ctr">
              <a:lnSpc>
                <a:spcPts val="3875"/>
              </a:lnSpc>
            </a:pPr>
            <a:r>
              <a:rPr lang="en-US" sz="2375">
                <a:solidFill>
                  <a:srgbClr val="454240"/>
                </a:solidFill>
                <a:latin typeface="Libre Baskerville"/>
                <a:ea typeface="Libre Baskerville"/>
                <a:cs typeface="Libre Baskerville"/>
                <a:sym typeface="Libre Baskerville"/>
              </a:rPr>
              <a:t>3</a:t>
            </a:r>
          </a:p>
        </p:txBody>
      </p:sp>
      <p:sp>
        <p:nvSpPr>
          <p:cNvPr id="20" name="TextBox 20"/>
          <p:cNvSpPr txBox="1"/>
          <p:nvPr/>
        </p:nvSpPr>
        <p:spPr>
          <a:xfrm>
            <a:off x="8323958" y="5509469"/>
            <a:ext cx="3079998" cy="394544"/>
          </a:xfrm>
          <a:prstGeom prst="rect">
            <a:avLst/>
          </a:prstGeom>
        </p:spPr>
        <p:txBody>
          <a:bodyPr lIns="0" tIns="0" rIns="0" bIns="0" rtlCol="0" anchor="t">
            <a:spAutoFit/>
          </a:bodyPr>
          <a:lstStyle/>
          <a:p>
            <a:pPr algn="l">
              <a:lnSpc>
                <a:spcPts val="3000"/>
              </a:lnSpc>
            </a:pPr>
            <a:r>
              <a:rPr lang="en-US" sz="2375">
                <a:solidFill>
                  <a:srgbClr val="454240"/>
                </a:solidFill>
                <a:latin typeface="Libre Baskerville"/>
                <a:ea typeface="Libre Baskerville"/>
                <a:cs typeface="Libre Baskerville"/>
                <a:sym typeface="Libre Baskerville"/>
              </a:rPr>
              <a:t>Ανάμνηση</a:t>
            </a:r>
          </a:p>
        </p:txBody>
      </p:sp>
      <p:sp>
        <p:nvSpPr>
          <p:cNvPr id="21" name="TextBox 21"/>
          <p:cNvSpPr txBox="1"/>
          <p:nvPr/>
        </p:nvSpPr>
        <p:spPr>
          <a:xfrm>
            <a:off x="8323957" y="5994648"/>
            <a:ext cx="8072251" cy="344488"/>
          </a:xfrm>
          <a:prstGeom prst="rect">
            <a:avLst/>
          </a:prstGeom>
        </p:spPr>
        <p:txBody>
          <a:bodyPr lIns="0" tIns="0" rIns="0" bIns="0" rtlCol="0" anchor="t">
            <a:spAutoFit/>
          </a:bodyPr>
          <a:lstStyle/>
          <a:p>
            <a:pPr algn="l">
              <a:lnSpc>
                <a:spcPts val="3062"/>
              </a:lnSpc>
            </a:pPr>
            <a:r>
              <a:rPr lang="en-US" sz="1937">
                <a:solidFill>
                  <a:srgbClr val="454240"/>
                </a:solidFill>
                <a:latin typeface="DM Sans"/>
                <a:ea typeface="DM Sans"/>
                <a:cs typeface="DM Sans"/>
                <a:sym typeface="DM Sans"/>
              </a:rPr>
              <a:t>Η γνώση ως ανάμνηση προϋπάρχουσας γνώσης των ιδεών.</a:t>
            </a:r>
          </a:p>
        </p:txBody>
      </p:sp>
      <p:grpSp>
        <p:nvGrpSpPr>
          <p:cNvPr id="22" name="Group 22"/>
          <p:cNvGrpSpPr/>
          <p:nvPr/>
        </p:nvGrpSpPr>
        <p:grpSpPr>
          <a:xfrm>
            <a:off x="8139112" y="6711106"/>
            <a:ext cx="9225111" cy="14288"/>
            <a:chOff x="0" y="0"/>
            <a:chExt cx="12300148" cy="19050"/>
          </a:xfrm>
        </p:grpSpPr>
        <p:sp>
          <p:nvSpPr>
            <p:cNvPr id="23" name="Freeform 23"/>
            <p:cNvSpPr/>
            <p:nvPr/>
          </p:nvSpPr>
          <p:spPr>
            <a:xfrm>
              <a:off x="0" y="0"/>
              <a:ext cx="12300204" cy="19050"/>
            </a:xfrm>
            <a:custGeom>
              <a:avLst/>
              <a:gdLst/>
              <a:ahLst/>
              <a:cxnLst/>
              <a:rect l="l" t="t" r="r" b="b"/>
              <a:pathLst>
                <a:path w="12300204" h="19050">
                  <a:moveTo>
                    <a:pt x="0" y="9525"/>
                  </a:moveTo>
                  <a:cubicBezTo>
                    <a:pt x="0" y="4318"/>
                    <a:pt x="4318" y="0"/>
                    <a:pt x="9525" y="0"/>
                  </a:cubicBezTo>
                  <a:lnTo>
                    <a:pt x="12290679" y="0"/>
                  </a:lnTo>
                  <a:cubicBezTo>
                    <a:pt x="12295886" y="0"/>
                    <a:pt x="12300204" y="4318"/>
                    <a:pt x="12300204" y="9525"/>
                  </a:cubicBezTo>
                  <a:cubicBezTo>
                    <a:pt x="12300204" y="14732"/>
                    <a:pt x="12295886" y="19050"/>
                    <a:pt x="12290679" y="19050"/>
                  </a:cubicBezTo>
                  <a:lnTo>
                    <a:pt x="9525" y="19050"/>
                  </a:lnTo>
                  <a:cubicBezTo>
                    <a:pt x="4318" y="19050"/>
                    <a:pt x="0" y="14732"/>
                    <a:pt x="0" y="9525"/>
                  </a:cubicBezTo>
                  <a:close/>
                </a:path>
              </a:pathLst>
            </a:custGeom>
            <a:solidFill>
              <a:srgbClr val="DDD3BA"/>
            </a:solidFill>
          </p:spPr>
        </p:sp>
      </p:grpSp>
      <p:sp>
        <p:nvSpPr>
          <p:cNvPr id="24" name="Freeform 24" descr="preencoded.png"/>
          <p:cNvSpPr/>
          <p:nvPr/>
        </p:nvSpPr>
        <p:spPr>
          <a:xfrm>
            <a:off x="903685" y="6753820"/>
            <a:ext cx="8198792" cy="1419671"/>
          </a:xfrm>
          <a:custGeom>
            <a:avLst/>
            <a:gdLst/>
            <a:ahLst/>
            <a:cxnLst/>
            <a:rect l="l" t="t" r="r" b="b"/>
            <a:pathLst>
              <a:path w="8198792" h="1419671">
                <a:moveTo>
                  <a:pt x="0" y="0"/>
                </a:moveTo>
                <a:lnTo>
                  <a:pt x="8198792" y="0"/>
                </a:lnTo>
                <a:lnTo>
                  <a:pt x="8198792" y="1419671"/>
                </a:lnTo>
                <a:lnTo>
                  <a:pt x="0" y="1419671"/>
                </a:lnTo>
                <a:lnTo>
                  <a:pt x="0" y="0"/>
                </a:lnTo>
                <a:close/>
              </a:path>
            </a:pathLst>
          </a:custGeom>
          <a:blipFill>
            <a:blip r:embed="rId7"/>
            <a:stretch>
              <a:fillRect l="-29" r="-29"/>
            </a:stretch>
          </a:blipFill>
        </p:spPr>
      </p:sp>
      <p:sp>
        <p:nvSpPr>
          <p:cNvPr id="25" name="TextBox 25"/>
          <p:cNvSpPr txBox="1"/>
          <p:nvPr/>
        </p:nvSpPr>
        <p:spPr>
          <a:xfrm>
            <a:off x="4912965" y="7131397"/>
            <a:ext cx="180231" cy="578644"/>
          </a:xfrm>
          <a:prstGeom prst="rect">
            <a:avLst/>
          </a:prstGeom>
        </p:spPr>
        <p:txBody>
          <a:bodyPr lIns="0" tIns="0" rIns="0" bIns="0" rtlCol="0" anchor="t">
            <a:spAutoFit/>
          </a:bodyPr>
          <a:lstStyle/>
          <a:p>
            <a:pPr algn="ctr">
              <a:lnSpc>
                <a:spcPts val="3875"/>
              </a:lnSpc>
            </a:pPr>
            <a:r>
              <a:rPr lang="en-US" sz="2375">
                <a:solidFill>
                  <a:srgbClr val="454240"/>
                </a:solidFill>
                <a:latin typeface="Libre Baskerville"/>
                <a:ea typeface="Libre Baskerville"/>
                <a:cs typeface="Libre Baskerville"/>
                <a:sym typeface="Libre Baskerville"/>
              </a:rPr>
              <a:t>4</a:t>
            </a:r>
          </a:p>
        </p:txBody>
      </p:sp>
      <p:sp>
        <p:nvSpPr>
          <p:cNvPr id="26" name="TextBox 26"/>
          <p:cNvSpPr txBox="1"/>
          <p:nvPr/>
        </p:nvSpPr>
        <p:spPr>
          <a:xfrm>
            <a:off x="9348787" y="6990606"/>
            <a:ext cx="3079997" cy="394544"/>
          </a:xfrm>
          <a:prstGeom prst="rect">
            <a:avLst/>
          </a:prstGeom>
        </p:spPr>
        <p:txBody>
          <a:bodyPr lIns="0" tIns="0" rIns="0" bIns="0" rtlCol="0" anchor="t">
            <a:spAutoFit/>
          </a:bodyPr>
          <a:lstStyle/>
          <a:p>
            <a:pPr algn="l">
              <a:lnSpc>
                <a:spcPts val="3000"/>
              </a:lnSpc>
            </a:pPr>
            <a:r>
              <a:rPr lang="en-US" sz="2375">
                <a:solidFill>
                  <a:srgbClr val="454240"/>
                </a:solidFill>
                <a:latin typeface="Libre Baskerville"/>
                <a:ea typeface="Libre Baskerville"/>
                <a:cs typeface="Libre Baskerville"/>
                <a:sym typeface="Libre Baskerville"/>
              </a:rPr>
              <a:t>Ρόλος Αισθήσεων</a:t>
            </a:r>
          </a:p>
        </p:txBody>
      </p:sp>
      <p:sp>
        <p:nvSpPr>
          <p:cNvPr id="27" name="TextBox 27"/>
          <p:cNvSpPr txBox="1"/>
          <p:nvPr/>
        </p:nvSpPr>
        <p:spPr>
          <a:xfrm>
            <a:off x="9348788" y="7475785"/>
            <a:ext cx="8076903" cy="344488"/>
          </a:xfrm>
          <a:prstGeom prst="rect">
            <a:avLst/>
          </a:prstGeom>
        </p:spPr>
        <p:txBody>
          <a:bodyPr lIns="0" tIns="0" rIns="0" bIns="0" rtlCol="0" anchor="t">
            <a:spAutoFit/>
          </a:bodyPr>
          <a:lstStyle/>
          <a:p>
            <a:pPr algn="l">
              <a:lnSpc>
                <a:spcPts val="3062"/>
              </a:lnSpc>
            </a:pPr>
            <a:r>
              <a:rPr lang="en-US" sz="1937">
                <a:solidFill>
                  <a:srgbClr val="454240"/>
                </a:solidFill>
                <a:latin typeface="DM Sans"/>
                <a:ea typeface="DM Sans"/>
                <a:cs typeface="DM Sans"/>
                <a:sym typeface="DM Sans"/>
              </a:rPr>
              <a:t>Έναυσμα για την αναγνώριση των ιδεών στον αισθητό κόσμο.</a:t>
            </a:r>
          </a:p>
        </p:txBody>
      </p:sp>
      <p:sp>
        <p:nvSpPr>
          <p:cNvPr id="28" name="TextBox 28"/>
          <p:cNvSpPr txBox="1"/>
          <p:nvPr/>
        </p:nvSpPr>
        <p:spPr>
          <a:xfrm>
            <a:off x="862310" y="8393460"/>
            <a:ext cx="16563380" cy="845641"/>
          </a:xfrm>
          <a:prstGeom prst="rect">
            <a:avLst/>
          </a:prstGeom>
        </p:spPr>
        <p:txBody>
          <a:bodyPr lIns="0" tIns="0" rIns="0" bIns="0" rtlCol="0" anchor="t">
            <a:spAutoFit/>
          </a:bodyPr>
          <a:lstStyle/>
          <a:p>
            <a:pPr algn="l">
              <a:lnSpc>
                <a:spcPts val="3062"/>
              </a:lnSpc>
            </a:pPr>
            <a:r>
              <a:rPr lang="en-US" sz="1937">
                <a:solidFill>
                  <a:srgbClr val="454240"/>
                </a:solidFill>
                <a:latin typeface="DM Sans"/>
                <a:ea typeface="DM Sans"/>
                <a:cs typeface="DM Sans"/>
                <a:sym typeface="DM Sans"/>
              </a:rPr>
              <a:t>Η πλατωνική θεωρία υποστηρίζει ότι ο κόσμος της εμπειρίας είναι απατηλός, ενώ η βέβαιη γνώση είναι η γνώση των ιδεών, που συλλαμβάνεται μόνο από το νου.</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preencoded.png"/>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grpSp>
        <p:nvGrpSpPr>
          <p:cNvPr id="3" name="Group 3"/>
          <p:cNvGrpSpPr/>
          <p:nvPr/>
        </p:nvGrpSpPr>
        <p:grpSpPr>
          <a:xfrm>
            <a:off x="0" y="0"/>
            <a:ext cx="18288000" cy="10287000"/>
            <a:chOff x="0" y="0"/>
            <a:chExt cx="24384000" cy="13716000"/>
          </a:xfrm>
        </p:grpSpPr>
        <p:sp>
          <p:nvSpPr>
            <p:cNvPr id="4" name="Freeform 4"/>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DFA"/>
            </a:solidFill>
          </p:spPr>
        </p:sp>
      </p:grpSp>
      <p:sp>
        <p:nvSpPr>
          <p:cNvPr id="5" name="Freeform 5" descr="preencoded.png"/>
          <p:cNvSpPr/>
          <p:nvPr/>
        </p:nvSpPr>
        <p:spPr>
          <a:xfrm>
            <a:off x="11430000" y="0"/>
            <a:ext cx="6858000" cy="10287000"/>
          </a:xfrm>
          <a:custGeom>
            <a:avLst/>
            <a:gdLst/>
            <a:ahLst/>
            <a:cxnLst/>
            <a:rect l="l" t="t" r="r" b="b"/>
            <a:pathLst>
              <a:path w="6858000" h="10287000">
                <a:moveTo>
                  <a:pt x="0" y="0"/>
                </a:moveTo>
                <a:lnTo>
                  <a:pt x="6858000" y="0"/>
                </a:lnTo>
                <a:lnTo>
                  <a:pt x="6858000" y="10287000"/>
                </a:lnTo>
                <a:lnTo>
                  <a:pt x="0" y="10287000"/>
                </a:lnTo>
                <a:lnTo>
                  <a:pt x="0" y="0"/>
                </a:lnTo>
                <a:close/>
              </a:path>
            </a:pathLst>
          </a:custGeom>
          <a:blipFill>
            <a:blip r:embed="rId4"/>
            <a:stretch>
              <a:fillRect/>
            </a:stretch>
          </a:blipFill>
        </p:spPr>
      </p:sp>
      <p:grpSp>
        <p:nvGrpSpPr>
          <p:cNvPr id="6" name="Group 6"/>
          <p:cNvGrpSpPr/>
          <p:nvPr/>
        </p:nvGrpSpPr>
        <p:grpSpPr>
          <a:xfrm>
            <a:off x="987475" y="3446561"/>
            <a:ext cx="647402" cy="647402"/>
            <a:chOff x="0" y="0"/>
            <a:chExt cx="863203" cy="863203"/>
          </a:xfrm>
        </p:grpSpPr>
        <p:sp>
          <p:nvSpPr>
            <p:cNvPr id="7" name="Freeform 7"/>
            <p:cNvSpPr/>
            <p:nvPr/>
          </p:nvSpPr>
          <p:spPr>
            <a:xfrm>
              <a:off x="6350" y="6350"/>
              <a:ext cx="850519" cy="850519"/>
            </a:xfrm>
            <a:custGeom>
              <a:avLst/>
              <a:gdLst/>
              <a:ahLst/>
              <a:cxnLst/>
              <a:rect l="l" t="t" r="r" b="b"/>
              <a:pathLst>
                <a:path w="850519" h="850519">
                  <a:moveTo>
                    <a:pt x="0" y="158750"/>
                  </a:moveTo>
                  <a:cubicBezTo>
                    <a:pt x="0" y="71120"/>
                    <a:pt x="71120" y="0"/>
                    <a:pt x="158750" y="0"/>
                  </a:cubicBezTo>
                  <a:lnTo>
                    <a:pt x="691769" y="0"/>
                  </a:lnTo>
                  <a:cubicBezTo>
                    <a:pt x="779399" y="0"/>
                    <a:pt x="850519" y="71120"/>
                    <a:pt x="850519" y="158750"/>
                  </a:cubicBezTo>
                  <a:lnTo>
                    <a:pt x="850519" y="691769"/>
                  </a:lnTo>
                  <a:cubicBezTo>
                    <a:pt x="850519" y="779399"/>
                    <a:pt x="779399" y="850519"/>
                    <a:pt x="691769" y="850519"/>
                  </a:cubicBezTo>
                  <a:lnTo>
                    <a:pt x="158750" y="850519"/>
                  </a:lnTo>
                  <a:cubicBezTo>
                    <a:pt x="71120" y="850519"/>
                    <a:pt x="0" y="779399"/>
                    <a:pt x="0" y="691769"/>
                  </a:cubicBezTo>
                  <a:close/>
                </a:path>
              </a:pathLst>
            </a:custGeom>
            <a:solidFill>
              <a:srgbClr val="F7EDD4"/>
            </a:solidFill>
          </p:spPr>
        </p:sp>
        <p:sp>
          <p:nvSpPr>
            <p:cNvPr id="8" name="Freeform 8"/>
            <p:cNvSpPr/>
            <p:nvPr/>
          </p:nvSpPr>
          <p:spPr>
            <a:xfrm>
              <a:off x="0" y="0"/>
              <a:ext cx="863219" cy="863219"/>
            </a:xfrm>
            <a:custGeom>
              <a:avLst/>
              <a:gdLst/>
              <a:ahLst/>
              <a:cxnLst/>
              <a:rect l="l" t="t" r="r" b="b"/>
              <a:pathLst>
                <a:path w="863219" h="863219">
                  <a:moveTo>
                    <a:pt x="0" y="165100"/>
                  </a:moveTo>
                  <a:cubicBezTo>
                    <a:pt x="0" y="73914"/>
                    <a:pt x="73914" y="0"/>
                    <a:pt x="165100" y="0"/>
                  </a:cubicBezTo>
                  <a:lnTo>
                    <a:pt x="698119" y="0"/>
                  </a:lnTo>
                  <a:lnTo>
                    <a:pt x="698119" y="6350"/>
                  </a:lnTo>
                  <a:lnTo>
                    <a:pt x="698119" y="0"/>
                  </a:lnTo>
                  <a:lnTo>
                    <a:pt x="698119" y="6350"/>
                  </a:lnTo>
                  <a:lnTo>
                    <a:pt x="698119" y="0"/>
                  </a:lnTo>
                  <a:cubicBezTo>
                    <a:pt x="789305" y="0"/>
                    <a:pt x="863219" y="73914"/>
                    <a:pt x="863219" y="165100"/>
                  </a:cubicBezTo>
                  <a:lnTo>
                    <a:pt x="856869" y="165100"/>
                  </a:lnTo>
                  <a:lnTo>
                    <a:pt x="863219" y="165100"/>
                  </a:lnTo>
                  <a:lnTo>
                    <a:pt x="863219" y="698119"/>
                  </a:lnTo>
                  <a:lnTo>
                    <a:pt x="856869" y="698119"/>
                  </a:lnTo>
                  <a:lnTo>
                    <a:pt x="863219" y="698119"/>
                  </a:lnTo>
                  <a:cubicBezTo>
                    <a:pt x="863219" y="789305"/>
                    <a:pt x="789305" y="863219"/>
                    <a:pt x="698119" y="863219"/>
                  </a:cubicBezTo>
                  <a:lnTo>
                    <a:pt x="698119" y="856869"/>
                  </a:lnTo>
                  <a:lnTo>
                    <a:pt x="698119" y="863219"/>
                  </a:lnTo>
                  <a:lnTo>
                    <a:pt x="165100" y="863219"/>
                  </a:lnTo>
                  <a:lnTo>
                    <a:pt x="165100" y="856869"/>
                  </a:lnTo>
                  <a:lnTo>
                    <a:pt x="165100" y="863219"/>
                  </a:lnTo>
                  <a:cubicBezTo>
                    <a:pt x="73914" y="863219"/>
                    <a:pt x="0" y="789305"/>
                    <a:pt x="0" y="698119"/>
                  </a:cubicBezTo>
                  <a:lnTo>
                    <a:pt x="0" y="165100"/>
                  </a:lnTo>
                  <a:lnTo>
                    <a:pt x="6350" y="165100"/>
                  </a:lnTo>
                  <a:lnTo>
                    <a:pt x="0" y="165100"/>
                  </a:lnTo>
                  <a:moveTo>
                    <a:pt x="12700" y="165100"/>
                  </a:moveTo>
                  <a:lnTo>
                    <a:pt x="12700" y="698119"/>
                  </a:lnTo>
                  <a:lnTo>
                    <a:pt x="6350" y="698119"/>
                  </a:lnTo>
                  <a:lnTo>
                    <a:pt x="12700" y="698119"/>
                  </a:lnTo>
                  <a:cubicBezTo>
                    <a:pt x="12700" y="782320"/>
                    <a:pt x="80899" y="850519"/>
                    <a:pt x="165100" y="850519"/>
                  </a:cubicBezTo>
                  <a:lnTo>
                    <a:pt x="698119" y="850519"/>
                  </a:lnTo>
                  <a:cubicBezTo>
                    <a:pt x="782320" y="850519"/>
                    <a:pt x="850519" y="782320"/>
                    <a:pt x="850519" y="698119"/>
                  </a:cubicBezTo>
                  <a:lnTo>
                    <a:pt x="850519" y="165100"/>
                  </a:lnTo>
                  <a:cubicBezTo>
                    <a:pt x="850519" y="80899"/>
                    <a:pt x="782320" y="12700"/>
                    <a:pt x="698119" y="12700"/>
                  </a:cubicBezTo>
                  <a:lnTo>
                    <a:pt x="165100" y="12700"/>
                  </a:lnTo>
                  <a:lnTo>
                    <a:pt x="165100" y="6350"/>
                  </a:lnTo>
                  <a:lnTo>
                    <a:pt x="165100" y="12700"/>
                  </a:lnTo>
                  <a:cubicBezTo>
                    <a:pt x="80899" y="12700"/>
                    <a:pt x="12700" y="80899"/>
                    <a:pt x="12700" y="165100"/>
                  </a:cubicBezTo>
                  <a:close/>
                </a:path>
              </a:pathLst>
            </a:custGeom>
            <a:solidFill>
              <a:srgbClr val="DDD3BA"/>
            </a:solidFill>
          </p:spPr>
        </p:sp>
      </p:grpSp>
      <p:grpSp>
        <p:nvGrpSpPr>
          <p:cNvPr id="9" name="Group 9"/>
          <p:cNvGrpSpPr/>
          <p:nvPr/>
        </p:nvGrpSpPr>
        <p:grpSpPr>
          <a:xfrm>
            <a:off x="5852071" y="3446561"/>
            <a:ext cx="647403" cy="647402"/>
            <a:chOff x="0" y="0"/>
            <a:chExt cx="863203" cy="863203"/>
          </a:xfrm>
        </p:grpSpPr>
        <p:sp>
          <p:nvSpPr>
            <p:cNvPr id="10" name="Freeform 10"/>
            <p:cNvSpPr/>
            <p:nvPr/>
          </p:nvSpPr>
          <p:spPr>
            <a:xfrm>
              <a:off x="6350" y="6350"/>
              <a:ext cx="850519" cy="850519"/>
            </a:xfrm>
            <a:custGeom>
              <a:avLst/>
              <a:gdLst/>
              <a:ahLst/>
              <a:cxnLst/>
              <a:rect l="l" t="t" r="r" b="b"/>
              <a:pathLst>
                <a:path w="850519" h="850519">
                  <a:moveTo>
                    <a:pt x="0" y="158750"/>
                  </a:moveTo>
                  <a:cubicBezTo>
                    <a:pt x="0" y="71120"/>
                    <a:pt x="71120" y="0"/>
                    <a:pt x="158750" y="0"/>
                  </a:cubicBezTo>
                  <a:lnTo>
                    <a:pt x="691769" y="0"/>
                  </a:lnTo>
                  <a:cubicBezTo>
                    <a:pt x="779399" y="0"/>
                    <a:pt x="850519" y="71120"/>
                    <a:pt x="850519" y="158750"/>
                  </a:cubicBezTo>
                  <a:lnTo>
                    <a:pt x="850519" y="691769"/>
                  </a:lnTo>
                  <a:cubicBezTo>
                    <a:pt x="850519" y="779399"/>
                    <a:pt x="779399" y="850519"/>
                    <a:pt x="691769" y="850519"/>
                  </a:cubicBezTo>
                  <a:lnTo>
                    <a:pt x="158750" y="850519"/>
                  </a:lnTo>
                  <a:cubicBezTo>
                    <a:pt x="71120" y="850519"/>
                    <a:pt x="0" y="779399"/>
                    <a:pt x="0" y="691769"/>
                  </a:cubicBezTo>
                  <a:close/>
                </a:path>
              </a:pathLst>
            </a:custGeom>
            <a:solidFill>
              <a:srgbClr val="F7EDD4"/>
            </a:solidFill>
          </p:spPr>
        </p:sp>
        <p:sp>
          <p:nvSpPr>
            <p:cNvPr id="11" name="Freeform 11"/>
            <p:cNvSpPr/>
            <p:nvPr/>
          </p:nvSpPr>
          <p:spPr>
            <a:xfrm>
              <a:off x="0" y="0"/>
              <a:ext cx="863219" cy="863219"/>
            </a:xfrm>
            <a:custGeom>
              <a:avLst/>
              <a:gdLst/>
              <a:ahLst/>
              <a:cxnLst/>
              <a:rect l="l" t="t" r="r" b="b"/>
              <a:pathLst>
                <a:path w="863219" h="863219">
                  <a:moveTo>
                    <a:pt x="0" y="165100"/>
                  </a:moveTo>
                  <a:cubicBezTo>
                    <a:pt x="0" y="73914"/>
                    <a:pt x="73914" y="0"/>
                    <a:pt x="165100" y="0"/>
                  </a:cubicBezTo>
                  <a:lnTo>
                    <a:pt x="698119" y="0"/>
                  </a:lnTo>
                  <a:lnTo>
                    <a:pt x="698119" y="6350"/>
                  </a:lnTo>
                  <a:lnTo>
                    <a:pt x="698119" y="0"/>
                  </a:lnTo>
                  <a:lnTo>
                    <a:pt x="698119" y="6350"/>
                  </a:lnTo>
                  <a:lnTo>
                    <a:pt x="698119" y="0"/>
                  </a:lnTo>
                  <a:cubicBezTo>
                    <a:pt x="789305" y="0"/>
                    <a:pt x="863219" y="73914"/>
                    <a:pt x="863219" y="165100"/>
                  </a:cubicBezTo>
                  <a:lnTo>
                    <a:pt x="856869" y="165100"/>
                  </a:lnTo>
                  <a:lnTo>
                    <a:pt x="863219" y="165100"/>
                  </a:lnTo>
                  <a:lnTo>
                    <a:pt x="863219" y="698119"/>
                  </a:lnTo>
                  <a:lnTo>
                    <a:pt x="856869" y="698119"/>
                  </a:lnTo>
                  <a:lnTo>
                    <a:pt x="863219" y="698119"/>
                  </a:lnTo>
                  <a:cubicBezTo>
                    <a:pt x="863219" y="789305"/>
                    <a:pt x="789305" y="863219"/>
                    <a:pt x="698119" y="863219"/>
                  </a:cubicBezTo>
                  <a:lnTo>
                    <a:pt x="698119" y="856869"/>
                  </a:lnTo>
                  <a:lnTo>
                    <a:pt x="698119" y="863219"/>
                  </a:lnTo>
                  <a:lnTo>
                    <a:pt x="165100" y="863219"/>
                  </a:lnTo>
                  <a:lnTo>
                    <a:pt x="165100" y="856869"/>
                  </a:lnTo>
                  <a:lnTo>
                    <a:pt x="165100" y="863219"/>
                  </a:lnTo>
                  <a:cubicBezTo>
                    <a:pt x="73914" y="863219"/>
                    <a:pt x="0" y="789305"/>
                    <a:pt x="0" y="698119"/>
                  </a:cubicBezTo>
                  <a:lnTo>
                    <a:pt x="0" y="165100"/>
                  </a:lnTo>
                  <a:lnTo>
                    <a:pt x="6350" y="165100"/>
                  </a:lnTo>
                  <a:lnTo>
                    <a:pt x="0" y="165100"/>
                  </a:lnTo>
                  <a:moveTo>
                    <a:pt x="12700" y="165100"/>
                  </a:moveTo>
                  <a:lnTo>
                    <a:pt x="12700" y="698119"/>
                  </a:lnTo>
                  <a:lnTo>
                    <a:pt x="6350" y="698119"/>
                  </a:lnTo>
                  <a:lnTo>
                    <a:pt x="12700" y="698119"/>
                  </a:lnTo>
                  <a:cubicBezTo>
                    <a:pt x="12700" y="782320"/>
                    <a:pt x="80899" y="850519"/>
                    <a:pt x="165100" y="850519"/>
                  </a:cubicBezTo>
                  <a:lnTo>
                    <a:pt x="698119" y="850519"/>
                  </a:lnTo>
                  <a:cubicBezTo>
                    <a:pt x="782320" y="850519"/>
                    <a:pt x="850519" y="782320"/>
                    <a:pt x="850519" y="698119"/>
                  </a:cubicBezTo>
                  <a:lnTo>
                    <a:pt x="850519" y="165100"/>
                  </a:lnTo>
                  <a:cubicBezTo>
                    <a:pt x="850519" y="80899"/>
                    <a:pt x="782320" y="12700"/>
                    <a:pt x="698119" y="12700"/>
                  </a:cubicBezTo>
                  <a:lnTo>
                    <a:pt x="165100" y="12700"/>
                  </a:lnTo>
                  <a:lnTo>
                    <a:pt x="165100" y="6350"/>
                  </a:lnTo>
                  <a:lnTo>
                    <a:pt x="165100" y="12700"/>
                  </a:lnTo>
                  <a:cubicBezTo>
                    <a:pt x="80899" y="12700"/>
                    <a:pt x="12700" y="80899"/>
                    <a:pt x="12700" y="165100"/>
                  </a:cubicBezTo>
                  <a:close/>
                </a:path>
              </a:pathLst>
            </a:custGeom>
            <a:solidFill>
              <a:srgbClr val="DDD3BA"/>
            </a:solidFill>
          </p:spPr>
        </p:sp>
      </p:grpSp>
      <p:grpSp>
        <p:nvGrpSpPr>
          <p:cNvPr id="12" name="Group 12"/>
          <p:cNvGrpSpPr/>
          <p:nvPr/>
        </p:nvGrpSpPr>
        <p:grpSpPr>
          <a:xfrm>
            <a:off x="987475" y="6465837"/>
            <a:ext cx="647402" cy="647402"/>
            <a:chOff x="0" y="0"/>
            <a:chExt cx="863203" cy="863203"/>
          </a:xfrm>
        </p:grpSpPr>
        <p:sp>
          <p:nvSpPr>
            <p:cNvPr id="13" name="Freeform 13"/>
            <p:cNvSpPr/>
            <p:nvPr/>
          </p:nvSpPr>
          <p:spPr>
            <a:xfrm>
              <a:off x="6350" y="6350"/>
              <a:ext cx="850519" cy="850519"/>
            </a:xfrm>
            <a:custGeom>
              <a:avLst/>
              <a:gdLst/>
              <a:ahLst/>
              <a:cxnLst/>
              <a:rect l="l" t="t" r="r" b="b"/>
              <a:pathLst>
                <a:path w="850519" h="850519">
                  <a:moveTo>
                    <a:pt x="0" y="158750"/>
                  </a:moveTo>
                  <a:cubicBezTo>
                    <a:pt x="0" y="71120"/>
                    <a:pt x="71120" y="0"/>
                    <a:pt x="158750" y="0"/>
                  </a:cubicBezTo>
                  <a:lnTo>
                    <a:pt x="691769" y="0"/>
                  </a:lnTo>
                  <a:cubicBezTo>
                    <a:pt x="779399" y="0"/>
                    <a:pt x="850519" y="71120"/>
                    <a:pt x="850519" y="158750"/>
                  </a:cubicBezTo>
                  <a:lnTo>
                    <a:pt x="850519" y="691769"/>
                  </a:lnTo>
                  <a:cubicBezTo>
                    <a:pt x="850519" y="779399"/>
                    <a:pt x="779399" y="850519"/>
                    <a:pt x="691769" y="850519"/>
                  </a:cubicBezTo>
                  <a:lnTo>
                    <a:pt x="158750" y="850519"/>
                  </a:lnTo>
                  <a:cubicBezTo>
                    <a:pt x="71120" y="850519"/>
                    <a:pt x="0" y="779399"/>
                    <a:pt x="0" y="691769"/>
                  </a:cubicBezTo>
                  <a:close/>
                </a:path>
              </a:pathLst>
            </a:custGeom>
            <a:solidFill>
              <a:srgbClr val="F7EDD4"/>
            </a:solidFill>
          </p:spPr>
        </p:sp>
        <p:sp>
          <p:nvSpPr>
            <p:cNvPr id="14" name="Freeform 14"/>
            <p:cNvSpPr/>
            <p:nvPr/>
          </p:nvSpPr>
          <p:spPr>
            <a:xfrm>
              <a:off x="0" y="0"/>
              <a:ext cx="863219" cy="863219"/>
            </a:xfrm>
            <a:custGeom>
              <a:avLst/>
              <a:gdLst/>
              <a:ahLst/>
              <a:cxnLst/>
              <a:rect l="l" t="t" r="r" b="b"/>
              <a:pathLst>
                <a:path w="863219" h="863219">
                  <a:moveTo>
                    <a:pt x="0" y="165100"/>
                  </a:moveTo>
                  <a:cubicBezTo>
                    <a:pt x="0" y="73914"/>
                    <a:pt x="73914" y="0"/>
                    <a:pt x="165100" y="0"/>
                  </a:cubicBezTo>
                  <a:lnTo>
                    <a:pt x="698119" y="0"/>
                  </a:lnTo>
                  <a:lnTo>
                    <a:pt x="698119" y="6350"/>
                  </a:lnTo>
                  <a:lnTo>
                    <a:pt x="698119" y="0"/>
                  </a:lnTo>
                  <a:lnTo>
                    <a:pt x="698119" y="6350"/>
                  </a:lnTo>
                  <a:lnTo>
                    <a:pt x="698119" y="0"/>
                  </a:lnTo>
                  <a:cubicBezTo>
                    <a:pt x="789305" y="0"/>
                    <a:pt x="863219" y="73914"/>
                    <a:pt x="863219" y="165100"/>
                  </a:cubicBezTo>
                  <a:lnTo>
                    <a:pt x="856869" y="165100"/>
                  </a:lnTo>
                  <a:lnTo>
                    <a:pt x="863219" y="165100"/>
                  </a:lnTo>
                  <a:lnTo>
                    <a:pt x="863219" y="698119"/>
                  </a:lnTo>
                  <a:lnTo>
                    <a:pt x="856869" y="698119"/>
                  </a:lnTo>
                  <a:lnTo>
                    <a:pt x="863219" y="698119"/>
                  </a:lnTo>
                  <a:cubicBezTo>
                    <a:pt x="863219" y="789305"/>
                    <a:pt x="789305" y="863219"/>
                    <a:pt x="698119" y="863219"/>
                  </a:cubicBezTo>
                  <a:lnTo>
                    <a:pt x="698119" y="856869"/>
                  </a:lnTo>
                  <a:lnTo>
                    <a:pt x="698119" y="863219"/>
                  </a:lnTo>
                  <a:lnTo>
                    <a:pt x="165100" y="863219"/>
                  </a:lnTo>
                  <a:lnTo>
                    <a:pt x="165100" y="856869"/>
                  </a:lnTo>
                  <a:lnTo>
                    <a:pt x="165100" y="863219"/>
                  </a:lnTo>
                  <a:cubicBezTo>
                    <a:pt x="73914" y="863219"/>
                    <a:pt x="0" y="789305"/>
                    <a:pt x="0" y="698119"/>
                  </a:cubicBezTo>
                  <a:lnTo>
                    <a:pt x="0" y="165100"/>
                  </a:lnTo>
                  <a:lnTo>
                    <a:pt x="6350" y="165100"/>
                  </a:lnTo>
                  <a:lnTo>
                    <a:pt x="0" y="165100"/>
                  </a:lnTo>
                  <a:moveTo>
                    <a:pt x="12700" y="165100"/>
                  </a:moveTo>
                  <a:lnTo>
                    <a:pt x="12700" y="698119"/>
                  </a:lnTo>
                  <a:lnTo>
                    <a:pt x="6350" y="698119"/>
                  </a:lnTo>
                  <a:lnTo>
                    <a:pt x="12700" y="698119"/>
                  </a:lnTo>
                  <a:cubicBezTo>
                    <a:pt x="12700" y="782320"/>
                    <a:pt x="80899" y="850519"/>
                    <a:pt x="165100" y="850519"/>
                  </a:cubicBezTo>
                  <a:lnTo>
                    <a:pt x="698119" y="850519"/>
                  </a:lnTo>
                  <a:cubicBezTo>
                    <a:pt x="782320" y="850519"/>
                    <a:pt x="850519" y="782320"/>
                    <a:pt x="850519" y="698119"/>
                  </a:cubicBezTo>
                  <a:lnTo>
                    <a:pt x="850519" y="165100"/>
                  </a:lnTo>
                  <a:cubicBezTo>
                    <a:pt x="850519" y="80899"/>
                    <a:pt x="782320" y="12700"/>
                    <a:pt x="698119" y="12700"/>
                  </a:cubicBezTo>
                  <a:lnTo>
                    <a:pt x="165100" y="12700"/>
                  </a:lnTo>
                  <a:lnTo>
                    <a:pt x="165100" y="6350"/>
                  </a:lnTo>
                  <a:lnTo>
                    <a:pt x="165100" y="12700"/>
                  </a:lnTo>
                  <a:cubicBezTo>
                    <a:pt x="80899" y="12700"/>
                    <a:pt x="12700" y="80899"/>
                    <a:pt x="12700" y="165100"/>
                  </a:cubicBezTo>
                  <a:close/>
                </a:path>
              </a:pathLst>
            </a:custGeom>
            <a:solidFill>
              <a:srgbClr val="DDD3BA"/>
            </a:solidFill>
          </p:spPr>
        </p:sp>
      </p:grpSp>
      <p:grpSp>
        <p:nvGrpSpPr>
          <p:cNvPr id="15" name="Group 15"/>
          <p:cNvGrpSpPr/>
          <p:nvPr/>
        </p:nvGrpSpPr>
        <p:grpSpPr>
          <a:xfrm>
            <a:off x="5852071" y="6465837"/>
            <a:ext cx="647403" cy="647402"/>
            <a:chOff x="0" y="0"/>
            <a:chExt cx="863203" cy="863203"/>
          </a:xfrm>
        </p:grpSpPr>
        <p:sp>
          <p:nvSpPr>
            <p:cNvPr id="16" name="Freeform 16"/>
            <p:cNvSpPr/>
            <p:nvPr/>
          </p:nvSpPr>
          <p:spPr>
            <a:xfrm>
              <a:off x="6350" y="6350"/>
              <a:ext cx="850519" cy="850519"/>
            </a:xfrm>
            <a:custGeom>
              <a:avLst/>
              <a:gdLst/>
              <a:ahLst/>
              <a:cxnLst/>
              <a:rect l="l" t="t" r="r" b="b"/>
              <a:pathLst>
                <a:path w="850519" h="850519">
                  <a:moveTo>
                    <a:pt x="0" y="158750"/>
                  </a:moveTo>
                  <a:cubicBezTo>
                    <a:pt x="0" y="71120"/>
                    <a:pt x="71120" y="0"/>
                    <a:pt x="158750" y="0"/>
                  </a:cubicBezTo>
                  <a:lnTo>
                    <a:pt x="691769" y="0"/>
                  </a:lnTo>
                  <a:cubicBezTo>
                    <a:pt x="779399" y="0"/>
                    <a:pt x="850519" y="71120"/>
                    <a:pt x="850519" y="158750"/>
                  </a:cubicBezTo>
                  <a:lnTo>
                    <a:pt x="850519" y="691769"/>
                  </a:lnTo>
                  <a:cubicBezTo>
                    <a:pt x="850519" y="779399"/>
                    <a:pt x="779399" y="850519"/>
                    <a:pt x="691769" y="850519"/>
                  </a:cubicBezTo>
                  <a:lnTo>
                    <a:pt x="158750" y="850519"/>
                  </a:lnTo>
                  <a:cubicBezTo>
                    <a:pt x="71120" y="850519"/>
                    <a:pt x="0" y="779399"/>
                    <a:pt x="0" y="691769"/>
                  </a:cubicBezTo>
                  <a:close/>
                </a:path>
              </a:pathLst>
            </a:custGeom>
            <a:solidFill>
              <a:srgbClr val="F7EDD4"/>
            </a:solidFill>
          </p:spPr>
        </p:sp>
        <p:sp>
          <p:nvSpPr>
            <p:cNvPr id="17" name="Freeform 17"/>
            <p:cNvSpPr/>
            <p:nvPr/>
          </p:nvSpPr>
          <p:spPr>
            <a:xfrm>
              <a:off x="0" y="0"/>
              <a:ext cx="863219" cy="863219"/>
            </a:xfrm>
            <a:custGeom>
              <a:avLst/>
              <a:gdLst/>
              <a:ahLst/>
              <a:cxnLst/>
              <a:rect l="l" t="t" r="r" b="b"/>
              <a:pathLst>
                <a:path w="863219" h="863219">
                  <a:moveTo>
                    <a:pt x="0" y="165100"/>
                  </a:moveTo>
                  <a:cubicBezTo>
                    <a:pt x="0" y="73914"/>
                    <a:pt x="73914" y="0"/>
                    <a:pt x="165100" y="0"/>
                  </a:cubicBezTo>
                  <a:lnTo>
                    <a:pt x="698119" y="0"/>
                  </a:lnTo>
                  <a:lnTo>
                    <a:pt x="698119" y="6350"/>
                  </a:lnTo>
                  <a:lnTo>
                    <a:pt x="698119" y="0"/>
                  </a:lnTo>
                  <a:lnTo>
                    <a:pt x="698119" y="6350"/>
                  </a:lnTo>
                  <a:lnTo>
                    <a:pt x="698119" y="0"/>
                  </a:lnTo>
                  <a:cubicBezTo>
                    <a:pt x="789305" y="0"/>
                    <a:pt x="863219" y="73914"/>
                    <a:pt x="863219" y="165100"/>
                  </a:cubicBezTo>
                  <a:lnTo>
                    <a:pt x="856869" y="165100"/>
                  </a:lnTo>
                  <a:lnTo>
                    <a:pt x="863219" y="165100"/>
                  </a:lnTo>
                  <a:lnTo>
                    <a:pt x="863219" y="698119"/>
                  </a:lnTo>
                  <a:lnTo>
                    <a:pt x="856869" y="698119"/>
                  </a:lnTo>
                  <a:lnTo>
                    <a:pt x="863219" y="698119"/>
                  </a:lnTo>
                  <a:cubicBezTo>
                    <a:pt x="863219" y="789305"/>
                    <a:pt x="789305" y="863219"/>
                    <a:pt x="698119" y="863219"/>
                  </a:cubicBezTo>
                  <a:lnTo>
                    <a:pt x="698119" y="856869"/>
                  </a:lnTo>
                  <a:lnTo>
                    <a:pt x="698119" y="863219"/>
                  </a:lnTo>
                  <a:lnTo>
                    <a:pt x="165100" y="863219"/>
                  </a:lnTo>
                  <a:lnTo>
                    <a:pt x="165100" y="856869"/>
                  </a:lnTo>
                  <a:lnTo>
                    <a:pt x="165100" y="863219"/>
                  </a:lnTo>
                  <a:cubicBezTo>
                    <a:pt x="73914" y="863219"/>
                    <a:pt x="0" y="789305"/>
                    <a:pt x="0" y="698119"/>
                  </a:cubicBezTo>
                  <a:lnTo>
                    <a:pt x="0" y="165100"/>
                  </a:lnTo>
                  <a:lnTo>
                    <a:pt x="6350" y="165100"/>
                  </a:lnTo>
                  <a:lnTo>
                    <a:pt x="0" y="165100"/>
                  </a:lnTo>
                  <a:moveTo>
                    <a:pt x="12700" y="165100"/>
                  </a:moveTo>
                  <a:lnTo>
                    <a:pt x="12700" y="698119"/>
                  </a:lnTo>
                  <a:lnTo>
                    <a:pt x="6350" y="698119"/>
                  </a:lnTo>
                  <a:lnTo>
                    <a:pt x="12700" y="698119"/>
                  </a:lnTo>
                  <a:cubicBezTo>
                    <a:pt x="12700" y="782320"/>
                    <a:pt x="80899" y="850519"/>
                    <a:pt x="165100" y="850519"/>
                  </a:cubicBezTo>
                  <a:lnTo>
                    <a:pt x="698119" y="850519"/>
                  </a:lnTo>
                  <a:cubicBezTo>
                    <a:pt x="782320" y="850519"/>
                    <a:pt x="850519" y="782320"/>
                    <a:pt x="850519" y="698119"/>
                  </a:cubicBezTo>
                  <a:lnTo>
                    <a:pt x="850519" y="165100"/>
                  </a:lnTo>
                  <a:cubicBezTo>
                    <a:pt x="850519" y="80899"/>
                    <a:pt x="782320" y="12700"/>
                    <a:pt x="698119" y="12700"/>
                  </a:cubicBezTo>
                  <a:lnTo>
                    <a:pt x="165100" y="12700"/>
                  </a:lnTo>
                  <a:lnTo>
                    <a:pt x="165100" y="6350"/>
                  </a:lnTo>
                  <a:lnTo>
                    <a:pt x="165100" y="12700"/>
                  </a:lnTo>
                  <a:cubicBezTo>
                    <a:pt x="80899" y="12700"/>
                    <a:pt x="12700" y="80899"/>
                    <a:pt x="12700" y="165100"/>
                  </a:cubicBezTo>
                  <a:close/>
                </a:path>
              </a:pathLst>
            </a:custGeom>
            <a:solidFill>
              <a:srgbClr val="DDD3BA"/>
            </a:solidFill>
          </p:spPr>
        </p:sp>
      </p:grpSp>
      <p:sp>
        <p:nvSpPr>
          <p:cNvPr id="18" name="Freeform 18"/>
          <p:cNvSpPr/>
          <p:nvPr/>
        </p:nvSpPr>
        <p:spPr>
          <a:xfrm>
            <a:off x="11430000" y="0"/>
            <a:ext cx="6858000" cy="10287000"/>
          </a:xfrm>
          <a:custGeom>
            <a:avLst/>
            <a:gdLst/>
            <a:ahLst/>
            <a:cxnLst/>
            <a:rect l="l" t="t" r="r" b="b"/>
            <a:pathLst>
              <a:path w="6858000" h="10287000">
                <a:moveTo>
                  <a:pt x="0" y="0"/>
                </a:moveTo>
                <a:lnTo>
                  <a:pt x="6858000" y="0"/>
                </a:lnTo>
                <a:lnTo>
                  <a:pt x="6858000" y="10287000"/>
                </a:lnTo>
                <a:lnTo>
                  <a:pt x="0" y="10287000"/>
                </a:lnTo>
                <a:lnTo>
                  <a:pt x="0" y="0"/>
                </a:lnTo>
                <a:close/>
              </a:path>
            </a:pathLst>
          </a:custGeom>
          <a:blipFill>
            <a:blip r:embed="rId5"/>
            <a:stretch>
              <a:fillRect l="-11302" r="-11302"/>
            </a:stretch>
          </a:blipFill>
        </p:spPr>
      </p:sp>
      <p:sp>
        <p:nvSpPr>
          <p:cNvPr id="19" name="TextBox 19"/>
          <p:cNvSpPr txBox="1"/>
          <p:nvPr/>
        </p:nvSpPr>
        <p:spPr>
          <a:xfrm>
            <a:off x="992238" y="906661"/>
            <a:ext cx="9445526" cy="1800522"/>
          </a:xfrm>
          <a:prstGeom prst="rect">
            <a:avLst/>
          </a:prstGeom>
        </p:spPr>
        <p:txBody>
          <a:bodyPr lIns="0" tIns="0" rIns="0" bIns="0" rtlCol="0" anchor="t">
            <a:spAutoFit/>
          </a:bodyPr>
          <a:lstStyle/>
          <a:p>
            <a:pPr algn="l">
              <a:lnSpc>
                <a:spcPts val="6937"/>
              </a:lnSpc>
            </a:pPr>
            <a:r>
              <a:rPr lang="en-US" sz="5562">
                <a:solidFill>
                  <a:srgbClr val="5C4E3D"/>
                </a:solidFill>
                <a:latin typeface="Libre Baskerville"/>
                <a:ea typeface="Libre Baskerville"/>
                <a:cs typeface="Libre Baskerville"/>
                <a:sym typeface="Libre Baskerville"/>
              </a:rPr>
              <a:t>Ο Ορθολογισμός στον Ντεκάρτ</a:t>
            </a:r>
          </a:p>
        </p:txBody>
      </p:sp>
      <p:sp>
        <p:nvSpPr>
          <p:cNvPr id="20" name="TextBox 20"/>
          <p:cNvSpPr txBox="1"/>
          <p:nvPr/>
        </p:nvSpPr>
        <p:spPr>
          <a:xfrm>
            <a:off x="1216224" y="3614737"/>
            <a:ext cx="189756" cy="368201"/>
          </a:xfrm>
          <a:prstGeom prst="rect">
            <a:avLst/>
          </a:prstGeom>
        </p:spPr>
        <p:txBody>
          <a:bodyPr lIns="0" tIns="0" rIns="0" bIns="0" rtlCol="0" anchor="t">
            <a:spAutoFit/>
          </a:bodyPr>
          <a:lstStyle/>
          <a:p>
            <a:pPr algn="ctr">
              <a:lnSpc>
                <a:spcPts val="3312"/>
              </a:lnSpc>
            </a:pPr>
            <a:r>
              <a:rPr lang="en-US" sz="3312">
                <a:solidFill>
                  <a:srgbClr val="454240"/>
                </a:solidFill>
                <a:latin typeface="Libre Baskerville"/>
                <a:ea typeface="Libre Baskerville"/>
                <a:cs typeface="Libre Baskerville"/>
                <a:sym typeface="Libre Baskerville"/>
              </a:rPr>
              <a:t>1</a:t>
            </a:r>
          </a:p>
        </p:txBody>
      </p:sp>
      <p:sp>
        <p:nvSpPr>
          <p:cNvPr id="21" name="TextBox 21"/>
          <p:cNvSpPr txBox="1"/>
          <p:nvPr/>
        </p:nvSpPr>
        <p:spPr>
          <a:xfrm>
            <a:off x="1913632" y="3432274"/>
            <a:ext cx="3659684" cy="904875"/>
          </a:xfrm>
          <a:prstGeom prst="rect">
            <a:avLst/>
          </a:prstGeom>
        </p:spPr>
        <p:txBody>
          <a:bodyPr lIns="0" tIns="0" rIns="0" bIns="0" rtlCol="0" anchor="t">
            <a:spAutoFit/>
          </a:bodyPr>
          <a:lstStyle/>
          <a:p>
            <a:pPr algn="l">
              <a:lnSpc>
                <a:spcPts val="3437"/>
              </a:lnSpc>
            </a:pPr>
            <a:r>
              <a:rPr lang="en-US" sz="2750">
                <a:solidFill>
                  <a:srgbClr val="454240"/>
                </a:solidFill>
                <a:latin typeface="Libre Baskerville"/>
                <a:ea typeface="Libre Baskerville"/>
                <a:cs typeface="Libre Baskerville"/>
                <a:sym typeface="Libre Baskerville"/>
              </a:rPr>
              <a:t>Μεθοδολογική αμφιβολία</a:t>
            </a:r>
          </a:p>
        </p:txBody>
      </p:sp>
      <p:sp>
        <p:nvSpPr>
          <p:cNvPr id="22" name="TextBox 22"/>
          <p:cNvSpPr txBox="1"/>
          <p:nvPr/>
        </p:nvSpPr>
        <p:spPr>
          <a:xfrm>
            <a:off x="1913632" y="4412010"/>
            <a:ext cx="3659684" cy="1002506"/>
          </a:xfrm>
          <a:prstGeom prst="rect">
            <a:avLst/>
          </a:prstGeom>
        </p:spPr>
        <p:txBody>
          <a:bodyPr lIns="0" tIns="0" rIns="0" bIns="0" rtlCol="0" anchor="t">
            <a:spAutoFit/>
          </a:bodyPr>
          <a:lstStyle/>
          <a:p>
            <a:pPr algn="l">
              <a:lnSpc>
                <a:spcPts val="3562"/>
              </a:lnSpc>
            </a:pPr>
            <a:r>
              <a:rPr lang="en-US" sz="2187">
                <a:solidFill>
                  <a:srgbClr val="454240"/>
                </a:solidFill>
                <a:latin typeface="DM Sans"/>
                <a:ea typeface="DM Sans"/>
                <a:cs typeface="DM Sans"/>
                <a:sym typeface="DM Sans"/>
              </a:rPr>
              <a:t>Ξεκινά αμφιβάλλοντας για τον αντικειμενικό κόσμο.</a:t>
            </a:r>
          </a:p>
        </p:txBody>
      </p:sp>
      <p:sp>
        <p:nvSpPr>
          <p:cNvPr id="23" name="TextBox 23"/>
          <p:cNvSpPr txBox="1"/>
          <p:nvPr/>
        </p:nvSpPr>
        <p:spPr>
          <a:xfrm>
            <a:off x="6044804" y="3614737"/>
            <a:ext cx="261938" cy="368201"/>
          </a:xfrm>
          <a:prstGeom prst="rect">
            <a:avLst/>
          </a:prstGeom>
        </p:spPr>
        <p:txBody>
          <a:bodyPr lIns="0" tIns="0" rIns="0" bIns="0" rtlCol="0" anchor="t">
            <a:spAutoFit/>
          </a:bodyPr>
          <a:lstStyle/>
          <a:p>
            <a:pPr algn="ctr">
              <a:lnSpc>
                <a:spcPts val="3312"/>
              </a:lnSpc>
            </a:pPr>
            <a:r>
              <a:rPr lang="en-US" sz="3312">
                <a:solidFill>
                  <a:srgbClr val="454240"/>
                </a:solidFill>
                <a:latin typeface="Libre Baskerville"/>
                <a:ea typeface="Libre Baskerville"/>
                <a:cs typeface="Libre Baskerville"/>
                <a:sym typeface="Libre Baskerville"/>
              </a:rPr>
              <a:t>2</a:t>
            </a:r>
          </a:p>
        </p:txBody>
      </p:sp>
      <p:sp>
        <p:nvSpPr>
          <p:cNvPr id="24" name="TextBox 24"/>
          <p:cNvSpPr txBox="1"/>
          <p:nvPr/>
        </p:nvSpPr>
        <p:spPr>
          <a:xfrm>
            <a:off x="6778229" y="3432274"/>
            <a:ext cx="3659684" cy="904875"/>
          </a:xfrm>
          <a:prstGeom prst="rect">
            <a:avLst/>
          </a:prstGeom>
        </p:spPr>
        <p:txBody>
          <a:bodyPr lIns="0" tIns="0" rIns="0" bIns="0" rtlCol="0" anchor="t">
            <a:spAutoFit/>
          </a:bodyPr>
          <a:lstStyle/>
          <a:p>
            <a:pPr algn="l">
              <a:lnSpc>
                <a:spcPts val="3437"/>
              </a:lnSpc>
            </a:pPr>
            <a:r>
              <a:rPr lang="en-US" sz="2750">
                <a:solidFill>
                  <a:srgbClr val="454240"/>
                </a:solidFill>
                <a:latin typeface="Libre Baskerville"/>
                <a:ea typeface="Libre Baskerville"/>
                <a:cs typeface="Libre Baskerville"/>
                <a:sym typeface="Libre Baskerville"/>
              </a:rPr>
              <a:t>"Σκέπτομαι, άρα υπάρχω"</a:t>
            </a:r>
          </a:p>
        </p:txBody>
      </p:sp>
      <p:sp>
        <p:nvSpPr>
          <p:cNvPr id="25" name="TextBox 25"/>
          <p:cNvSpPr txBox="1"/>
          <p:nvPr/>
        </p:nvSpPr>
        <p:spPr>
          <a:xfrm>
            <a:off x="6778229" y="4412010"/>
            <a:ext cx="3659684" cy="1456135"/>
          </a:xfrm>
          <a:prstGeom prst="rect">
            <a:avLst/>
          </a:prstGeom>
        </p:spPr>
        <p:txBody>
          <a:bodyPr lIns="0" tIns="0" rIns="0" bIns="0" rtlCol="0" anchor="t">
            <a:spAutoFit/>
          </a:bodyPr>
          <a:lstStyle/>
          <a:p>
            <a:pPr algn="l">
              <a:lnSpc>
                <a:spcPts val="3562"/>
              </a:lnSpc>
            </a:pPr>
            <a:r>
              <a:rPr lang="en-US" sz="2187">
                <a:solidFill>
                  <a:srgbClr val="454240"/>
                </a:solidFill>
                <a:latin typeface="DM Sans"/>
                <a:ea typeface="DM Sans"/>
                <a:cs typeface="DM Sans"/>
                <a:sym typeface="DM Sans"/>
              </a:rPr>
              <a:t>Καταλήγει στη σύλληψη της ύπαρξής του ως σκεπτόμενου υποκειμένου.</a:t>
            </a:r>
          </a:p>
        </p:txBody>
      </p:sp>
      <p:sp>
        <p:nvSpPr>
          <p:cNvPr id="26" name="TextBox 26"/>
          <p:cNvSpPr txBox="1"/>
          <p:nvPr/>
        </p:nvSpPr>
        <p:spPr>
          <a:xfrm>
            <a:off x="1180207" y="6634014"/>
            <a:ext cx="261938" cy="368201"/>
          </a:xfrm>
          <a:prstGeom prst="rect">
            <a:avLst/>
          </a:prstGeom>
        </p:spPr>
        <p:txBody>
          <a:bodyPr lIns="0" tIns="0" rIns="0" bIns="0" rtlCol="0" anchor="t">
            <a:spAutoFit/>
          </a:bodyPr>
          <a:lstStyle/>
          <a:p>
            <a:pPr algn="ctr">
              <a:lnSpc>
                <a:spcPts val="3312"/>
              </a:lnSpc>
            </a:pPr>
            <a:r>
              <a:rPr lang="en-US" sz="3312">
                <a:solidFill>
                  <a:srgbClr val="454240"/>
                </a:solidFill>
                <a:latin typeface="Libre Baskerville"/>
                <a:ea typeface="Libre Baskerville"/>
                <a:cs typeface="Libre Baskerville"/>
                <a:sym typeface="Libre Baskerville"/>
              </a:rPr>
              <a:t>3</a:t>
            </a:r>
          </a:p>
        </p:txBody>
      </p:sp>
      <p:sp>
        <p:nvSpPr>
          <p:cNvPr id="27" name="TextBox 27"/>
          <p:cNvSpPr txBox="1"/>
          <p:nvPr/>
        </p:nvSpPr>
        <p:spPr>
          <a:xfrm>
            <a:off x="1913632" y="6451550"/>
            <a:ext cx="3544044" cy="461962"/>
          </a:xfrm>
          <a:prstGeom prst="rect">
            <a:avLst/>
          </a:prstGeom>
        </p:spPr>
        <p:txBody>
          <a:bodyPr lIns="0" tIns="0" rIns="0" bIns="0" rtlCol="0" anchor="t">
            <a:spAutoFit/>
          </a:bodyPr>
          <a:lstStyle/>
          <a:p>
            <a:pPr algn="l">
              <a:lnSpc>
                <a:spcPts val="3437"/>
              </a:lnSpc>
            </a:pPr>
            <a:r>
              <a:rPr lang="en-US" sz="2750">
                <a:solidFill>
                  <a:srgbClr val="454240"/>
                </a:solidFill>
                <a:latin typeface="Libre Baskerville"/>
                <a:ea typeface="Libre Baskerville"/>
                <a:cs typeface="Libre Baskerville"/>
                <a:sym typeface="Libre Baskerville"/>
              </a:rPr>
              <a:t>Κριτήριο αλήθειας</a:t>
            </a:r>
          </a:p>
        </p:txBody>
      </p:sp>
      <p:sp>
        <p:nvSpPr>
          <p:cNvPr id="28" name="TextBox 28"/>
          <p:cNvSpPr txBox="1"/>
          <p:nvPr/>
        </p:nvSpPr>
        <p:spPr>
          <a:xfrm>
            <a:off x="1913632" y="6988374"/>
            <a:ext cx="3659684" cy="1456135"/>
          </a:xfrm>
          <a:prstGeom prst="rect">
            <a:avLst/>
          </a:prstGeom>
        </p:spPr>
        <p:txBody>
          <a:bodyPr lIns="0" tIns="0" rIns="0" bIns="0" rtlCol="0" anchor="t">
            <a:spAutoFit/>
          </a:bodyPr>
          <a:lstStyle/>
          <a:p>
            <a:pPr algn="l">
              <a:lnSpc>
                <a:spcPts val="3562"/>
              </a:lnSpc>
            </a:pPr>
            <a:r>
              <a:rPr lang="en-US" sz="2187">
                <a:solidFill>
                  <a:srgbClr val="454240"/>
                </a:solidFill>
                <a:latin typeface="DM Sans"/>
                <a:ea typeface="DM Sans"/>
                <a:cs typeface="DM Sans"/>
                <a:sym typeface="DM Sans"/>
              </a:rPr>
              <a:t>Κάθε άμεσα αντιληπτή και αδιαμφισβήτητη πεποίθηση.</a:t>
            </a:r>
          </a:p>
        </p:txBody>
      </p:sp>
      <p:sp>
        <p:nvSpPr>
          <p:cNvPr id="29" name="TextBox 29"/>
          <p:cNvSpPr txBox="1"/>
          <p:nvPr/>
        </p:nvSpPr>
        <p:spPr>
          <a:xfrm>
            <a:off x="6051351" y="6634014"/>
            <a:ext cx="248840" cy="368201"/>
          </a:xfrm>
          <a:prstGeom prst="rect">
            <a:avLst/>
          </a:prstGeom>
        </p:spPr>
        <p:txBody>
          <a:bodyPr lIns="0" tIns="0" rIns="0" bIns="0" rtlCol="0" anchor="t">
            <a:spAutoFit/>
          </a:bodyPr>
          <a:lstStyle/>
          <a:p>
            <a:pPr algn="ctr">
              <a:lnSpc>
                <a:spcPts val="3312"/>
              </a:lnSpc>
            </a:pPr>
            <a:r>
              <a:rPr lang="en-US" sz="3312">
                <a:solidFill>
                  <a:srgbClr val="454240"/>
                </a:solidFill>
                <a:latin typeface="Libre Baskerville"/>
                <a:ea typeface="Libre Baskerville"/>
                <a:cs typeface="Libre Baskerville"/>
                <a:sym typeface="Libre Baskerville"/>
              </a:rPr>
              <a:t>4</a:t>
            </a:r>
          </a:p>
        </p:txBody>
      </p:sp>
      <p:sp>
        <p:nvSpPr>
          <p:cNvPr id="30" name="TextBox 30"/>
          <p:cNvSpPr txBox="1"/>
          <p:nvPr/>
        </p:nvSpPr>
        <p:spPr>
          <a:xfrm>
            <a:off x="6778229" y="6451550"/>
            <a:ext cx="3544044" cy="461962"/>
          </a:xfrm>
          <a:prstGeom prst="rect">
            <a:avLst/>
          </a:prstGeom>
        </p:spPr>
        <p:txBody>
          <a:bodyPr lIns="0" tIns="0" rIns="0" bIns="0" rtlCol="0" anchor="t">
            <a:spAutoFit/>
          </a:bodyPr>
          <a:lstStyle/>
          <a:p>
            <a:pPr algn="l">
              <a:lnSpc>
                <a:spcPts val="3437"/>
              </a:lnSpc>
            </a:pPr>
            <a:r>
              <a:rPr lang="en-US" sz="2750">
                <a:solidFill>
                  <a:srgbClr val="454240"/>
                </a:solidFill>
                <a:latin typeface="Libre Baskerville"/>
                <a:ea typeface="Libre Baskerville"/>
                <a:cs typeface="Libre Baskerville"/>
                <a:sym typeface="Libre Baskerville"/>
              </a:rPr>
              <a:t>Έμφυτες ιδέες</a:t>
            </a:r>
          </a:p>
        </p:txBody>
      </p:sp>
      <p:sp>
        <p:nvSpPr>
          <p:cNvPr id="31" name="TextBox 31"/>
          <p:cNvSpPr txBox="1"/>
          <p:nvPr/>
        </p:nvSpPr>
        <p:spPr>
          <a:xfrm>
            <a:off x="6778229" y="6988374"/>
            <a:ext cx="3659684" cy="2363391"/>
          </a:xfrm>
          <a:prstGeom prst="rect">
            <a:avLst/>
          </a:prstGeom>
        </p:spPr>
        <p:txBody>
          <a:bodyPr lIns="0" tIns="0" rIns="0" bIns="0" rtlCol="0" anchor="t">
            <a:spAutoFit/>
          </a:bodyPr>
          <a:lstStyle/>
          <a:p>
            <a:pPr algn="l">
              <a:lnSpc>
                <a:spcPts val="3562"/>
              </a:lnSpc>
            </a:pPr>
            <a:r>
              <a:rPr lang="en-US" sz="2187">
                <a:solidFill>
                  <a:srgbClr val="454240"/>
                </a:solidFill>
                <a:latin typeface="DM Sans"/>
                <a:ea typeface="DM Sans"/>
                <a:cs typeface="DM Sans"/>
                <a:sym typeface="DM Sans"/>
              </a:rPr>
              <a:t>Θεωρεί ότι η γνώση θεμελιώνεται σε ένα σύνολο ιδεών εμφυτευμένων στο νου μας από το Θεό.</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preencoded.png"/>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grpSp>
        <p:nvGrpSpPr>
          <p:cNvPr id="3" name="Group 3"/>
          <p:cNvGrpSpPr/>
          <p:nvPr/>
        </p:nvGrpSpPr>
        <p:grpSpPr>
          <a:xfrm>
            <a:off x="0" y="0"/>
            <a:ext cx="18288000" cy="10287000"/>
            <a:chOff x="0" y="0"/>
            <a:chExt cx="24384000" cy="13716000"/>
          </a:xfrm>
        </p:grpSpPr>
        <p:sp>
          <p:nvSpPr>
            <p:cNvPr id="4" name="Freeform 4"/>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DFA"/>
            </a:solidFill>
          </p:spPr>
        </p:sp>
      </p:grpSp>
      <p:sp>
        <p:nvSpPr>
          <p:cNvPr id="5" name="TextBox 5"/>
          <p:cNvSpPr txBox="1"/>
          <p:nvPr/>
        </p:nvSpPr>
        <p:spPr>
          <a:xfrm>
            <a:off x="992237" y="3146375"/>
            <a:ext cx="14670795" cy="871537"/>
          </a:xfrm>
          <a:prstGeom prst="rect">
            <a:avLst/>
          </a:prstGeom>
        </p:spPr>
        <p:txBody>
          <a:bodyPr lIns="0" tIns="0" rIns="0" bIns="0" rtlCol="0" anchor="t">
            <a:spAutoFit/>
          </a:bodyPr>
          <a:lstStyle/>
          <a:p>
            <a:pPr algn="l">
              <a:lnSpc>
                <a:spcPts val="6937"/>
              </a:lnSpc>
            </a:pPr>
            <a:r>
              <a:rPr lang="en-US" sz="5562">
                <a:solidFill>
                  <a:srgbClr val="5C4E3D"/>
                </a:solidFill>
                <a:latin typeface="Libre Baskerville"/>
                <a:ea typeface="Libre Baskerville"/>
                <a:cs typeface="Libre Baskerville"/>
                <a:sym typeface="Libre Baskerville"/>
              </a:rPr>
              <a:t>Εμπειρισμός: Η Δύναμη της Εμπειρίας</a:t>
            </a:r>
          </a:p>
        </p:txBody>
      </p:sp>
      <p:sp>
        <p:nvSpPr>
          <p:cNvPr id="6" name="TextBox 6"/>
          <p:cNvSpPr txBox="1"/>
          <p:nvPr/>
        </p:nvSpPr>
        <p:spPr>
          <a:xfrm>
            <a:off x="992238" y="4750594"/>
            <a:ext cx="3544044" cy="461962"/>
          </a:xfrm>
          <a:prstGeom prst="rect">
            <a:avLst/>
          </a:prstGeom>
        </p:spPr>
        <p:txBody>
          <a:bodyPr lIns="0" tIns="0" rIns="0" bIns="0" rtlCol="0" anchor="t">
            <a:spAutoFit/>
          </a:bodyPr>
          <a:lstStyle/>
          <a:p>
            <a:pPr algn="l">
              <a:lnSpc>
                <a:spcPts val="3437"/>
              </a:lnSpc>
            </a:pPr>
            <a:r>
              <a:rPr lang="en-US" sz="2750">
                <a:solidFill>
                  <a:srgbClr val="5C4E3D"/>
                </a:solidFill>
                <a:latin typeface="Libre Baskerville"/>
                <a:ea typeface="Libre Baskerville"/>
                <a:cs typeface="Libre Baskerville"/>
                <a:sym typeface="Libre Baskerville"/>
              </a:rPr>
              <a:t>Βασική θέση</a:t>
            </a:r>
          </a:p>
        </p:txBody>
      </p:sp>
      <p:sp>
        <p:nvSpPr>
          <p:cNvPr id="7" name="TextBox 7"/>
          <p:cNvSpPr txBox="1"/>
          <p:nvPr/>
        </p:nvSpPr>
        <p:spPr>
          <a:xfrm>
            <a:off x="992238" y="5400824"/>
            <a:ext cx="7805886" cy="1456135"/>
          </a:xfrm>
          <a:prstGeom prst="rect">
            <a:avLst/>
          </a:prstGeom>
        </p:spPr>
        <p:txBody>
          <a:bodyPr lIns="0" tIns="0" rIns="0" bIns="0" rtlCol="0" anchor="t">
            <a:spAutoFit/>
          </a:bodyPr>
          <a:lstStyle/>
          <a:p>
            <a:pPr algn="l">
              <a:lnSpc>
                <a:spcPts val="3562"/>
              </a:lnSpc>
            </a:pPr>
            <a:r>
              <a:rPr lang="en-US" sz="2187">
                <a:solidFill>
                  <a:srgbClr val="454240"/>
                </a:solidFill>
                <a:latin typeface="DM Sans"/>
                <a:ea typeface="DM Sans"/>
                <a:cs typeface="DM Sans"/>
                <a:sym typeface="DM Sans"/>
              </a:rPr>
              <a:t>Οι ιδέες είναι στοιχειώδη δεδομένα της εμπειρικής πραγματικότητας που μεταφέρονται και εγγράφονται στο νου από τις αισθήσεις.</a:t>
            </a:r>
          </a:p>
        </p:txBody>
      </p:sp>
      <p:sp>
        <p:nvSpPr>
          <p:cNvPr id="8" name="TextBox 8"/>
          <p:cNvSpPr txBox="1"/>
          <p:nvPr/>
        </p:nvSpPr>
        <p:spPr>
          <a:xfrm>
            <a:off x="9499401" y="4750594"/>
            <a:ext cx="3544044" cy="461962"/>
          </a:xfrm>
          <a:prstGeom prst="rect">
            <a:avLst/>
          </a:prstGeom>
        </p:spPr>
        <p:txBody>
          <a:bodyPr lIns="0" tIns="0" rIns="0" bIns="0" rtlCol="0" anchor="t">
            <a:spAutoFit/>
          </a:bodyPr>
          <a:lstStyle/>
          <a:p>
            <a:pPr algn="l">
              <a:lnSpc>
                <a:spcPts val="3437"/>
              </a:lnSpc>
            </a:pPr>
            <a:r>
              <a:rPr lang="en-US" sz="2750">
                <a:solidFill>
                  <a:srgbClr val="5C4E3D"/>
                </a:solidFill>
                <a:latin typeface="Libre Baskerville"/>
                <a:ea typeface="Libre Baskerville"/>
                <a:cs typeface="Libre Baskerville"/>
                <a:sym typeface="Libre Baskerville"/>
              </a:rPr>
              <a:t>Tabula Rasa</a:t>
            </a:r>
          </a:p>
        </p:txBody>
      </p:sp>
      <p:sp>
        <p:nvSpPr>
          <p:cNvPr id="9" name="TextBox 9"/>
          <p:cNvSpPr txBox="1"/>
          <p:nvPr/>
        </p:nvSpPr>
        <p:spPr>
          <a:xfrm>
            <a:off x="9499401" y="5400824"/>
            <a:ext cx="7805886" cy="1456135"/>
          </a:xfrm>
          <a:prstGeom prst="rect">
            <a:avLst/>
          </a:prstGeom>
        </p:spPr>
        <p:txBody>
          <a:bodyPr lIns="0" tIns="0" rIns="0" bIns="0" rtlCol="0" anchor="t">
            <a:spAutoFit/>
          </a:bodyPr>
          <a:lstStyle/>
          <a:p>
            <a:pPr algn="l">
              <a:lnSpc>
                <a:spcPts val="3562"/>
              </a:lnSpc>
            </a:pPr>
            <a:r>
              <a:rPr lang="en-US" sz="2187">
                <a:solidFill>
                  <a:srgbClr val="454240"/>
                </a:solidFill>
                <a:latin typeface="DM Sans"/>
                <a:ea typeface="DM Sans"/>
                <a:cs typeface="DM Sans"/>
                <a:sym typeface="DM Sans"/>
              </a:rPr>
              <a:t>Η ψυχή είναι ένα άγραφο χαρτί, χωρίς καμία α priori γνώση, πάνω στο οποίο εντυπώνονται εκ των υστέρων οἱ παραστάσεις της εξωτερικής πραγματικότητας.</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preencoded.png"/>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grpSp>
        <p:nvGrpSpPr>
          <p:cNvPr id="3" name="Group 3"/>
          <p:cNvGrpSpPr/>
          <p:nvPr/>
        </p:nvGrpSpPr>
        <p:grpSpPr>
          <a:xfrm>
            <a:off x="0" y="0"/>
            <a:ext cx="18288000" cy="10287000"/>
            <a:chOff x="0" y="0"/>
            <a:chExt cx="24384000" cy="13716000"/>
          </a:xfrm>
        </p:grpSpPr>
        <p:sp>
          <p:nvSpPr>
            <p:cNvPr id="4" name="Freeform 4"/>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DFA"/>
            </a:solidFill>
          </p:spPr>
        </p:sp>
      </p:grpSp>
      <p:sp>
        <p:nvSpPr>
          <p:cNvPr id="5" name="Freeform 5" descr="preencoded.png"/>
          <p:cNvSpPr/>
          <p:nvPr/>
        </p:nvSpPr>
        <p:spPr>
          <a:xfrm>
            <a:off x="11430000" y="0"/>
            <a:ext cx="6858000" cy="10287000"/>
          </a:xfrm>
          <a:custGeom>
            <a:avLst/>
            <a:gdLst/>
            <a:ahLst/>
            <a:cxnLst/>
            <a:rect l="l" t="t" r="r" b="b"/>
            <a:pathLst>
              <a:path w="6858000" h="10287000">
                <a:moveTo>
                  <a:pt x="0" y="0"/>
                </a:moveTo>
                <a:lnTo>
                  <a:pt x="6858000" y="0"/>
                </a:lnTo>
                <a:lnTo>
                  <a:pt x="6858000" y="10287000"/>
                </a:lnTo>
                <a:lnTo>
                  <a:pt x="0" y="10287000"/>
                </a:lnTo>
                <a:lnTo>
                  <a:pt x="0" y="0"/>
                </a:lnTo>
                <a:close/>
              </a:path>
            </a:pathLst>
          </a:custGeom>
          <a:blipFill>
            <a:blip r:embed="rId4"/>
            <a:stretch>
              <a:fillRect/>
            </a:stretch>
          </a:blipFill>
        </p:spPr>
      </p:sp>
      <p:grpSp>
        <p:nvGrpSpPr>
          <p:cNvPr id="6" name="Group 6"/>
          <p:cNvGrpSpPr/>
          <p:nvPr/>
        </p:nvGrpSpPr>
        <p:grpSpPr>
          <a:xfrm>
            <a:off x="1358801" y="3113186"/>
            <a:ext cx="38100" cy="6196459"/>
            <a:chOff x="0" y="0"/>
            <a:chExt cx="50800" cy="8261945"/>
          </a:xfrm>
        </p:grpSpPr>
        <p:sp>
          <p:nvSpPr>
            <p:cNvPr id="7" name="Freeform 7"/>
            <p:cNvSpPr/>
            <p:nvPr/>
          </p:nvSpPr>
          <p:spPr>
            <a:xfrm>
              <a:off x="0" y="0"/>
              <a:ext cx="50800" cy="8261985"/>
            </a:xfrm>
            <a:custGeom>
              <a:avLst/>
              <a:gdLst/>
              <a:ahLst/>
              <a:cxnLst/>
              <a:rect l="l" t="t" r="r" b="b"/>
              <a:pathLst>
                <a:path w="50800" h="8261985">
                  <a:moveTo>
                    <a:pt x="0" y="25400"/>
                  </a:moveTo>
                  <a:cubicBezTo>
                    <a:pt x="0" y="11430"/>
                    <a:pt x="11430" y="0"/>
                    <a:pt x="25400" y="0"/>
                  </a:cubicBezTo>
                  <a:cubicBezTo>
                    <a:pt x="39370" y="0"/>
                    <a:pt x="50800" y="11430"/>
                    <a:pt x="50800" y="25400"/>
                  </a:cubicBezTo>
                  <a:lnTo>
                    <a:pt x="50800" y="8236585"/>
                  </a:lnTo>
                  <a:cubicBezTo>
                    <a:pt x="50800" y="8250555"/>
                    <a:pt x="39370" y="8261985"/>
                    <a:pt x="25400" y="8261985"/>
                  </a:cubicBezTo>
                  <a:cubicBezTo>
                    <a:pt x="11430" y="8261985"/>
                    <a:pt x="0" y="8250555"/>
                    <a:pt x="0" y="8236585"/>
                  </a:cubicBezTo>
                  <a:close/>
                </a:path>
              </a:pathLst>
            </a:custGeom>
            <a:solidFill>
              <a:srgbClr val="DDD3BA"/>
            </a:solidFill>
          </p:spPr>
        </p:sp>
      </p:grpSp>
      <p:grpSp>
        <p:nvGrpSpPr>
          <p:cNvPr id="8" name="Group 8"/>
          <p:cNvGrpSpPr/>
          <p:nvPr/>
        </p:nvGrpSpPr>
        <p:grpSpPr>
          <a:xfrm>
            <a:off x="1649760" y="3714155"/>
            <a:ext cx="964555" cy="38100"/>
            <a:chOff x="0" y="0"/>
            <a:chExt cx="1286073" cy="50800"/>
          </a:xfrm>
        </p:grpSpPr>
        <p:sp>
          <p:nvSpPr>
            <p:cNvPr id="9" name="Freeform 9"/>
            <p:cNvSpPr/>
            <p:nvPr/>
          </p:nvSpPr>
          <p:spPr>
            <a:xfrm>
              <a:off x="0" y="0"/>
              <a:ext cx="1286129" cy="50800"/>
            </a:xfrm>
            <a:custGeom>
              <a:avLst/>
              <a:gdLst/>
              <a:ahLst/>
              <a:cxnLst/>
              <a:rect l="l" t="t" r="r" b="b"/>
              <a:pathLst>
                <a:path w="1286129" h="50800">
                  <a:moveTo>
                    <a:pt x="0" y="25400"/>
                  </a:moveTo>
                  <a:cubicBezTo>
                    <a:pt x="0" y="11430"/>
                    <a:pt x="11430" y="0"/>
                    <a:pt x="25400" y="0"/>
                  </a:cubicBezTo>
                  <a:lnTo>
                    <a:pt x="1260729" y="0"/>
                  </a:lnTo>
                  <a:cubicBezTo>
                    <a:pt x="1274699" y="0"/>
                    <a:pt x="1286129" y="11430"/>
                    <a:pt x="1286129" y="25400"/>
                  </a:cubicBezTo>
                  <a:cubicBezTo>
                    <a:pt x="1286129" y="39370"/>
                    <a:pt x="1274699" y="50800"/>
                    <a:pt x="1260729" y="50800"/>
                  </a:cubicBezTo>
                  <a:lnTo>
                    <a:pt x="25400" y="50800"/>
                  </a:lnTo>
                  <a:cubicBezTo>
                    <a:pt x="11430" y="50800"/>
                    <a:pt x="0" y="39370"/>
                    <a:pt x="0" y="25400"/>
                  </a:cubicBezTo>
                  <a:close/>
                </a:path>
              </a:pathLst>
            </a:custGeom>
            <a:solidFill>
              <a:srgbClr val="DDD3BA"/>
            </a:solidFill>
          </p:spPr>
        </p:sp>
      </p:grpSp>
      <p:grpSp>
        <p:nvGrpSpPr>
          <p:cNvPr id="10" name="Group 10"/>
          <p:cNvGrpSpPr/>
          <p:nvPr/>
        </p:nvGrpSpPr>
        <p:grpSpPr>
          <a:xfrm>
            <a:off x="1063079" y="3418434"/>
            <a:ext cx="629542" cy="629543"/>
            <a:chOff x="0" y="0"/>
            <a:chExt cx="839390" cy="839390"/>
          </a:xfrm>
        </p:grpSpPr>
        <p:sp>
          <p:nvSpPr>
            <p:cNvPr id="11" name="Freeform 11"/>
            <p:cNvSpPr/>
            <p:nvPr/>
          </p:nvSpPr>
          <p:spPr>
            <a:xfrm>
              <a:off x="6350" y="6350"/>
              <a:ext cx="826643" cy="826643"/>
            </a:xfrm>
            <a:custGeom>
              <a:avLst/>
              <a:gdLst/>
              <a:ahLst/>
              <a:cxnLst/>
              <a:rect l="l" t="t" r="r" b="b"/>
              <a:pathLst>
                <a:path w="826643" h="826643">
                  <a:moveTo>
                    <a:pt x="0" y="154305"/>
                  </a:moveTo>
                  <a:cubicBezTo>
                    <a:pt x="0" y="69088"/>
                    <a:pt x="69088" y="0"/>
                    <a:pt x="154305" y="0"/>
                  </a:cubicBezTo>
                  <a:lnTo>
                    <a:pt x="672338" y="0"/>
                  </a:lnTo>
                  <a:cubicBezTo>
                    <a:pt x="757555" y="0"/>
                    <a:pt x="826643" y="69088"/>
                    <a:pt x="826643" y="154305"/>
                  </a:cubicBezTo>
                  <a:lnTo>
                    <a:pt x="826643" y="672338"/>
                  </a:lnTo>
                  <a:cubicBezTo>
                    <a:pt x="826643" y="757555"/>
                    <a:pt x="757555" y="826643"/>
                    <a:pt x="672338" y="826643"/>
                  </a:cubicBezTo>
                  <a:lnTo>
                    <a:pt x="154305" y="826643"/>
                  </a:lnTo>
                  <a:cubicBezTo>
                    <a:pt x="69088" y="826643"/>
                    <a:pt x="0" y="757555"/>
                    <a:pt x="0" y="672338"/>
                  </a:cubicBezTo>
                  <a:close/>
                </a:path>
              </a:pathLst>
            </a:custGeom>
            <a:solidFill>
              <a:srgbClr val="F7EDD4"/>
            </a:solidFill>
          </p:spPr>
        </p:sp>
        <p:sp>
          <p:nvSpPr>
            <p:cNvPr id="12" name="Freeform 12"/>
            <p:cNvSpPr/>
            <p:nvPr/>
          </p:nvSpPr>
          <p:spPr>
            <a:xfrm>
              <a:off x="0" y="0"/>
              <a:ext cx="839343" cy="839343"/>
            </a:xfrm>
            <a:custGeom>
              <a:avLst/>
              <a:gdLst/>
              <a:ahLst/>
              <a:cxnLst/>
              <a:rect l="l" t="t" r="r" b="b"/>
              <a:pathLst>
                <a:path w="839343" h="839343">
                  <a:moveTo>
                    <a:pt x="0" y="160655"/>
                  </a:moveTo>
                  <a:cubicBezTo>
                    <a:pt x="0" y="72009"/>
                    <a:pt x="72009" y="0"/>
                    <a:pt x="160655" y="0"/>
                  </a:cubicBezTo>
                  <a:lnTo>
                    <a:pt x="678688" y="0"/>
                  </a:lnTo>
                  <a:lnTo>
                    <a:pt x="678688" y="6350"/>
                  </a:lnTo>
                  <a:lnTo>
                    <a:pt x="678688" y="0"/>
                  </a:lnTo>
                  <a:lnTo>
                    <a:pt x="678688" y="6350"/>
                  </a:lnTo>
                  <a:lnTo>
                    <a:pt x="678688" y="0"/>
                  </a:lnTo>
                  <a:cubicBezTo>
                    <a:pt x="767461" y="0"/>
                    <a:pt x="839343" y="72009"/>
                    <a:pt x="839343" y="160655"/>
                  </a:cubicBezTo>
                  <a:lnTo>
                    <a:pt x="832993" y="160655"/>
                  </a:lnTo>
                  <a:lnTo>
                    <a:pt x="839343" y="160655"/>
                  </a:lnTo>
                  <a:lnTo>
                    <a:pt x="839343" y="678688"/>
                  </a:lnTo>
                  <a:lnTo>
                    <a:pt x="832993" y="678688"/>
                  </a:lnTo>
                  <a:lnTo>
                    <a:pt x="839343" y="678688"/>
                  </a:lnTo>
                  <a:cubicBezTo>
                    <a:pt x="839343" y="767461"/>
                    <a:pt x="767334" y="839343"/>
                    <a:pt x="678688" y="839343"/>
                  </a:cubicBezTo>
                  <a:lnTo>
                    <a:pt x="678688" y="832993"/>
                  </a:lnTo>
                  <a:lnTo>
                    <a:pt x="678688" y="839343"/>
                  </a:lnTo>
                  <a:lnTo>
                    <a:pt x="160655" y="839343"/>
                  </a:lnTo>
                  <a:lnTo>
                    <a:pt x="160655" y="832993"/>
                  </a:lnTo>
                  <a:lnTo>
                    <a:pt x="160655" y="839343"/>
                  </a:lnTo>
                  <a:cubicBezTo>
                    <a:pt x="72009" y="839343"/>
                    <a:pt x="0" y="767461"/>
                    <a:pt x="0" y="678688"/>
                  </a:cubicBezTo>
                  <a:lnTo>
                    <a:pt x="0" y="160655"/>
                  </a:lnTo>
                  <a:lnTo>
                    <a:pt x="6350" y="160655"/>
                  </a:lnTo>
                  <a:lnTo>
                    <a:pt x="0" y="160655"/>
                  </a:lnTo>
                  <a:moveTo>
                    <a:pt x="12700" y="160655"/>
                  </a:moveTo>
                  <a:lnTo>
                    <a:pt x="12700" y="678688"/>
                  </a:lnTo>
                  <a:lnTo>
                    <a:pt x="6350" y="678688"/>
                  </a:lnTo>
                  <a:lnTo>
                    <a:pt x="12700" y="678688"/>
                  </a:lnTo>
                  <a:cubicBezTo>
                    <a:pt x="12700" y="760476"/>
                    <a:pt x="78994" y="826643"/>
                    <a:pt x="160655" y="826643"/>
                  </a:cubicBezTo>
                  <a:lnTo>
                    <a:pt x="678688" y="826643"/>
                  </a:lnTo>
                  <a:cubicBezTo>
                    <a:pt x="760476" y="826643"/>
                    <a:pt x="826643" y="760349"/>
                    <a:pt x="826643" y="678688"/>
                  </a:cubicBezTo>
                  <a:lnTo>
                    <a:pt x="826643" y="160655"/>
                  </a:lnTo>
                  <a:cubicBezTo>
                    <a:pt x="826643" y="78994"/>
                    <a:pt x="760476" y="12700"/>
                    <a:pt x="678688" y="12700"/>
                  </a:cubicBezTo>
                  <a:lnTo>
                    <a:pt x="160655" y="12700"/>
                  </a:lnTo>
                  <a:lnTo>
                    <a:pt x="160655" y="6350"/>
                  </a:lnTo>
                  <a:lnTo>
                    <a:pt x="160655" y="12700"/>
                  </a:lnTo>
                  <a:cubicBezTo>
                    <a:pt x="78994" y="12700"/>
                    <a:pt x="12700" y="78994"/>
                    <a:pt x="12700" y="160655"/>
                  </a:cubicBezTo>
                  <a:close/>
                </a:path>
              </a:pathLst>
            </a:custGeom>
            <a:solidFill>
              <a:srgbClr val="DDD3BA"/>
            </a:solidFill>
          </p:spPr>
        </p:sp>
      </p:grpSp>
      <p:grpSp>
        <p:nvGrpSpPr>
          <p:cNvPr id="13" name="Group 13"/>
          <p:cNvGrpSpPr/>
          <p:nvPr/>
        </p:nvGrpSpPr>
        <p:grpSpPr>
          <a:xfrm>
            <a:off x="1649760" y="6018460"/>
            <a:ext cx="964555" cy="38100"/>
            <a:chOff x="0" y="0"/>
            <a:chExt cx="1286073" cy="50800"/>
          </a:xfrm>
        </p:grpSpPr>
        <p:sp>
          <p:nvSpPr>
            <p:cNvPr id="14" name="Freeform 14"/>
            <p:cNvSpPr/>
            <p:nvPr/>
          </p:nvSpPr>
          <p:spPr>
            <a:xfrm>
              <a:off x="0" y="0"/>
              <a:ext cx="1286129" cy="50800"/>
            </a:xfrm>
            <a:custGeom>
              <a:avLst/>
              <a:gdLst/>
              <a:ahLst/>
              <a:cxnLst/>
              <a:rect l="l" t="t" r="r" b="b"/>
              <a:pathLst>
                <a:path w="1286129" h="50800">
                  <a:moveTo>
                    <a:pt x="0" y="25400"/>
                  </a:moveTo>
                  <a:cubicBezTo>
                    <a:pt x="0" y="11430"/>
                    <a:pt x="11430" y="0"/>
                    <a:pt x="25400" y="0"/>
                  </a:cubicBezTo>
                  <a:lnTo>
                    <a:pt x="1260729" y="0"/>
                  </a:lnTo>
                  <a:cubicBezTo>
                    <a:pt x="1274699" y="0"/>
                    <a:pt x="1286129" y="11430"/>
                    <a:pt x="1286129" y="25400"/>
                  </a:cubicBezTo>
                  <a:cubicBezTo>
                    <a:pt x="1286129" y="39370"/>
                    <a:pt x="1274699" y="50800"/>
                    <a:pt x="1260729" y="50800"/>
                  </a:cubicBezTo>
                  <a:lnTo>
                    <a:pt x="25400" y="50800"/>
                  </a:lnTo>
                  <a:cubicBezTo>
                    <a:pt x="11430" y="50800"/>
                    <a:pt x="0" y="39370"/>
                    <a:pt x="0" y="25400"/>
                  </a:cubicBezTo>
                  <a:close/>
                </a:path>
              </a:pathLst>
            </a:custGeom>
            <a:solidFill>
              <a:srgbClr val="DDD3BA"/>
            </a:solidFill>
          </p:spPr>
        </p:sp>
      </p:grpSp>
      <p:grpSp>
        <p:nvGrpSpPr>
          <p:cNvPr id="15" name="Group 15"/>
          <p:cNvGrpSpPr/>
          <p:nvPr/>
        </p:nvGrpSpPr>
        <p:grpSpPr>
          <a:xfrm>
            <a:off x="1063079" y="5722739"/>
            <a:ext cx="629542" cy="629542"/>
            <a:chOff x="0" y="0"/>
            <a:chExt cx="839390" cy="839390"/>
          </a:xfrm>
        </p:grpSpPr>
        <p:sp>
          <p:nvSpPr>
            <p:cNvPr id="16" name="Freeform 16"/>
            <p:cNvSpPr/>
            <p:nvPr/>
          </p:nvSpPr>
          <p:spPr>
            <a:xfrm>
              <a:off x="6350" y="6350"/>
              <a:ext cx="826643" cy="826643"/>
            </a:xfrm>
            <a:custGeom>
              <a:avLst/>
              <a:gdLst/>
              <a:ahLst/>
              <a:cxnLst/>
              <a:rect l="l" t="t" r="r" b="b"/>
              <a:pathLst>
                <a:path w="826643" h="826643">
                  <a:moveTo>
                    <a:pt x="0" y="154305"/>
                  </a:moveTo>
                  <a:cubicBezTo>
                    <a:pt x="0" y="69088"/>
                    <a:pt x="69088" y="0"/>
                    <a:pt x="154305" y="0"/>
                  </a:cubicBezTo>
                  <a:lnTo>
                    <a:pt x="672338" y="0"/>
                  </a:lnTo>
                  <a:cubicBezTo>
                    <a:pt x="757555" y="0"/>
                    <a:pt x="826643" y="69088"/>
                    <a:pt x="826643" y="154305"/>
                  </a:cubicBezTo>
                  <a:lnTo>
                    <a:pt x="826643" y="672338"/>
                  </a:lnTo>
                  <a:cubicBezTo>
                    <a:pt x="826643" y="757555"/>
                    <a:pt x="757555" y="826643"/>
                    <a:pt x="672338" y="826643"/>
                  </a:cubicBezTo>
                  <a:lnTo>
                    <a:pt x="154305" y="826643"/>
                  </a:lnTo>
                  <a:cubicBezTo>
                    <a:pt x="69088" y="826643"/>
                    <a:pt x="0" y="757555"/>
                    <a:pt x="0" y="672338"/>
                  </a:cubicBezTo>
                  <a:close/>
                </a:path>
              </a:pathLst>
            </a:custGeom>
            <a:solidFill>
              <a:srgbClr val="F7EDD4"/>
            </a:solidFill>
          </p:spPr>
        </p:sp>
        <p:sp>
          <p:nvSpPr>
            <p:cNvPr id="17" name="Freeform 17"/>
            <p:cNvSpPr/>
            <p:nvPr/>
          </p:nvSpPr>
          <p:spPr>
            <a:xfrm>
              <a:off x="0" y="0"/>
              <a:ext cx="839343" cy="839343"/>
            </a:xfrm>
            <a:custGeom>
              <a:avLst/>
              <a:gdLst/>
              <a:ahLst/>
              <a:cxnLst/>
              <a:rect l="l" t="t" r="r" b="b"/>
              <a:pathLst>
                <a:path w="839343" h="839343">
                  <a:moveTo>
                    <a:pt x="0" y="160655"/>
                  </a:moveTo>
                  <a:cubicBezTo>
                    <a:pt x="0" y="72009"/>
                    <a:pt x="72009" y="0"/>
                    <a:pt x="160655" y="0"/>
                  </a:cubicBezTo>
                  <a:lnTo>
                    <a:pt x="678688" y="0"/>
                  </a:lnTo>
                  <a:lnTo>
                    <a:pt x="678688" y="6350"/>
                  </a:lnTo>
                  <a:lnTo>
                    <a:pt x="678688" y="0"/>
                  </a:lnTo>
                  <a:lnTo>
                    <a:pt x="678688" y="6350"/>
                  </a:lnTo>
                  <a:lnTo>
                    <a:pt x="678688" y="0"/>
                  </a:lnTo>
                  <a:cubicBezTo>
                    <a:pt x="767461" y="0"/>
                    <a:pt x="839343" y="72009"/>
                    <a:pt x="839343" y="160655"/>
                  </a:cubicBezTo>
                  <a:lnTo>
                    <a:pt x="832993" y="160655"/>
                  </a:lnTo>
                  <a:lnTo>
                    <a:pt x="839343" y="160655"/>
                  </a:lnTo>
                  <a:lnTo>
                    <a:pt x="839343" y="678688"/>
                  </a:lnTo>
                  <a:lnTo>
                    <a:pt x="832993" y="678688"/>
                  </a:lnTo>
                  <a:lnTo>
                    <a:pt x="839343" y="678688"/>
                  </a:lnTo>
                  <a:cubicBezTo>
                    <a:pt x="839343" y="767461"/>
                    <a:pt x="767334" y="839343"/>
                    <a:pt x="678688" y="839343"/>
                  </a:cubicBezTo>
                  <a:lnTo>
                    <a:pt x="678688" y="832993"/>
                  </a:lnTo>
                  <a:lnTo>
                    <a:pt x="678688" y="839343"/>
                  </a:lnTo>
                  <a:lnTo>
                    <a:pt x="160655" y="839343"/>
                  </a:lnTo>
                  <a:lnTo>
                    <a:pt x="160655" y="832993"/>
                  </a:lnTo>
                  <a:lnTo>
                    <a:pt x="160655" y="839343"/>
                  </a:lnTo>
                  <a:cubicBezTo>
                    <a:pt x="72009" y="839343"/>
                    <a:pt x="0" y="767461"/>
                    <a:pt x="0" y="678688"/>
                  </a:cubicBezTo>
                  <a:lnTo>
                    <a:pt x="0" y="160655"/>
                  </a:lnTo>
                  <a:lnTo>
                    <a:pt x="6350" y="160655"/>
                  </a:lnTo>
                  <a:lnTo>
                    <a:pt x="0" y="160655"/>
                  </a:lnTo>
                  <a:moveTo>
                    <a:pt x="12700" y="160655"/>
                  </a:moveTo>
                  <a:lnTo>
                    <a:pt x="12700" y="678688"/>
                  </a:lnTo>
                  <a:lnTo>
                    <a:pt x="6350" y="678688"/>
                  </a:lnTo>
                  <a:lnTo>
                    <a:pt x="12700" y="678688"/>
                  </a:lnTo>
                  <a:cubicBezTo>
                    <a:pt x="12700" y="760476"/>
                    <a:pt x="78994" y="826643"/>
                    <a:pt x="160655" y="826643"/>
                  </a:cubicBezTo>
                  <a:lnTo>
                    <a:pt x="678688" y="826643"/>
                  </a:lnTo>
                  <a:cubicBezTo>
                    <a:pt x="760476" y="826643"/>
                    <a:pt x="826643" y="760349"/>
                    <a:pt x="826643" y="678688"/>
                  </a:cubicBezTo>
                  <a:lnTo>
                    <a:pt x="826643" y="160655"/>
                  </a:lnTo>
                  <a:cubicBezTo>
                    <a:pt x="826643" y="78994"/>
                    <a:pt x="760476" y="12700"/>
                    <a:pt x="678688" y="12700"/>
                  </a:cubicBezTo>
                  <a:lnTo>
                    <a:pt x="160655" y="12700"/>
                  </a:lnTo>
                  <a:lnTo>
                    <a:pt x="160655" y="6350"/>
                  </a:lnTo>
                  <a:lnTo>
                    <a:pt x="160655" y="12700"/>
                  </a:lnTo>
                  <a:cubicBezTo>
                    <a:pt x="78994" y="12700"/>
                    <a:pt x="12700" y="78994"/>
                    <a:pt x="12700" y="160655"/>
                  </a:cubicBezTo>
                  <a:close/>
                </a:path>
              </a:pathLst>
            </a:custGeom>
            <a:solidFill>
              <a:srgbClr val="DDD3BA"/>
            </a:solidFill>
          </p:spPr>
        </p:sp>
      </p:grpSp>
      <p:grpSp>
        <p:nvGrpSpPr>
          <p:cNvPr id="18" name="Group 18"/>
          <p:cNvGrpSpPr/>
          <p:nvPr/>
        </p:nvGrpSpPr>
        <p:grpSpPr>
          <a:xfrm>
            <a:off x="1649760" y="8322766"/>
            <a:ext cx="964555" cy="38100"/>
            <a:chOff x="0" y="0"/>
            <a:chExt cx="1286073" cy="50800"/>
          </a:xfrm>
        </p:grpSpPr>
        <p:sp>
          <p:nvSpPr>
            <p:cNvPr id="19" name="Freeform 19"/>
            <p:cNvSpPr/>
            <p:nvPr/>
          </p:nvSpPr>
          <p:spPr>
            <a:xfrm>
              <a:off x="0" y="0"/>
              <a:ext cx="1286129" cy="50800"/>
            </a:xfrm>
            <a:custGeom>
              <a:avLst/>
              <a:gdLst/>
              <a:ahLst/>
              <a:cxnLst/>
              <a:rect l="l" t="t" r="r" b="b"/>
              <a:pathLst>
                <a:path w="1286129" h="50800">
                  <a:moveTo>
                    <a:pt x="0" y="25400"/>
                  </a:moveTo>
                  <a:cubicBezTo>
                    <a:pt x="0" y="11430"/>
                    <a:pt x="11430" y="0"/>
                    <a:pt x="25400" y="0"/>
                  </a:cubicBezTo>
                  <a:lnTo>
                    <a:pt x="1260729" y="0"/>
                  </a:lnTo>
                  <a:cubicBezTo>
                    <a:pt x="1274699" y="0"/>
                    <a:pt x="1286129" y="11430"/>
                    <a:pt x="1286129" y="25400"/>
                  </a:cubicBezTo>
                  <a:cubicBezTo>
                    <a:pt x="1286129" y="39370"/>
                    <a:pt x="1274699" y="50800"/>
                    <a:pt x="1260729" y="50800"/>
                  </a:cubicBezTo>
                  <a:lnTo>
                    <a:pt x="25400" y="50800"/>
                  </a:lnTo>
                  <a:cubicBezTo>
                    <a:pt x="11430" y="50800"/>
                    <a:pt x="0" y="39370"/>
                    <a:pt x="0" y="25400"/>
                  </a:cubicBezTo>
                  <a:close/>
                </a:path>
              </a:pathLst>
            </a:custGeom>
            <a:solidFill>
              <a:srgbClr val="DDD3BA"/>
            </a:solidFill>
          </p:spPr>
        </p:sp>
      </p:grpSp>
      <p:grpSp>
        <p:nvGrpSpPr>
          <p:cNvPr id="20" name="Group 20"/>
          <p:cNvGrpSpPr/>
          <p:nvPr/>
        </p:nvGrpSpPr>
        <p:grpSpPr>
          <a:xfrm>
            <a:off x="1063079" y="8027045"/>
            <a:ext cx="629542" cy="629542"/>
            <a:chOff x="0" y="0"/>
            <a:chExt cx="839390" cy="839390"/>
          </a:xfrm>
        </p:grpSpPr>
        <p:sp>
          <p:nvSpPr>
            <p:cNvPr id="21" name="Freeform 21"/>
            <p:cNvSpPr/>
            <p:nvPr/>
          </p:nvSpPr>
          <p:spPr>
            <a:xfrm>
              <a:off x="6350" y="6350"/>
              <a:ext cx="826643" cy="826643"/>
            </a:xfrm>
            <a:custGeom>
              <a:avLst/>
              <a:gdLst/>
              <a:ahLst/>
              <a:cxnLst/>
              <a:rect l="l" t="t" r="r" b="b"/>
              <a:pathLst>
                <a:path w="826643" h="826643">
                  <a:moveTo>
                    <a:pt x="0" y="154305"/>
                  </a:moveTo>
                  <a:cubicBezTo>
                    <a:pt x="0" y="69088"/>
                    <a:pt x="69088" y="0"/>
                    <a:pt x="154305" y="0"/>
                  </a:cubicBezTo>
                  <a:lnTo>
                    <a:pt x="672338" y="0"/>
                  </a:lnTo>
                  <a:cubicBezTo>
                    <a:pt x="757555" y="0"/>
                    <a:pt x="826643" y="69088"/>
                    <a:pt x="826643" y="154305"/>
                  </a:cubicBezTo>
                  <a:lnTo>
                    <a:pt x="826643" y="672338"/>
                  </a:lnTo>
                  <a:cubicBezTo>
                    <a:pt x="826643" y="757555"/>
                    <a:pt x="757555" y="826643"/>
                    <a:pt x="672338" y="826643"/>
                  </a:cubicBezTo>
                  <a:lnTo>
                    <a:pt x="154305" y="826643"/>
                  </a:lnTo>
                  <a:cubicBezTo>
                    <a:pt x="69088" y="826643"/>
                    <a:pt x="0" y="757555"/>
                    <a:pt x="0" y="672338"/>
                  </a:cubicBezTo>
                  <a:close/>
                </a:path>
              </a:pathLst>
            </a:custGeom>
            <a:solidFill>
              <a:srgbClr val="F7EDD4"/>
            </a:solidFill>
          </p:spPr>
        </p:sp>
        <p:sp>
          <p:nvSpPr>
            <p:cNvPr id="22" name="Freeform 22"/>
            <p:cNvSpPr/>
            <p:nvPr/>
          </p:nvSpPr>
          <p:spPr>
            <a:xfrm>
              <a:off x="0" y="0"/>
              <a:ext cx="839343" cy="839343"/>
            </a:xfrm>
            <a:custGeom>
              <a:avLst/>
              <a:gdLst/>
              <a:ahLst/>
              <a:cxnLst/>
              <a:rect l="l" t="t" r="r" b="b"/>
              <a:pathLst>
                <a:path w="839343" h="839343">
                  <a:moveTo>
                    <a:pt x="0" y="160655"/>
                  </a:moveTo>
                  <a:cubicBezTo>
                    <a:pt x="0" y="72009"/>
                    <a:pt x="72009" y="0"/>
                    <a:pt x="160655" y="0"/>
                  </a:cubicBezTo>
                  <a:lnTo>
                    <a:pt x="678688" y="0"/>
                  </a:lnTo>
                  <a:lnTo>
                    <a:pt x="678688" y="6350"/>
                  </a:lnTo>
                  <a:lnTo>
                    <a:pt x="678688" y="0"/>
                  </a:lnTo>
                  <a:lnTo>
                    <a:pt x="678688" y="6350"/>
                  </a:lnTo>
                  <a:lnTo>
                    <a:pt x="678688" y="0"/>
                  </a:lnTo>
                  <a:cubicBezTo>
                    <a:pt x="767461" y="0"/>
                    <a:pt x="839343" y="72009"/>
                    <a:pt x="839343" y="160655"/>
                  </a:cubicBezTo>
                  <a:lnTo>
                    <a:pt x="832993" y="160655"/>
                  </a:lnTo>
                  <a:lnTo>
                    <a:pt x="839343" y="160655"/>
                  </a:lnTo>
                  <a:lnTo>
                    <a:pt x="839343" y="678688"/>
                  </a:lnTo>
                  <a:lnTo>
                    <a:pt x="832993" y="678688"/>
                  </a:lnTo>
                  <a:lnTo>
                    <a:pt x="839343" y="678688"/>
                  </a:lnTo>
                  <a:cubicBezTo>
                    <a:pt x="839343" y="767461"/>
                    <a:pt x="767334" y="839343"/>
                    <a:pt x="678688" y="839343"/>
                  </a:cubicBezTo>
                  <a:lnTo>
                    <a:pt x="678688" y="832993"/>
                  </a:lnTo>
                  <a:lnTo>
                    <a:pt x="678688" y="839343"/>
                  </a:lnTo>
                  <a:lnTo>
                    <a:pt x="160655" y="839343"/>
                  </a:lnTo>
                  <a:lnTo>
                    <a:pt x="160655" y="832993"/>
                  </a:lnTo>
                  <a:lnTo>
                    <a:pt x="160655" y="839343"/>
                  </a:lnTo>
                  <a:cubicBezTo>
                    <a:pt x="72009" y="839343"/>
                    <a:pt x="0" y="767461"/>
                    <a:pt x="0" y="678688"/>
                  </a:cubicBezTo>
                  <a:lnTo>
                    <a:pt x="0" y="160655"/>
                  </a:lnTo>
                  <a:lnTo>
                    <a:pt x="6350" y="160655"/>
                  </a:lnTo>
                  <a:lnTo>
                    <a:pt x="0" y="160655"/>
                  </a:lnTo>
                  <a:moveTo>
                    <a:pt x="12700" y="160655"/>
                  </a:moveTo>
                  <a:lnTo>
                    <a:pt x="12700" y="678688"/>
                  </a:lnTo>
                  <a:lnTo>
                    <a:pt x="6350" y="678688"/>
                  </a:lnTo>
                  <a:lnTo>
                    <a:pt x="12700" y="678688"/>
                  </a:lnTo>
                  <a:cubicBezTo>
                    <a:pt x="12700" y="760476"/>
                    <a:pt x="78994" y="826643"/>
                    <a:pt x="160655" y="826643"/>
                  </a:cubicBezTo>
                  <a:lnTo>
                    <a:pt x="678688" y="826643"/>
                  </a:lnTo>
                  <a:cubicBezTo>
                    <a:pt x="760476" y="826643"/>
                    <a:pt x="826643" y="760349"/>
                    <a:pt x="826643" y="678688"/>
                  </a:cubicBezTo>
                  <a:lnTo>
                    <a:pt x="826643" y="160655"/>
                  </a:lnTo>
                  <a:cubicBezTo>
                    <a:pt x="826643" y="78994"/>
                    <a:pt x="760476" y="12700"/>
                    <a:pt x="678688" y="12700"/>
                  </a:cubicBezTo>
                  <a:lnTo>
                    <a:pt x="160655" y="12700"/>
                  </a:lnTo>
                  <a:lnTo>
                    <a:pt x="160655" y="6350"/>
                  </a:lnTo>
                  <a:lnTo>
                    <a:pt x="160655" y="12700"/>
                  </a:lnTo>
                  <a:cubicBezTo>
                    <a:pt x="78994" y="12700"/>
                    <a:pt x="12700" y="78994"/>
                    <a:pt x="12700" y="160655"/>
                  </a:cubicBezTo>
                  <a:close/>
                </a:path>
              </a:pathLst>
            </a:custGeom>
            <a:solidFill>
              <a:srgbClr val="DDD3BA"/>
            </a:solidFill>
          </p:spPr>
        </p:sp>
      </p:grpSp>
      <p:sp>
        <p:nvSpPr>
          <p:cNvPr id="23" name="Freeform 23"/>
          <p:cNvSpPr/>
          <p:nvPr/>
        </p:nvSpPr>
        <p:spPr>
          <a:xfrm>
            <a:off x="10608320" y="0"/>
            <a:ext cx="7679680" cy="10287000"/>
          </a:xfrm>
          <a:custGeom>
            <a:avLst/>
            <a:gdLst/>
            <a:ahLst/>
            <a:cxnLst/>
            <a:rect l="l" t="t" r="r" b="b"/>
            <a:pathLst>
              <a:path w="7679680" h="10287000">
                <a:moveTo>
                  <a:pt x="0" y="0"/>
                </a:moveTo>
                <a:lnTo>
                  <a:pt x="7679680" y="0"/>
                </a:lnTo>
                <a:lnTo>
                  <a:pt x="7679680" y="10287000"/>
                </a:lnTo>
                <a:lnTo>
                  <a:pt x="0" y="10287000"/>
                </a:lnTo>
                <a:lnTo>
                  <a:pt x="0" y="0"/>
                </a:lnTo>
                <a:close/>
              </a:path>
            </a:pathLst>
          </a:custGeom>
          <a:blipFill>
            <a:blip r:embed="rId5"/>
            <a:stretch>
              <a:fillRect l="-5839" t="-3475" r="-9344" b="-2848"/>
            </a:stretch>
          </a:blipFill>
        </p:spPr>
      </p:sp>
      <p:sp>
        <p:nvSpPr>
          <p:cNvPr id="24" name="TextBox 24"/>
          <p:cNvSpPr txBox="1"/>
          <p:nvPr/>
        </p:nvSpPr>
        <p:spPr>
          <a:xfrm>
            <a:off x="964555" y="948779"/>
            <a:ext cx="9500890" cy="1751111"/>
          </a:xfrm>
          <a:prstGeom prst="rect">
            <a:avLst/>
          </a:prstGeom>
        </p:spPr>
        <p:txBody>
          <a:bodyPr lIns="0" tIns="0" rIns="0" bIns="0" rtlCol="0" anchor="t">
            <a:spAutoFit/>
          </a:bodyPr>
          <a:lstStyle/>
          <a:p>
            <a:pPr algn="l">
              <a:lnSpc>
                <a:spcPts val="6749"/>
              </a:lnSpc>
            </a:pPr>
            <a:r>
              <a:rPr lang="en-US" sz="5374">
                <a:solidFill>
                  <a:srgbClr val="5C4E3D"/>
                </a:solidFill>
                <a:latin typeface="Libre Baskerville"/>
                <a:ea typeface="Libre Baskerville"/>
                <a:cs typeface="Libre Baskerville"/>
                <a:sym typeface="Libre Baskerville"/>
              </a:rPr>
              <a:t>Ιστορική Εξέλιξη του Εμπειρισμού</a:t>
            </a:r>
          </a:p>
        </p:txBody>
      </p:sp>
      <p:sp>
        <p:nvSpPr>
          <p:cNvPr id="25" name="TextBox 25"/>
          <p:cNvSpPr txBox="1"/>
          <p:nvPr/>
        </p:nvSpPr>
        <p:spPr>
          <a:xfrm>
            <a:off x="1285578" y="3583632"/>
            <a:ext cx="184397" cy="356295"/>
          </a:xfrm>
          <a:prstGeom prst="rect">
            <a:avLst/>
          </a:prstGeom>
        </p:spPr>
        <p:txBody>
          <a:bodyPr lIns="0" tIns="0" rIns="0" bIns="0" rtlCol="0" anchor="t">
            <a:spAutoFit/>
          </a:bodyPr>
          <a:lstStyle/>
          <a:p>
            <a:pPr algn="ctr">
              <a:lnSpc>
                <a:spcPts val="3250"/>
              </a:lnSpc>
            </a:pPr>
            <a:r>
              <a:rPr lang="en-US" sz="3250">
                <a:solidFill>
                  <a:srgbClr val="454240"/>
                </a:solidFill>
                <a:latin typeface="Libre Baskerville"/>
                <a:ea typeface="Libre Baskerville"/>
                <a:cs typeface="Libre Baskerville"/>
                <a:sym typeface="Libre Baskerville"/>
              </a:rPr>
              <a:t>1</a:t>
            </a:r>
          </a:p>
        </p:txBody>
      </p:sp>
      <p:sp>
        <p:nvSpPr>
          <p:cNvPr id="26" name="TextBox 26"/>
          <p:cNvSpPr txBox="1"/>
          <p:nvPr/>
        </p:nvSpPr>
        <p:spPr>
          <a:xfrm>
            <a:off x="2893665" y="3379142"/>
            <a:ext cx="3445223" cy="440085"/>
          </a:xfrm>
          <a:prstGeom prst="rect">
            <a:avLst/>
          </a:prstGeom>
        </p:spPr>
        <p:txBody>
          <a:bodyPr lIns="0" tIns="0" rIns="0" bIns="0" rtlCol="0" anchor="t">
            <a:spAutoFit/>
          </a:bodyPr>
          <a:lstStyle/>
          <a:p>
            <a:pPr algn="l">
              <a:lnSpc>
                <a:spcPts val="3374"/>
              </a:lnSpc>
            </a:pPr>
            <a:r>
              <a:rPr lang="en-US" sz="2687">
                <a:solidFill>
                  <a:srgbClr val="454240"/>
                </a:solidFill>
                <a:latin typeface="Libre Baskerville"/>
                <a:ea typeface="Libre Baskerville"/>
                <a:cs typeface="Libre Baskerville"/>
                <a:sym typeface="Libre Baskerville"/>
              </a:rPr>
              <a:t>Αρχαιότητα</a:t>
            </a:r>
          </a:p>
        </p:txBody>
      </p:sp>
      <p:sp>
        <p:nvSpPr>
          <p:cNvPr id="27" name="TextBox 27"/>
          <p:cNvSpPr txBox="1"/>
          <p:nvPr/>
        </p:nvSpPr>
        <p:spPr>
          <a:xfrm>
            <a:off x="2893665" y="3898850"/>
            <a:ext cx="7571780" cy="967680"/>
          </a:xfrm>
          <a:prstGeom prst="rect">
            <a:avLst/>
          </a:prstGeom>
        </p:spPr>
        <p:txBody>
          <a:bodyPr lIns="0" tIns="0" rIns="0" bIns="0" rtlCol="0" anchor="t">
            <a:spAutoFit/>
          </a:bodyPr>
          <a:lstStyle/>
          <a:p>
            <a:pPr algn="l">
              <a:lnSpc>
                <a:spcPts val="3437"/>
              </a:lnSpc>
            </a:pPr>
            <a:r>
              <a:rPr lang="en-US" sz="2125">
                <a:solidFill>
                  <a:srgbClr val="454240"/>
                </a:solidFill>
                <a:latin typeface="DM Sans"/>
                <a:ea typeface="DM Sans"/>
                <a:cs typeface="DM Sans"/>
                <a:sym typeface="DM Sans"/>
              </a:rPr>
              <a:t>Ρίζες στους φιλοσόφους που ακολούθησαν την επαγωγική μέθοδο, όπως οι σοφιστές και ο Αριστοτέλης.</a:t>
            </a:r>
          </a:p>
        </p:txBody>
      </p:sp>
      <p:sp>
        <p:nvSpPr>
          <p:cNvPr id="28" name="TextBox 28"/>
          <p:cNvSpPr txBox="1"/>
          <p:nvPr/>
        </p:nvSpPr>
        <p:spPr>
          <a:xfrm>
            <a:off x="1250454" y="5887939"/>
            <a:ext cx="254645" cy="356295"/>
          </a:xfrm>
          <a:prstGeom prst="rect">
            <a:avLst/>
          </a:prstGeom>
        </p:spPr>
        <p:txBody>
          <a:bodyPr lIns="0" tIns="0" rIns="0" bIns="0" rtlCol="0" anchor="t">
            <a:spAutoFit/>
          </a:bodyPr>
          <a:lstStyle/>
          <a:p>
            <a:pPr algn="ctr">
              <a:lnSpc>
                <a:spcPts val="3250"/>
              </a:lnSpc>
            </a:pPr>
            <a:r>
              <a:rPr lang="en-US" sz="3250">
                <a:solidFill>
                  <a:srgbClr val="454240"/>
                </a:solidFill>
                <a:latin typeface="Libre Baskerville"/>
                <a:ea typeface="Libre Baskerville"/>
                <a:cs typeface="Libre Baskerville"/>
                <a:sym typeface="Libre Baskerville"/>
              </a:rPr>
              <a:t>2</a:t>
            </a:r>
          </a:p>
        </p:txBody>
      </p:sp>
      <p:sp>
        <p:nvSpPr>
          <p:cNvPr id="29" name="TextBox 29"/>
          <p:cNvSpPr txBox="1"/>
          <p:nvPr/>
        </p:nvSpPr>
        <p:spPr>
          <a:xfrm>
            <a:off x="2893665" y="5683449"/>
            <a:ext cx="3445223" cy="440085"/>
          </a:xfrm>
          <a:prstGeom prst="rect">
            <a:avLst/>
          </a:prstGeom>
        </p:spPr>
        <p:txBody>
          <a:bodyPr lIns="0" tIns="0" rIns="0" bIns="0" rtlCol="0" anchor="t">
            <a:spAutoFit/>
          </a:bodyPr>
          <a:lstStyle/>
          <a:p>
            <a:pPr algn="l">
              <a:lnSpc>
                <a:spcPts val="3374"/>
              </a:lnSpc>
            </a:pPr>
            <a:r>
              <a:rPr lang="en-US" sz="2687">
                <a:solidFill>
                  <a:srgbClr val="454240"/>
                </a:solidFill>
                <a:latin typeface="Libre Baskerville"/>
                <a:ea typeface="Libre Baskerville"/>
                <a:cs typeface="Libre Baskerville"/>
                <a:sym typeface="Libre Baskerville"/>
              </a:rPr>
              <a:t>Νεότεροι Χρόνοι</a:t>
            </a:r>
          </a:p>
        </p:txBody>
      </p:sp>
      <p:sp>
        <p:nvSpPr>
          <p:cNvPr id="30" name="TextBox 30"/>
          <p:cNvSpPr txBox="1"/>
          <p:nvPr/>
        </p:nvSpPr>
        <p:spPr>
          <a:xfrm>
            <a:off x="2893665" y="6203156"/>
            <a:ext cx="7571780" cy="967680"/>
          </a:xfrm>
          <a:prstGeom prst="rect">
            <a:avLst/>
          </a:prstGeom>
        </p:spPr>
        <p:txBody>
          <a:bodyPr lIns="0" tIns="0" rIns="0" bIns="0" rtlCol="0" anchor="t">
            <a:spAutoFit/>
          </a:bodyPr>
          <a:lstStyle/>
          <a:p>
            <a:pPr algn="l">
              <a:lnSpc>
                <a:spcPts val="3437"/>
              </a:lnSpc>
            </a:pPr>
            <a:r>
              <a:rPr lang="en-US" sz="2125">
                <a:solidFill>
                  <a:srgbClr val="454240"/>
                </a:solidFill>
                <a:latin typeface="DM Sans"/>
                <a:ea typeface="DM Sans"/>
                <a:cs typeface="DM Sans"/>
                <a:sym typeface="DM Sans"/>
              </a:rPr>
              <a:t>Αναπτύχθηκε ως φιλοσοφικό σύστημα από Βρετανούς κυρίως στοχαστές.</a:t>
            </a:r>
          </a:p>
        </p:txBody>
      </p:sp>
      <p:sp>
        <p:nvSpPr>
          <p:cNvPr id="31" name="TextBox 31"/>
          <p:cNvSpPr txBox="1"/>
          <p:nvPr/>
        </p:nvSpPr>
        <p:spPr>
          <a:xfrm>
            <a:off x="1250454" y="8192244"/>
            <a:ext cx="254645" cy="356295"/>
          </a:xfrm>
          <a:prstGeom prst="rect">
            <a:avLst/>
          </a:prstGeom>
        </p:spPr>
        <p:txBody>
          <a:bodyPr lIns="0" tIns="0" rIns="0" bIns="0" rtlCol="0" anchor="t">
            <a:spAutoFit/>
          </a:bodyPr>
          <a:lstStyle/>
          <a:p>
            <a:pPr algn="ctr">
              <a:lnSpc>
                <a:spcPts val="3250"/>
              </a:lnSpc>
            </a:pPr>
            <a:r>
              <a:rPr lang="en-US" sz="3250">
                <a:solidFill>
                  <a:srgbClr val="454240"/>
                </a:solidFill>
                <a:latin typeface="Libre Baskerville"/>
                <a:ea typeface="Libre Baskerville"/>
                <a:cs typeface="Libre Baskerville"/>
                <a:sym typeface="Libre Baskerville"/>
              </a:rPr>
              <a:t>3</a:t>
            </a:r>
          </a:p>
        </p:txBody>
      </p:sp>
      <p:sp>
        <p:nvSpPr>
          <p:cNvPr id="32" name="TextBox 32"/>
          <p:cNvSpPr txBox="1"/>
          <p:nvPr/>
        </p:nvSpPr>
        <p:spPr>
          <a:xfrm>
            <a:off x="2893665" y="7987754"/>
            <a:ext cx="3445223" cy="440085"/>
          </a:xfrm>
          <a:prstGeom prst="rect">
            <a:avLst/>
          </a:prstGeom>
        </p:spPr>
        <p:txBody>
          <a:bodyPr lIns="0" tIns="0" rIns="0" bIns="0" rtlCol="0" anchor="t">
            <a:spAutoFit/>
          </a:bodyPr>
          <a:lstStyle/>
          <a:p>
            <a:pPr algn="l">
              <a:lnSpc>
                <a:spcPts val="3374"/>
              </a:lnSpc>
            </a:pPr>
            <a:r>
              <a:rPr lang="en-US" sz="2687">
                <a:solidFill>
                  <a:srgbClr val="454240"/>
                </a:solidFill>
                <a:latin typeface="Libre Baskerville"/>
                <a:ea typeface="Libre Baskerville"/>
                <a:cs typeface="Libre Baskerville"/>
                <a:sym typeface="Libre Baskerville"/>
              </a:rPr>
              <a:t>Κύριοι Εκπρόσωποι</a:t>
            </a:r>
          </a:p>
        </p:txBody>
      </p:sp>
      <p:sp>
        <p:nvSpPr>
          <p:cNvPr id="33" name="TextBox 33"/>
          <p:cNvSpPr txBox="1"/>
          <p:nvPr/>
        </p:nvSpPr>
        <p:spPr>
          <a:xfrm>
            <a:off x="2893665" y="8507463"/>
            <a:ext cx="7571780" cy="526702"/>
          </a:xfrm>
          <a:prstGeom prst="rect">
            <a:avLst/>
          </a:prstGeom>
        </p:spPr>
        <p:txBody>
          <a:bodyPr lIns="0" tIns="0" rIns="0" bIns="0" rtlCol="0" anchor="t">
            <a:spAutoFit/>
          </a:bodyPr>
          <a:lstStyle/>
          <a:p>
            <a:pPr algn="l">
              <a:lnSpc>
                <a:spcPts val="3437"/>
              </a:lnSpc>
            </a:pPr>
            <a:r>
              <a:rPr lang="en-US" sz="2125">
                <a:solidFill>
                  <a:srgbClr val="454240"/>
                </a:solidFill>
                <a:latin typeface="DM Sans"/>
                <a:ea typeface="DM Sans"/>
                <a:cs typeface="DM Sans"/>
                <a:sym typeface="DM Sans"/>
              </a:rPr>
              <a:t>Τζον Λοκ, Τζορτζ Μπέρκλεϋ και Ντέιβιντ Χιουμ.</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preencoded.png"/>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grpSp>
        <p:nvGrpSpPr>
          <p:cNvPr id="3" name="Group 3"/>
          <p:cNvGrpSpPr/>
          <p:nvPr/>
        </p:nvGrpSpPr>
        <p:grpSpPr>
          <a:xfrm>
            <a:off x="0" y="0"/>
            <a:ext cx="18288000" cy="10287000"/>
            <a:chOff x="0" y="0"/>
            <a:chExt cx="24384000" cy="13716000"/>
          </a:xfrm>
        </p:grpSpPr>
        <p:sp>
          <p:nvSpPr>
            <p:cNvPr id="4" name="Freeform 4"/>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DFA"/>
            </a:solidFill>
          </p:spPr>
        </p:sp>
      </p:grpSp>
      <p:sp>
        <p:nvSpPr>
          <p:cNvPr id="5" name="Freeform 5" descr="preencoded.png"/>
          <p:cNvSpPr/>
          <p:nvPr/>
        </p:nvSpPr>
        <p:spPr>
          <a:xfrm>
            <a:off x="11430000" y="0"/>
            <a:ext cx="6858000" cy="10287000"/>
          </a:xfrm>
          <a:custGeom>
            <a:avLst/>
            <a:gdLst/>
            <a:ahLst/>
            <a:cxnLst/>
            <a:rect l="l" t="t" r="r" b="b"/>
            <a:pathLst>
              <a:path w="6858000" h="10287000">
                <a:moveTo>
                  <a:pt x="0" y="0"/>
                </a:moveTo>
                <a:lnTo>
                  <a:pt x="6858000" y="0"/>
                </a:lnTo>
                <a:lnTo>
                  <a:pt x="6858000" y="10287000"/>
                </a:lnTo>
                <a:lnTo>
                  <a:pt x="0" y="10287000"/>
                </a:lnTo>
                <a:lnTo>
                  <a:pt x="0" y="0"/>
                </a:lnTo>
                <a:close/>
              </a:path>
            </a:pathLst>
          </a:custGeom>
          <a:blipFill>
            <a:blip r:embed="rId4"/>
            <a:stretch>
              <a:fillRect/>
            </a:stretch>
          </a:blipFill>
        </p:spPr>
      </p:sp>
      <p:grpSp>
        <p:nvGrpSpPr>
          <p:cNvPr id="6" name="Group 6"/>
          <p:cNvGrpSpPr/>
          <p:nvPr/>
        </p:nvGrpSpPr>
        <p:grpSpPr>
          <a:xfrm>
            <a:off x="987475" y="2417415"/>
            <a:ext cx="4590604" cy="3466059"/>
            <a:chOff x="0" y="0"/>
            <a:chExt cx="6120805" cy="4621412"/>
          </a:xfrm>
        </p:grpSpPr>
        <p:sp>
          <p:nvSpPr>
            <p:cNvPr id="7" name="Freeform 7"/>
            <p:cNvSpPr/>
            <p:nvPr/>
          </p:nvSpPr>
          <p:spPr>
            <a:xfrm>
              <a:off x="6350" y="6350"/>
              <a:ext cx="6108065" cy="4608703"/>
            </a:xfrm>
            <a:custGeom>
              <a:avLst/>
              <a:gdLst/>
              <a:ahLst/>
              <a:cxnLst/>
              <a:rect l="l" t="t" r="r" b="b"/>
              <a:pathLst>
                <a:path w="6108065" h="4608703">
                  <a:moveTo>
                    <a:pt x="0" y="158750"/>
                  </a:moveTo>
                  <a:cubicBezTo>
                    <a:pt x="0" y="71120"/>
                    <a:pt x="71120" y="0"/>
                    <a:pt x="158877" y="0"/>
                  </a:cubicBezTo>
                  <a:lnTo>
                    <a:pt x="5949188" y="0"/>
                  </a:lnTo>
                  <a:cubicBezTo>
                    <a:pt x="6036945" y="0"/>
                    <a:pt x="6108065" y="71120"/>
                    <a:pt x="6108065" y="158750"/>
                  </a:cubicBezTo>
                  <a:lnTo>
                    <a:pt x="6108065" y="4449953"/>
                  </a:lnTo>
                  <a:cubicBezTo>
                    <a:pt x="6108065" y="4537583"/>
                    <a:pt x="6036945" y="4608703"/>
                    <a:pt x="5949188" y="4608703"/>
                  </a:cubicBezTo>
                  <a:lnTo>
                    <a:pt x="158877" y="4608703"/>
                  </a:lnTo>
                  <a:cubicBezTo>
                    <a:pt x="71120" y="4608703"/>
                    <a:pt x="0" y="4537583"/>
                    <a:pt x="0" y="4449953"/>
                  </a:cubicBezTo>
                  <a:close/>
                </a:path>
              </a:pathLst>
            </a:custGeom>
            <a:solidFill>
              <a:srgbClr val="F7EDD4"/>
            </a:solidFill>
          </p:spPr>
        </p:sp>
        <p:sp>
          <p:nvSpPr>
            <p:cNvPr id="8" name="Freeform 8"/>
            <p:cNvSpPr/>
            <p:nvPr/>
          </p:nvSpPr>
          <p:spPr>
            <a:xfrm>
              <a:off x="0" y="0"/>
              <a:ext cx="6120765" cy="4621403"/>
            </a:xfrm>
            <a:custGeom>
              <a:avLst/>
              <a:gdLst/>
              <a:ahLst/>
              <a:cxnLst/>
              <a:rect l="l" t="t" r="r" b="b"/>
              <a:pathLst>
                <a:path w="6120765" h="4621403">
                  <a:moveTo>
                    <a:pt x="0" y="165100"/>
                  </a:moveTo>
                  <a:cubicBezTo>
                    <a:pt x="0" y="73914"/>
                    <a:pt x="74041" y="0"/>
                    <a:pt x="165227" y="0"/>
                  </a:cubicBezTo>
                  <a:lnTo>
                    <a:pt x="5955538" y="0"/>
                  </a:lnTo>
                  <a:lnTo>
                    <a:pt x="5955538" y="6350"/>
                  </a:lnTo>
                  <a:lnTo>
                    <a:pt x="5955538" y="0"/>
                  </a:lnTo>
                  <a:cubicBezTo>
                    <a:pt x="6046724" y="0"/>
                    <a:pt x="6120765" y="73914"/>
                    <a:pt x="6120765" y="165100"/>
                  </a:cubicBezTo>
                  <a:lnTo>
                    <a:pt x="6114415" y="165100"/>
                  </a:lnTo>
                  <a:lnTo>
                    <a:pt x="6120765" y="165100"/>
                  </a:lnTo>
                  <a:lnTo>
                    <a:pt x="6120765" y="4456303"/>
                  </a:lnTo>
                  <a:lnTo>
                    <a:pt x="6114415" y="4456303"/>
                  </a:lnTo>
                  <a:lnTo>
                    <a:pt x="6120765" y="4456303"/>
                  </a:lnTo>
                  <a:cubicBezTo>
                    <a:pt x="6120765" y="4547489"/>
                    <a:pt x="6046724" y="4621403"/>
                    <a:pt x="5955538" y="4621403"/>
                  </a:cubicBezTo>
                  <a:lnTo>
                    <a:pt x="5955538" y="4615053"/>
                  </a:lnTo>
                  <a:lnTo>
                    <a:pt x="5955538" y="4621403"/>
                  </a:lnTo>
                  <a:lnTo>
                    <a:pt x="165227" y="4621403"/>
                  </a:lnTo>
                  <a:lnTo>
                    <a:pt x="165227" y="4615053"/>
                  </a:lnTo>
                  <a:lnTo>
                    <a:pt x="165227" y="4621403"/>
                  </a:lnTo>
                  <a:cubicBezTo>
                    <a:pt x="74041" y="4621403"/>
                    <a:pt x="0" y="4547489"/>
                    <a:pt x="0" y="4456303"/>
                  </a:cubicBezTo>
                  <a:lnTo>
                    <a:pt x="0" y="165100"/>
                  </a:lnTo>
                  <a:lnTo>
                    <a:pt x="6350" y="165100"/>
                  </a:lnTo>
                  <a:lnTo>
                    <a:pt x="0" y="165100"/>
                  </a:lnTo>
                  <a:moveTo>
                    <a:pt x="12700" y="165100"/>
                  </a:moveTo>
                  <a:lnTo>
                    <a:pt x="12700" y="4456303"/>
                  </a:lnTo>
                  <a:lnTo>
                    <a:pt x="6350" y="4456303"/>
                  </a:lnTo>
                  <a:lnTo>
                    <a:pt x="12700" y="4456303"/>
                  </a:lnTo>
                  <a:cubicBezTo>
                    <a:pt x="12700" y="4540504"/>
                    <a:pt x="81026" y="4608703"/>
                    <a:pt x="165227" y="4608703"/>
                  </a:cubicBezTo>
                  <a:lnTo>
                    <a:pt x="5955538" y="4608703"/>
                  </a:lnTo>
                  <a:cubicBezTo>
                    <a:pt x="6039739" y="4608703"/>
                    <a:pt x="6108065" y="4540504"/>
                    <a:pt x="6108065" y="4456303"/>
                  </a:cubicBezTo>
                  <a:lnTo>
                    <a:pt x="6108065" y="165100"/>
                  </a:lnTo>
                  <a:cubicBezTo>
                    <a:pt x="6108065" y="80899"/>
                    <a:pt x="6039739" y="12700"/>
                    <a:pt x="5955538" y="12700"/>
                  </a:cubicBezTo>
                  <a:lnTo>
                    <a:pt x="165227" y="12700"/>
                  </a:lnTo>
                  <a:lnTo>
                    <a:pt x="165227" y="6350"/>
                  </a:lnTo>
                  <a:lnTo>
                    <a:pt x="165227" y="12700"/>
                  </a:lnTo>
                  <a:cubicBezTo>
                    <a:pt x="81026" y="12700"/>
                    <a:pt x="12700" y="80899"/>
                    <a:pt x="12700" y="165100"/>
                  </a:cubicBezTo>
                  <a:close/>
                </a:path>
              </a:pathLst>
            </a:custGeom>
            <a:solidFill>
              <a:srgbClr val="DDD3BA"/>
            </a:solidFill>
          </p:spPr>
        </p:sp>
      </p:grpSp>
      <p:grpSp>
        <p:nvGrpSpPr>
          <p:cNvPr id="9" name="Group 9"/>
          <p:cNvGrpSpPr/>
          <p:nvPr/>
        </p:nvGrpSpPr>
        <p:grpSpPr>
          <a:xfrm>
            <a:off x="5852071" y="2417415"/>
            <a:ext cx="4590604" cy="3466059"/>
            <a:chOff x="0" y="0"/>
            <a:chExt cx="6120805" cy="4621412"/>
          </a:xfrm>
        </p:grpSpPr>
        <p:sp>
          <p:nvSpPr>
            <p:cNvPr id="10" name="Freeform 10"/>
            <p:cNvSpPr/>
            <p:nvPr/>
          </p:nvSpPr>
          <p:spPr>
            <a:xfrm>
              <a:off x="6350" y="6350"/>
              <a:ext cx="6108065" cy="4608703"/>
            </a:xfrm>
            <a:custGeom>
              <a:avLst/>
              <a:gdLst/>
              <a:ahLst/>
              <a:cxnLst/>
              <a:rect l="l" t="t" r="r" b="b"/>
              <a:pathLst>
                <a:path w="6108065" h="4608703">
                  <a:moveTo>
                    <a:pt x="0" y="158750"/>
                  </a:moveTo>
                  <a:cubicBezTo>
                    <a:pt x="0" y="71120"/>
                    <a:pt x="71120" y="0"/>
                    <a:pt x="158877" y="0"/>
                  </a:cubicBezTo>
                  <a:lnTo>
                    <a:pt x="5949188" y="0"/>
                  </a:lnTo>
                  <a:cubicBezTo>
                    <a:pt x="6036945" y="0"/>
                    <a:pt x="6108065" y="71120"/>
                    <a:pt x="6108065" y="158750"/>
                  </a:cubicBezTo>
                  <a:lnTo>
                    <a:pt x="6108065" y="4449953"/>
                  </a:lnTo>
                  <a:cubicBezTo>
                    <a:pt x="6108065" y="4537583"/>
                    <a:pt x="6036945" y="4608703"/>
                    <a:pt x="5949188" y="4608703"/>
                  </a:cubicBezTo>
                  <a:lnTo>
                    <a:pt x="158877" y="4608703"/>
                  </a:lnTo>
                  <a:cubicBezTo>
                    <a:pt x="71120" y="4608703"/>
                    <a:pt x="0" y="4537583"/>
                    <a:pt x="0" y="4449953"/>
                  </a:cubicBezTo>
                  <a:close/>
                </a:path>
              </a:pathLst>
            </a:custGeom>
            <a:solidFill>
              <a:srgbClr val="F7EDD4"/>
            </a:solidFill>
          </p:spPr>
        </p:sp>
        <p:sp>
          <p:nvSpPr>
            <p:cNvPr id="11" name="Freeform 11"/>
            <p:cNvSpPr/>
            <p:nvPr/>
          </p:nvSpPr>
          <p:spPr>
            <a:xfrm>
              <a:off x="0" y="0"/>
              <a:ext cx="6120765" cy="4621403"/>
            </a:xfrm>
            <a:custGeom>
              <a:avLst/>
              <a:gdLst/>
              <a:ahLst/>
              <a:cxnLst/>
              <a:rect l="l" t="t" r="r" b="b"/>
              <a:pathLst>
                <a:path w="6120765" h="4621403">
                  <a:moveTo>
                    <a:pt x="0" y="165100"/>
                  </a:moveTo>
                  <a:cubicBezTo>
                    <a:pt x="0" y="73914"/>
                    <a:pt x="74041" y="0"/>
                    <a:pt x="165227" y="0"/>
                  </a:cubicBezTo>
                  <a:lnTo>
                    <a:pt x="5955538" y="0"/>
                  </a:lnTo>
                  <a:lnTo>
                    <a:pt x="5955538" y="6350"/>
                  </a:lnTo>
                  <a:lnTo>
                    <a:pt x="5955538" y="0"/>
                  </a:lnTo>
                  <a:cubicBezTo>
                    <a:pt x="6046724" y="0"/>
                    <a:pt x="6120765" y="73914"/>
                    <a:pt x="6120765" y="165100"/>
                  </a:cubicBezTo>
                  <a:lnTo>
                    <a:pt x="6114415" y="165100"/>
                  </a:lnTo>
                  <a:lnTo>
                    <a:pt x="6120765" y="165100"/>
                  </a:lnTo>
                  <a:lnTo>
                    <a:pt x="6120765" y="4456303"/>
                  </a:lnTo>
                  <a:lnTo>
                    <a:pt x="6114415" y="4456303"/>
                  </a:lnTo>
                  <a:lnTo>
                    <a:pt x="6120765" y="4456303"/>
                  </a:lnTo>
                  <a:cubicBezTo>
                    <a:pt x="6120765" y="4547489"/>
                    <a:pt x="6046724" y="4621403"/>
                    <a:pt x="5955538" y="4621403"/>
                  </a:cubicBezTo>
                  <a:lnTo>
                    <a:pt x="5955538" y="4615053"/>
                  </a:lnTo>
                  <a:lnTo>
                    <a:pt x="5955538" y="4621403"/>
                  </a:lnTo>
                  <a:lnTo>
                    <a:pt x="165227" y="4621403"/>
                  </a:lnTo>
                  <a:lnTo>
                    <a:pt x="165227" y="4615053"/>
                  </a:lnTo>
                  <a:lnTo>
                    <a:pt x="165227" y="4621403"/>
                  </a:lnTo>
                  <a:cubicBezTo>
                    <a:pt x="74041" y="4621403"/>
                    <a:pt x="0" y="4547489"/>
                    <a:pt x="0" y="4456303"/>
                  </a:cubicBezTo>
                  <a:lnTo>
                    <a:pt x="0" y="165100"/>
                  </a:lnTo>
                  <a:lnTo>
                    <a:pt x="6350" y="165100"/>
                  </a:lnTo>
                  <a:lnTo>
                    <a:pt x="0" y="165100"/>
                  </a:lnTo>
                  <a:moveTo>
                    <a:pt x="12700" y="165100"/>
                  </a:moveTo>
                  <a:lnTo>
                    <a:pt x="12700" y="4456303"/>
                  </a:lnTo>
                  <a:lnTo>
                    <a:pt x="6350" y="4456303"/>
                  </a:lnTo>
                  <a:lnTo>
                    <a:pt x="12700" y="4456303"/>
                  </a:lnTo>
                  <a:cubicBezTo>
                    <a:pt x="12700" y="4540504"/>
                    <a:pt x="81026" y="4608703"/>
                    <a:pt x="165227" y="4608703"/>
                  </a:cubicBezTo>
                  <a:lnTo>
                    <a:pt x="5955538" y="4608703"/>
                  </a:lnTo>
                  <a:cubicBezTo>
                    <a:pt x="6039739" y="4608703"/>
                    <a:pt x="6108065" y="4540504"/>
                    <a:pt x="6108065" y="4456303"/>
                  </a:cubicBezTo>
                  <a:lnTo>
                    <a:pt x="6108065" y="165100"/>
                  </a:lnTo>
                  <a:cubicBezTo>
                    <a:pt x="6108065" y="80899"/>
                    <a:pt x="6039739" y="12700"/>
                    <a:pt x="5955538" y="12700"/>
                  </a:cubicBezTo>
                  <a:lnTo>
                    <a:pt x="165227" y="12700"/>
                  </a:lnTo>
                  <a:lnTo>
                    <a:pt x="165227" y="6350"/>
                  </a:lnTo>
                  <a:lnTo>
                    <a:pt x="165227" y="12700"/>
                  </a:lnTo>
                  <a:cubicBezTo>
                    <a:pt x="81026" y="12700"/>
                    <a:pt x="12700" y="80899"/>
                    <a:pt x="12700" y="165100"/>
                  </a:cubicBezTo>
                  <a:close/>
                </a:path>
              </a:pathLst>
            </a:custGeom>
            <a:solidFill>
              <a:srgbClr val="DDD3BA"/>
            </a:solidFill>
          </p:spPr>
        </p:sp>
      </p:grpSp>
      <p:grpSp>
        <p:nvGrpSpPr>
          <p:cNvPr id="12" name="Group 12"/>
          <p:cNvGrpSpPr/>
          <p:nvPr/>
        </p:nvGrpSpPr>
        <p:grpSpPr>
          <a:xfrm>
            <a:off x="987475" y="6157466"/>
            <a:ext cx="4590604" cy="3023146"/>
            <a:chOff x="0" y="0"/>
            <a:chExt cx="6120805" cy="4030862"/>
          </a:xfrm>
        </p:grpSpPr>
        <p:sp>
          <p:nvSpPr>
            <p:cNvPr id="13" name="Freeform 13"/>
            <p:cNvSpPr/>
            <p:nvPr/>
          </p:nvSpPr>
          <p:spPr>
            <a:xfrm>
              <a:off x="6350" y="6350"/>
              <a:ext cx="6108192" cy="4018153"/>
            </a:xfrm>
            <a:custGeom>
              <a:avLst/>
              <a:gdLst/>
              <a:ahLst/>
              <a:cxnLst/>
              <a:rect l="l" t="t" r="r" b="b"/>
              <a:pathLst>
                <a:path w="6108192" h="4018153">
                  <a:moveTo>
                    <a:pt x="0" y="158750"/>
                  </a:moveTo>
                  <a:cubicBezTo>
                    <a:pt x="0" y="71120"/>
                    <a:pt x="71120" y="0"/>
                    <a:pt x="159004" y="0"/>
                  </a:cubicBezTo>
                  <a:lnTo>
                    <a:pt x="5949188" y="0"/>
                  </a:lnTo>
                  <a:cubicBezTo>
                    <a:pt x="6036945" y="0"/>
                    <a:pt x="6108192" y="71120"/>
                    <a:pt x="6108192" y="158750"/>
                  </a:cubicBezTo>
                  <a:lnTo>
                    <a:pt x="6108192" y="3859403"/>
                  </a:lnTo>
                  <a:cubicBezTo>
                    <a:pt x="6108192" y="3947160"/>
                    <a:pt x="6037072" y="4018153"/>
                    <a:pt x="5949188" y="4018153"/>
                  </a:cubicBezTo>
                  <a:lnTo>
                    <a:pt x="159004" y="4018153"/>
                  </a:lnTo>
                  <a:cubicBezTo>
                    <a:pt x="71120" y="4018153"/>
                    <a:pt x="0" y="3947033"/>
                    <a:pt x="0" y="3859403"/>
                  </a:cubicBezTo>
                  <a:close/>
                </a:path>
              </a:pathLst>
            </a:custGeom>
            <a:solidFill>
              <a:srgbClr val="F7EDD4"/>
            </a:solidFill>
          </p:spPr>
        </p:sp>
        <p:sp>
          <p:nvSpPr>
            <p:cNvPr id="14" name="Freeform 14"/>
            <p:cNvSpPr/>
            <p:nvPr/>
          </p:nvSpPr>
          <p:spPr>
            <a:xfrm>
              <a:off x="0" y="0"/>
              <a:ext cx="6120892" cy="4030853"/>
            </a:xfrm>
            <a:custGeom>
              <a:avLst/>
              <a:gdLst/>
              <a:ahLst/>
              <a:cxnLst/>
              <a:rect l="l" t="t" r="r" b="b"/>
              <a:pathLst>
                <a:path w="6120892" h="4030853">
                  <a:moveTo>
                    <a:pt x="0" y="165100"/>
                  </a:moveTo>
                  <a:cubicBezTo>
                    <a:pt x="0" y="73914"/>
                    <a:pt x="74041" y="0"/>
                    <a:pt x="165354" y="0"/>
                  </a:cubicBezTo>
                  <a:lnTo>
                    <a:pt x="5955538" y="0"/>
                  </a:lnTo>
                  <a:lnTo>
                    <a:pt x="5955538" y="6350"/>
                  </a:lnTo>
                  <a:lnTo>
                    <a:pt x="5955538" y="0"/>
                  </a:lnTo>
                  <a:cubicBezTo>
                    <a:pt x="6046851" y="0"/>
                    <a:pt x="6120892" y="73914"/>
                    <a:pt x="6120892" y="165100"/>
                  </a:cubicBezTo>
                  <a:lnTo>
                    <a:pt x="6114542" y="165100"/>
                  </a:lnTo>
                  <a:lnTo>
                    <a:pt x="6120892" y="165100"/>
                  </a:lnTo>
                  <a:lnTo>
                    <a:pt x="6120892" y="3865753"/>
                  </a:lnTo>
                  <a:lnTo>
                    <a:pt x="6114542" y="3865753"/>
                  </a:lnTo>
                  <a:lnTo>
                    <a:pt x="6120892" y="3865753"/>
                  </a:lnTo>
                  <a:cubicBezTo>
                    <a:pt x="6120892" y="3956939"/>
                    <a:pt x="6046851" y="4030853"/>
                    <a:pt x="5955538" y="4030853"/>
                  </a:cubicBezTo>
                  <a:lnTo>
                    <a:pt x="5955538" y="4024503"/>
                  </a:lnTo>
                  <a:lnTo>
                    <a:pt x="5955538" y="4030853"/>
                  </a:lnTo>
                  <a:lnTo>
                    <a:pt x="165354" y="4030853"/>
                  </a:lnTo>
                  <a:lnTo>
                    <a:pt x="165354" y="4024503"/>
                  </a:lnTo>
                  <a:lnTo>
                    <a:pt x="165354" y="4030853"/>
                  </a:lnTo>
                  <a:cubicBezTo>
                    <a:pt x="74041" y="4030853"/>
                    <a:pt x="0" y="3956939"/>
                    <a:pt x="0" y="3865753"/>
                  </a:cubicBezTo>
                  <a:lnTo>
                    <a:pt x="0" y="165100"/>
                  </a:lnTo>
                  <a:lnTo>
                    <a:pt x="6350" y="165100"/>
                  </a:lnTo>
                  <a:lnTo>
                    <a:pt x="0" y="165100"/>
                  </a:lnTo>
                  <a:moveTo>
                    <a:pt x="12700" y="165100"/>
                  </a:moveTo>
                  <a:lnTo>
                    <a:pt x="12700" y="3865753"/>
                  </a:lnTo>
                  <a:lnTo>
                    <a:pt x="6350" y="3865753"/>
                  </a:lnTo>
                  <a:lnTo>
                    <a:pt x="12700" y="3865753"/>
                  </a:lnTo>
                  <a:cubicBezTo>
                    <a:pt x="12700" y="3949954"/>
                    <a:pt x="81026" y="4018153"/>
                    <a:pt x="165354" y="4018153"/>
                  </a:cubicBezTo>
                  <a:lnTo>
                    <a:pt x="5955538" y="4018153"/>
                  </a:lnTo>
                  <a:cubicBezTo>
                    <a:pt x="6039866" y="4018153"/>
                    <a:pt x="6108192" y="3949954"/>
                    <a:pt x="6108192" y="3865753"/>
                  </a:cubicBezTo>
                  <a:lnTo>
                    <a:pt x="6108192" y="165100"/>
                  </a:lnTo>
                  <a:cubicBezTo>
                    <a:pt x="6108192" y="80899"/>
                    <a:pt x="6039866" y="12700"/>
                    <a:pt x="5955538" y="12700"/>
                  </a:cubicBezTo>
                  <a:lnTo>
                    <a:pt x="165354" y="12700"/>
                  </a:lnTo>
                  <a:lnTo>
                    <a:pt x="165354" y="6350"/>
                  </a:lnTo>
                  <a:lnTo>
                    <a:pt x="165354" y="12700"/>
                  </a:lnTo>
                  <a:cubicBezTo>
                    <a:pt x="81026" y="12700"/>
                    <a:pt x="12700" y="80899"/>
                    <a:pt x="12700" y="165100"/>
                  </a:cubicBezTo>
                  <a:close/>
                </a:path>
              </a:pathLst>
            </a:custGeom>
            <a:solidFill>
              <a:srgbClr val="DDD3BA"/>
            </a:solidFill>
          </p:spPr>
        </p:sp>
      </p:grpSp>
      <p:grpSp>
        <p:nvGrpSpPr>
          <p:cNvPr id="15" name="Group 15"/>
          <p:cNvGrpSpPr/>
          <p:nvPr/>
        </p:nvGrpSpPr>
        <p:grpSpPr>
          <a:xfrm>
            <a:off x="5852071" y="6157466"/>
            <a:ext cx="4590604" cy="3023146"/>
            <a:chOff x="0" y="0"/>
            <a:chExt cx="6120805" cy="4030862"/>
          </a:xfrm>
        </p:grpSpPr>
        <p:sp>
          <p:nvSpPr>
            <p:cNvPr id="16" name="Freeform 16"/>
            <p:cNvSpPr/>
            <p:nvPr/>
          </p:nvSpPr>
          <p:spPr>
            <a:xfrm>
              <a:off x="6350" y="6350"/>
              <a:ext cx="6108192" cy="4018153"/>
            </a:xfrm>
            <a:custGeom>
              <a:avLst/>
              <a:gdLst/>
              <a:ahLst/>
              <a:cxnLst/>
              <a:rect l="l" t="t" r="r" b="b"/>
              <a:pathLst>
                <a:path w="6108192" h="4018153">
                  <a:moveTo>
                    <a:pt x="0" y="158750"/>
                  </a:moveTo>
                  <a:cubicBezTo>
                    <a:pt x="0" y="71120"/>
                    <a:pt x="71120" y="0"/>
                    <a:pt x="159004" y="0"/>
                  </a:cubicBezTo>
                  <a:lnTo>
                    <a:pt x="5949188" y="0"/>
                  </a:lnTo>
                  <a:cubicBezTo>
                    <a:pt x="6036945" y="0"/>
                    <a:pt x="6108192" y="71120"/>
                    <a:pt x="6108192" y="158750"/>
                  </a:cubicBezTo>
                  <a:lnTo>
                    <a:pt x="6108192" y="3859403"/>
                  </a:lnTo>
                  <a:cubicBezTo>
                    <a:pt x="6108192" y="3947160"/>
                    <a:pt x="6037072" y="4018153"/>
                    <a:pt x="5949188" y="4018153"/>
                  </a:cubicBezTo>
                  <a:lnTo>
                    <a:pt x="159004" y="4018153"/>
                  </a:lnTo>
                  <a:cubicBezTo>
                    <a:pt x="71120" y="4018153"/>
                    <a:pt x="0" y="3947033"/>
                    <a:pt x="0" y="3859403"/>
                  </a:cubicBezTo>
                  <a:close/>
                </a:path>
              </a:pathLst>
            </a:custGeom>
            <a:solidFill>
              <a:srgbClr val="F7EDD4"/>
            </a:solidFill>
          </p:spPr>
        </p:sp>
        <p:sp>
          <p:nvSpPr>
            <p:cNvPr id="17" name="Freeform 17"/>
            <p:cNvSpPr/>
            <p:nvPr/>
          </p:nvSpPr>
          <p:spPr>
            <a:xfrm>
              <a:off x="0" y="0"/>
              <a:ext cx="6120892" cy="4030853"/>
            </a:xfrm>
            <a:custGeom>
              <a:avLst/>
              <a:gdLst/>
              <a:ahLst/>
              <a:cxnLst/>
              <a:rect l="l" t="t" r="r" b="b"/>
              <a:pathLst>
                <a:path w="6120892" h="4030853">
                  <a:moveTo>
                    <a:pt x="0" y="165100"/>
                  </a:moveTo>
                  <a:cubicBezTo>
                    <a:pt x="0" y="73914"/>
                    <a:pt x="74041" y="0"/>
                    <a:pt x="165354" y="0"/>
                  </a:cubicBezTo>
                  <a:lnTo>
                    <a:pt x="5955538" y="0"/>
                  </a:lnTo>
                  <a:lnTo>
                    <a:pt x="5955538" y="6350"/>
                  </a:lnTo>
                  <a:lnTo>
                    <a:pt x="5955538" y="0"/>
                  </a:lnTo>
                  <a:cubicBezTo>
                    <a:pt x="6046851" y="0"/>
                    <a:pt x="6120892" y="73914"/>
                    <a:pt x="6120892" y="165100"/>
                  </a:cubicBezTo>
                  <a:lnTo>
                    <a:pt x="6114542" y="165100"/>
                  </a:lnTo>
                  <a:lnTo>
                    <a:pt x="6120892" y="165100"/>
                  </a:lnTo>
                  <a:lnTo>
                    <a:pt x="6120892" y="3865753"/>
                  </a:lnTo>
                  <a:lnTo>
                    <a:pt x="6114542" y="3865753"/>
                  </a:lnTo>
                  <a:lnTo>
                    <a:pt x="6120892" y="3865753"/>
                  </a:lnTo>
                  <a:cubicBezTo>
                    <a:pt x="6120892" y="3956939"/>
                    <a:pt x="6046851" y="4030853"/>
                    <a:pt x="5955538" y="4030853"/>
                  </a:cubicBezTo>
                  <a:lnTo>
                    <a:pt x="5955538" y="4024503"/>
                  </a:lnTo>
                  <a:lnTo>
                    <a:pt x="5955538" y="4030853"/>
                  </a:lnTo>
                  <a:lnTo>
                    <a:pt x="165354" y="4030853"/>
                  </a:lnTo>
                  <a:lnTo>
                    <a:pt x="165354" y="4024503"/>
                  </a:lnTo>
                  <a:lnTo>
                    <a:pt x="165354" y="4030853"/>
                  </a:lnTo>
                  <a:cubicBezTo>
                    <a:pt x="74041" y="4030853"/>
                    <a:pt x="0" y="3956939"/>
                    <a:pt x="0" y="3865753"/>
                  </a:cubicBezTo>
                  <a:lnTo>
                    <a:pt x="0" y="165100"/>
                  </a:lnTo>
                  <a:lnTo>
                    <a:pt x="6350" y="165100"/>
                  </a:lnTo>
                  <a:lnTo>
                    <a:pt x="0" y="165100"/>
                  </a:lnTo>
                  <a:moveTo>
                    <a:pt x="12700" y="165100"/>
                  </a:moveTo>
                  <a:lnTo>
                    <a:pt x="12700" y="3865753"/>
                  </a:lnTo>
                  <a:lnTo>
                    <a:pt x="6350" y="3865753"/>
                  </a:lnTo>
                  <a:lnTo>
                    <a:pt x="12700" y="3865753"/>
                  </a:lnTo>
                  <a:cubicBezTo>
                    <a:pt x="12700" y="3949954"/>
                    <a:pt x="81026" y="4018153"/>
                    <a:pt x="165354" y="4018153"/>
                  </a:cubicBezTo>
                  <a:lnTo>
                    <a:pt x="5955538" y="4018153"/>
                  </a:lnTo>
                  <a:cubicBezTo>
                    <a:pt x="6039866" y="4018153"/>
                    <a:pt x="6108192" y="3949954"/>
                    <a:pt x="6108192" y="3865753"/>
                  </a:cubicBezTo>
                  <a:lnTo>
                    <a:pt x="6108192" y="165100"/>
                  </a:lnTo>
                  <a:cubicBezTo>
                    <a:pt x="6108192" y="80899"/>
                    <a:pt x="6039866" y="12700"/>
                    <a:pt x="5955538" y="12700"/>
                  </a:cubicBezTo>
                  <a:lnTo>
                    <a:pt x="165354" y="12700"/>
                  </a:lnTo>
                  <a:lnTo>
                    <a:pt x="165354" y="6350"/>
                  </a:lnTo>
                  <a:lnTo>
                    <a:pt x="165354" y="12700"/>
                  </a:lnTo>
                  <a:cubicBezTo>
                    <a:pt x="81026" y="12700"/>
                    <a:pt x="12700" y="80899"/>
                    <a:pt x="12700" y="165100"/>
                  </a:cubicBezTo>
                  <a:close/>
                </a:path>
              </a:pathLst>
            </a:custGeom>
            <a:solidFill>
              <a:srgbClr val="DDD3BA"/>
            </a:solidFill>
          </p:spPr>
        </p:sp>
      </p:grpSp>
      <p:sp>
        <p:nvSpPr>
          <p:cNvPr id="18" name="Freeform 18"/>
          <p:cNvSpPr/>
          <p:nvPr/>
        </p:nvSpPr>
        <p:spPr>
          <a:xfrm>
            <a:off x="11461850" y="0"/>
            <a:ext cx="6826150" cy="10287000"/>
          </a:xfrm>
          <a:custGeom>
            <a:avLst/>
            <a:gdLst/>
            <a:ahLst/>
            <a:cxnLst/>
            <a:rect l="l" t="t" r="r" b="b"/>
            <a:pathLst>
              <a:path w="6826150" h="10287000">
                <a:moveTo>
                  <a:pt x="0" y="0"/>
                </a:moveTo>
                <a:lnTo>
                  <a:pt x="6826150" y="0"/>
                </a:lnTo>
                <a:lnTo>
                  <a:pt x="6826150" y="10287000"/>
                </a:lnTo>
                <a:lnTo>
                  <a:pt x="0" y="10287000"/>
                </a:lnTo>
                <a:lnTo>
                  <a:pt x="0" y="0"/>
                </a:lnTo>
                <a:close/>
              </a:path>
            </a:pathLst>
          </a:custGeom>
          <a:blipFill>
            <a:blip r:embed="rId5"/>
            <a:stretch>
              <a:fillRect l="-11786" r="-11786"/>
            </a:stretch>
          </a:blipFill>
        </p:spPr>
      </p:sp>
      <p:sp>
        <p:nvSpPr>
          <p:cNvPr id="19" name="TextBox 19"/>
          <p:cNvSpPr txBox="1"/>
          <p:nvPr/>
        </p:nvSpPr>
        <p:spPr>
          <a:xfrm>
            <a:off x="992237" y="1082427"/>
            <a:ext cx="9450437" cy="871537"/>
          </a:xfrm>
          <a:prstGeom prst="rect">
            <a:avLst/>
          </a:prstGeom>
        </p:spPr>
        <p:txBody>
          <a:bodyPr lIns="0" tIns="0" rIns="0" bIns="0" rtlCol="0" anchor="t">
            <a:spAutoFit/>
          </a:bodyPr>
          <a:lstStyle/>
          <a:p>
            <a:pPr algn="l">
              <a:lnSpc>
                <a:spcPts val="6937"/>
              </a:lnSpc>
            </a:pPr>
            <a:r>
              <a:rPr lang="en-US" sz="5562">
                <a:solidFill>
                  <a:srgbClr val="5C4E3D"/>
                </a:solidFill>
                <a:latin typeface="Libre Baskerville"/>
                <a:ea typeface="Libre Baskerville"/>
                <a:cs typeface="Libre Baskerville"/>
                <a:sym typeface="Libre Baskerville"/>
              </a:rPr>
              <a:t>Ο Εμπειρισμός στον Λοκ</a:t>
            </a:r>
          </a:p>
        </p:txBody>
      </p:sp>
      <p:sp>
        <p:nvSpPr>
          <p:cNvPr id="20" name="TextBox 20"/>
          <p:cNvSpPr txBox="1"/>
          <p:nvPr/>
        </p:nvSpPr>
        <p:spPr>
          <a:xfrm>
            <a:off x="1285280" y="2696170"/>
            <a:ext cx="3994994" cy="904875"/>
          </a:xfrm>
          <a:prstGeom prst="rect">
            <a:avLst/>
          </a:prstGeom>
        </p:spPr>
        <p:txBody>
          <a:bodyPr lIns="0" tIns="0" rIns="0" bIns="0" rtlCol="0" anchor="t">
            <a:spAutoFit/>
          </a:bodyPr>
          <a:lstStyle/>
          <a:p>
            <a:pPr algn="l">
              <a:lnSpc>
                <a:spcPts val="3437"/>
              </a:lnSpc>
            </a:pPr>
            <a:r>
              <a:rPr lang="en-US" sz="2750">
                <a:solidFill>
                  <a:srgbClr val="454240"/>
                </a:solidFill>
                <a:latin typeface="Libre Baskerville"/>
                <a:ea typeface="Libre Baskerville"/>
                <a:cs typeface="Libre Baskerville"/>
                <a:sym typeface="Libre Baskerville"/>
              </a:rPr>
              <a:t>Κριτική στον Ορθολογισμό</a:t>
            </a:r>
          </a:p>
        </p:txBody>
      </p:sp>
      <p:sp>
        <p:nvSpPr>
          <p:cNvPr id="21" name="TextBox 21"/>
          <p:cNvSpPr txBox="1"/>
          <p:nvPr/>
        </p:nvSpPr>
        <p:spPr>
          <a:xfrm>
            <a:off x="1285280" y="3675906"/>
            <a:ext cx="3994994" cy="1909762"/>
          </a:xfrm>
          <a:prstGeom prst="rect">
            <a:avLst/>
          </a:prstGeom>
        </p:spPr>
        <p:txBody>
          <a:bodyPr lIns="0" tIns="0" rIns="0" bIns="0" rtlCol="0" anchor="t">
            <a:spAutoFit/>
          </a:bodyPr>
          <a:lstStyle/>
          <a:p>
            <a:pPr algn="l">
              <a:lnSpc>
                <a:spcPts val="3562"/>
              </a:lnSpc>
            </a:pPr>
            <a:r>
              <a:rPr lang="en-US" sz="2187">
                <a:solidFill>
                  <a:srgbClr val="454240"/>
                </a:solidFill>
                <a:latin typeface="DM Sans"/>
                <a:ea typeface="DM Sans"/>
                <a:cs typeface="DM Sans"/>
                <a:sym typeface="DM Sans"/>
              </a:rPr>
              <a:t>Δε δέχεται ότι υπάρχουν στοιχειώδεις γνώσεις –αρχές, ιδέες– που αποτελούν αξιώματα με καθολικό κύρος.</a:t>
            </a:r>
          </a:p>
        </p:txBody>
      </p:sp>
      <p:sp>
        <p:nvSpPr>
          <p:cNvPr id="22" name="TextBox 22"/>
          <p:cNvSpPr txBox="1"/>
          <p:nvPr/>
        </p:nvSpPr>
        <p:spPr>
          <a:xfrm>
            <a:off x="6149876" y="2696170"/>
            <a:ext cx="3544044" cy="461962"/>
          </a:xfrm>
          <a:prstGeom prst="rect">
            <a:avLst/>
          </a:prstGeom>
        </p:spPr>
        <p:txBody>
          <a:bodyPr lIns="0" tIns="0" rIns="0" bIns="0" rtlCol="0" anchor="t">
            <a:spAutoFit/>
          </a:bodyPr>
          <a:lstStyle/>
          <a:p>
            <a:pPr algn="l">
              <a:lnSpc>
                <a:spcPts val="3437"/>
              </a:lnSpc>
            </a:pPr>
            <a:r>
              <a:rPr lang="en-US" sz="2750">
                <a:solidFill>
                  <a:srgbClr val="454240"/>
                </a:solidFill>
                <a:latin typeface="Libre Baskerville"/>
                <a:ea typeface="Libre Baskerville"/>
                <a:cs typeface="Libre Baskerville"/>
                <a:sym typeface="Libre Baskerville"/>
              </a:rPr>
              <a:t>Ρόλος της Ψυχής</a:t>
            </a:r>
          </a:p>
        </p:txBody>
      </p:sp>
      <p:sp>
        <p:nvSpPr>
          <p:cNvPr id="23" name="TextBox 23"/>
          <p:cNvSpPr txBox="1"/>
          <p:nvPr/>
        </p:nvSpPr>
        <p:spPr>
          <a:xfrm>
            <a:off x="6149876" y="3232994"/>
            <a:ext cx="3994994" cy="1909762"/>
          </a:xfrm>
          <a:prstGeom prst="rect">
            <a:avLst/>
          </a:prstGeom>
        </p:spPr>
        <p:txBody>
          <a:bodyPr lIns="0" tIns="0" rIns="0" bIns="0" rtlCol="0" anchor="t">
            <a:spAutoFit/>
          </a:bodyPr>
          <a:lstStyle/>
          <a:p>
            <a:pPr algn="l">
              <a:lnSpc>
                <a:spcPts val="3562"/>
              </a:lnSpc>
            </a:pPr>
            <a:r>
              <a:rPr lang="en-US" sz="2187">
                <a:solidFill>
                  <a:srgbClr val="454240"/>
                </a:solidFill>
                <a:latin typeface="DM Sans"/>
                <a:ea typeface="DM Sans"/>
                <a:cs typeface="DM Sans"/>
                <a:sym typeface="DM Sans"/>
              </a:rPr>
              <a:t>Η ψυχή δεν αντιλαμβάνεται τίποτε. Το μόνο που διαθέτει είναι εσωτερική ενέργεια, εσωτερική αίσθηση.</a:t>
            </a:r>
          </a:p>
        </p:txBody>
      </p:sp>
      <p:sp>
        <p:nvSpPr>
          <p:cNvPr id="24" name="TextBox 24"/>
          <p:cNvSpPr txBox="1"/>
          <p:nvPr/>
        </p:nvSpPr>
        <p:spPr>
          <a:xfrm>
            <a:off x="1285280" y="6436221"/>
            <a:ext cx="3544044" cy="461962"/>
          </a:xfrm>
          <a:prstGeom prst="rect">
            <a:avLst/>
          </a:prstGeom>
        </p:spPr>
        <p:txBody>
          <a:bodyPr lIns="0" tIns="0" rIns="0" bIns="0" rtlCol="0" anchor="t">
            <a:spAutoFit/>
          </a:bodyPr>
          <a:lstStyle/>
          <a:p>
            <a:pPr algn="l">
              <a:lnSpc>
                <a:spcPts val="3437"/>
              </a:lnSpc>
            </a:pPr>
            <a:r>
              <a:rPr lang="en-US" sz="2750">
                <a:solidFill>
                  <a:srgbClr val="454240"/>
                </a:solidFill>
                <a:latin typeface="Libre Baskerville"/>
                <a:ea typeface="Libre Baskerville"/>
                <a:cs typeface="Libre Baskerville"/>
                <a:sym typeface="Libre Baskerville"/>
              </a:rPr>
              <a:t>Απλές Ιδέες</a:t>
            </a:r>
          </a:p>
        </p:txBody>
      </p:sp>
      <p:sp>
        <p:nvSpPr>
          <p:cNvPr id="25" name="TextBox 25"/>
          <p:cNvSpPr txBox="1"/>
          <p:nvPr/>
        </p:nvSpPr>
        <p:spPr>
          <a:xfrm>
            <a:off x="1285280" y="6973044"/>
            <a:ext cx="3994994" cy="1456135"/>
          </a:xfrm>
          <a:prstGeom prst="rect">
            <a:avLst/>
          </a:prstGeom>
        </p:spPr>
        <p:txBody>
          <a:bodyPr lIns="0" tIns="0" rIns="0" bIns="0" rtlCol="0" anchor="t">
            <a:spAutoFit/>
          </a:bodyPr>
          <a:lstStyle/>
          <a:p>
            <a:pPr algn="l">
              <a:lnSpc>
                <a:spcPts val="3562"/>
              </a:lnSpc>
            </a:pPr>
            <a:r>
              <a:rPr lang="en-US" sz="2187">
                <a:solidFill>
                  <a:srgbClr val="454240"/>
                </a:solidFill>
                <a:latin typeface="DM Sans"/>
                <a:ea typeface="DM Sans"/>
                <a:cs typeface="DM Sans"/>
                <a:sym typeface="DM Sans"/>
              </a:rPr>
              <a:t>Εικόνες που εντυπώνονται στην ψυχή μας από τις αισθήσεις.</a:t>
            </a:r>
          </a:p>
        </p:txBody>
      </p:sp>
      <p:sp>
        <p:nvSpPr>
          <p:cNvPr id="26" name="TextBox 26"/>
          <p:cNvSpPr txBox="1"/>
          <p:nvPr/>
        </p:nvSpPr>
        <p:spPr>
          <a:xfrm>
            <a:off x="6149876" y="6436221"/>
            <a:ext cx="3544044" cy="461962"/>
          </a:xfrm>
          <a:prstGeom prst="rect">
            <a:avLst/>
          </a:prstGeom>
        </p:spPr>
        <p:txBody>
          <a:bodyPr lIns="0" tIns="0" rIns="0" bIns="0" rtlCol="0" anchor="t">
            <a:spAutoFit/>
          </a:bodyPr>
          <a:lstStyle/>
          <a:p>
            <a:pPr algn="l">
              <a:lnSpc>
                <a:spcPts val="3437"/>
              </a:lnSpc>
            </a:pPr>
            <a:r>
              <a:rPr lang="en-US" sz="2750">
                <a:solidFill>
                  <a:srgbClr val="454240"/>
                </a:solidFill>
                <a:latin typeface="Libre Baskerville"/>
                <a:ea typeface="Libre Baskerville"/>
                <a:cs typeface="Libre Baskerville"/>
                <a:sym typeface="Libre Baskerville"/>
              </a:rPr>
              <a:t>Σύνθετες Ιδέες</a:t>
            </a:r>
          </a:p>
        </p:txBody>
      </p:sp>
      <p:sp>
        <p:nvSpPr>
          <p:cNvPr id="27" name="TextBox 27"/>
          <p:cNvSpPr txBox="1"/>
          <p:nvPr/>
        </p:nvSpPr>
        <p:spPr>
          <a:xfrm>
            <a:off x="6149876" y="6973044"/>
            <a:ext cx="3994994" cy="1909762"/>
          </a:xfrm>
          <a:prstGeom prst="rect">
            <a:avLst/>
          </a:prstGeom>
        </p:spPr>
        <p:txBody>
          <a:bodyPr lIns="0" tIns="0" rIns="0" bIns="0" rtlCol="0" anchor="t">
            <a:spAutoFit/>
          </a:bodyPr>
          <a:lstStyle/>
          <a:p>
            <a:pPr algn="l">
              <a:lnSpc>
                <a:spcPts val="3562"/>
              </a:lnSpc>
            </a:pPr>
            <a:r>
              <a:rPr lang="en-US" sz="2187">
                <a:solidFill>
                  <a:srgbClr val="454240"/>
                </a:solidFill>
                <a:latin typeface="DM Sans"/>
                <a:ea typeface="DM Sans"/>
                <a:cs typeface="DM Sans"/>
                <a:sym typeface="DM Sans"/>
              </a:rPr>
              <a:t>Δημιουργούνται από το συνδυασμό απλών ιδεών μέσω της εσωτερικής αίσθησης.</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preencoded.png"/>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grpSp>
        <p:nvGrpSpPr>
          <p:cNvPr id="3" name="Group 3"/>
          <p:cNvGrpSpPr/>
          <p:nvPr/>
        </p:nvGrpSpPr>
        <p:grpSpPr>
          <a:xfrm>
            <a:off x="0" y="0"/>
            <a:ext cx="18288000" cy="10287000"/>
            <a:chOff x="0" y="0"/>
            <a:chExt cx="24384000" cy="13716000"/>
          </a:xfrm>
        </p:grpSpPr>
        <p:sp>
          <p:nvSpPr>
            <p:cNvPr id="4" name="Freeform 4"/>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DFA"/>
            </a:solidFill>
          </p:spPr>
        </p:sp>
      </p:grpSp>
      <p:sp>
        <p:nvSpPr>
          <p:cNvPr id="5" name="TextBox 5"/>
          <p:cNvSpPr txBox="1"/>
          <p:nvPr/>
        </p:nvSpPr>
        <p:spPr>
          <a:xfrm>
            <a:off x="978694" y="742206"/>
            <a:ext cx="12660214" cy="860425"/>
          </a:xfrm>
          <a:prstGeom prst="rect">
            <a:avLst/>
          </a:prstGeom>
        </p:spPr>
        <p:txBody>
          <a:bodyPr lIns="0" tIns="0" rIns="0" bIns="0" rtlCol="0" anchor="t">
            <a:spAutoFit/>
          </a:bodyPr>
          <a:lstStyle/>
          <a:p>
            <a:pPr algn="l">
              <a:lnSpc>
                <a:spcPts val="6875"/>
              </a:lnSpc>
            </a:pPr>
            <a:r>
              <a:rPr lang="en-US" sz="5500">
                <a:solidFill>
                  <a:srgbClr val="5C4E3D"/>
                </a:solidFill>
                <a:latin typeface="Libre Baskerville"/>
                <a:ea typeface="Libre Baskerville"/>
                <a:cs typeface="Libre Baskerville"/>
                <a:sym typeface="Libre Baskerville"/>
              </a:rPr>
              <a:t>Το Πρόβλημα της Θεωρίας του Λοκ</a:t>
            </a:r>
          </a:p>
        </p:txBody>
      </p:sp>
      <p:grpSp>
        <p:nvGrpSpPr>
          <p:cNvPr id="6" name="Group 6"/>
          <p:cNvGrpSpPr/>
          <p:nvPr/>
        </p:nvGrpSpPr>
        <p:grpSpPr>
          <a:xfrm>
            <a:off x="973931" y="2199234"/>
            <a:ext cx="2050851" cy="1620888"/>
            <a:chOff x="0" y="0"/>
            <a:chExt cx="2734468" cy="2161183"/>
          </a:xfrm>
        </p:grpSpPr>
        <p:sp>
          <p:nvSpPr>
            <p:cNvPr id="7" name="Freeform 7"/>
            <p:cNvSpPr/>
            <p:nvPr/>
          </p:nvSpPr>
          <p:spPr>
            <a:xfrm>
              <a:off x="6350" y="6350"/>
              <a:ext cx="2721864" cy="2148459"/>
            </a:xfrm>
            <a:custGeom>
              <a:avLst/>
              <a:gdLst/>
              <a:ahLst/>
              <a:cxnLst/>
              <a:rect l="l" t="t" r="r" b="b"/>
              <a:pathLst>
                <a:path w="2721864" h="2148459">
                  <a:moveTo>
                    <a:pt x="0" y="156591"/>
                  </a:moveTo>
                  <a:cubicBezTo>
                    <a:pt x="0" y="70104"/>
                    <a:pt x="70231" y="0"/>
                    <a:pt x="156845" y="0"/>
                  </a:cubicBezTo>
                  <a:lnTo>
                    <a:pt x="2565019" y="0"/>
                  </a:lnTo>
                  <a:cubicBezTo>
                    <a:pt x="2651633" y="0"/>
                    <a:pt x="2721864" y="70104"/>
                    <a:pt x="2721864" y="156591"/>
                  </a:cubicBezTo>
                  <a:lnTo>
                    <a:pt x="2721864" y="1991868"/>
                  </a:lnTo>
                  <a:cubicBezTo>
                    <a:pt x="2721864" y="2078355"/>
                    <a:pt x="2651633" y="2148459"/>
                    <a:pt x="2565019" y="2148459"/>
                  </a:cubicBezTo>
                  <a:lnTo>
                    <a:pt x="156845" y="2148459"/>
                  </a:lnTo>
                  <a:cubicBezTo>
                    <a:pt x="70231" y="2148459"/>
                    <a:pt x="0" y="2078355"/>
                    <a:pt x="0" y="1991868"/>
                  </a:cubicBezTo>
                  <a:close/>
                </a:path>
              </a:pathLst>
            </a:custGeom>
            <a:solidFill>
              <a:srgbClr val="F7EDD4"/>
            </a:solidFill>
          </p:spPr>
        </p:sp>
        <p:sp>
          <p:nvSpPr>
            <p:cNvPr id="8" name="Freeform 8"/>
            <p:cNvSpPr/>
            <p:nvPr/>
          </p:nvSpPr>
          <p:spPr>
            <a:xfrm>
              <a:off x="0" y="0"/>
              <a:ext cx="2734564" cy="2161159"/>
            </a:xfrm>
            <a:custGeom>
              <a:avLst/>
              <a:gdLst/>
              <a:ahLst/>
              <a:cxnLst/>
              <a:rect l="l" t="t" r="r" b="b"/>
              <a:pathLst>
                <a:path w="2734564" h="2161159">
                  <a:moveTo>
                    <a:pt x="0" y="162941"/>
                  </a:moveTo>
                  <a:cubicBezTo>
                    <a:pt x="0" y="72898"/>
                    <a:pt x="73025" y="0"/>
                    <a:pt x="163195" y="0"/>
                  </a:cubicBezTo>
                  <a:lnTo>
                    <a:pt x="2571369" y="0"/>
                  </a:lnTo>
                  <a:lnTo>
                    <a:pt x="2571369" y="6350"/>
                  </a:lnTo>
                  <a:lnTo>
                    <a:pt x="2571369" y="0"/>
                  </a:lnTo>
                  <a:cubicBezTo>
                    <a:pt x="2661412" y="0"/>
                    <a:pt x="2734564" y="72898"/>
                    <a:pt x="2734564" y="162941"/>
                  </a:cubicBezTo>
                  <a:lnTo>
                    <a:pt x="2728214" y="162941"/>
                  </a:lnTo>
                  <a:lnTo>
                    <a:pt x="2734564" y="162941"/>
                  </a:lnTo>
                  <a:lnTo>
                    <a:pt x="2734564" y="1998218"/>
                  </a:lnTo>
                  <a:lnTo>
                    <a:pt x="2728214" y="1998218"/>
                  </a:lnTo>
                  <a:lnTo>
                    <a:pt x="2734564" y="1998218"/>
                  </a:lnTo>
                  <a:cubicBezTo>
                    <a:pt x="2734564" y="2088261"/>
                    <a:pt x="2661539" y="2161159"/>
                    <a:pt x="2571369" y="2161159"/>
                  </a:cubicBezTo>
                  <a:lnTo>
                    <a:pt x="2571369" y="2154809"/>
                  </a:lnTo>
                  <a:lnTo>
                    <a:pt x="2571369" y="2161159"/>
                  </a:lnTo>
                  <a:lnTo>
                    <a:pt x="163195" y="2161159"/>
                  </a:lnTo>
                  <a:lnTo>
                    <a:pt x="163195" y="2154809"/>
                  </a:lnTo>
                  <a:lnTo>
                    <a:pt x="163195" y="2161159"/>
                  </a:lnTo>
                  <a:cubicBezTo>
                    <a:pt x="73025" y="2161159"/>
                    <a:pt x="0" y="2088261"/>
                    <a:pt x="0" y="1998218"/>
                  </a:cubicBezTo>
                  <a:lnTo>
                    <a:pt x="0" y="162941"/>
                  </a:lnTo>
                  <a:lnTo>
                    <a:pt x="6350" y="162941"/>
                  </a:lnTo>
                  <a:lnTo>
                    <a:pt x="0" y="162941"/>
                  </a:lnTo>
                  <a:moveTo>
                    <a:pt x="12700" y="162941"/>
                  </a:moveTo>
                  <a:lnTo>
                    <a:pt x="12700" y="1998218"/>
                  </a:lnTo>
                  <a:lnTo>
                    <a:pt x="6350" y="1998218"/>
                  </a:lnTo>
                  <a:lnTo>
                    <a:pt x="12700" y="1998218"/>
                  </a:lnTo>
                  <a:cubicBezTo>
                    <a:pt x="12700" y="2081149"/>
                    <a:pt x="80010" y="2148459"/>
                    <a:pt x="163195" y="2148459"/>
                  </a:cubicBezTo>
                  <a:lnTo>
                    <a:pt x="2571369" y="2148459"/>
                  </a:lnTo>
                  <a:cubicBezTo>
                    <a:pt x="2654427" y="2148459"/>
                    <a:pt x="2721864" y="2081149"/>
                    <a:pt x="2721864" y="1998218"/>
                  </a:cubicBezTo>
                  <a:lnTo>
                    <a:pt x="2721864" y="162941"/>
                  </a:lnTo>
                  <a:cubicBezTo>
                    <a:pt x="2721737" y="80010"/>
                    <a:pt x="2654427" y="12700"/>
                    <a:pt x="2571369" y="12700"/>
                  </a:cubicBezTo>
                  <a:lnTo>
                    <a:pt x="163195" y="12700"/>
                  </a:lnTo>
                  <a:lnTo>
                    <a:pt x="163195" y="6350"/>
                  </a:lnTo>
                  <a:lnTo>
                    <a:pt x="163195" y="12700"/>
                  </a:lnTo>
                  <a:cubicBezTo>
                    <a:pt x="80010" y="12700"/>
                    <a:pt x="12700" y="80010"/>
                    <a:pt x="12700" y="162941"/>
                  </a:cubicBezTo>
                  <a:close/>
                </a:path>
              </a:pathLst>
            </a:custGeom>
            <a:solidFill>
              <a:srgbClr val="DDD3BA"/>
            </a:solidFill>
          </p:spPr>
        </p:sp>
      </p:grpSp>
      <p:sp>
        <p:nvSpPr>
          <p:cNvPr id="9" name="TextBox 9"/>
          <p:cNvSpPr txBox="1"/>
          <p:nvPr/>
        </p:nvSpPr>
        <p:spPr>
          <a:xfrm>
            <a:off x="1267866" y="2625179"/>
            <a:ext cx="155972" cy="664071"/>
          </a:xfrm>
          <a:prstGeom prst="rect">
            <a:avLst/>
          </a:prstGeom>
        </p:spPr>
        <p:txBody>
          <a:bodyPr lIns="0" tIns="0" rIns="0" bIns="0" rtlCol="0" anchor="t">
            <a:spAutoFit/>
          </a:bodyPr>
          <a:lstStyle/>
          <a:p>
            <a:pPr algn="ctr">
              <a:lnSpc>
                <a:spcPts val="4375"/>
              </a:lnSpc>
            </a:pPr>
            <a:r>
              <a:rPr lang="en-US" sz="2750">
                <a:solidFill>
                  <a:srgbClr val="454240"/>
                </a:solidFill>
                <a:latin typeface="Libre Baskerville"/>
                <a:ea typeface="Libre Baskerville"/>
                <a:cs typeface="Libre Baskerville"/>
                <a:sym typeface="Libre Baskerville"/>
              </a:rPr>
              <a:t>1</a:t>
            </a:r>
          </a:p>
        </p:txBody>
      </p:sp>
      <p:sp>
        <p:nvSpPr>
          <p:cNvPr id="10" name="TextBox 10"/>
          <p:cNvSpPr txBox="1"/>
          <p:nvPr/>
        </p:nvSpPr>
        <p:spPr>
          <a:xfrm>
            <a:off x="3299669" y="2464594"/>
            <a:ext cx="8906321" cy="430212"/>
          </a:xfrm>
          <a:prstGeom prst="rect">
            <a:avLst/>
          </a:prstGeom>
        </p:spPr>
        <p:txBody>
          <a:bodyPr lIns="0" tIns="0" rIns="0" bIns="0" rtlCol="0" anchor="t">
            <a:spAutoFit/>
          </a:bodyPr>
          <a:lstStyle/>
          <a:p>
            <a:pPr algn="l">
              <a:lnSpc>
                <a:spcPts val="3437"/>
              </a:lnSpc>
            </a:pPr>
            <a:r>
              <a:rPr lang="en-US" sz="2750">
                <a:solidFill>
                  <a:srgbClr val="454240"/>
                </a:solidFill>
                <a:latin typeface="Libre Baskerville"/>
                <a:ea typeface="Libre Baskerville"/>
                <a:cs typeface="Libre Baskerville"/>
                <a:sym typeface="Libre Baskerville"/>
              </a:rPr>
              <a:t>Αυτόνομη Ύπαρξη του Εξωτερικού Κόσμου</a:t>
            </a:r>
          </a:p>
        </p:txBody>
      </p:sp>
      <p:sp>
        <p:nvSpPr>
          <p:cNvPr id="11" name="TextBox 11"/>
          <p:cNvSpPr txBox="1"/>
          <p:nvPr/>
        </p:nvSpPr>
        <p:spPr>
          <a:xfrm>
            <a:off x="3299669" y="2993082"/>
            <a:ext cx="11907047" cy="422275"/>
          </a:xfrm>
          <a:prstGeom prst="rect">
            <a:avLst/>
          </a:prstGeom>
        </p:spPr>
        <p:txBody>
          <a:bodyPr lIns="0" tIns="0" rIns="0" bIns="0" rtlCol="0" anchor="t">
            <a:spAutoFit/>
          </a:bodyPr>
          <a:lstStyle/>
          <a:p>
            <a:pPr algn="l">
              <a:lnSpc>
                <a:spcPts val="3500"/>
              </a:lnSpc>
            </a:pPr>
            <a:r>
              <a:rPr lang="en-US" sz="2187">
                <a:solidFill>
                  <a:srgbClr val="454240"/>
                </a:solidFill>
                <a:latin typeface="DM Sans"/>
                <a:ea typeface="DM Sans"/>
                <a:cs typeface="DM Sans"/>
                <a:sym typeface="DM Sans"/>
              </a:rPr>
              <a:t>Ο Λοκ δέχεται ότι ο εξωτερικός κόσμος υπάρχει ανεξάρτητα από τον άνθρωπο.</a:t>
            </a:r>
          </a:p>
        </p:txBody>
      </p:sp>
      <p:grpSp>
        <p:nvGrpSpPr>
          <p:cNvPr id="12" name="Group 12"/>
          <p:cNvGrpSpPr/>
          <p:nvPr/>
        </p:nvGrpSpPr>
        <p:grpSpPr>
          <a:xfrm>
            <a:off x="3159770" y="3796307"/>
            <a:ext cx="14009786" cy="19050"/>
            <a:chOff x="0" y="0"/>
            <a:chExt cx="18679715" cy="25400"/>
          </a:xfrm>
        </p:grpSpPr>
        <p:sp>
          <p:nvSpPr>
            <p:cNvPr id="13" name="Freeform 13"/>
            <p:cNvSpPr/>
            <p:nvPr/>
          </p:nvSpPr>
          <p:spPr>
            <a:xfrm>
              <a:off x="0" y="0"/>
              <a:ext cx="18679668" cy="25400"/>
            </a:xfrm>
            <a:custGeom>
              <a:avLst/>
              <a:gdLst/>
              <a:ahLst/>
              <a:cxnLst/>
              <a:rect l="l" t="t" r="r" b="b"/>
              <a:pathLst>
                <a:path w="18679668" h="25400">
                  <a:moveTo>
                    <a:pt x="0" y="12700"/>
                  </a:moveTo>
                  <a:cubicBezTo>
                    <a:pt x="0" y="5715"/>
                    <a:pt x="5715" y="0"/>
                    <a:pt x="12700" y="0"/>
                  </a:cubicBezTo>
                  <a:lnTo>
                    <a:pt x="18666968" y="0"/>
                  </a:lnTo>
                  <a:cubicBezTo>
                    <a:pt x="18673953" y="0"/>
                    <a:pt x="18679668" y="5715"/>
                    <a:pt x="18679668" y="12700"/>
                  </a:cubicBezTo>
                  <a:cubicBezTo>
                    <a:pt x="18679668" y="19685"/>
                    <a:pt x="18673953" y="25400"/>
                    <a:pt x="18666968" y="25400"/>
                  </a:cubicBezTo>
                  <a:lnTo>
                    <a:pt x="12700" y="25400"/>
                  </a:lnTo>
                  <a:cubicBezTo>
                    <a:pt x="5715" y="25400"/>
                    <a:pt x="0" y="19685"/>
                    <a:pt x="0" y="12700"/>
                  </a:cubicBezTo>
                  <a:close/>
                </a:path>
              </a:pathLst>
            </a:custGeom>
            <a:solidFill>
              <a:srgbClr val="DDD3BA"/>
            </a:solidFill>
          </p:spPr>
        </p:sp>
      </p:grpSp>
      <p:grpSp>
        <p:nvGrpSpPr>
          <p:cNvPr id="14" name="Group 14"/>
          <p:cNvGrpSpPr/>
          <p:nvPr/>
        </p:nvGrpSpPr>
        <p:grpSpPr>
          <a:xfrm>
            <a:off x="973931" y="3950345"/>
            <a:ext cx="4092179" cy="1620888"/>
            <a:chOff x="0" y="0"/>
            <a:chExt cx="5456238" cy="2161183"/>
          </a:xfrm>
        </p:grpSpPr>
        <p:sp>
          <p:nvSpPr>
            <p:cNvPr id="15" name="Freeform 15"/>
            <p:cNvSpPr/>
            <p:nvPr/>
          </p:nvSpPr>
          <p:spPr>
            <a:xfrm>
              <a:off x="6350" y="6350"/>
              <a:ext cx="5443474" cy="2148459"/>
            </a:xfrm>
            <a:custGeom>
              <a:avLst/>
              <a:gdLst/>
              <a:ahLst/>
              <a:cxnLst/>
              <a:rect l="l" t="t" r="r" b="b"/>
              <a:pathLst>
                <a:path w="5443474" h="2148459">
                  <a:moveTo>
                    <a:pt x="0" y="156591"/>
                  </a:moveTo>
                  <a:cubicBezTo>
                    <a:pt x="0" y="70104"/>
                    <a:pt x="70358" y="0"/>
                    <a:pt x="157099" y="0"/>
                  </a:cubicBezTo>
                  <a:lnTo>
                    <a:pt x="5286375" y="0"/>
                  </a:lnTo>
                  <a:cubicBezTo>
                    <a:pt x="5373116" y="0"/>
                    <a:pt x="5443474" y="70104"/>
                    <a:pt x="5443474" y="156591"/>
                  </a:cubicBezTo>
                  <a:lnTo>
                    <a:pt x="5443474" y="1991868"/>
                  </a:lnTo>
                  <a:cubicBezTo>
                    <a:pt x="5443474" y="2078355"/>
                    <a:pt x="5373116" y="2148459"/>
                    <a:pt x="5286375" y="2148459"/>
                  </a:cubicBezTo>
                  <a:lnTo>
                    <a:pt x="157099" y="2148459"/>
                  </a:lnTo>
                  <a:cubicBezTo>
                    <a:pt x="70358" y="2148459"/>
                    <a:pt x="0" y="2078355"/>
                    <a:pt x="0" y="1991868"/>
                  </a:cubicBezTo>
                  <a:close/>
                </a:path>
              </a:pathLst>
            </a:custGeom>
            <a:solidFill>
              <a:srgbClr val="F7EDD4"/>
            </a:solidFill>
          </p:spPr>
        </p:sp>
        <p:sp>
          <p:nvSpPr>
            <p:cNvPr id="16" name="Freeform 16"/>
            <p:cNvSpPr/>
            <p:nvPr/>
          </p:nvSpPr>
          <p:spPr>
            <a:xfrm>
              <a:off x="0" y="0"/>
              <a:ext cx="5456174" cy="2161159"/>
            </a:xfrm>
            <a:custGeom>
              <a:avLst/>
              <a:gdLst/>
              <a:ahLst/>
              <a:cxnLst/>
              <a:rect l="l" t="t" r="r" b="b"/>
              <a:pathLst>
                <a:path w="5456174" h="2161159">
                  <a:moveTo>
                    <a:pt x="0" y="162941"/>
                  </a:moveTo>
                  <a:cubicBezTo>
                    <a:pt x="0" y="72898"/>
                    <a:pt x="73279" y="0"/>
                    <a:pt x="163449" y="0"/>
                  </a:cubicBezTo>
                  <a:lnTo>
                    <a:pt x="5292725" y="0"/>
                  </a:lnTo>
                  <a:lnTo>
                    <a:pt x="5292725" y="6350"/>
                  </a:lnTo>
                  <a:lnTo>
                    <a:pt x="5292725" y="0"/>
                  </a:lnTo>
                  <a:cubicBezTo>
                    <a:pt x="5383022" y="0"/>
                    <a:pt x="5456174" y="72898"/>
                    <a:pt x="5456174" y="162941"/>
                  </a:cubicBezTo>
                  <a:lnTo>
                    <a:pt x="5449824" y="162941"/>
                  </a:lnTo>
                  <a:lnTo>
                    <a:pt x="5456174" y="162941"/>
                  </a:lnTo>
                  <a:lnTo>
                    <a:pt x="5456174" y="1998218"/>
                  </a:lnTo>
                  <a:lnTo>
                    <a:pt x="5449824" y="1998218"/>
                  </a:lnTo>
                  <a:lnTo>
                    <a:pt x="5456174" y="1998218"/>
                  </a:lnTo>
                  <a:cubicBezTo>
                    <a:pt x="5456174" y="2088261"/>
                    <a:pt x="5382895" y="2161159"/>
                    <a:pt x="5292725" y="2161159"/>
                  </a:cubicBezTo>
                  <a:lnTo>
                    <a:pt x="5292725" y="2154809"/>
                  </a:lnTo>
                  <a:lnTo>
                    <a:pt x="5292725" y="2161159"/>
                  </a:lnTo>
                  <a:lnTo>
                    <a:pt x="163449" y="2161159"/>
                  </a:lnTo>
                  <a:lnTo>
                    <a:pt x="163449" y="2154809"/>
                  </a:lnTo>
                  <a:lnTo>
                    <a:pt x="163449" y="2161159"/>
                  </a:lnTo>
                  <a:cubicBezTo>
                    <a:pt x="73279" y="2161159"/>
                    <a:pt x="0" y="2088261"/>
                    <a:pt x="0" y="1998218"/>
                  </a:cubicBezTo>
                  <a:lnTo>
                    <a:pt x="0" y="162941"/>
                  </a:lnTo>
                  <a:lnTo>
                    <a:pt x="6350" y="162941"/>
                  </a:lnTo>
                  <a:lnTo>
                    <a:pt x="0" y="162941"/>
                  </a:lnTo>
                  <a:moveTo>
                    <a:pt x="12700" y="162941"/>
                  </a:moveTo>
                  <a:lnTo>
                    <a:pt x="12700" y="1998218"/>
                  </a:lnTo>
                  <a:lnTo>
                    <a:pt x="6350" y="1998218"/>
                  </a:lnTo>
                  <a:lnTo>
                    <a:pt x="12700" y="1998218"/>
                  </a:lnTo>
                  <a:cubicBezTo>
                    <a:pt x="12700" y="2081149"/>
                    <a:pt x="80137" y="2148459"/>
                    <a:pt x="163449" y="2148459"/>
                  </a:cubicBezTo>
                  <a:lnTo>
                    <a:pt x="5292725" y="2148459"/>
                  </a:lnTo>
                  <a:cubicBezTo>
                    <a:pt x="5376037" y="2148459"/>
                    <a:pt x="5443474" y="2081149"/>
                    <a:pt x="5443474" y="1998218"/>
                  </a:cubicBezTo>
                  <a:lnTo>
                    <a:pt x="5443474" y="162941"/>
                  </a:lnTo>
                  <a:cubicBezTo>
                    <a:pt x="5443601" y="80010"/>
                    <a:pt x="5376037" y="12700"/>
                    <a:pt x="5292725" y="12700"/>
                  </a:cubicBezTo>
                  <a:lnTo>
                    <a:pt x="163449" y="12700"/>
                  </a:lnTo>
                  <a:lnTo>
                    <a:pt x="163449" y="6350"/>
                  </a:lnTo>
                  <a:lnTo>
                    <a:pt x="163449" y="12700"/>
                  </a:lnTo>
                  <a:cubicBezTo>
                    <a:pt x="80137" y="12700"/>
                    <a:pt x="12700" y="80010"/>
                    <a:pt x="12700" y="162941"/>
                  </a:cubicBezTo>
                  <a:close/>
                </a:path>
              </a:pathLst>
            </a:custGeom>
            <a:solidFill>
              <a:srgbClr val="DDD3BA"/>
            </a:solidFill>
          </p:spPr>
        </p:sp>
      </p:grpSp>
      <p:sp>
        <p:nvSpPr>
          <p:cNvPr id="17" name="TextBox 17"/>
          <p:cNvSpPr txBox="1"/>
          <p:nvPr/>
        </p:nvSpPr>
        <p:spPr>
          <a:xfrm>
            <a:off x="1267866" y="4376291"/>
            <a:ext cx="215354" cy="664071"/>
          </a:xfrm>
          <a:prstGeom prst="rect">
            <a:avLst/>
          </a:prstGeom>
        </p:spPr>
        <p:txBody>
          <a:bodyPr lIns="0" tIns="0" rIns="0" bIns="0" rtlCol="0" anchor="t">
            <a:spAutoFit/>
          </a:bodyPr>
          <a:lstStyle/>
          <a:p>
            <a:pPr algn="ctr">
              <a:lnSpc>
                <a:spcPts val="4375"/>
              </a:lnSpc>
            </a:pPr>
            <a:r>
              <a:rPr lang="en-US" sz="2750">
                <a:solidFill>
                  <a:srgbClr val="454240"/>
                </a:solidFill>
                <a:latin typeface="Libre Baskerville"/>
                <a:ea typeface="Libre Baskerville"/>
                <a:cs typeface="Libre Baskerville"/>
                <a:sym typeface="Libre Baskerville"/>
              </a:rPr>
              <a:t>2</a:t>
            </a:r>
          </a:p>
        </p:txBody>
      </p:sp>
      <p:sp>
        <p:nvSpPr>
          <p:cNvPr id="18" name="TextBox 18"/>
          <p:cNvSpPr txBox="1"/>
          <p:nvPr/>
        </p:nvSpPr>
        <p:spPr>
          <a:xfrm>
            <a:off x="5340995" y="4215705"/>
            <a:ext cx="3495526" cy="456010"/>
          </a:xfrm>
          <a:prstGeom prst="rect">
            <a:avLst/>
          </a:prstGeom>
        </p:spPr>
        <p:txBody>
          <a:bodyPr lIns="0" tIns="0" rIns="0" bIns="0" rtlCol="0" anchor="t">
            <a:spAutoFit/>
          </a:bodyPr>
          <a:lstStyle/>
          <a:p>
            <a:pPr algn="l">
              <a:lnSpc>
                <a:spcPts val="3437"/>
              </a:lnSpc>
            </a:pPr>
            <a:r>
              <a:rPr lang="en-US" sz="2750">
                <a:solidFill>
                  <a:srgbClr val="454240"/>
                </a:solidFill>
                <a:latin typeface="Libre Baskerville"/>
                <a:ea typeface="Libre Baskerville"/>
                <a:cs typeface="Libre Baskerville"/>
                <a:sym typeface="Libre Baskerville"/>
              </a:rPr>
              <a:t>Αδυναμία Ταύτισης</a:t>
            </a:r>
          </a:p>
        </p:txBody>
      </p:sp>
      <p:sp>
        <p:nvSpPr>
          <p:cNvPr id="19" name="TextBox 19"/>
          <p:cNvSpPr txBox="1"/>
          <p:nvPr/>
        </p:nvSpPr>
        <p:spPr>
          <a:xfrm>
            <a:off x="5340995" y="4744194"/>
            <a:ext cx="11369886" cy="422275"/>
          </a:xfrm>
          <a:prstGeom prst="rect">
            <a:avLst/>
          </a:prstGeom>
        </p:spPr>
        <p:txBody>
          <a:bodyPr lIns="0" tIns="0" rIns="0" bIns="0" rtlCol="0" anchor="t">
            <a:spAutoFit/>
          </a:bodyPr>
          <a:lstStyle/>
          <a:p>
            <a:pPr algn="l">
              <a:lnSpc>
                <a:spcPts val="3500"/>
              </a:lnSpc>
            </a:pPr>
            <a:r>
              <a:rPr lang="en-US" sz="2187">
                <a:solidFill>
                  <a:srgbClr val="454240"/>
                </a:solidFill>
                <a:latin typeface="DM Sans"/>
                <a:ea typeface="DM Sans"/>
                <a:cs typeface="DM Sans"/>
                <a:sym typeface="DM Sans"/>
              </a:rPr>
              <a:t>Η υλική πραγματικότητα δεν μπορεί να ταυτίζεται με τις παραστάσεις του νου.</a:t>
            </a:r>
          </a:p>
        </p:txBody>
      </p:sp>
      <p:grpSp>
        <p:nvGrpSpPr>
          <p:cNvPr id="20" name="Group 20"/>
          <p:cNvGrpSpPr/>
          <p:nvPr/>
        </p:nvGrpSpPr>
        <p:grpSpPr>
          <a:xfrm>
            <a:off x="5201096" y="5547420"/>
            <a:ext cx="11968460" cy="19050"/>
            <a:chOff x="0" y="0"/>
            <a:chExt cx="15957947" cy="25400"/>
          </a:xfrm>
        </p:grpSpPr>
        <p:sp>
          <p:nvSpPr>
            <p:cNvPr id="21" name="Freeform 21"/>
            <p:cNvSpPr/>
            <p:nvPr/>
          </p:nvSpPr>
          <p:spPr>
            <a:xfrm>
              <a:off x="0" y="0"/>
              <a:ext cx="15957931" cy="25400"/>
            </a:xfrm>
            <a:custGeom>
              <a:avLst/>
              <a:gdLst/>
              <a:ahLst/>
              <a:cxnLst/>
              <a:rect l="l" t="t" r="r" b="b"/>
              <a:pathLst>
                <a:path w="15957931" h="25400">
                  <a:moveTo>
                    <a:pt x="0" y="12700"/>
                  </a:moveTo>
                  <a:cubicBezTo>
                    <a:pt x="0" y="5715"/>
                    <a:pt x="5715" y="0"/>
                    <a:pt x="12700" y="0"/>
                  </a:cubicBezTo>
                  <a:lnTo>
                    <a:pt x="15945231" y="0"/>
                  </a:lnTo>
                  <a:cubicBezTo>
                    <a:pt x="15952217" y="0"/>
                    <a:pt x="15957931" y="5715"/>
                    <a:pt x="15957931" y="12700"/>
                  </a:cubicBezTo>
                  <a:cubicBezTo>
                    <a:pt x="15957931" y="19685"/>
                    <a:pt x="15952217" y="25400"/>
                    <a:pt x="15945231" y="25400"/>
                  </a:cubicBezTo>
                  <a:lnTo>
                    <a:pt x="12700" y="25400"/>
                  </a:lnTo>
                  <a:cubicBezTo>
                    <a:pt x="5715" y="25400"/>
                    <a:pt x="0" y="19685"/>
                    <a:pt x="0" y="12700"/>
                  </a:cubicBezTo>
                  <a:close/>
                </a:path>
              </a:pathLst>
            </a:custGeom>
            <a:solidFill>
              <a:srgbClr val="DDD3BA"/>
            </a:solidFill>
          </p:spPr>
        </p:sp>
      </p:grpSp>
      <p:grpSp>
        <p:nvGrpSpPr>
          <p:cNvPr id="22" name="Group 22"/>
          <p:cNvGrpSpPr/>
          <p:nvPr/>
        </p:nvGrpSpPr>
        <p:grpSpPr>
          <a:xfrm>
            <a:off x="973931" y="5701456"/>
            <a:ext cx="6133505" cy="1620887"/>
            <a:chOff x="0" y="0"/>
            <a:chExt cx="8178007" cy="2161183"/>
          </a:xfrm>
        </p:grpSpPr>
        <p:sp>
          <p:nvSpPr>
            <p:cNvPr id="23" name="Freeform 23"/>
            <p:cNvSpPr/>
            <p:nvPr/>
          </p:nvSpPr>
          <p:spPr>
            <a:xfrm>
              <a:off x="6350" y="6350"/>
              <a:ext cx="8165211" cy="2148459"/>
            </a:xfrm>
            <a:custGeom>
              <a:avLst/>
              <a:gdLst/>
              <a:ahLst/>
              <a:cxnLst/>
              <a:rect l="l" t="t" r="r" b="b"/>
              <a:pathLst>
                <a:path w="8165211" h="2148459">
                  <a:moveTo>
                    <a:pt x="0" y="156591"/>
                  </a:moveTo>
                  <a:cubicBezTo>
                    <a:pt x="0" y="70104"/>
                    <a:pt x="70358" y="0"/>
                    <a:pt x="157226" y="0"/>
                  </a:cubicBezTo>
                  <a:lnTo>
                    <a:pt x="8007985" y="0"/>
                  </a:lnTo>
                  <a:cubicBezTo>
                    <a:pt x="8094853" y="0"/>
                    <a:pt x="8165211" y="70104"/>
                    <a:pt x="8165211" y="156591"/>
                  </a:cubicBezTo>
                  <a:lnTo>
                    <a:pt x="8165211" y="1991868"/>
                  </a:lnTo>
                  <a:cubicBezTo>
                    <a:pt x="8165211" y="2078355"/>
                    <a:pt x="8094853" y="2148459"/>
                    <a:pt x="8007985" y="2148459"/>
                  </a:cubicBezTo>
                  <a:lnTo>
                    <a:pt x="157226" y="2148459"/>
                  </a:lnTo>
                  <a:cubicBezTo>
                    <a:pt x="70358" y="2148459"/>
                    <a:pt x="0" y="2078355"/>
                    <a:pt x="0" y="1991868"/>
                  </a:cubicBezTo>
                  <a:close/>
                </a:path>
              </a:pathLst>
            </a:custGeom>
            <a:solidFill>
              <a:srgbClr val="F7EDD4"/>
            </a:solidFill>
          </p:spPr>
        </p:sp>
        <p:sp>
          <p:nvSpPr>
            <p:cNvPr id="24" name="Freeform 24"/>
            <p:cNvSpPr/>
            <p:nvPr/>
          </p:nvSpPr>
          <p:spPr>
            <a:xfrm>
              <a:off x="0" y="0"/>
              <a:ext cx="8177911" cy="2161159"/>
            </a:xfrm>
            <a:custGeom>
              <a:avLst/>
              <a:gdLst/>
              <a:ahLst/>
              <a:cxnLst/>
              <a:rect l="l" t="t" r="r" b="b"/>
              <a:pathLst>
                <a:path w="8177911" h="2161159">
                  <a:moveTo>
                    <a:pt x="0" y="162941"/>
                  </a:moveTo>
                  <a:cubicBezTo>
                    <a:pt x="0" y="72898"/>
                    <a:pt x="73279" y="0"/>
                    <a:pt x="163576" y="0"/>
                  </a:cubicBezTo>
                  <a:lnTo>
                    <a:pt x="8014335" y="0"/>
                  </a:lnTo>
                  <a:lnTo>
                    <a:pt x="8014335" y="6350"/>
                  </a:lnTo>
                  <a:lnTo>
                    <a:pt x="8014335" y="0"/>
                  </a:lnTo>
                  <a:cubicBezTo>
                    <a:pt x="8104632" y="0"/>
                    <a:pt x="8177911" y="72898"/>
                    <a:pt x="8177911" y="162941"/>
                  </a:cubicBezTo>
                  <a:lnTo>
                    <a:pt x="8171561" y="162941"/>
                  </a:lnTo>
                  <a:lnTo>
                    <a:pt x="8177911" y="162941"/>
                  </a:lnTo>
                  <a:lnTo>
                    <a:pt x="8177911" y="1998218"/>
                  </a:lnTo>
                  <a:lnTo>
                    <a:pt x="8171561" y="1998218"/>
                  </a:lnTo>
                  <a:lnTo>
                    <a:pt x="8177911" y="1998218"/>
                  </a:lnTo>
                  <a:cubicBezTo>
                    <a:pt x="8177911" y="2088261"/>
                    <a:pt x="8104632" y="2161159"/>
                    <a:pt x="8014335" y="2161159"/>
                  </a:cubicBezTo>
                  <a:lnTo>
                    <a:pt x="8014335" y="2154809"/>
                  </a:lnTo>
                  <a:lnTo>
                    <a:pt x="8014335" y="2161159"/>
                  </a:lnTo>
                  <a:lnTo>
                    <a:pt x="163576" y="2161159"/>
                  </a:lnTo>
                  <a:lnTo>
                    <a:pt x="163576" y="2154809"/>
                  </a:lnTo>
                  <a:lnTo>
                    <a:pt x="163576" y="2161159"/>
                  </a:lnTo>
                  <a:cubicBezTo>
                    <a:pt x="73279" y="2161159"/>
                    <a:pt x="0" y="2088261"/>
                    <a:pt x="0" y="1998218"/>
                  </a:cubicBezTo>
                  <a:lnTo>
                    <a:pt x="0" y="162941"/>
                  </a:lnTo>
                  <a:lnTo>
                    <a:pt x="6350" y="162941"/>
                  </a:lnTo>
                  <a:lnTo>
                    <a:pt x="0" y="162941"/>
                  </a:lnTo>
                  <a:moveTo>
                    <a:pt x="12700" y="162941"/>
                  </a:moveTo>
                  <a:lnTo>
                    <a:pt x="12700" y="1998218"/>
                  </a:lnTo>
                  <a:lnTo>
                    <a:pt x="6350" y="1998218"/>
                  </a:lnTo>
                  <a:lnTo>
                    <a:pt x="12700" y="1998218"/>
                  </a:lnTo>
                  <a:cubicBezTo>
                    <a:pt x="12700" y="2081149"/>
                    <a:pt x="80264" y="2148459"/>
                    <a:pt x="163576" y="2148459"/>
                  </a:cubicBezTo>
                  <a:lnTo>
                    <a:pt x="8014335" y="2148459"/>
                  </a:lnTo>
                  <a:cubicBezTo>
                    <a:pt x="8097774" y="2148459"/>
                    <a:pt x="8165211" y="2081149"/>
                    <a:pt x="8165211" y="1998218"/>
                  </a:cubicBezTo>
                  <a:lnTo>
                    <a:pt x="8165211" y="162941"/>
                  </a:lnTo>
                  <a:cubicBezTo>
                    <a:pt x="8165338" y="80010"/>
                    <a:pt x="8097774" y="12700"/>
                    <a:pt x="8014335" y="12700"/>
                  </a:cubicBezTo>
                  <a:lnTo>
                    <a:pt x="163576" y="12700"/>
                  </a:lnTo>
                  <a:lnTo>
                    <a:pt x="163576" y="6350"/>
                  </a:lnTo>
                  <a:lnTo>
                    <a:pt x="163576" y="12700"/>
                  </a:lnTo>
                  <a:cubicBezTo>
                    <a:pt x="80264" y="12700"/>
                    <a:pt x="12700" y="80010"/>
                    <a:pt x="12700" y="162941"/>
                  </a:cubicBezTo>
                  <a:close/>
                </a:path>
              </a:pathLst>
            </a:custGeom>
            <a:solidFill>
              <a:srgbClr val="DDD3BA"/>
            </a:solidFill>
          </p:spPr>
        </p:sp>
      </p:grpSp>
      <p:sp>
        <p:nvSpPr>
          <p:cNvPr id="25" name="TextBox 25"/>
          <p:cNvSpPr txBox="1"/>
          <p:nvPr/>
        </p:nvSpPr>
        <p:spPr>
          <a:xfrm>
            <a:off x="1267866" y="6127402"/>
            <a:ext cx="215354" cy="664071"/>
          </a:xfrm>
          <a:prstGeom prst="rect">
            <a:avLst/>
          </a:prstGeom>
        </p:spPr>
        <p:txBody>
          <a:bodyPr lIns="0" tIns="0" rIns="0" bIns="0" rtlCol="0" anchor="t">
            <a:spAutoFit/>
          </a:bodyPr>
          <a:lstStyle/>
          <a:p>
            <a:pPr algn="ctr">
              <a:lnSpc>
                <a:spcPts val="4375"/>
              </a:lnSpc>
            </a:pPr>
            <a:r>
              <a:rPr lang="en-US" sz="2750">
                <a:solidFill>
                  <a:srgbClr val="454240"/>
                </a:solidFill>
                <a:latin typeface="Libre Baskerville"/>
                <a:ea typeface="Libre Baskerville"/>
                <a:cs typeface="Libre Baskerville"/>
                <a:sym typeface="Libre Baskerville"/>
              </a:rPr>
              <a:t>3</a:t>
            </a:r>
          </a:p>
        </p:txBody>
      </p:sp>
      <p:sp>
        <p:nvSpPr>
          <p:cNvPr id="26" name="TextBox 26"/>
          <p:cNvSpPr txBox="1"/>
          <p:nvPr/>
        </p:nvSpPr>
        <p:spPr>
          <a:xfrm>
            <a:off x="7382321" y="5966818"/>
            <a:ext cx="5536852" cy="430212"/>
          </a:xfrm>
          <a:prstGeom prst="rect">
            <a:avLst/>
          </a:prstGeom>
        </p:spPr>
        <p:txBody>
          <a:bodyPr lIns="0" tIns="0" rIns="0" bIns="0" rtlCol="0" anchor="t">
            <a:spAutoFit/>
          </a:bodyPr>
          <a:lstStyle/>
          <a:p>
            <a:pPr algn="l">
              <a:lnSpc>
                <a:spcPts val="3437"/>
              </a:lnSpc>
            </a:pPr>
            <a:r>
              <a:rPr lang="en-US" sz="2750">
                <a:solidFill>
                  <a:srgbClr val="454240"/>
                </a:solidFill>
                <a:latin typeface="Libre Baskerville"/>
                <a:ea typeface="Libre Baskerville"/>
                <a:cs typeface="Libre Baskerville"/>
                <a:sym typeface="Libre Baskerville"/>
              </a:rPr>
              <a:t>Περιορισμένη Γνώση</a:t>
            </a:r>
          </a:p>
        </p:txBody>
      </p:sp>
      <p:sp>
        <p:nvSpPr>
          <p:cNvPr id="27" name="TextBox 27"/>
          <p:cNvSpPr txBox="1"/>
          <p:nvPr/>
        </p:nvSpPr>
        <p:spPr>
          <a:xfrm>
            <a:off x="7382321" y="6495306"/>
            <a:ext cx="10118996" cy="422275"/>
          </a:xfrm>
          <a:prstGeom prst="rect">
            <a:avLst/>
          </a:prstGeom>
        </p:spPr>
        <p:txBody>
          <a:bodyPr lIns="0" tIns="0" rIns="0" bIns="0" rtlCol="0" anchor="t">
            <a:spAutoFit/>
          </a:bodyPr>
          <a:lstStyle/>
          <a:p>
            <a:pPr algn="l">
              <a:lnSpc>
                <a:spcPts val="3500"/>
              </a:lnSpc>
            </a:pPr>
            <a:r>
              <a:rPr lang="en-US" sz="2187">
                <a:solidFill>
                  <a:srgbClr val="454240"/>
                </a:solidFill>
                <a:latin typeface="DM Sans"/>
                <a:ea typeface="DM Sans"/>
                <a:cs typeface="DM Sans"/>
                <a:sym typeface="DM Sans"/>
              </a:rPr>
              <a:t>Γνωρίζουμε μόνο τα υλικά σώματα με τις αντιληπτές ιδιότητές τους.</a:t>
            </a:r>
          </a:p>
        </p:txBody>
      </p:sp>
      <p:grpSp>
        <p:nvGrpSpPr>
          <p:cNvPr id="28" name="Group 28"/>
          <p:cNvGrpSpPr/>
          <p:nvPr/>
        </p:nvGrpSpPr>
        <p:grpSpPr>
          <a:xfrm>
            <a:off x="7242422" y="7298531"/>
            <a:ext cx="9927134" cy="19050"/>
            <a:chOff x="0" y="0"/>
            <a:chExt cx="13236178" cy="25400"/>
          </a:xfrm>
        </p:grpSpPr>
        <p:sp>
          <p:nvSpPr>
            <p:cNvPr id="29" name="Freeform 29"/>
            <p:cNvSpPr/>
            <p:nvPr/>
          </p:nvSpPr>
          <p:spPr>
            <a:xfrm>
              <a:off x="0" y="0"/>
              <a:ext cx="13236194" cy="25400"/>
            </a:xfrm>
            <a:custGeom>
              <a:avLst/>
              <a:gdLst/>
              <a:ahLst/>
              <a:cxnLst/>
              <a:rect l="l" t="t" r="r" b="b"/>
              <a:pathLst>
                <a:path w="13236194" h="25400">
                  <a:moveTo>
                    <a:pt x="0" y="12700"/>
                  </a:moveTo>
                  <a:cubicBezTo>
                    <a:pt x="0" y="5715"/>
                    <a:pt x="5715" y="0"/>
                    <a:pt x="12700" y="0"/>
                  </a:cubicBezTo>
                  <a:lnTo>
                    <a:pt x="13223494" y="0"/>
                  </a:lnTo>
                  <a:cubicBezTo>
                    <a:pt x="13230479" y="0"/>
                    <a:pt x="13236194" y="5715"/>
                    <a:pt x="13236194" y="12700"/>
                  </a:cubicBezTo>
                  <a:cubicBezTo>
                    <a:pt x="13236194" y="19685"/>
                    <a:pt x="13230479" y="25400"/>
                    <a:pt x="13223494" y="25400"/>
                  </a:cubicBezTo>
                  <a:lnTo>
                    <a:pt x="12700" y="25400"/>
                  </a:lnTo>
                  <a:cubicBezTo>
                    <a:pt x="5715" y="25400"/>
                    <a:pt x="0" y="19685"/>
                    <a:pt x="0" y="12700"/>
                  </a:cubicBezTo>
                  <a:close/>
                </a:path>
              </a:pathLst>
            </a:custGeom>
            <a:solidFill>
              <a:srgbClr val="DDD3BA"/>
            </a:solidFill>
          </p:spPr>
        </p:sp>
      </p:grpSp>
      <p:grpSp>
        <p:nvGrpSpPr>
          <p:cNvPr id="30" name="Group 30"/>
          <p:cNvGrpSpPr/>
          <p:nvPr/>
        </p:nvGrpSpPr>
        <p:grpSpPr>
          <a:xfrm>
            <a:off x="973931" y="7452569"/>
            <a:ext cx="8174831" cy="2068265"/>
            <a:chOff x="0" y="0"/>
            <a:chExt cx="10899775" cy="2757687"/>
          </a:xfrm>
        </p:grpSpPr>
        <p:sp>
          <p:nvSpPr>
            <p:cNvPr id="31" name="Freeform 31"/>
            <p:cNvSpPr/>
            <p:nvPr/>
          </p:nvSpPr>
          <p:spPr>
            <a:xfrm>
              <a:off x="6350" y="6350"/>
              <a:ext cx="10886948" cy="2744978"/>
            </a:xfrm>
            <a:custGeom>
              <a:avLst/>
              <a:gdLst/>
              <a:ahLst/>
              <a:cxnLst/>
              <a:rect l="l" t="t" r="r" b="b"/>
              <a:pathLst>
                <a:path w="10886948" h="2744978">
                  <a:moveTo>
                    <a:pt x="0" y="156591"/>
                  </a:moveTo>
                  <a:cubicBezTo>
                    <a:pt x="0" y="70104"/>
                    <a:pt x="70358" y="0"/>
                    <a:pt x="157099" y="0"/>
                  </a:cubicBezTo>
                  <a:lnTo>
                    <a:pt x="10729849" y="0"/>
                  </a:lnTo>
                  <a:cubicBezTo>
                    <a:pt x="10816590" y="0"/>
                    <a:pt x="10886948" y="70104"/>
                    <a:pt x="10886948" y="156591"/>
                  </a:cubicBezTo>
                  <a:lnTo>
                    <a:pt x="10886948" y="2588387"/>
                  </a:lnTo>
                  <a:cubicBezTo>
                    <a:pt x="10886948" y="2674874"/>
                    <a:pt x="10816590" y="2744978"/>
                    <a:pt x="10729849" y="2744978"/>
                  </a:cubicBezTo>
                  <a:lnTo>
                    <a:pt x="157099" y="2744978"/>
                  </a:lnTo>
                  <a:cubicBezTo>
                    <a:pt x="70358" y="2744978"/>
                    <a:pt x="0" y="2674874"/>
                    <a:pt x="0" y="2588387"/>
                  </a:cubicBezTo>
                  <a:close/>
                </a:path>
              </a:pathLst>
            </a:custGeom>
            <a:solidFill>
              <a:srgbClr val="F7EDD4"/>
            </a:solidFill>
          </p:spPr>
        </p:sp>
        <p:sp>
          <p:nvSpPr>
            <p:cNvPr id="32" name="Freeform 32"/>
            <p:cNvSpPr/>
            <p:nvPr/>
          </p:nvSpPr>
          <p:spPr>
            <a:xfrm>
              <a:off x="0" y="0"/>
              <a:ext cx="10899648" cy="2757678"/>
            </a:xfrm>
            <a:custGeom>
              <a:avLst/>
              <a:gdLst/>
              <a:ahLst/>
              <a:cxnLst/>
              <a:rect l="l" t="t" r="r" b="b"/>
              <a:pathLst>
                <a:path w="10899648" h="2757678">
                  <a:moveTo>
                    <a:pt x="0" y="162941"/>
                  </a:moveTo>
                  <a:cubicBezTo>
                    <a:pt x="0" y="72898"/>
                    <a:pt x="73279" y="0"/>
                    <a:pt x="163449" y="0"/>
                  </a:cubicBezTo>
                  <a:lnTo>
                    <a:pt x="10736199" y="0"/>
                  </a:lnTo>
                  <a:lnTo>
                    <a:pt x="10736199" y="6350"/>
                  </a:lnTo>
                  <a:lnTo>
                    <a:pt x="10736199" y="0"/>
                  </a:lnTo>
                  <a:cubicBezTo>
                    <a:pt x="10826496" y="0"/>
                    <a:pt x="10899648" y="72898"/>
                    <a:pt x="10899648" y="162941"/>
                  </a:cubicBezTo>
                  <a:lnTo>
                    <a:pt x="10893298" y="162941"/>
                  </a:lnTo>
                  <a:lnTo>
                    <a:pt x="10899648" y="162941"/>
                  </a:lnTo>
                  <a:lnTo>
                    <a:pt x="10899648" y="2594737"/>
                  </a:lnTo>
                  <a:lnTo>
                    <a:pt x="10893298" y="2594737"/>
                  </a:lnTo>
                  <a:lnTo>
                    <a:pt x="10899648" y="2594737"/>
                  </a:lnTo>
                  <a:cubicBezTo>
                    <a:pt x="10899648" y="2684780"/>
                    <a:pt x="10826369" y="2757678"/>
                    <a:pt x="10736199" y="2757678"/>
                  </a:cubicBezTo>
                  <a:lnTo>
                    <a:pt x="10736199" y="2751328"/>
                  </a:lnTo>
                  <a:lnTo>
                    <a:pt x="10736199" y="2757678"/>
                  </a:lnTo>
                  <a:lnTo>
                    <a:pt x="163449" y="2757678"/>
                  </a:lnTo>
                  <a:lnTo>
                    <a:pt x="163449" y="2751328"/>
                  </a:lnTo>
                  <a:lnTo>
                    <a:pt x="163449" y="2757678"/>
                  </a:lnTo>
                  <a:cubicBezTo>
                    <a:pt x="73279" y="2757678"/>
                    <a:pt x="0" y="2684780"/>
                    <a:pt x="0" y="2594737"/>
                  </a:cubicBezTo>
                  <a:lnTo>
                    <a:pt x="0" y="162941"/>
                  </a:lnTo>
                  <a:lnTo>
                    <a:pt x="6350" y="162941"/>
                  </a:lnTo>
                  <a:lnTo>
                    <a:pt x="0" y="162941"/>
                  </a:lnTo>
                  <a:moveTo>
                    <a:pt x="12700" y="162941"/>
                  </a:moveTo>
                  <a:lnTo>
                    <a:pt x="12700" y="2594737"/>
                  </a:lnTo>
                  <a:lnTo>
                    <a:pt x="6350" y="2594737"/>
                  </a:lnTo>
                  <a:lnTo>
                    <a:pt x="12700" y="2594737"/>
                  </a:lnTo>
                  <a:cubicBezTo>
                    <a:pt x="12700" y="2677668"/>
                    <a:pt x="80137" y="2744978"/>
                    <a:pt x="163449" y="2744978"/>
                  </a:cubicBezTo>
                  <a:lnTo>
                    <a:pt x="10736199" y="2744978"/>
                  </a:lnTo>
                  <a:cubicBezTo>
                    <a:pt x="10819511" y="2744978"/>
                    <a:pt x="10886948" y="2677668"/>
                    <a:pt x="10886948" y="2594737"/>
                  </a:cubicBezTo>
                  <a:lnTo>
                    <a:pt x="10886948" y="162941"/>
                  </a:lnTo>
                  <a:cubicBezTo>
                    <a:pt x="10887075" y="80010"/>
                    <a:pt x="10819638" y="12700"/>
                    <a:pt x="10736326" y="12700"/>
                  </a:cubicBezTo>
                  <a:lnTo>
                    <a:pt x="163449" y="12700"/>
                  </a:lnTo>
                  <a:lnTo>
                    <a:pt x="163449" y="6350"/>
                  </a:lnTo>
                  <a:lnTo>
                    <a:pt x="163449" y="12700"/>
                  </a:lnTo>
                  <a:cubicBezTo>
                    <a:pt x="80137" y="12700"/>
                    <a:pt x="12700" y="80010"/>
                    <a:pt x="12700" y="162941"/>
                  </a:cubicBezTo>
                  <a:close/>
                </a:path>
              </a:pathLst>
            </a:custGeom>
            <a:solidFill>
              <a:srgbClr val="DDD3BA"/>
            </a:solidFill>
          </p:spPr>
        </p:sp>
      </p:grpSp>
      <p:sp>
        <p:nvSpPr>
          <p:cNvPr id="33" name="TextBox 33"/>
          <p:cNvSpPr txBox="1"/>
          <p:nvPr/>
        </p:nvSpPr>
        <p:spPr>
          <a:xfrm>
            <a:off x="1267866" y="8102204"/>
            <a:ext cx="204490" cy="664071"/>
          </a:xfrm>
          <a:prstGeom prst="rect">
            <a:avLst/>
          </a:prstGeom>
        </p:spPr>
        <p:txBody>
          <a:bodyPr lIns="0" tIns="0" rIns="0" bIns="0" rtlCol="0" anchor="t">
            <a:spAutoFit/>
          </a:bodyPr>
          <a:lstStyle/>
          <a:p>
            <a:pPr algn="ctr">
              <a:lnSpc>
                <a:spcPts val="4375"/>
              </a:lnSpc>
            </a:pPr>
            <a:r>
              <a:rPr lang="en-US" sz="2750">
                <a:solidFill>
                  <a:srgbClr val="454240"/>
                </a:solidFill>
                <a:latin typeface="Libre Baskerville"/>
                <a:ea typeface="Libre Baskerville"/>
                <a:cs typeface="Libre Baskerville"/>
                <a:sym typeface="Libre Baskerville"/>
              </a:rPr>
              <a:t>4</a:t>
            </a:r>
          </a:p>
        </p:txBody>
      </p:sp>
      <p:sp>
        <p:nvSpPr>
          <p:cNvPr id="34" name="TextBox 34"/>
          <p:cNvSpPr txBox="1"/>
          <p:nvPr/>
        </p:nvSpPr>
        <p:spPr>
          <a:xfrm>
            <a:off x="9423648" y="7717929"/>
            <a:ext cx="3495526" cy="456010"/>
          </a:xfrm>
          <a:prstGeom prst="rect">
            <a:avLst/>
          </a:prstGeom>
        </p:spPr>
        <p:txBody>
          <a:bodyPr lIns="0" tIns="0" rIns="0" bIns="0" rtlCol="0" anchor="t">
            <a:spAutoFit/>
          </a:bodyPr>
          <a:lstStyle/>
          <a:p>
            <a:pPr algn="l">
              <a:lnSpc>
                <a:spcPts val="3437"/>
              </a:lnSpc>
            </a:pPr>
            <a:r>
              <a:rPr lang="en-US" sz="2750">
                <a:solidFill>
                  <a:srgbClr val="454240"/>
                </a:solidFill>
                <a:latin typeface="Libre Baskerville"/>
                <a:ea typeface="Libre Baskerville"/>
                <a:cs typeface="Libre Baskerville"/>
                <a:sym typeface="Libre Baskerville"/>
              </a:rPr>
              <a:t>Άγνωστη Ουσία</a:t>
            </a:r>
          </a:p>
        </p:txBody>
      </p:sp>
      <p:sp>
        <p:nvSpPr>
          <p:cNvPr id="35" name="TextBox 35"/>
          <p:cNvSpPr txBox="1"/>
          <p:nvPr/>
        </p:nvSpPr>
        <p:spPr>
          <a:xfrm>
            <a:off x="9423648" y="8246417"/>
            <a:ext cx="7606010" cy="990005"/>
          </a:xfrm>
          <a:prstGeom prst="rect">
            <a:avLst/>
          </a:prstGeom>
        </p:spPr>
        <p:txBody>
          <a:bodyPr lIns="0" tIns="0" rIns="0" bIns="0" rtlCol="0" anchor="t">
            <a:spAutoFit/>
          </a:bodyPr>
          <a:lstStyle/>
          <a:p>
            <a:pPr algn="l">
              <a:lnSpc>
                <a:spcPts val="3500"/>
              </a:lnSpc>
            </a:pPr>
            <a:r>
              <a:rPr lang="en-US" sz="2187">
                <a:solidFill>
                  <a:srgbClr val="454240"/>
                </a:solidFill>
                <a:latin typeface="DM Sans"/>
                <a:ea typeface="DM Sans"/>
                <a:cs typeface="DM Sans"/>
                <a:sym typeface="DM Sans"/>
              </a:rPr>
              <a:t>Η ύλη και οι εγγενείς ιδιότητές της παραμένουν ένας μυστηριώδης κόσμος εκτός του γνωστικού πεδίου μας.</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1041</Words>
  <Application>Microsoft Office PowerPoint</Application>
  <PresentationFormat>Προσαρμογή</PresentationFormat>
  <Paragraphs>191</Paragraphs>
  <Slides>15</Slides>
  <Notes>15</Notes>
  <HiddenSlides>0</HiddenSlides>
  <MMClips>0</MMClips>
  <ScaleCrop>false</ScaleCrop>
  <HeadingPairs>
    <vt:vector size="6" baseType="variant">
      <vt:variant>
        <vt:lpstr>Γραμματοσειρές που χρησιμοποιούνται</vt:lpstr>
      </vt:variant>
      <vt:variant>
        <vt:i4>9</vt:i4>
      </vt:variant>
      <vt:variant>
        <vt:lpstr>Θέμα</vt:lpstr>
      </vt:variant>
      <vt:variant>
        <vt:i4>1</vt:i4>
      </vt:variant>
      <vt:variant>
        <vt:lpstr>Τίτλοι διαφανειών</vt:lpstr>
      </vt:variant>
      <vt:variant>
        <vt:i4>15</vt:i4>
      </vt:variant>
    </vt:vector>
  </HeadingPairs>
  <TitlesOfParts>
    <vt:vector size="25" baseType="lpstr">
      <vt:lpstr>Arial</vt:lpstr>
      <vt:lpstr>Now</vt:lpstr>
      <vt:lpstr>Calibri</vt:lpstr>
      <vt:lpstr>DM Sans</vt:lpstr>
      <vt:lpstr>Kollektif</vt:lpstr>
      <vt:lpstr>Arimo Bold</vt:lpstr>
      <vt:lpstr>Libre Baskerville</vt:lpstr>
      <vt:lpstr>Sniglet</vt:lpstr>
      <vt:lpstr>Paytone One</vt:lpstr>
      <vt:lpstr>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3.3. Θεωρίες για την πηγή της γνώσης</dc:title>
  <cp:lastModifiedBy>Vasilis Varsamopoulos</cp:lastModifiedBy>
  <cp:revision>2</cp:revision>
  <dcterms:created xsi:type="dcterms:W3CDTF">2006-08-16T00:00:00Z</dcterms:created>
  <dcterms:modified xsi:type="dcterms:W3CDTF">2024-12-15T20:06:42Z</dcterms:modified>
  <dc:identifier>DAGZY23eqI4</dc:identifier>
</cp:coreProperties>
</file>