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E4519CC-E0F9-4DFE-A3F1-9D28AE27ED0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E4519CC-E0F9-4DFE-A3F1-9D28AE27ED0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E4519CC-E0F9-4DFE-A3F1-9D28AE27ED0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CE4519CC-E0F9-4DFE-A3F1-9D28AE27ED0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CE4519CC-E0F9-4DFE-A3F1-9D28AE27ED08}"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E4519CC-E0F9-4DFE-A3F1-9D28AE27ED0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CE4519CC-E0F9-4DFE-A3F1-9D28AE27ED08}"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E4519CC-E0F9-4DFE-A3F1-9D28AE27ED0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E4519CC-E0F9-4DFE-A3F1-9D28AE27ED0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E4519CC-E0F9-4DFE-A3F1-9D28AE27ED0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46AE55A3-D491-4407-A514-58DFB9EDB404}" type="datetimeFigureOut">
              <a:rPr lang="el-GR" smtClean="0"/>
              <a:pPr/>
              <a:t>2/2/2025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E4519CC-E0F9-4DFE-A3F1-9D28AE27ED08}"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6AE55A3-D491-4407-A514-58DFB9EDB404}" type="datetimeFigureOut">
              <a:rPr lang="el-GR" smtClean="0"/>
              <a:pPr/>
              <a:t>2/2/2025</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E4519CC-E0F9-4DFE-A3F1-9D28AE27ED08}"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The_Fight_Between_Carnival_and_Le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2214555"/>
            <a:ext cx="8458200" cy="3861232"/>
          </a:xfrm>
        </p:spPr>
        <p:txBody>
          <a:bodyPr/>
          <a:lstStyle/>
          <a:p>
            <a:endParaRPr lang="el-GR" dirty="0"/>
          </a:p>
        </p:txBody>
      </p:sp>
      <p:sp>
        <p:nvSpPr>
          <p:cNvPr id="3" name="2 - Υπότιτλος"/>
          <p:cNvSpPr>
            <a:spLocks noGrp="1"/>
          </p:cNvSpPr>
          <p:nvPr>
            <p:ph type="subTitle" idx="1"/>
          </p:nvPr>
        </p:nvSpPr>
        <p:spPr>
          <a:xfrm>
            <a:off x="381000" y="642918"/>
            <a:ext cx="8458200" cy="785818"/>
          </a:xfrm>
        </p:spPr>
        <p:txBody>
          <a:bodyPr/>
          <a:lstStyle/>
          <a:p>
            <a:pPr algn="ctr"/>
            <a:r>
              <a:rPr lang="el-GR" dirty="0" smtClean="0"/>
              <a:t>Η ημέρα </a:t>
            </a:r>
            <a:r>
              <a:rPr lang="el-GR" dirty="0" err="1" smtClean="0"/>
              <a:t>βάφλας</a:t>
            </a:r>
            <a:r>
              <a:rPr lang="el-GR" dirty="0" smtClean="0"/>
              <a:t> (</a:t>
            </a:r>
            <a:r>
              <a:rPr lang="el-GR" dirty="0" err="1" smtClean="0"/>
              <a:t>Waffeltag</a:t>
            </a:r>
            <a:r>
              <a:rPr lang="el-GR" dirty="0" smtClean="0"/>
              <a:t>)</a:t>
            </a:r>
            <a:endParaRPr lang="el-GR" dirty="0"/>
          </a:p>
        </p:txBody>
      </p:sp>
      <p:pic>
        <p:nvPicPr>
          <p:cNvPr id="4" name="3 - Εικόνα" descr="EP: - (Beendet) Am 25.03. ist internationaler Waffeltag. Und wie sollte man  diesen Tag besser feiern, als mit leckeren frischen Waffeln? Um die  perfekten Waffeln auch Zuhause genießen zu können, habt Ihr"/>
          <p:cNvPicPr/>
          <p:nvPr/>
        </p:nvPicPr>
        <p:blipFill>
          <a:blip r:embed="rId2"/>
          <a:srcRect/>
          <a:stretch>
            <a:fillRect/>
          </a:stretch>
        </p:blipFill>
        <p:spPr bwMode="auto">
          <a:xfrm>
            <a:off x="3214678" y="2359658"/>
            <a:ext cx="3143272" cy="292672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Τον 19</a:t>
            </a:r>
            <a:r>
              <a:rPr lang="el-GR" baseline="30000" dirty="0" smtClean="0"/>
              <a:t>ο</a:t>
            </a:r>
            <a:r>
              <a:rPr lang="el-GR" dirty="0" smtClean="0"/>
              <a:t> αιώνα οι </a:t>
            </a:r>
            <a:r>
              <a:rPr lang="el-GR" dirty="0" err="1" smtClean="0"/>
              <a:t>βάφλες</a:t>
            </a:r>
            <a:r>
              <a:rPr lang="el-GR" dirty="0" smtClean="0"/>
              <a:t> ήταν ένα από τα αγαπημένα γλυκά των Ευρωπαίων, ωστόσο στις αρχές του 20</a:t>
            </a:r>
            <a:r>
              <a:rPr lang="el-GR" baseline="30000" dirty="0" smtClean="0"/>
              <a:t>ου</a:t>
            </a:r>
            <a:r>
              <a:rPr lang="el-GR" dirty="0" smtClean="0"/>
              <a:t> αιώνα, οι συνταγές για </a:t>
            </a:r>
            <a:r>
              <a:rPr lang="el-GR" dirty="0" err="1" smtClean="0"/>
              <a:t>βάφλες</a:t>
            </a:r>
            <a:r>
              <a:rPr lang="el-GR" dirty="0" smtClean="0"/>
              <a:t> ήταν σπάνιες σε βιβλία μαγειρικής, ενώ –σύμφωνα πάντα με πηγές- μόνο 29 ζαχαροπλάστες  γνώριζαν πώς να τις παρασκευάσουν.</a:t>
            </a:r>
          </a:p>
          <a:p>
            <a:pPr algn="just"/>
            <a:r>
              <a:rPr lang="el-GR" dirty="0" smtClean="0"/>
              <a:t>Όμως, στα τέλη του 20</a:t>
            </a:r>
            <a:r>
              <a:rPr lang="el-GR" baseline="30000" dirty="0" smtClean="0"/>
              <a:t>ου</a:t>
            </a:r>
            <a:r>
              <a:rPr lang="el-GR" dirty="0" smtClean="0"/>
              <a:t> αιώνα, η </a:t>
            </a:r>
            <a:r>
              <a:rPr lang="el-GR" dirty="0" err="1" smtClean="0"/>
              <a:t>βάφλα</a:t>
            </a:r>
            <a:r>
              <a:rPr lang="el-GR" dirty="0" smtClean="0"/>
              <a:t> μπήκε και πάλι δυναμικά στο προσκήνιο, με την ηλεκτρική μηχανή (</a:t>
            </a:r>
            <a:r>
              <a:rPr lang="el-GR" dirty="0" err="1" smtClean="0"/>
              <a:t>βαφλιέρα</a:t>
            </a:r>
            <a:r>
              <a:rPr lang="el-GR" dirty="0" smtClean="0"/>
              <a:t>) να κάνει την </a:t>
            </a:r>
            <a:r>
              <a:rPr lang="el-GR" dirty="0" err="1" smtClean="0"/>
              <a:t>εμφανισή</a:t>
            </a:r>
            <a:r>
              <a:rPr lang="el-GR" dirty="0" smtClean="0"/>
              <a:t> της περί το 1918. </a:t>
            </a:r>
            <a:endParaRPr lang="el-GR" dirty="0"/>
          </a:p>
        </p:txBody>
      </p:sp>
      <p:pic>
        <p:nvPicPr>
          <p:cNvPr id="4" name="3 - Εικόνα" descr="Das Bild zeigt Herzwaffeln auf einem Teller mit Pfirsichstücken. "/>
          <p:cNvPicPr/>
          <p:nvPr/>
        </p:nvPicPr>
        <p:blipFill>
          <a:blip r:embed="rId2" cstate="print"/>
          <a:srcRect/>
          <a:stretch>
            <a:fillRect/>
          </a:stretch>
        </p:blipFill>
        <p:spPr bwMode="auto">
          <a:xfrm>
            <a:off x="2143108" y="142852"/>
            <a:ext cx="4715031" cy="9360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074" name="Picture 2"/>
          <p:cNvPicPr>
            <a:picLocks noGrp="1" noChangeAspect="1" noChangeArrowheads="1"/>
          </p:cNvPicPr>
          <p:nvPr>
            <p:ph idx="1"/>
          </p:nvPr>
        </p:nvPicPr>
        <p:blipFill>
          <a:blip r:embed="rId2"/>
          <a:srcRect l="9401" r="7997" b="8878"/>
          <a:stretch>
            <a:fillRect/>
          </a:stretch>
        </p:blipFill>
        <p:spPr bwMode="auto">
          <a:xfrm>
            <a:off x="2857488" y="1683246"/>
            <a:ext cx="3643338" cy="3888894"/>
          </a:xfrm>
          <a:prstGeom prst="rect">
            <a:avLst/>
          </a:prstGeom>
          <a:noFill/>
          <a:ln w="9525">
            <a:noFill/>
            <a:miter lim="800000"/>
            <a:headEnd/>
            <a:tailEnd/>
          </a:ln>
          <a:effectLst/>
        </p:spPr>
      </p:pic>
      <p:pic>
        <p:nvPicPr>
          <p:cNvPr id="4" name="3 - Εικόνα" descr="Das Bild zeigt Herzwaffeln auf einem Teller mit Pfirsichstücken. "/>
          <p:cNvPicPr/>
          <p:nvPr/>
        </p:nvPicPr>
        <p:blipFill>
          <a:blip r:embed="rId3" cstate="print"/>
          <a:srcRect/>
          <a:stretch>
            <a:fillRect/>
          </a:stretch>
        </p:blipFill>
        <p:spPr bwMode="auto">
          <a:xfrm>
            <a:off x="2071670" y="142852"/>
            <a:ext cx="4715031" cy="93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98" name="Picture 2"/>
          <p:cNvPicPr>
            <a:picLocks noGrp="1" noChangeAspect="1" noChangeArrowheads="1"/>
          </p:cNvPicPr>
          <p:nvPr>
            <p:ph idx="1"/>
          </p:nvPr>
        </p:nvPicPr>
        <p:blipFill>
          <a:blip r:embed="rId2"/>
          <a:srcRect r="5376"/>
          <a:stretch>
            <a:fillRect/>
          </a:stretch>
        </p:blipFill>
        <p:spPr bwMode="auto">
          <a:xfrm>
            <a:off x="2652434" y="1673719"/>
            <a:ext cx="3776954" cy="4286849"/>
          </a:xfrm>
          <a:prstGeom prst="rect">
            <a:avLst/>
          </a:prstGeom>
          <a:noFill/>
          <a:ln w="9525">
            <a:noFill/>
            <a:miter lim="800000"/>
            <a:headEnd/>
            <a:tailEnd/>
          </a:ln>
          <a:effectLst/>
        </p:spPr>
      </p:pic>
      <p:pic>
        <p:nvPicPr>
          <p:cNvPr id="4" name="3 - Εικόνα" descr="Das Bild zeigt Herzwaffeln auf einem Teller mit Pfirsichstücken. "/>
          <p:cNvPicPr/>
          <p:nvPr/>
        </p:nvPicPr>
        <p:blipFill>
          <a:blip r:embed="rId3" cstate="print"/>
          <a:srcRect/>
          <a:stretch>
            <a:fillRect/>
          </a:stretch>
        </p:blipFill>
        <p:spPr bwMode="auto">
          <a:xfrm>
            <a:off x="2071670" y="142852"/>
            <a:ext cx="4715031" cy="936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122" name="Picture 2"/>
          <p:cNvPicPr>
            <a:picLocks noGrp="1" noChangeAspect="1" noChangeArrowheads="1"/>
          </p:cNvPicPr>
          <p:nvPr>
            <p:ph idx="1"/>
          </p:nvPr>
        </p:nvPicPr>
        <p:blipFill>
          <a:blip r:embed="rId2"/>
          <a:srcRect l="3602" b="12746"/>
          <a:stretch>
            <a:fillRect/>
          </a:stretch>
        </p:blipFill>
        <p:spPr bwMode="auto">
          <a:xfrm>
            <a:off x="3357554" y="1845193"/>
            <a:ext cx="2681490" cy="3441195"/>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1285852" y="2000240"/>
            <a:ext cx="1504950" cy="161925"/>
          </a:xfrm>
          <a:prstGeom prst="rect">
            <a:avLst/>
          </a:prstGeom>
          <a:noFill/>
          <a:ln w="9525">
            <a:noFill/>
            <a:miter lim="800000"/>
            <a:headEnd/>
            <a:tailEnd/>
          </a:ln>
          <a:effectLst/>
        </p:spPr>
      </p:pic>
      <p:pic>
        <p:nvPicPr>
          <p:cNvPr id="5" name="4 - Εικόνα" descr="Das Bild zeigt Herzwaffeln auf einem Teller mit Pfirsichstücken. "/>
          <p:cNvPicPr/>
          <p:nvPr/>
        </p:nvPicPr>
        <p:blipFill>
          <a:blip r:embed="rId4" cstate="print"/>
          <a:srcRect/>
          <a:stretch>
            <a:fillRect/>
          </a:stretch>
        </p:blipFill>
        <p:spPr bwMode="auto">
          <a:xfrm>
            <a:off x="2071670" y="142852"/>
            <a:ext cx="4715031" cy="936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146" name="Picture 2"/>
          <p:cNvPicPr>
            <a:picLocks noGrp="1" noChangeAspect="1" noChangeArrowheads="1"/>
          </p:cNvPicPr>
          <p:nvPr>
            <p:ph idx="1"/>
          </p:nvPr>
        </p:nvPicPr>
        <p:blipFill>
          <a:blip r:embed="rId2"/>
          <a:srcRect t="3434" b="11134"/>
          <a:stretch>
            <a:fillRect/>
          </a:stretch>
        </p:blipFill>
        <p:spPr bwMode="auto">
          <a:xfrm>
            <a:off x="3190671" y="1714488"/>
            <a:ext cx="2915057" cy="3857652"/>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643042" y="1714488"/>
            <a:ext cx="1276350" cy="295275"/>
          </a:xfrm>
          <a:prstGeom prst="rect">
            <a:avLst/>
          </a:prstGeom>
          <a:noFill/>
          <a:ln w="9525">
            <a:noFill/>
            <a:miter lim="800000"/>
            <a:headEnd/>
            <a:tailEnd/>
          </a:ln>
          <a:effectLst/>
        </p:spPr>
      </p:pic>
      <p:pic>
        <p:nvPicPr>
          <p:cNvPr id="5" name="4 - Εικόνα" descr="Das Bild zeigt Herzwaffeln auf einem Teller mit Pfirsichstücken. "/>
          <p:cNvPicPr/>
          <p:nvPr/>
        </p:nvPicPr>
        <p:blipFill>
          <a:blip r:embed="rId4" cstate="print"/>
          <a:srcRect/>
          <a:stretch>
            <a:fillRect/>
          </a:stretch>
        </p:blipFill>
        <p:spPr bwMode="auto">
          <a:xfrm>
            <a:off x="2071670" y="142852"/>
            <a:ext cx="4715031" cy="936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7170" name="Picture 2"/>
          <p:cNvPicPr>
            <a:picLocks noGrp="1" noChangeAspect="1" noChangeArrowheads="1"/>
          </p:cNvPicPr>
          <p:nvPr>
            <p:ph idx="1"/>
          </p:nvPr>
        </p:nvPicPr>
        <p:blipFill>
          <a:blip r:embed="rId2"/>
          <a:srcRect/>
          <a:stretch>
            <a:fillRect/>
          </a:stretch>
        </p:blipFill>
        <p:spPr bwMode="auto">
          <a:xfrm>
            <a:off x="3081118" y="2240536"/>
            <a:ext cx="3134163" cy="315321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785918" y="1785926"/>
            <a:ext cx="1143000" cy="466725"/>
          </a:xfrm>
          <a:prstGeom prst="rect">
            <a:avLst/>
          </a:prstGeom>
          <a:noFill/>
          <a:ln w="9525">
            <a:noFill/>
            <a:miter lim="800000"/>
            <a:headEnd/>
            <a:tailEnd/>
          </a:ln>
          <a:effectLst/>
        </p:spPr>
      </p:pic>
      <p:pic>
        <p:nvPicPr>
          <p:cNvPr id="5" name="4 - Εικόνα" descr="Das Bild zeigt Herzwaffeln auf einem Teller mit Pfirsichstücken. "/>
          <p:cNvPicPr/>
          <p:nvPr/>
        </p:nvPicPr>
        <p:blipFill>
          <a:blip r:embed="rId4" cstate="print"/>
          <a:srcRect/>
          <a:stretch>
            <a:fillRect/>
          </a:stretch>
        </p:blipFill>
        <p:spPr bwMode="auto">
          <a:xfrm>
            <a:off x="2071670" y="142852"/>
            <a:ext cx="4715031" cy="93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8195" name="Picture 3"/>
          <p:cNvPicPr>
            <a:picLocks noGrp="1" noChangeAspect="1" noChangeArrowheads="1"/>
          </p:cNvPicPr>
          <p:nvPr>
            <p:ph idx="1"/>
          </p:nvPr>
        </p:nvPicPr>
        <p:blipFill>
          <a:blip r:embed="rId2"/>
          <a:srcRect l="4076" t="1935" r="2187" b="1649"/>
          <a:stretch>
            <a:fillRect/>
          </a:stretch>
        </p:blipFill>
        <p:spPr bwMode="auto">
          <a:xfrm>
            <a:off x="3143240" y="2214554"/>
            <a:ext cx="3071834" cy="321471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1571604" y="1714488"/>
            <a:ext cx="1066800" cy="476250"/>
          </a:xfrm>
          <a:prstGeom prst="rect">
            <a:avLst/>
          </a:prstGeom>
          <a:noFill/>
          <a:ln w="9525">
            <a:noFill/>
            <a:miter lim="800000"/>
            <a:headEnd/>
            <a:tailEnd/>
          </a:ln>
          <a:effectLst/>
        </p:spPr>
      </p:pic>
      <p:pic>
        <p:nvPicPr>
          <p:cNvPr id="5" name="4 - Εικόνα" descr="Das Bild zeigt Herzwaffeln auf einem Teller mit Pfirsichstücken. "/>
          <p:cNvPicPr/>
          <p:nvPr/>
        </p:nvPicPr>
        <p:blipFill>
          <a:blip r:embed="rId4" cstate="print"/>
          <a:srcRect/>
          <a:stretch>
            <a:fillRect/>
          </a:stretch>
        </p:blipFill>
        <p:spPr bwMode="auto">
          <a:xfrm>
            <a:off x="2071670" y="142852"/>
            <a:ext cx="4715031" cy="936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9218" name="Picture 2"/>
          <p:cNvPicPr>
            <a:picLocks noGrp="1" noChangeAspect="1" noChangeArrowheads="1"/>
          </p:cNvPicPr>
          <p:nvPr>
            <p:ph idx="1"/>
          </p:nvPr>
        </p:nvPicPr>
        <p:blipFill>
          <a:blip r:embed="rId2"/>
          <a:srcRect/>
          <a:stretch>
            <a:fillRect/>
          </a:stretch>
        </p:blipFill>
        <p:spPr bwMode="auto">
          <a:xfrm>
            <a:off x="1494984" y="2073825"/>
            <a:ext cx="6306431" cy="3486637"/>
          </a:xfrm>
          <a:prstGeom prst="rect">
            <a:avLst/>
          </a:prstGeom>
          <a:noFill/>
          <a:ln w="9525">
            <a:noFill/>
            <a:miter lim="800000"/>
            <a:headEnd/>
            <a:tailEnd/>
          </a:ln>
          <a:effectLst/>
        </p:spPr>
      </p:pic>
      <p:sp>
        <p:nvSpPr>
          <p:cNvPr id="5" name="4 - Ορθογώνιο"/>
          <p:cNvSpPr/>
          <p:nvPr/>
        </p:nvSpPr>
        <p:spPr>
          <a:xfrm>
            <a:off x="785786" y="1428737"/>
            <a:ext cx="5643602" cy="584775"/>
          </a:xfrm>
          <a:prstGeom prst="rect">
            <a:avLst/>
          </a:prstGeom>
        </p:spPr>
        <p:txBody>
          <a:bodyPr wrap="square">
            <a:spAutoFit/>
          </a:bodyPr>
          <a:lstStyle/>
          <a:p>
            <a:r>
              <a:rPr lang="de-DE" sz="1400" dirty="0" smtClean="0"/>
              <a:t>https://eretikos.gr/istoria/to-junk-food-toy-mesaiona-kai-i-vafla-apo-tin-archaia-ellada/617778</a:t>
            </a:r>
            <a:r>
              <a:rPr lang="de-DE" dirty="0" smtClean="0"/>
              <a:t>/</a:t>
            </a:r>
            <a:endParaRPr lang="el-GR" dirty="0"/>
          </a:p>
        </p:txBody>
      </p:sp>
      <p:pic>
        <p:nvPicPr>
          <p:cNvPr id="6" name="5 - Εικόνα" descr="Das Bild zeigt Herzwaffeln auf einem Teller mit Pfirsichstücken. "/>
          <p:cNvPicPr/>
          <p:nvPr/>
        </p:nvPicPr>
        <p:blipFill>
          <a:blip r:embed="rId3" cstate="print"/>
          <a:srcRect/>
          <a:stretch>
            <a:fillRect/>
          </a:stretch>
        </p:blipFill>
        <p:spPr bwMode="auto">
          <a:xfrm>
            <a:off x="2071670" y="142852"/>
            <a:ext cx="4715031" cy="936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pPr algn="just"/>
            <a:r>
              <a:rPr lang="el-GR" sz="2800" dirty="0" smtClean="0"/>
              <a:t>Η ημέρα </a:t>
            </a:r>
            <a:r>
              <a:rPr lang="el-GR" sz="2800" dirty="0" err="1" smtClean="0"/>
              <a:t>βάφλας</a:t>
            </a:r>
            <a:r>
              <a:rPr lang="el-GR" sz="2800" dirty="0" smtClean="0"/>
              <a:t> (</a:t>
            </a:r>
            <a:r>
              <a:rPr lang="el-GR" sz="2800" dirty="0" err="1" smtClean="0"/>
              <a:t>Waffeltag</a:t>
            </a:r>
            <a:r>
              <a:rPr lang="el-GR" sz="2800" dirty="0" smtClean="0"/>
              <a:t>) γιορτάζεται στη Γερμανία (αλλά και στη Σουηδία, Δανία και Νορβηγία) στις 25/3, την ημέρα δηλαδή του Ευαγγελισμού, εννιά μήνες ακριβώς πριν τα Χριστούγεννα.  Την ημέρα αυτή οι κάτοικοι των παραπάνω χωρών τρώνε </a:t>
            </a:r>
            <a:r>
              <a:rPr lang="el-GR" sz="2800" dirty="0" err="1" smtClean="0"/>
              <a:t>βάφλες</a:t>
            </a:r>
            <a:r>
              <a:rPr lang="el-GR" sz="2800" dirty="0" smtClean="0"/>
              <a:t>, τις οποίες συχνά μάλιστα τις φτιάχνουν σε σχήμα καρδιάς για να συμβολίζουν την αγάπη</a:t>
            </a:r>
            <a:r>
              <a:rPr lang="el-GR" sz="2800" dirty="0" smtClean="0"/>
              <a:t>.</a:t>
            </a:r>
            <a:endParaRPr lang="en-US" sz="2800" dirty="0" smtClean="0"/>
          </a:p>
          <a:p>
            <a:endParaRPr lang="en-US" sz="2800" dirty="0" smtClean="0"/>
          </a:p>
          <a:p>
            <a:endParaRPr lang="el-GR" sz="2800" dirty="0"/>
          </a:p>
        </p:txBody>
      </p:sp>
      <p:pic>
        <p:nvPicPr>
          <p:cNvPr id="4" name="3 - Εικόνα" descr="Das Bild zeigt Herzwaffeln auf einem Teller mit Pfirsichstücken. "/>
          <p:cNvPicPr/>
          <p:nvPr/>
        </p:nvPicPr>
        <p:blipFill>
          <a:blip r:embed="rId2" cstate="print"/>
          <a:srcRect/>
          <a:stretch>
            <a:fillRect/>
          </a:stretch>
        </p:blipFill>
        <p:spPr bwMode="auto">
          <a:xfrm>
            <a:off x="2071670" y="142852"/>
            <a:ext cx="4715031" cy="936000"/>
          </a:xfrm>
          <a:prstGeom prst="rect">
            <a:avLst/>
          </a:prstGeom>
          <a:noFill/>
          <a:ln w="9525">
            <a:noFill/>
            <a:miter lim="800000"/>
            <a:headEnd/>
            <a:tailEnd/>
          </a:ln>
        </p:spPr>
      </p:pic>
      <p:pic>
        <p:nvPicPr>
          <p:cNvPr id="7" name="6 - Εικόνα"/>
          <p:cNvPicPr/>
          <p:nvPr/>
        </p:nvPicPr>
        <p:blipFill>
          <a:blip r:embed="rId3" cstate="print"/>
          <a:srcRect/>
          <a:stretch>
            <a:fillRect/>
          </a:stretch>
        </p:blipFill>
        <p:spPr bwMode="auto">
          <a:xfrm>
            <a:off x="3929058" y="4643446"/>
            <a:ext cx="1285884" cy="1114876"/>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lgn="just"/>
            <a:r>
              <a:rPr lang="el-GR" sz="2800" dirty="0" smtClean="0"/>
              <a:t>Χώρα καταγωγής της </a:t>
            </a:r>
            <a:r>
              <a:rPr lang="el-GR" sz="2800" dirty="0" err="1" smtClean="0"/>
              <a:t>βάφλας</a:t>
            </a:r>
            <a:r>
              <a:rPr lang="el-GR" sz="2800" dirty="0" smtClean="0"/>
              <a:t> φαίνεται να είναι το </a:t>
            </a:r>
            <a:r>
              <a:rPr lang="el-GR" sz="2800" b="1" i="1" u="sng" dirty="0" smtClean="0"/>
              <a:t>Βέλγιο</a:t>
            </a:r>
            <a:r>
              <a:rPr lang="el-GR" sz="2800" dirty="0" smtClean="0"/>
              <a:t> . Έχει μακρά ιστορία και σύμφωνα με διάφορες πηγές υπήρχε ως γλυκό από τον 9ο αιώνα με διάφορες παραλλαγές στα υλικά του.</a:t>
            </a:r>
            <a:r>
              <a:rPr lang="el-GR" dirty="0" smtClean="0"/>
              <a:t> </a:t>
            </a:r>
          </a:p>
          <a:p>
            <a:endParaRPr lang="el-GR" dirty="0"/>
          </a:p>
        </p:txBody>
      </p:sp>
      <p:pic>
        <p:nvPicPr>
          <p:cNvPr id="4" name="3 - Εικόνα"/>
          <p:cNvPicPr/>
          <p:nvPr/>
        </p:nvPicPr>
        <p:blipFill>
          <a:blip r:embed="rId2"/>
          <a:srcRect/>
          <a:stretch>
            <a:fillRect/>
          </a:stretch>
        </p:blipFill>
        <p:spPr bwMode="auto">
          <a:xfrm>
            <a:off x="2357422" y="3786190"/>
            <a:ext cx="4146191" cy="2428892"/>
          </a:xfrm>
          <a:prstGeom prst="rect">
            <a:avLst/>
          </a:prstGeom>
          <a:noFill/>
        </p:spPr>
      </p:pic>
      <p:pic>
        <p:nvPicPr>
          <p:cNvPr id="5" name="4 - Εικόνα" descr="Das Bild zeigt Herzwaffeln auf einem Teller mit Pfirsichstücken. "/>
          <p:cNvPicPr/>
          <p:nvPr/>
        </p:nvPicPr>
        <p:blipFill>
          <a:blip r:embed="rId3" cstate="print"/>
          <a:srcRect/>
          <a:stretch>
            <a:fillRect/>
          </a:stretch>
        </p:blipFill>
        <p:spPr bwMode="auto">
          <a:xfrm>
            <a:off x="2214546" y="142852"/>
            <a:ext cx="4715031" cy="936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lnSpcReduction="10000"/>
          </a:bodyPr>
          <a:lstStyle/>
          <a:p>
            <a:pPr algn="just"/>
            <a:r>
              <a:rPr lang="el-GR" sz="2800" dirty="0" smtClean="0"/>
              <a:t>Σύμφωνα με ορισμένες πηγές, η ιδέα της «</a:t>
            </a:r>
            <a:r>
              <a:rPr lang="el-GR" sz="2800" dirty="0" err="1" smtClean="0"/>
              <a:t>βάφλας</a:t>
            </a:r>
            <a:r>
              <a:rPr lang="el-GR" sz="2800" dirty="0" smtClean="0"/>
              <a:t>» ξεκίνησε από τους </a:t>
            </a:r>
            <a:r>
              <a:rPr lang="el-GR" sz="2800" b="1" i="1" u="sng" dirty="0" smtClean="0"/>
              <a:t>Έλληνες</a:t>
            </a:r>
            <a:r>
              <a:rPr lang="el-GR" sz="2800" dirty="0" smtClean="0"/>
              <a:t>, οι οποίοι έψηναν ένα γλυκό που έμοιαζε πολύ με κέικ ανάμεσα σε δυο καυτές μεταλλικές πλάκες. Το έδεσμα φαίνεται πως είχε μεγάλη απήχηση, διότι τελικά πέρασε σταδιακά σε ολόκληρη την Ευρώπη. Ως μίγμα, χρησιμοποιούσαν αλεύρι, νερό ή γάλα και αρκετά συχνά αβγά. Στη συνέχεια η ζύμη αυτή ψηνόταν στη φωτιά, ανάμεσα στις πλάκες που διέθεταν μακριά χερούλια</a:t>
            </a:r>
            <a:r>
              <a:rPr lang="el-GR" dirty="0" smtClean="0"/>
              <a:t>.</a:t>
            </a:r>
            <a:endParaRPr lang="en-US" dirty="0" smtClean="0"/>
          </a:p>
          <a:p>
            <a:pPr algn="just"/>
            <a:r>
              <a:rPr lang="de-DE" dirty="0" smtClean="0"/>
              <a:t> </a:t>
            </a:r>
            <a:r>
              <a:rPr lang="de-DE" sz="1100" dirty="0" smtClean="0"/>
              <a:t>https://kiposcafe.gr/waffle-history</a:t>
            </a:r>
            <a:r>
              <a:rPr lang="de-DE" dirty="0" smtClean="0"/>
              <a:t>/</a:t>
            </a:r>
            <a:endParaRPr lang="el-GR" dirty="0"/>
          </a:p>
        </p:txBody>
      </p:sp>
      <p:pic>
        <p:nvPicPr>
          <p:cNvPr id="4" name="3 - Εικόνα" descr="Das Bild zeigt Herzwaffeln auf einem Teller mit Pfirsichstücken. "/>
          <p:cNvPicPr/>
          <p:nvPr/>
        </p:nvPicPr>
        <p:blipFill>
          <a:blip r:embed="rId2" cstate="print"/>
          <a:srcRect/>
          <a:stretch>
            <a:fillRect/>
          </a:stretch>
        </p:blipFill>
        <p:spPr bwMode="auto">
          <a:xfrm>
            <a:off x="2214546" y="142852"/>
            <a:ext cx="4715031" cy="936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Αξίζει να σημειωθεί, ότι οι Σταυροφόροι, ήταν από τους κύριους «διασπορείς» της «</a:t>
            </a:r>
            <a:r>
              <a:rPr lang="el-GR" dirty="0" err="1" smtClean="0"/>
              <a:t>βάφλας</a:t>
            </a:r>
            <a:r>
              <a:rPr lang="el-GR" dirty="0" smtClean="0"/>
              <a:t>», αφού την εισήγαγαν στη Βόρειο Ευρώπη. Στο «ταξίδι» αυτό, η ζύμη του γλυκού εμπλουτίστηκε με διάφορα επιπλέον υλικά, όπως το μέλι και το ανθόνερο.</a:t>
            </a:r>
          </a:p>
          <a:p>
            <a:r>
              <a:rPr lang="el-GR" dirty="0" smtClean="0"/>
              <a:t>Η πρώτη συνταγή για </a:t>
            </a:r>
            <a:r>
              <a:rPr lang="el-GR" dirty="0" err="1" smtClean="0"/>
              <a:t>βάφλα</a:t>
            </a:r>
            <a:r>
              <a:rPr lang="el-GR" dirty="0" smtClean="0"/>
              <a:t> χρονολογείται τον 14</a:t>
            </a:r>
            <a:r>
              <a:rPr lang="el-GR" baseline="30000" dirty="0" smtClean="0"/>
              <a:t>ο</a:t>
            </a:r>
            <a:r>
              <a:rPr lang="el-GR" dirty="0" smtClean="0"/>
              <a:t> αιώνα,</a:t>
            </a:r>
          </a:p>
          <a:p>
            <a:endParaRPr lang="el-GR" dirty="0"/>
          </a:p>
        </p:txBody>
      </p:sp>
      <p:pic>
        <p:nvPicPr>
          <p:cNvPr id="4" name="3 - Εικόνα" descr="Das Bild zeigt Herzwaffeln auf einem Teller mit Pfirsichstücken. "/>
          <p:cNvPicPr/>
          <p:nvPr/>
        </p:nvPicPr>
        <p:blipFill>
          <a:blip r:embed="rId2" cstate="print"/>
          <a:srcRect/>
          <a:stretch>
            <a:fillRect/>
          </a:stretch>
        </p:blipFill>
        <p:spPr bwMode="auto">
          <a:xfrm>
            <a:off x="2214546" y="142852"/>
            <a:ext cx="4715031" cy="936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Τον 16</a:t>
            </a:r>
            <a:r>
              <a:rPr lang="el-GR" baseline="30000" dirty="0" smtClean="0"/>
              <a:t>ο</a:t>
            </a:r>
            <a:r>
              <a:rPr lang="el-GR" dirty="0" smtClean="0"/>
              <a:t> αιώνα η </a:t>
            </a:r>
            <a:r>
              <a:rPr lang="el-GR" dirty="0" err="1" smtClean="0"/>
              <a:t>βάφλα</a:t>
            </a:r>
            <a:r>
              <a:rPr lang="el-GR" dirty="0" smtClean="0"/>
              <a:t> απεικονίζεται σε πίνακες ζωγραφικής</a:t>
            </a:r>
          </a:p>
          <a:p>
            <a:pPr algn="just"/>
            <a:r>
              <a:rPr lang="el-GR" dirty="0" smtClean="0"/>
              <a:t>Στην αυγή του 18</a:t>
            </a:r>
            <a:r>
              <a:rPr lang="el-GR" baseline="30000" dirty="0" smtClean="0"/>
              <a:t>ου</a:t>
            </a:r>
            <a:r>
              <a:rPr lang="el-GR" dirty="0" smtClean="0"/>
              <a:t> αιώνα, που η τιμή της ζάχαρης μειώθηκε,  οι </a:t>
            </a:r>
            <a:r>
              <a:rPr lang="el-GR" dirty="0" err="1" smtClean="0"/>
              <a:t>βάφλες</a:t>
            </a:r>
            <a:r>
              <a:rPr lang="el-GR" dirty="0" smtClean="0"/>
              <a:t> έγιναν </a:t>
            </a:r>
            <a:r>
              <a:rPr lang="el-GR" dirty="0" err="1" smtClean="0"/>
              <a:t>προσιτότερες</a:t>
            </a:r>
            <a:r>
              <a:rPr lang="el-GR" dirty="0" smtClean="0"/>
              <a:t>. Την εποχή εκείνη, η Γερμανία είχε τα πρωτεία όσον αφορά στην παρασκευή του δημοφιλούς γλυκίσματος, «παίζοντας» μάλιστα με τις γεύσεις και εισάγοντας </a:t>
            </a:r>
            <a:r>
              <a:rPr lang="el-GR" dirty="0" err="1" smtClean="0"/>
              <a:t>βάφλες</a:t>
            </a:r>
            <a:r>
              <a:rPr lang="el-GR" dirty="0" smtClean="0"/>
              <a:t> αρωματισμένες με καφέ, με κάρδαμο, με μοσχοκάρυδο, αλλά και πασπαλισμένες με ζάχαρη. </a:t>
            </a:r>
            <a:endParaRPr lang="el-GR" dirty="0"/>
          </a:p>
        </p:txBody>
      </p:sp>
      <p:pic>
        <p:nvPicPr>
          <p:cNvPr id="4" name="3 - Εικόνα" descr="Das Bild zeigt Herzwaffeln auf einem Teller mit Pfirsichstücken. "/>
          <p:cNvPicPr/>
          <p:nvPr/>
        </p:nvPicPr>
        <p:blipFill>
          <a:blip r:embed="rId2" cstate="print"/>
          <a:srcRect/>
          <a:stretch>
            <a:fillRect/>
          </a:stretch>
        </p:blipFill>
        <p:spPr bwMode="auto">
          <a:xfrm>
            <a:off x="2214546" y="142852"/>
            <a:ext cx="4715031" cy="9360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686800" cy="838200"/>
          </a:xfrm>
        </p:spPr>
        <p:txBody>
          <a:bodyPr>
            <a:normAutofit fontScale="90000"/>
          </a:bodyPr>
          <a:lstStyle/>
          <a:p>
            <a:r>
              <a:rPr lang="el-GR" dirty="0" smtClean="0"/>
              <a:t> </a:t>
            </a:r>
            <a:r>
              <a:rPr lang="el-GR" sz="1600" dirty="0" err="1" smtClean="0"/>
              <a:t>ΛεπτοΜέρεια</a:t>
            </a:r>
            <a:r>
              <a:rPr lang="el-GR" sz="1600" dirty="0" smtClean="0"/>
              <a:t> από  δύο  </a:t>
            </a:r>
            <a:r>
              <a:rPr lang="el-GR" sz="1600" dirty="0" err="1" smtClean="0"/>
              <a:t>μεταλλικέΣ</a:t>
            </a:r>
            <a:r>
              <a:rPr lang="el-GR" sz="1600" dirty="0" smtClean="0"/>
              <a:t> </a:t>
            </a:r>
            <a:r>
              <a:rPr lang="el-GR" sz="1600" dirty="0" err="1" smtClean="0"/>
              <a:t>πλΑκεΣ</a:t>
            </a:r>
            <a:r>
              <a:rPr lang="el-GR" sz="1600" dirty="0" smtClean="0"/>
              <a:t> </a:t>
            </a:r>
            <a:r>
              <a:rPr lang="el-GR" sz="1600" dirty="0" smtClean="0"/>
              <a:t>όπου </a:t>
            </a:r>
            <a:r>
              <a:rPr lang="el-GR" sz="1600" dirty="0" smtClean="0"/>
              <a:t>ψήνονται </a:t>
            </a:r>
            <a:r>
              <a:rPr lang="el-GR" sz="1600" dirty="0" smtClean="0"/>
              <a:t>ΟΙ </a:t>
            </a:r>
            <a:r>
              <a:rPr lang="el-GR" sz="1600" dirty="0" err="1" smtClean="0"/>
              <a:t>βΑφλεΣ</a:t>
            </a:r>
            <a:r>
              <a:rPr lang="el-GR" dirty="0" smtClean="0"/>
              <a:t> </a:t>
            </a:r>
            <a:r>
              <a:rPr lang="el-GR" sz="1600" dirty="0" smtClean="0"/>
              <a:t>Μουσείο</a:t>
            </a:r>
            <a:r>
              <a:rPr lang="el-GR" dirty="0" smtClean="0"/>
              <a:t> </a:t>
            </a:r>
            <a:r>
              <a:rPr lang="el-GR" sz="1400" dirty="0" err="1" smtClean="0"/>
              <a:t>Lorrain</a:t>
            </a:r>
            <a:endParaRPr lang="el-GR" sz="1400" dirty="0"/>
          </a:p>
        </p:txBody>
      </p:sp>
      <p:pic>
        <p:nvPicPr>
          <p:cNvPr id="4" name="3 - Θέση περιεχομένου"/>
          <p:cNvPicPr>
            <a:picLocks noGrp="1"/>
          </p:cNvPicPr>
          <p:nvPr>
            <p:ph idx="1"/>
          </p:nvPr>
        </p:nvPicPr>
        <p:blipFill>
          <a:blip r:embed="rId2"/>
          <a:srcRect/>
          <a:stretch>
            <a:fillRect/>
          </a:stretch>
        </p:blipFill>
        <p:spPr bwMode="auto">
          <a:xfrm>
            <a:off x="1643042" y="2285992"/>
            <a:ext cx="4905744" cy="3024000"/>
          </a:xfrm>
          <a:prstGeom prst="rect">
            <a:avLst/>
          </a:prstGeom>
          <a:noFill/>
        </p:spPr>
      </p:pic>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sz="1600" dirty="0" err="1" smtClean="0"/>
              <a:t>Λεπτομερεια</a:t>
            </a:r>
            <a:r>
              <a:rPr lang="el-GR" sz="1600" dirty="0" smtClean="0"/>
              <a:t> </a:t>
            </a:r>
            <a:r>
              <a:rPr lang="el-GR" sz="1600" dirty="0" smtClean="0"/>
              <a:t>από τον </a:t>
            </a:r>
            <a:r>
              <a:rPr lang="el-GR" sz="1600" dirty="0" err="1" smtClean="0"/>
              <a:t>πινακα</a:t>
            </a:r>
            <a:r>
              <a:rPr lang="el-GR" sz="1600" dirty="0" smtClean="0"/>
              <a:t> </a:t>
            </a:r>
            <a:r>
              <a:rPr lang="el-GR" sz="1600" dirty="0" smtClean="0"/>
              <a:t>του </a:t>
            </a:r>
            <a:r>
              <a:rPr lang="de-DE" sz="1600" dirty="0" smtClean="0"/>
              <a:t>Pieter </a:t>
            </a:r>
            <a:r>
              <a:rPr lang="de-DE" sz="1600" dirty="0" err="1" smtClean="0"/>
              <a:t>Bruegel’s</a:t>
            </a:r>
            <a:r>
              <a:rPr lang="de-DE" sz="1600" dirty="0" smtClean="0"/>
              <a:t> </a:t>
            </a:r>
            <a:r>
              <a:rPr lang="de-DE" sz="1600" i="1" dirty="0" err="1" smtClean="0">
                <a:hlinkClick r:id="rId2"/>
              </a:rPr>
              <a:t>Het</a:t>
            </a:r>
            <a:r>
              <a:rPr lang="de-DE" sz="1600" dirty="0" smtClean="0">
                <a:hlinkClick r:id="rId2"/>
              </a:rPr>
              <a:t> </a:t>
            </a:r>
            <a:r>
              <a:rPr lang="de-DE" sz="1600" i="1" dirty="0" err="1" smtClean="0">
                <a:hlinkClick r:id="rId2"/>
              </a:rPr>
              <a:t>gevecht</a:t>
            </a:r>
            <a:r>
              <a:rPr lang="de-DE" sz="1600" dirty="0" smtClean="0">
                <a:hlinkClick r:id="rId2"/>
              </a:rPr>
              <a:t> </a:t>
            </a:r>
            <a:r>
              <a:rPr lang="de-DE" sz="1600" i="1" dirty="0" err="1" smtClean="0">
                <a:hlinkClick r:id="rId2"/>
              </a:rPr>
              <a:t>tussen</a:t>
            </a:r>
            <a:r>
              <a:rPr lang="de-DE" sz="1600" dirty="0" smtClean="0">
                <a:hlinkClick r:id="rId2"/>
              </a:rPr>
              <a:t> </a:t>
            </a:r>
            <a:r>
              <a:rPr lang="de-DE" sz="1600" i="1" dirty="0" err="1" smtClean="0">
                <a:hlinkClick r:id="rId2"/>
              </a:rPr>
              <a:t>Carnaval</a:t>
            </a:r>
            <a:r>
              <a:rPr lang="de-DE" sz="1600" dirty="0" smtClean="0">
                <a:hlinkClick r:id="rId2"/>
              </a:rPr>
              <a:t> </a:t>
            </a:r>
            <a:r>
              <a:rPr lang="de-DE" sz="1600" i="1" dirty="0" smtClean="0">
                <a:hlinkClick r:id="rId2"/>
              </a:rPr>
              <a:t>en</a:t>
            </a:r>
            <a:r>
              <a:rPr lang="de-DE" sz="1600" dirty="0" smtClean="0">
                <a:hlinkClick r:id="rId2"/>
              </a:rPr>
              <a:t> </a:t>
            </a:r>
            <a:r>
              <a:rPr lang="de-DE" sz="1600" i="1" dirty="0" err="1" smtClean="0">
                <a:hlinkClick r:id="rId2"/>
              </a:rPr>
              <a:t>Vasten</a:t>
            </a:r>
            <a:r>
              <a:rPr lang="de-DE" sz="1600" dirty="0" smtClean="0"/>
              <a:t>– </a:t>
            </a:r>
            <a:r>
              <a:rPr lang="el-GR" sz="1600" dirty="0" smtClean="0"/>
              <a:t>από τις </a:t>
            </a:r>
            <a:r>
              <a:rPr lang="el-GR" sz="1600" dirty="0" err="1" smtClean="0"/>
              <a:t>πρωτεσ</a:t>
            </a:r>
            <a:r>
              <a:rPr lang="el-GR" sz="1600" dirty="0" smtClean="0"/>
              <a:t> </a:t>
            </a:r>
            <a:r>
              <a:rPr lang="el-GR" sz="1600" dirty="0" smtClean="0"/>
              <a:t>εικόνες </a:t>
            </a:r>
            <a:r>
              <a:rPr lang="el-GR" sz="1600" dirty="0" err="1" smtClean="0"/>
              <a:t>τησ</a:t>
            </a:r>
            <a:r>
              <a:rPr lang="el-GR" sz="1600" dirty="0" smtClean="0"/>
              <a:t> </a:t>
            </a:r>
            <a:r>
              <a:rPr lang="el-GR" sz="1600" dirty="0" smtClean="0"/>
              <a:t>“</a:t>
            </a:r>
            <a:r>
              <a:rPr lang="el-GR" sz="1600" dirty="0" err="1" smtClean="0"/>
              <a:t>σύγχρονησ</a:t>
            </a:r>
            <a:r>
              <a:rPr lang="el-GR" sz="1600" dirty="0" smtClean="0"/>
              <a:t>” </a:t>
            </a:r>
            <a:r>
              <a:rPr lang="el-GR" sz="1600" dirty="0" err="1" smtClean="0"/>
              <a:t>βΑφλασ</a:t>
            </a:r>
            <a:endParaRPr lang="el-GR" sz="1600" dirty="0"/>
          </a:p>
        </p:txBody>
      </p:sp>
      <p:pic>
        <p:nvPicPr>
          <p:cNvPr id="1026" name="Picture 2"/>
          <p:cNvPicPr>
            <a:picLocks noGrp="1" noChangeAspect="1" noChangeArrowheads="1"/>
          </p:cNvPicPr>
          <p:nvPr>
            <p:ph idx="1"/>
          </p:nvPr>
        </p:nvPicPr>
        <p:blipFill>
          <a:blip r:embed="rId3"/>
          <a:srcRect/>
          <a:stretch>
            <a:fillRect/>
          </a:stretch>
        </p:blipFill>
        <p:spPr bwMode="auto">
          <a:xfrm>
            <a:off x="285720" y="2000240"/>
            <a:ext cx="8686800" cy="3422695"/>
          </a:xfrm>
          <a:prstGeom prst="rect">
            <a:avLst/>
          </a:prstGeom>
          <a:noFill/>
          <a:ln w="9525">
            <a:noFill/>
            <a:miter lim="800000"/>
            <a:headEnd/>
            <a:tailEnd/>
          </a:ln>
          <a:effectLst/>
        </p:spPr>
      </p:pic>
      <p:sp>
        <p:nvSpPr>
          <p:cNvPr id="5" name="4 - Ορθογώνιο"/>
          <p:cNvSpPr/>
          <p:nvPr/>
        </p:nvSpPr>
        <p:spPr>
          <a:xfrm>
            <a:off x="714348" y="5460326"/>
            <a:ext cx="5674528" cy="369332"/>
          </a:xfrm>
          <a:prstGeom prst="rect">
            <a:avLst/>
          </a:prstGeom>
        </p:spPr>
        <p:txBody>
          <a:bodyPr wrap="square">
            <a:spAutoFit/>
          </a:bodyPr>
          <a:lstStyle/>
          <a:p>
            <a:r>
              <a:rPr lang="de-DE" dirty="0" smtClean="0"/>
              <a:t>https://kiposcafe.gr/waffle-history/</a:t>
            </a:r>
            <a:endParaRPr lang="el-GR"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1400" dirty="0" smtClean="0"/>
              <a:t> Βελγική </a:t>
            </a:r>
            <a:r>
              <a:rPr lang="el-GR" sz="1400" dirty="0" err="1" smtClean="0"/>
              <a:t>πλακα</a:t>
            </a:r>
            <a:r>
              <a:rPr lang="el-GR" sz="1400" dirty="0" smtClean="0"/>
              <a:t> </a:t>
            </a:r>
            <a:r>
              <a:rPr lang="el-GR" sz="1400" dirty="0" smtClean="0"/>
              <a:t>όπου </a:t>
            </a:r>
            <a:r>
              <a:rPr lang="el-GR" sz="1400" dirty="0" err="1" smtClean="0"/>
              <a:t>ψη</a:t>
            </a:r>
            <a:r>
              <a:rPr lang="el-GR" sz="1400" dirty="0" err="1" smtClean="0"/>
              <a:t>νονταν</a:t>
            </a:r>
            <a:r>
              <a:rPr lang="el-GR" sz="1400" dirty="0" smtClean="0"/>
              <a:t> </a:t>
            </a:r>
            <a:r>
              <a:rPr lang="el-GR" sz="1400" dirty="0" smtClean="0"/>
              <a:t>οι </a:t>
            </a:r>
            <a:r>
              <a:rPr lang="el-GR" sz="1400" dirty="0" err="1" smtClean="0"/>
              <a:t>βάφλεσ</a:t>
            </a:r>
            <a:endParaRPr lang="el-GR" sz="1400" dirty="0"/>
          </a:p>
        </p:txBody>
      </p:sp>
      <p:pic>
        <p:nvPicPr>
          <p:cNvPr id="2050" name="Picture 2"/>
          <p:cNvPicPr>
            <a:picLocks noGrp="1" noChangeAspect="1" noChangeArrowheads="1"/>
          </p:cNvPicPr>
          <p:nvPr>
            <p:ph idx="1"/>
          </p:nvPr>
        </p:nvPicPr>
        <p:blipFill>
          <a:blip r:embed="rId2"/>
          <a:srcRect/>
          <a:stretch>
            <a:fillRect/>
          </a:stretch>
        </p:blipFill>
        <p:spPr bwMode="auto">
          <a:xfrm>
            <a:off x="2000232" y="1500174"/>
            <a:ext cx="4848305" cy="4303729"/>
          </a:xfrm>
          <a:prstGeom prst="rect">
            <a:avLst/>
          </a:prstGeom>
          <a:noFill/>
          <a:ln w="9525">
            <a:noFill/>
            <a:miter lim="800000"/>
            <a:headEnd/>
            <a:tailEnd/>
          </a:ln>
          <a:effectLst/>
        </p:spPr>
      </p:pic>
      <p:sp>
        <p:nvSpPr>
          <p:cNvPr id="5" name="4 - Ορθογώνιο"/>
          <p:cNvSpPr/>
          <p:nvPr/>
        </p:nvSpPr>
        <p:spPr>
          <a:xfrm>
            <a:off x="2974109" y="5954280"/>
            <a:ext cx="3633752" cy="369332"/>
          </a:xfrm>
          <a:prstGeom prst="rect">
            <a:avLst/>
          </a:prstGeom>
        </p:spPr>
        <p:txBody>
          <a:bodyPr wrap="square">
            <a:spAutoFit/>
          </a:bodyPr>
          <a:lstStyle/>
          <a:p>
            <a:r>
              <a:rPr lang="de-DE" dirty="0" smtClean="0"/>
              <a:t>https://kiposcafe.gr/waffle-history/</a:t>
            </a:r>
            <a:endParaRPr lang="el-GR" dirty="0"/>
          </a:p>
        </p:txBody>
      </p:sp>
    </p:spTree>
  </p:cSld>
  <p:clrMapOvr>
    <a:masterClrMapping/>
  </p:clrMapOvr>
  <p:transition>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476</TotalTime>
  <Words>240</Words>
  <Application>Microsoft Office PowerPoint</Application>
  <PresentationFormat>Προβολή στην οθόνη (4:3)</PresentationFormat>
  <Paragraphs>17</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Διαστημικό</vt:lpstr>
      <vt:lpstr>Διαφάνεια 1</vt:lpstr>
      <vt:lpstr>Διαφάνεια 2</vt:lpstr>
      <vt:lpstr>Διαφάνεια 3</vt:lpstr>
      <vt:lpstr>Διαφάνεια 4</vt:lpstr>
      <vt:lpstr>Διαφάνεια 5</vt:lpstr>
      <vt:lpstr>Διαφάνεια 6</vt:lpstr>
      <vt:lpstr> ΛεπτοΜέρεια από  δύο  μεταλλικέΣ πλΑκεΣ όπου ψήνονται ΟΙ βΑφλεΣ Μουσείο Lorrain</vt:lpstr>
      <vt:lpstr> Λεπτομερεια από τον πινακα του Pieter Bruegel’s Het gevecht tussen Carnaval en Vasten– από τις πρωτεσ εικόνες τησ “σύγχρονησ” βΑφλασ</vt:lpstr>
      <vt:lpstr> Βελγική πλακα όπου ψηνονταν οι βάφλεσ</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73</cp:revision>
  <dcterms:created xsi:type="dcterms:W3CDTF">2025-02-01T10:45:48Z</dcterms:created>
  <dcterms:modified xsi:type="dcterms:W3CDTF">2025-02-02T19:18:08Z</dcterms:modified>
</cp:coreProperties>
</file>