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72" r:id="rId7"/>
    <p:sldId id="273" r:id="rId8"/>
    <p:sldId id="274" r:id="rId9"/>
    <p:sldId id="275" r:id="rId10"/>
    <p:sldId id="278" r:id="rId11"/>
    <p:sldId id="276" r:id="rId12"/>
    <p:sldId id="279" r:id="rId13"/>
    <p:sldId id="280" r:id="rId14"/>
    <p:sldId id="277" r:id="rId15"/>
    <p:sldId id="270" r:id="rId16"/>
    <p:sldId id="271" r:id="rId17"/>
    <p:sldId id="268" r:id="rId18"/>
    <p:sldId id="269" r:id="rId19"/>
    <p:sldId id="266" r:id="rId20"/>
    <p:sldId id="267" r:id="rId21"/>
    <p:sldId id="265" r:id="rId22"/>
    <p:sldId id="262" r:id="rId23"/>
    <p:sldId id="263" r:id="rId24"/>
    <p:sldId id="264" r:id="rId25"/>
    <p:sldId id="260"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654"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19" name="18 - Θέση υποσέλιδου"/>
          <p:cNvSpPr>
            <a:spLocks noGrp="1"/>
          </p:cNvSpPr>
          <p:nvPr>
            <p:ph type="ftr" sz="quarter" idx="11"/>
          </p:nvPr>
        </p:nvSpPr>
        <p:spPr/>
        <p:txBody>
          <a:bodyPr/>
          <a:lstStyle/>
          <a:p>
            <a:endParaRPr lang="en-US"/>
          </a:p>
        </p:txBody>
      </p:sp>
      <p:sp>
        <p:nvSpPr>
          <p:cNvPr id="27" name="26 - Θέση αριθμού διαφάνειας"/>
          <p:cNvSpPr>
            <a:spLocks noGrp="1"/>
          </p:cNvSpPr>
          <p:nvPr>
            <p:ph type="sldNum" sz="quarter" idx="12"/>
          </p:nvPr>
        </p:nvSpPr>
        <p:spPr/>
        <p:txBody>
          <a:bodyPr/>
          <a:lstStyle/>
          <a:p>
            <a:fld id="{23C64AF5-5589-449B-99EB-B5D906C9B8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23C64AF5-5589-449B-99EB-B5D906C9B8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914402"/>
            <a:ext cx="27432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914402"/>
            <a:ext cx="80264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23C64AF5-5589-449B-99EB-B5D906C9B8C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2536ED9B-B797-4701-82E2-D8454EAE3A27}" type="datetimeFigureOut">
              <a:rPr lang="en-US" smtClean="0"/>
              <a:pPr/>
              <a:t>11/14/2021</a:t>
            </a:fld>
            <a:endParaRPr lang="en-US"/>
          </a:p>
        </p:txBody>
      </p:sp>
      <p:sp>
        <p:nvSpPr>
          <p:cNvPr id="17" name="16 - Θέση υποσέλιδου"/>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28 - Θέση αριθμού διαφάνειας"/>
          <p:cNvSpPr>
            <a:spLocks noGrp="1"/>
          </p:cNvSpPr>
          <p:nvPr>
            <p:ph type="sldNum" sz="quarter" idx="12"/>
          </p:nvPr>
        </p:nvSpPr>
        <p:spPr>
          <a:xfrm>
            <a:off x="10668000" y="228600"/>
            <a:ext cx="1117600" cy="381000"/>
          </a:xfrm>
        </p:spPr>
        <p:txBody>
          <a:bodyPr/>
          <a:lstStyle>
            <a:lvl1pPr>
              <a:defRPr>
                <a:solidFill>
                  <a:schemeClr val="tx2"/>
                </a:solidFill>
              </a:defRPr>
            </a:lvl1pPr>
          </a:lstStyle>
          <a:p>
            <a:fld id="{23C64AF5-5589-449B-99EB-B5D906C9B8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23C64AF5-5589-449B-99EB-B5D906C9B8C9}" type="slidenum">
              <a:rPr lang="en-US" smtClean="0"/>
              <a:pPr/>
              <a:t>‹#›</a:t>
            </a:fld>
            <a:endParaRPr lang="en-US"/>
          </a:p>
        </p:txBody>
      </p:sp>
      <p:sp>
        <p:nvSpPr>
          <p:cNvPr id="8" name="7 - Θέση περιεχομένου"/>
          <p:cNvSpPr>
            <a:spLocks noGrp="1"/>
          </p:cNvSpPr>
          <p:nvPr>
            <p:ph sz="quarter" idx="1"/>
          </p:nvPr>
        </p:nvSpPr>
        <p:spPr>
          <a:xfrm>
            <a:off x="816864" y="1600200"/>
            <a:ext cx="108712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13" name="12 - Θέση αριθμού διαφάνειας"/>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23C64AF5-5589-449B-99EB-B5D906C9B8C9}" type="slidenum">
              <a:rPr lang="en-US" smtClean="0"/>
              <a:pPr/>
              <a:t>‹#›</a:t>
            </a:fld>
            <a:endParaRPr lang="en-US"/>
          </a:p>
        </p:txBody>
      </p:sp>
      <p:sp>
        <p:nvSpPr>
          <p:cNvPr id="14" name="13 - Θέση υποσέλιδου"/>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812800"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459868" y="1589567"/>
            <a:ext cx="5181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2536ED9B-B797-4701-82E2-D8454EAE3A27}" type="datetimeFigureOut">
              <a:rPr lang="en-US" smtClean="0"/>
              <a:pPr/>
              <a:t>11/14/2021</a:t>
            </a:fld>
            <a:endParaRPr lang="en-US"/>
          </a:p>
        </p:txBody>
      </p:sp>
      <p:sp>
        <p:nvSpPr>
          <p:cNvPr id="10" name="9 - Θέση αριθμού διαφάνειας"/>
          <p:cNvSpPr>
            <a:spLocks noGrp="1"/>
          </p:cNvSpPr>
          <p:nvPr>
            <p:ph type="sldNum" sz="quarter" idx="16"/>
          </p:nvPr>
        </p:nvSpPr>
        <p:spPr/>
        <p:txBody>
          <a:bodyPr rtlCol="0"/>
          <a:lstStyle/>
          <a:p>
            <a:fld id="{23C64AF5-5589-449B-99EB-B5D906C9B8C9}" type="slidenum">
              <a:rPr lang="en-US" smtClean="0"/>
              <a:pPr/>
              <a:t>‹#›</a:t>
            </a:fld>
            <a:endParaRPr lang="en-US"/>
          </a:p>
        </p:txBody>
      </p:sp>
      <p:sp>
        <p:nvSpPr>
          <p:cNvPr id="12" name="11 - Θέση υποσέλιδου"/>
          <p:cNvSpPr>
            <a:spLocks noGrp="1"/>
          </p:cNvSpPr>
          <p:nvPr>
            <p:ph type="ftr" sz="quarter" idx="17"/>
          </p:nvPr>
        </p:nvSpPr>
        <p:spPr/>
        <p:txBody>
          <a:bodyPr rtlCol="0"/>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812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6400800" y="2438400"/>
            <a:ext cx="51816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2536ED9B-B797-4701-82E2-D8454EAE3A27}" type="datetimeFigureOut">
              <a:rPr lang="en-US" smtClean="0"/>
              <a:pPr/>
              <a:t>11/14/2021</a:t>
            </a:fld>
            <a:endParaRPr lang="en-US"/>
          </a:p>
        </p:txBody>
      </p:sp>
      <p:sp>
        <p:nvSpPr>
          <p:cNvPr id="12" name="11 - Θέση αριθμού διαφάνειας"/>
          <p:cNvSpPr>
            <a:spLocks noGrp="1"/>
          </p:cNvSpPr>
          <p:nvPr>
            <p:ph type="sldNum" sz="quarter" idx="16"/>
          </p:nvPr>
        </p:nvSpPr>
        <p:spPr/>
        <p:txBody>
          <a:bodyPr rtlCol="0"/>
          <a:lstStyle/>
          <a:p>
            <a:fld id="{23C64AF5-5589-449B-99EB-B5D906C9B8C9}" type="slidenum">
              <a:rPr lang="en-US" smtClean="0"/>
              <a:pPr/>
              <a:t>‹#›</a:t>
            </a:fld>
            <a:endParaRPr lang="en-US"/>
          </a:p>
        </p:txBody>
      </p:sp>
      <p:sp>
        <p:nvSpPr>
          <p:cNvPr id="14" name="13 - Θέση υποσέλιδου"/>
          <p:cNvSpPr>
            <a:spLocks noGrp="1"/>
          </p:cNvSpPr>
          <p:nvPr>
            <p:ph type="ftr" sz="quarter" idx="17"/>
          </p:nvPr>
        </p:nvSpPr>
        <p:spPr/>
        <p:txBody>
          <a:bodyPr rtlCol="0"/>
          <a:lstStyle/>
          <a:p>
            <a:endParaRPr lang="en-US"/>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23C64AF5-5589-449B-99EB-B5D906C9B8C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a:xfrm>
            <a:off x="0" y="6248400"/>
            <a:ext cx="711200" cy="381000"/>
          </a:xfrm>
        </p:spPr>
        <p:txBody>
          <a:bodyPr/>
          <a:lstStyle>
            <a:lvl1pPr>
              <a:defRPr>
                <a:solidFill>
                  <a:schemeClr val="tx2"/>
                </a:solidFill>
              </a:defRPr>
            </a:lvl1pPr>
          </a:lstStyle>
          <a:p>
            <a:fld id="{23C64AF5-5589-449B-99EB-B5D906C9B8C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23C64AF5-5589-449B-99EB-B5D906C9B8C9}" type="slidenum">
              <a:rPr lang="en-US" smtClean="0"/>
              <a:pPr/>
              <a:t>‹#›</a:t>
            </a:fld>
            <a:endParaRPr lang="en-US"/>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23C64AF5-5589-449B-99EB-B5D906C9B8C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8331200" y="6248401"/>
            <a:ext cx="3556000" cy="365125"/>
          </a:xfrm>
        </p:spPr>
        <p:txBody>
          <a:bodyPr rtlCol="0"/>
          <a:lstStyle/>
          <a:p>
            <a:fld id="{2536ED9B-B797-4701-82E2-D8454EAE3A27}" type="datetimeFigureOut">
              <a:rPr lang="en-US" smtClean="0"/>
              <a:pPr/>
              <a:t>11/14/2021</a:t>
            </a:fld>
            <a:endParaRPr lang="en-US"/>
          </a:p>
        </p:txBody>
      </p:sp>
      <p:sp>
        <p:nvSpPr>
          <p:cNvPr id="13" name="12 - Θέση αριθμού διαφάνειας"/>
          <p:cNvSpPr>
            <a:spLocks noGrp="1"/>
          </p:cNvSpPr>
          <p:nvPr>
            <p:ph type="sldNum" sz="quarter" idx="11"/>
          </p:nvPr>
        </p:nvSpPr>
        <p:spPr>
          <a:xfrm>
            <a:off x="0" y="4667249"/>
            <a:ext cx="1930400" cy="663578"/>
          </a:xfrm>
        </p:spPr>
        <p:txBody>
          <a:bodyPr rtlCol="0"/>
          <a:lstStyle>
            <a:lvl1pPr>
              <a:defRPr sz="2800"/>
            </a:lvl1pPr>
          </a:lstStyle>
          <a:p>
            <a:fld id="{23C64AF5-5589-449B-99EB-B5D906C9B8C9}" type="slidenum">
              <a:rPr lang="en-US" smtClean="0"/>
              <a:pPr/>
              <a:t>‹#›</a:t>
            </a:fld>
            <a:endParaRPr lang="en-US"/>
          </a:p>
        </p:txBody>
      </p:sp>
      <p:sp>
        <p:nvSpPr>
          <p:cNvPr id="14" name="13 - Θέση υποσέλιδου"/>
          <p:cNvSpPr>
            <a:spLocks noGrp="1"/>
          </p:cNvSpPr>
          <p:nvPr>
            <p:ph type="ftr" sz="quarter" idx="12"/>
          </p:nvPr>
        </p:nvSpPr>
        <p:spPr>
          <a:xfrm>
            <a:off x="2133600" y="6248207"/>
            <a:ext cx="6096000" cy="365125"/>
          </a:xfrm>
        </p:spPr>
        <p:txBody>
          <a:bodyPr rtlCol="0"/>
          <a:lstStyle/>
          <a:p>
            <a:endParaRPr lang="en-US"/>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23C64AF5-5589-449B-99EB-B5D906C9B8C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609601"/>
            <a:ext cx="27432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8737600" y="6248403"/>
            <a:ext cx="2946400" cy="365125"/>
          </a:xfrm>
        </p:spPr>
        <p:txBody>
          <a:bodyPr/>
          <a:lstStyle/>
          <a:p>
            <a:fld id="{2536ED9B-B797-4701-82E2-D8454EAE3A27}" type="datetimeFigureOut">
              <a:rPr lang="en-US" smtClean="0"/>
              <a:pPr/>
              <a:t>11/14/2021</a:t>
            </a:fld>
            <a:endParaRPr lang="en-US"/>
          </a:p>
        </p:txBody>
      </p:sp>
      <p:sp>
        <p:nvSpPr>
          <p:cNvPr id="5" name="4 - Θέση υποσέλιδου"/>
          <p:cNvSpPr>
            <a:spLocks noGrp="1"/>
          </p:cNvSpPr>
          <p:nvPr>
            <p:ph type="ftr" sz="quarter" idx="11"/>
          </p:nvPr>
        </p:nvSpPr>
        <p:spPr>
          <a:xfrm>
            <a:off x="609602" y="6248208"/>
            <a:ext cx="7431311" cy="365125"/>
          </a:xfrm>
        </p:spPr>
        <p:txBody>
          <a:bodyPr/>
          <a:lstStyle/>
          <a:p>
            <a:endParaRPr lang="en-US"/>
          </a:p>
        </p:txBody>
      </p:sp>
      <p:sp>
        <p:nvSpPr>
          <p:cNvPr id="7" name="6 - Ορθογώνιο"/>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8075084" y="103716"/>
            <a:ext cx="533400" cy="325968"/>
          </a:xfrm>
        </p:spPr>
        <p:txBody>
          <a:bodyPr/>
          <a:lstStyle/>
          <a:p>
            <a:fld id="{23C64AF5-5589-449B-99EB-B5D906C9B8C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23C64AF5-5589-449B-99EB-B5D906C9B8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23C64AF5-5589-449B-99EB-B5D906C9B8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23C64AF5-5589-449B-99EB-B5D906C9B8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23C64AF5-5589-449B-99EB-B5D906C9B8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23C64AF5-5589-449B-99EB-B5D906C9B8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23C64AF5-5589-449B-99EB-B5D906C9B8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536ED9B-B797-4701-82E2-D8454EAE3A27}" type="datetimeFigureOut">
              <a:rPr lang="en-US" smtClean="0"/>
              <a:pPr/>
              <a:t>11/14/2021</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a:xfrm>
            <a:off x="10769600" y="6356351"/>
            <a:ext cx="812800" cy="365125"/>
          </a:xfrm>
        </p:spPr>
        <p:txBody>
          <a:bodyPr/>
          <a:lstStyle/>
          <a:p>
            <a:fld id="{23C64AF5-5589-449B-99EB-B5D906C9B8C9}" type="slidenum">
              <a:rPr lang="en-US" smtClean="0"/>
              <a:pPr/>
              <a:t>‹#›</a:t>
            </a:fld>
            <a:endParaRPr lang="en-US"/>
          </a:p>
        </p:txBody>
      </p:sp>
      <p:sp>
        <p:nvSpPr>
          <p:cNvPr id="3" name="2 - Θέση εικόνας"/>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536ED9B-B797-4701-82E2-D8454EAE3A27}" type="datetimeFigureOut">
              <a:rPr lang="en-US" smtClean="0"/>
              <a:pPr/>
              <a:t>11/14/2021</a:t>
            </a:fld>
            <a:endParaRPr lang="en-US"/>
          </a:p>
        </p:txBody>
      </p:sp>
      <p:sp>
        <p:nvSpPr>
          <p:cNvPr id="22" name="21 - Θέση υποσέλιδου"/>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17 - Θέση αριθμού διαφάνειας"/>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3C64AF5-5589-449B-99EB-B5D906C9B8C9}" type="slidenum">
              <a:rPr lang="en-US" smtClean="0"/>
              <a:pPr/>
              <a:t>‹#›</a:t>
            </a:fld>
            <a:endParaRPr lang="en-US"/>
          </a:p>
        </p:txBody>
      </p:sp>
      <p:grpSp>
        <p:nvGrpSpPr>
          <p:cNvPr id="2" name="1 - Ομάδα"/>
          <p:cNvGrpSpPr/>
          <p:nvPr/>
        </p:nvGrpSpPr>
        <p:grpSpPr>
          <a:xfrm>
            <a:off x="-25356" y="202408"/>
            <a:ext cx="12240731"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812800" y="228600"/>
            <a:ext cx="108712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2536ED9B-B797-4701-82E2-D8454EAE3A27}" type="datetimeFigureOut">
              <a:rPr lang="en-US" smtClean="0"/>
              <a:pPr/>
              <a:t>11/14/2021</a:t>
            </a:fld>
            <a:endParaRPr lang="en-US"/>
          </a:p>
        </p:txBody>
      </p:sp>
      <p:sp>
        <p:nvSpPr>
          <p:cNvPr id="3" name="2 - Θέση υποσέλιδου"/>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6 - Ορθογώνιο"/>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3C64AF5-5589-449B-99EB-B5D906C9B8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www.astynomia.gr/index.php?option=ozo_content&amp;perform=view&amp;id=8194"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Κάτι λίγα για το Διαδίκτυο</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468682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1008000"/>
          </a:xfrm>
        </p:spPr>
        <p:txBody>
          <a:bodyPr/>
          <a:lstStyle/>
          <a:p>
            <a:r>
              <a:rPr lang="en-US" dirty="0" smtClean="0"/>
              <a:t>Netiquette</a:t>
            </a:r>
            <a:endParaRPr lang="el-GR" dirty="0"/>
          </a:p>
        </p:txBody>
      </p:sp>
      <p:sp>
        <p:nvSpPr>
          <p:cNvPr id="3" name="2 - Θέση περιεχομένου"/>
          <p:cNvSpPr>
            <a:spLocks noGrp="1"/>
          </p:cNvSpPr>
          <p:nvPr>
            <p:ph sz="quarter" idx="1"/>
          </p:nvPr>
        </p:nvSpPr>
        <p:spPr>
          <a:xfrm>
            <a:off x="540000" y="1600200"/>
            <a:ext cx="10871200" cy="4495800"/>
          </a:xfrm>
        </p:spPr>
        <p:txBody>
          <a:bodyPr>
            <a:normAutofit/>
          </a:bodyPr>
          <a:lstStyle/>
          <a:p>
            <a:r>
              <a:rPr lang="el-GR" sz="2100" dirty="0" smtClean="0"/>
              <a:t>Ο όρος </a:t>
            </a:r>
            <a:r>
              <a:rPr lang="el-GR" sz="2100" b="1" dirty="0" err="1" smtClean="0"/>
              <a:t>Netiquette</a:t>
            </a:r>
            <a:r>
              <a:rPr lang="el-GR" sz="2100" dirty="0" smtClean="0"/>
              <a:t> είναι μια συντομογραφία των λέξεων Internet και </a:t>
            </a:r>
            <a:r>
              <a:rPr lang="el-GR" sz="2100" dirty="0" err="1" smtClean="0"/>
              <a:t>etiquette</a:t>
            </a:r>
            <a:r>
              <a:rPr lang="el-GR" sz="2100" dirty="0" smtClean="0"/>
              <a:t> και αναφέρεται στους </a:t>
            </a:r>
            <a:r>
              <a:rPr lang="el-GR" sz="2100" b="1" dirty="0" smtClean="0"/>
              <a:t>άγραφους κανόνες του Διαδικτύου</a:t>
            </a:r>
            <a:r>
              <a:rPr lang="el-GR" sz="2100" dirty="0" smtClean="0"/>
              <a:t>. Αυτοί οι κανόνες είναι ένα σύνολο οδηγιών για τον </a:t>
            </a:r>
            <a:r>
              <a:rPr lang="el-GR" sz="2100" b="1" dirty="0" smtClean="0"/>
              <a:t>κατάλληλο τρόπο επικοινωνίας</a:t>
            </a:r>
            <a:r>
              <a:rPr lang="el-GR" sz="2100" dirty="0" smtClean="0"/>
              <a:t> με ένα ή περισσότερα άτομα μέσω του Διαδικτύου.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1008000"/>
          </a:xfrm>
        </p:spPr>
        <p:txBody>
          <a:bodyPr/>
          <a:lstStyle/>
          <a:p>
            <a:r>
              <a:rPr lang="el-GR" dirty="0" smtClean="0"/>
              <a:t>Καλοί τρόποι στο Διαδίκτυο</a:t>
            </a:r>
            <a:endParaRPr lang="el-GR" dirty="0"/>
          </a:p>
        </p:txBody>
      </p:sp>
      <p:sp>
        <p:nvSpPr>
          <p:cNvPr id="3" name="2 - Θέση περιεχομένου"/>
          <p:cNvSpPr>
            <a:spLocks noGrp="1"/>
          </p:cNvSpPr>
          <p:nvPr>
            <p:ph sz="quarter" idx="1"/>
          </p:nvPr>
        </p:nvSpPr>
        <p:spPr>
          <a:xfrm>
            <a:off x="288000" y="1440000"/>
            <a:ext cx="11651673" cy="5400000"/>
          </a:xfrm>
        </p:spPr>
        <p:txBody>
          <a:bodyPr>
            <a:noAutofit/>
          </a:bodyPr>
          <a:lstStyle/>
          <a:p>
            <a:r>
              <a:rPr lang="el-GR" sz="2000" b="1" dirty="0" smtClean="0"/>
              <a:t>Σεβαστείτε την </a:t>
            </a:r>
            <a:r>
              <a:rPr lang="el-GR" sz="2000" b="1" dirty="0" err="1" smtClean="0"/>
              <a:t>ιδιωτικότητα</a:t>
            </a:r>
            <a:r>
              <a:rPr lang="el-GR" sz="2000" b="1" dirty="0" smtClean="0"/>
              <a:t> των άλλων χρηστών. </a:t>
            </a:r>
            <a:r>
              <a:rPr lang="el-GR" sz="2000" dirty="0" smtClean="0"/>
              <a:t>Μη </a:t>
            </a:r>
            <a:r>
              <a:rPr lang="el-GR" sz="2000" dirty="0" smtClean="0"/>
              <a:t>μοιράζεστε τις </a:t>
            </a:r>
            <a:r>
              <a:rPr lang="el-GR" sz="2000" dirty="0" smtClean="0"/>
              <a:t>πληροφορίες που σας αποστέλλονται χωρίς να ρωτήσετε πρώτα τον αποστολέα. Το ίδιο ισχύει και για τη δημοσίευση ή την αποστολή φωτογραφιών ή βίντεο που περιλαμβάνουν άλλα άτομα. Και θυμηθείτε, αν προσθέσετε ετικέτες </a:t>
            </a:r>
            <a:r>
              <a:rPr lang="el-GR" sz="2000" dirty="0" smtClean="0"/>
              <a:t>σε</a:t>
            </a:r>
            <a:r>
              <a:rPr lang="en-US" sz="2000" dirty="0" smtClean="0"/>
              <a:t> </a:t>
            </a:r>
            <a:r>
              <a:rPr lang="el-GR" sz="2000" dirty="0" smtClean="0"/>
              <a:t>άλλα άτομα, </a:t>
            </a:r>
            <a:r>
              <a:rPr lang="el-GR" sz="2000" dirty="0" smtClean="0"/>
              <a:t>οι </a:t>
            </a:r>
            <a:r>
              <a:rPr lang="el-GR" sz="2000" dirty="0" smtClean="0"/>
              <a:t>υπόλοιποι χρήστες </a:t>
            </a:r>
            <a:r>
              <a:rPr lang="el-GR" sz="2000" dirty="0" smtClean="0"/>
              <a:t>μπορεί να έχουν πρόσβαση στις εικόνες αυτών των ανθρώπων, εκτός αν έχουν προσαρμόσει τις ρυθμίσεις απορρήτου τους.</a:t>
            </a:r>
          </a:p>
          <a:p>
            <a:r>
              <a:rPr lang="el-GR" sz="2000" b="1" dirty="0" smtClean="0"/>
              <a:t>Αποφύγετε τα υβριστικά σχόλια.</a:t>
            </a:r>
            <a:r>
              <a:rPr lang="el-GR" sz="2000" dirty="0" smtClean="0"/>
              <a:t> Μπορείτε να εκφράσετε την έντονη διαφωνία σας με αυτό που λέει κάποιος, αλλά μην χρησιμοποιείτε υβριστικά επίθετα ή τον απειλείτε με προσωπική βία.</a:t>
            </a:r>
          </a:p>
          <a:p>
            <a:r>
              <a:rPr lang="el-GR" sz="2000" b="1" dirty="0" smtClean="0"/>
              <a:t>Μην κάνετε </a:t>
            </a:r>
            <a:r>
              <a:rPr lang="el-GR" sz="2000" b="1" dirty="0" err="1" smtClean="0"/>
              <a:t>spam</a:t>
            </a:r>
            <a:r>
              <a:rPr lang="el-GR" sz="2000" b="1" dirty="0" smtClean="0"/>
              <a:t>.</a:t>
            </a:r>
            <a:r>
              <a:rPr lang="el-GR" sz="2000" dirty="0" smtClean="0"/>
              <a:t> Δηλαδή, μην δημοσιεύετε επανειλημμένα την ίδια διαφήμιση για προϊόντα ή υπηρεσίες. Οι περισσότεροι </a:t>
            </a:r>
            <a:r>
              <a:rPr lang="el-GR" sz="2000" dirty="0" err="1" smtClean="0"/>
              <a:t>ιστότοποι</a:t>
            </a:r>
            <a:r>
              <a:rPr lang="el-GR" sz="2000" dirty="0" smtClean="0"/>
              <a:t> έχουν αυστηρούς και συγκεκριμένους κανόνες σχετικά με το ποιος επιτρέπεται να δημοσιεύει διαφημίσεις και τι είδους διαφημίσεις είναι.</a:t>
            </a:r>
          </a:p>
          <a:p>
            <a:r>
              <a:rPr lang="el-GR" sz="2000" b="1" dirty="0" smtClean="0"/>
              <a:t>Να γράφετε με σαφή και συνοπτικό τρόπο.</a:t>
            </a:r>
            <a:r>
              <a:rPr lang="el-GR" sz="2000" dirty="0" smtClean="0"/>
              <a:t> Σε έναν </a:t>
            </a:r>
            <a:r>
              <a:rPr lang="el-GR" sz="2000" dirty="0" err="1" smtClean="0"/>
              <a:t>ιστότοπο</a:t>
            </a:r>
            <a:r>
              <a:rPr lang="el-GR" sz="2000" dirty="0" smtClean="0"/>
              <a:t> που έχει πολλούς χρήστες από διάφορες ηλικιακές ομάδες ή εθνικότητες, αποφύγετε να χρησιμοποιείτε </a:t>
            </a:r>
            <a:r>
              <a:rPr lang="el-GR" sz="2000" dirty="0" smtClean="0"/>
              <a:t>λέξεις που </a:t>
            </a:r>
            <a:r>
              <a:rPr lang="el-GR" sz="2000" dirty="0" smtClean="0"/>
              <a:t>ίσως δεν καταλαβαίνουν.</a:t>
            </a:r>
          </a:p>
          <a:p>
            <a:r>
              <a:rPr lang="el-GR" sz="2000" dirty="0" smtClean="0"/>
              <a:t>Η </a:t>
            </a:r>
            <a:r>
              <a:rPr lang="el-GR" sz="2000" dirty="0" smtClean="0"/>
              <a:t>συγγραφή ενός μηνύματος ή μιας ανάρτησης (</a:t>
            </a:r>
            <a:r>
              <a:rPr lang="en-US" sz="2000" dirty="0" smtClean="0"/>
              <a:t>post)</a:t>
            </a:r>
            <a:r>
              <a:rPr lang="el-GR" sz="2000" dirty="0" smtClean="0"/>
              <a:t> με </a:t>
            </a:r>
            <a:r>
              <a:rPr lang="el-GR" sz="2000" b="1" dirty="0" smtClean="0"/>
              <a:t>ΚΕΦΑΛΑΙΑ</a:t>
            </a:r>
            <a:r>
              <a:rPr lang="el-GR" sz="2000" dirty="0" smtClean="0"/>
              <a:t> γράμματα ισοδυναμεί με φωνές. Μην το κάνεις, εκτός και εάν είναι πραγματικά απαραίτητο.</a:t>
            </a:r>
          </a:p>
          <a:p>
            <a:r>
              <a:rPr lang="el-GR" sz="2000" b="1" dirty="0" smtClean="0"/>
              <a:t>Μην δημοσιεύετε υλικό που προστατεύεται από πνευματικά δικαιώματα στο οποίο δεν είστε κάτοχοι των δικαιωμάτων. </a:t>
            </a:r>
            <a:r>
              <a:rPr lang="el-GR" sz="2000" dirty="0" smtClean="0"/>
              <a:t>Οι </a:t>
            </a:r>
            <a:r>
              <a:rPr lang="el-GR" sz="2000" dirty="0" err="1" smtClean="0"/>
              <a:t>ιστότοποι</a:t>
            </a:r>
            <a:r>
              <a:rPr lang="el-GR" sz="2000" dirty="0" smtClean="0"/>
              <a:t> διαφέρουν ως προς το πόσο αυστηροί είναι.</a:t>
            </a:r>
          </a:p>
          <a:p>
            <a:endParaRPr lang="el-GR" sz="2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1008000"/>
          </a:xfrm>
        </p:spPr>
        <p:txBody>
          <a:bodyPr/>
          <a:lstStyle/>
          <a:p>
            <a:r>
              <a:rPr lang="el-GR" dirty="0" smtClean="0"/>
              <a:t>Καλοί τρόποι στο Διαδίκτυο</a:t>
            </a:r>
            <a:endParaRPr lang="el-GR" dirty="0"/>
          </a:p>
        </p:txBody>
      </p:sp>
      <p:sp>
        <p:nvSpPr>
          <p:cNvPr id="3" name="2 - Θέση περιεχομένου"/>
          <p:cNvSpPr>
            <a:spLocks noGrp="1"/>
          </p:cNvSpPr>
          <p:nvPr>
            <p:ph sz="quarter" idx="1"/>
          </p:nvPr>
        </p:nvSpPr>
        <p:spPr>
          <a:xfrm>
            <a:off x="288000" y="1440000"/>
            <a:ext cx="11916000" cy="5400000"/>
          </a:xfrm>
        </p:spPr>
        <p:txBody>
          <a:bodyPr>
            <a:noAutofit/>
          </a:bodyPr>
          <a:lstStyle/>
          <a:p>
            <a:r>
              <a:rPr lang="el-GR" sz="2000" b="1" dirty="0" smtClean="0"/>
              <a:t>Μην κάνετε αποκλεισμούς στο κοινό σας.</a:t>
            </a:r>
            <a:r>
              <a:rPr lang="el-GR" sz="2000" dirty="0" smtClean="0"/>
              <a:t> Αν έχετε ένα προσωπικό αστείο να μοιραστείτε με ένα άλλο άτομο ή ένα μικρό αριθμό ατόμων σε μια μεγαλύτερη διαδικτυακή ομάδα, στείλτε τους ένα προσωπικό μήνυμα. Μην κάνετε όλους τους άλλους να αισθάνονται αποκομμένοι.</a:t>
            </a:r>
          </a:p>
          <a:p>
            <a:r>
              <a:rPr lang="el-GR" sz="2000" b="1" dirty="0" smtClean="0"/>
              <a:t>Μην κάνετε προσθήκη σε φίλους και μετά τους διαγράφετε,</a:t>
            </a:r>
            <a:r>
              <a:rPr lang="el-GR" sz="2000" dirty="0" smtClean="0"/>
              <a:t> γιατί μπορεί να είναι προσβλητικό για κάποιον. Σκεφθείτε πριν προσθέσετε ή αποδεχτείτε την πρόσκλησή φίλου. Αν δεν θέλετε να μείνετε σε επαφή μαζί τους, μην τους προσθέσετε. </a:t>
            </a:r>
          </a:p>
          <a:p>
            <a:r>
              <a:rPr lang="el-GR" sz="2000" b="1" dirty="0" smtClean="0"/>
              <a:t>Ελέγξτε αν τα γεγονότα ισχύουν πριν κοινοποιήσετε μια είδηση.</a:t>
            </a:r>
            <a:r>
              <a:rPr lang="el-GR" sz="2000" dirty="0" smtClean="0"/>
              <a:t> Αναπτύξτε κριτική σκέψη και εμπιστευθείτε το ένστικτο και τη λογική σας. Αν κάτι σας φαίνεται απίστευτο, τότε είναι πολύ πιθανό να είναι ψέμα ή να περιέχει μεγάλες ανακρίβειες.</a:t>
            </a:r>
          </a:p>
          <a:p>
            <a:r>
              <a:rPr lang="el-GR" sz="2000" dirty="0" smtClean="0"/>
              <a:t>Συγχώρεσε </a:t>
            </a:r>
            <a:r>
              <a:rPr lang="el-GR" sz="2000" dirty="0" smtClean="0"/>
              <a:t>ορθογραφικά ή συντακτικά λάθη, ή ακόμα «χαζές» (κατά την κρίση σου) ερωτήσεις, που κάνουν οι φίλοι σου όταν σου στέλνουν </a:t>
            </a:r>
            <a:r>
              <a:rPr lang="el-GR" sz="2000" dirty="0" err="1" smtClean="0"/>
              <a:t>email</a:t>
            </a:r>
            <a:r>
              <a:rPr lang="el-GR" sz="2000" dirty="0" smtClean="0"/>
              <a:t> ή όταν κάνετε </a:t>
            </a:r>
            <a:r>
              <a:rPr lang="el-GR" sz="2000" dirty="0" err="1" smtClean="0"/>
              <a:t>chat</a:t>
            </a:r>
            <a:r>
              <a:rPr lang="el-GR" sz="2000" dirty="0" smtClean="0"/>
              <a:t>, δεν είναι τόσο κακό. Όλοι μας ήμασταν κάποτε «πρωτάρηδες» στο Διαδίκτυο, και όλοι μας έχουμε κάνει κάποιο λάθος στο παρελθόν. Δεν πειράζει. Αν θέλεις πάντως να τα επισημάνεις, κάνε το με τρόπο, χωρίς να πληγώσεις τους φίλους σου, και όχι σε δημόσιο διαδικτυακό χώρο. </a:t>
            </a:r>
            <a:endParaRPr lang="el-GR" sz="2000" dirty="0" smtClean="0"/>
          </a:p>
          <a:p>
            <a:r>
              <a:rPr lang="el-GR" sz="2000" b="1" dirty="0" smtClean="0"/>
              <a:t>Θυμηθείτε ότι οι αναρτήσεις σας είναι δημόσιες. </a:t>
            </a:r>
            <a:r>
              <a:rPr lang="el-GR" sz="2000" dirty="0" smtClean="0"/>
              <a:t>Μπορούν να διαβαστούν από τον σύντροφό σας, τα παιδιά σας, τους γονείς σας ή τον εργοδότη σας. Αν δεν θα κάνατε κάτι δημόσια, μην το κάνετε στο διαδίκτυο.</a:t>
            </a:r>
            <a:endParaRPr lang="en-US" sz="2000" dirty="0" smtClean="0"/>
          </a:p>
          <a:p>
            <a:endParaRPr lang="el-GR" sz="20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1008000"/>
          </a:xfrm>
        </p:spPr>
        <p:txBody>
          <a:bodyPr>
            <a:normAutofit fontScale="90000"/>
          </a:bodyPr>
          <a:lstStyle/>
          <a:p>
            <a:r>
              <a:rPr lang="en-US" sz="8000" b="1" dirty="0" smtClean="0">
                <a:latin typeface="Calibri" pitchFamily="34" charset="0"/>
              </a:rPr>
              <a:t>©</a:t>
            </a:r>
            <a:r>
              <a:rPr lang="en-US" dirty="0" err="1" smtClean="0">
                <a:latin typeface="Calibri" pitchFamily="34" charset="0"/>
              </a:rPr>
              <a:t>opyright</a:t>
            </a:r>
            <a:endParaRPr lang="el-GR" dirty="0">
              <a:latin typeface="Calibri" pitchFamily="34" charset="0"/>
            </a:endParaRPr>
          </a:p>
        </p:txBody>
      </p:sp>
      <p:sp>
        <p:nvSpPr>
          <p:cNvPr id="3" name="2 - Θέση περιεχομένου"/>
          <p:cNvSpPr>
            <a:spLocks noGrp="1"/>
          </p:cNvSpPr>
          <p:nvPr>
            <p:ph sz="quarter" idx="1"/>
          </p:nvPr>
        </p:nvSpPr>
        <p:spPr>
          <a:xfrm>
            <a:off x="540000" y="1600200"/>
            <a:ext cx="10871200" cy="4495800"/>
          </a:xfrm>
        </p:spPr>
        <p:txBody>
          <a:bodyPr>
            <a:normAutofit/>
          </a:bodyPr>
          <a:lstStyle/>
          <a:p>
            <a:r>
              <a:rPr lang="el-GR" sz="2100" b="1" dirty="0" smtClean="0"/>
              <a:t>Πνευματική </a:t>
            </a:r>
            <a:r>
              <a:rPr lang="el-GR" sz="2100" b="1" dirty="0" smtClean="0"/>
              <a:t>ιδιοκτησία</a:t>
            </a:r>
            <a:r>
              <a:rPr lang="el-GR" sz="2100" dirty="0" smtClean="0"/>
              <a:t> ή </a:t>
            </a:r>
            <a:r>
              <a:rPr lang="el-GR" sz="2100" b="1" dirty="0" smtClean="0"/>
              <a:t>πνευματικά δικαιώματα</a:t>
            </a:r>
            <a:r>
              <a:rPr lang="el-GR" sz="2100" dirty="0" smtClean="0"/>
              <a:t> ονομάζονται τα αποκλειστικά δικαιώματα των πνευματικών δημιουργών στο έργο </a:t>
            </a:r>
            <a:r>
              <a:rPr lang="el-GR" sz="2100" dirty="0" smtClean="0"/>
              <a:t>τους.</a:t>
            </a:r>
          </a:p>
          <a:p>
            <a:r>
              <a:rPr lang="el-GR" sz="2100" dirty="0" smtClean="0"/>
              <a:t>Παραχωρούνται </a:t>
            </a:r>
            <a:r>
              <a:rPr lang="el-GR" sz="2100" dirty="0" smtClean="0"/>
              <a:t>από το νόμο για ορισμένο χρόνο για να απαγορεύσουν σε τρίτους τη χρήση των έργων χωρίς την άδεια του δημιουργού. </a:t>
            </a:r>
            <a:endParaRPr lang="el-GR" sz="2100" dirty="0" smtClean="0"/>
          </a:p>
          <a:p>
            <a:r>
              <a:rPr lang="el-GR" sz="2100" dirty="0" smtClean="0"/>
              <a:t>Το </a:t>
            </a:r>
            <a:r>
              <a:rPr lang="el-GR" sz="2100" dirty="0" smtClean="0"/>
              <a:t>πνευματικό δικαίωμα υφίσταται σε έργα λογοτεχνίας και τέχνης, όπως βιβλία, θέατρο, ζωγραφική, γλυπτική, φωτογραφία, αρχιτεκτονική αλλά και άλλες δημιουργίες όπως </a:t>
            </a:r>
            <a:r>
              <a:rPr lang="el-GR" sz="2100" dirty="0" smtClean="0"/>
              <a:t>κείμενα, λογισμικό </a:t>
            </a:r>
            <a:r>
              <a:rPr lang="el-GR" sz="2100" dirty="0" smtClean="0"/>
              <a:t>ή βάσεις δεδομένων (</a:t>
            </a:r>
            <a:r>
              <a:rPr lang="el-GR" sz="2100" dirty="0" err="1" smtClean="0"/>
              <a:t>databases</a:t>
            </a:r>
            <a:r>
              <a:rPr lang="el-GR" sz="2100" dirty="0" smtClean="0"/>
              <a:t>).</a:t>
            </a:r>
          </a:p>
          <a:p>
            <a:r>
              <a:rPr lang="el-GR" sz="2100" b="1" dirty="0" smtClean="0"/>
              <a:t>Τα πνευματικά δικαιώματα ισχύουν και στο Διαδίκτυο</a:t>
            </a:r>
            <a:r>
              <a:rPr lang="el-GR" sz="2100" dirty="0" smtClean="0"/>
              <a:t>. Δεν μπορούμε δηλαδή να χρησιμοποιήσουμε σαν δικό μας κείμενο, εικόνα, μουσική, βίντεο κλπ που θα βρούμε σε μια ιστοσελίδα χωρίς την άδεια του δημιουργού.</a:t>
            </a:r>
            <a:endParaRPr lang="el-GR" sz="21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1008000"/>
          </a:xfrm>
        </p:spPr>
        <p:txBody>
          <a:bodyPr/>
          <a:lstStyle/>
          <a:p>
            <a:r>
              <a:rPr lang="en-US" dirty="0" err="1" smtClean="0">
                <a:latin typeface="Calibri" pitchFamily="34" charset="0"/>
              </a:rPr>
              <a:t>Clickbait</a:t>
            </a:r>
            <a:r>
              <a:rPr lang="en-US" dirty="0">
                <a:latin typeface="Calibri" pitchFamily="34" charset="0"/>
              </a:rPr>
              <a:t> </a:t>
            </a:r>
            <a:r>
              <a:rPr lang="el-GR" dirty="0" smtClean="0">
                <a:latin typeface="Calibri" pitchFamily="34" charset="0"/>
              </a:rPr>
              <a:t>(κλικ και «δόλωμα»)</a:t>
            </a:r>
            <a:endParaRPr lang="en-US" dirty="0">
              <a:latin typeface="Calibri" pitchFamily="34" charset="0"/>
            </a:endParaRPr>
          </a:p>
        </p:txBody>
      </p:sp>
      <p:sp>
        <p:nvSpPr>
          <p:cNvPr id="3" name="Content Placeholder 2"/>
          <p:cNvSpPr>
            <a:spLocks noGrp="1"/>
          </p:cNvSpPr>
          <p:nvPr>
            <p:ph sz="quarter" idx="1"/>
          </p:nvPr>
        </p:nvSpPr>
        <p:spPr>
          <a:xfrm>
            <a:off x="540000" y="1600200"/>
            <a:ext cx="10871200" cy="4495800"/>
          </a:xfrm>
        </p:spPr>
        <p:txBody>
          <a:bodyPr>
            <a:noAutofit/>
          </a:bodyPr>
          <a:lstStyle/>
          <a:p>
            <a:r>
              <a:rPr lang="el-GR" sz="2100" dirty="0"/>
              <a:t>Πρόκειται για μια σύνθετη αγγλική λέξη που το Bait σημαίνει «δόλωμα» και το Click, αυτό που κάνουμε για να μπούμε σε μια σελίδα. Το γνωστό κλικ. Δηλαδή, γινόμαστε το δόλωμα σε μια σελίδα που μας "ψαρώνει" με τον τίτλο για να διαβάσουμε μια ψεύτικη είδηση ή μια υπερβολικά παραπλανητική είδηση σε σχέση με τον τίτλο. Τις περισσότερες φορές όμως, ένας clickbait τίτλος σε μια είδηση, δεν έχει καμία απολύτως σχέση με το περιεχόμενο του άρθρου.</a:t>
            </a:r>
          </a:p>
          <a:p>
            <a:r>
              <a:rPr lang="el-GR" sz="2100" dirty="0"/>
              <a:t>Ο όρος </a:t>
            </a:r>
            <a:r>
              <a:rPr lang="en-US" sz="2100" dirty="0" err="1"/>
              <a:t>Clickbait</a:t>
            </a:r>
            <a:r>
              <a:rPr lang="en-US" sz="2100" dirty="0"/>
              <a:t> </a:t>
            </a:r>
            <a:r>
              <a:rPr lang="el-GR" sz="2100" dirty="0"/>
              <a:t>περιγράφει το περιεχόμενο ιστοσελίδων, που έχει στόχο την αποκόμιση κερδών από την online διαφήμιση, σε βάρος της ποιότητας ή της ακρίβειας του άρθρου, στηριζόμενη σε τίτλους εντυπωσιασμού, ώστε να προσελκύσει κλικς και στη συνέχεια να ενθαρρύνει την προώθηση του περιεχομένου στα κοινωνικά δίκτυα (facebook, twitter κλπ).</a:t>
            </a:r>
            <a:endParaRPr lang="en-US" sz="2100" dirty="0"/>
          </a:p>
          <a:p>
            <a:r>
              <a:rPr lang="el-GR" sz="2100" dirty="0"/>
              <a:t>Οι επικεφαλίδες των Clickbait άρθρων στοχεύουν στο να εκμεταλλευτούν το “χάσμα περιέργειας”, παρέχοντας στον τίτλο πληροφορίες αρκετές για να κινήσουν την περιέργεια του αναγνώστη, αλλά όχι αρκετές για να ικανοποιήσουν την περιέργειά του, αν δεν κάνει κλικ στον σύνδεσμο (link) που οδηγεί στο περιεχόμενο</a:t>
            </a:r>
            <a:r>
              <a:rPr lang="el-GR" sz="2100" dirty="0" smtClean="0"/>
              <a:t>.</a:t>
            </a:r>
            <a:endParaRPr lang="en-US" sz="21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18357" y="0"/>
            <a:ext cx="2273643" cy="1607465"/>
          </a:xfrm>
          <a:prstGeom prst="rect">
            <a:avLst/>
          </a:prstGeom>
        </p:spPr>
      </p:pic>
    </p:spTree>
    <p:extLst>
      <p:ext uri="{BB962C8B-B14F-4D97-AF65-F5344CB8AC3E}">
        <p14:creationId xmlns:p14="http://schemas.microsoft.com/office/powerpoint/2010/main" xmlns="" val="110426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156844" y="368698"/>
            <a:ext cx="4497402" cy="1821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stretch>
            <a:fillRect/>
          </a:stretch>
        </p:blipFill>
        <p:spPr>
          <a:xfrm>
            <a:off x="4540370" y="2748047"/>
            <a:ext cx="6752381" cy="13619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stretch>
            <a:fillRect/>
          </a:stretch>
        </p:blipFill>
        <p:spPr>
          <a:xfrm>
            <a:off x="7916561" y="51867"/>
            <a:ext cx="4165386" cy="1556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50648" y="4390768"/>
            <a:ext cx="4248606" cy="1998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81232" y="140043"/>
            <a:ext cx="2713297" cy="6643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805172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t="3092" b="9994"/>
          <a:stretch/>
        </p:blipFill>
        <p:spPr>
          <a:xfrm>
            <a:off x="9907220" y="1"/>
            <a:ext cx="2284779" cy="3023286"/>
          </a:xfrm>
          <a:prstGeom prst="rect">
            <a:avLst/>
          </a:prstGeom>
        </p:spPr>
      </p:pic>
      <p:sp>
        <p:nvSpPr>
          <p:cNvPr id="2" name="Title 1"/>
          <p:cNvSpPr>
            <a:spLocks noGrp="1"/>
          </p:cNvSpPr>
          <p:nvPr>
            <p:ph type="title"/>
          </p:nvPr>
        </p:nvSpPr>
        <p:spPr>
          <a:xfrm>
            <a:off x="816864" y="228600"/>
            <a:ext cx="10871200" cy="1008000"/>
          </a:xfrm>
        </p:spPr>
        <p:txBody>
          <a:bodyPr/>
          <a:lstStyle/>
          <a:p>
            <a:r>
              <a:rPr lang="en-US" dirty="0" smtClean="0">
                <a:latin typeface="Calibri" pitchFamily="34" charset="0"/>
              </a:rPr>
              <a:t>Troll</a:t>
            </a:r>
            <a:endParaRPr lang="en-US" dirty="0">
              <a:latin typeface="Calibri" pitchFamily="34" charset="0"/>
            </a:endParaRPr>
          </a:p>
        </p:txBody>
      </p:sp>
      <p:sp>
        <p:nvSpPr>
          <p:cNvPr id="3" name="Content Placeholder 2"/>
          <p:cNvSpPr>
            <a:spLocks noGrp="1"/>
          </p:cNvSpPr>
          <p:nvPr>
            <p:ph sz="quarter" idx="1"/>
          </p:nvPr>
        </p:nvSpPr>
        <p:spPr>
          <a:xfrm>
            <a:off x="539999" y="1593273"/>
            <a:ext cx="10862291" cy="5160843"/>
          </a:xfrm>
        </p:spPr>
        <p:txBody>
          <a:bodyPr>
            <a:noAutofit/>
          </a:bodyPr>
          <a:lstStyle/>
          <a:p>
            <a:r>
              <a:rPr lang="el-GR" sz="2100" dirty="0"/>
              <a:t>Στη γλώσσα του διαδικτύου η λέξη τρολ ή καλύτερα internet trol, χρησιμοποιείται για ένα πρόσωπο που έχει στόχο να σπείρει τη διχόνοια σε μια ομάδα ή κοινότητα (πχ σε ένα forum) δημοσιεύοντας καυστικά, εμπρηστικά ή εκτός θέματος σχόλια</a:t>
            </a:r>
            <a:r>
              <a:rPr lang="el-GR" sz="2100" dirty="0" smtClean="0"/>
              <a:t>.</a:t>
            </a:r>
          </a:p>
          <a:p>
            <a:r>
              <a:rPr lang="el-GR" sz="2100" dirty="0"/>
              <a:t>Η πράξη αυτή γίνεται εσκεμμένα με πρόθεση να προκαλέσει έντονες συναισθηματικές αντιδράσεις στα μέλη μιας ομάδας εισχωρώντας στη κουβέντα </a:t>
            </a:r>
            <a:r>
              <a:rPr lang="el-GR" sz="2100" dirty="0" smtClean="0"/>
              <a:t>τους. Με </a:t>
            </a:r>
            <a:r>
              <a:rPr lang="el-GR" sz="2100" dirty="0"/>
              <a:t>αυτόν τον τρόπο διαταράσσει την κανονική ροή της συζήτησης, χωρίς κάποιον ιδιαίτερο λόγο, απλά και μόνο για τη δική του διασκέδαση</a:t>
            </a:r>
            <a:r>
              <a:rPr lang="el-GR" sz="2100" dirty="0" smtClean="0"/>
              <a:t>.</a:t>
            </a:r>
          </a:p>
          <a:p>
            <a:r>
              <a:rPr lang="el-GR" sz="2100" dirty="0"/>
              <a:t>Φυσικά το τρολάρισμα μπορεί να γίνει και για κάποιο συγκεκριμένο σκοπό, όπως για παράδειγμα για να αποτραπεί μια συζήτηση που το τρολ για δικούς του λόγους δεν επιθυμεί να </a:t>
            </a:r>
            <a:r>
              <a:rPr lang="el-GR" sz="2100" dirty="0" smtClean="0"/>
              <a:t>γίνει.</a:t>
            </a:r>
          </a:p>
          <a:p>
            <a:r>
              <a:rPr lang="el-GR" sz="2100" dirty="0" smtClean="0"/>
              <a:t>Σε </a:t>
            </a:r>
            <a:r>
              <a:rPr lang="el-GR" sz="2100" dirty="0"/>
              <a:t>γενικές γραμμές τα άτομα αυτά δεν είναι ιδιαίτερα επικίνδυνα, αν και κάποιες φορές απειλούν άλλους χρήστες, είναι ωστόσο πολύ ενοχλητικά. Μάλιστα σε ορισμένες περιπτώσεις μπορεί να οδηγήσουν μια κοινότητα ακόμη και σε </a:t>
            </a:r>
            <a:r>
              <a:rPr lang="el-GR" sz="2100" dirty="0" smtClean="0"/>
              <a:t>διάλυση.</a:t>
            </a:r>
          </a:p>
          <a:p>
            <a:r>
              <a:rPr lang="el-GR" sz="2100" dirty="0" smtClean="0"/>
              <a:t>Πάντως</a:t>
            </a:r>
            <a:r>
              <a:rPr lang="el-GR" sz="2100" dirty="0"/>
              <a:t>, στις online κοινότητες τα τρολς εντοπίζονται σχετικά γρήγορα και περιθωριοποιούνται από τα μέλη της. Κάπως έτσι σταματάει και η δράση τους.</a:t>
            </a:r>
            <a:endParaRPr lang="en-US" sz="2100" dirty="0"/>
          </a:p>
        </p:txBody>
      </p:sp>
    </p:spTree>
    <p:extLst>
      <p:ext uri="{BB962C8B-B14F-4D97-AF65-F5344CB8AC3E}">
        <p14:creationId xmlns:p14="http://schemas.microsoft.com/office/powerpoint/2010/main" xmlns="" val="1311535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1008000"/>
          </a:xfrm>
        </p:spPr>
        <p:txBody>
          <a:bodyPr/>
          <a:lstStyle/>
          <a:p>
            <a:r>
              <a:rPr lang="el-GR" dirty="0"/>
              <a:t>Πώς να αντιμετωπίσετε το «</a:t>
            </a:r>
            <a:r>
              <a:rPr lang="el-GR" dirty="0" smtClean="0"/>
              <a:t>troll»</a:t>
            </a:r>
            <a:endParaRPr lang="en-US" dirty="0"/>
          </a:p>
        </p:txBody>
      </p:sp>
      <p:sp>
        <p:nvSpPr>
          <p:cNvPr id="3" name="Content Placeholder 2"/>
          <p:cNvSpPr>
            <a:spLocks noGrp="1"/>
          </p:cNvSpPr>
          <p:nvPr>
            <p:ph sz="quarter" idx="1"/>
          </p:nvPr>
        </p:nvSpPr>
        <p:spPr>
          <a:xfrm>
            <a:off x="540000" y="1634836"/>
            <a:ext cx="11471891" cy="4542127"/>
          </a:xfrm>
        </p:spPr>
        <p:txBody>
          <a:bodyPr>
            <a:normAutofit/>
          </a:bodyPr>
          <a:lstStyle/>
          <a:p>
            <a:r>
              <a:rPr lang="el-GR" sz="2100" dirty="0"/>
              <a:t>Ο καλύτερος τρόπος να αντιμετωπιστεί κάποιο «troll» το οποίο έχει ως στόχο μόνο να αποτρέψει τη διεξαγωγή μιας διαδικτυακής συζήτησης, είναι η άγνοια. </a:t>
            </a:r>
            <a:endParaRPr lang="el-GR" sz="2100" dirty="0" smtClean="0"/>
          </a:p>
          <a:p>
            <a:r>
              <a:rPr lang="el-GR" sz="2100" dirty="0" smtClean="0"/>
              <a:t>Συνήθως</a:t>
            </a:r>
            <a:r>
              <a:rPr lang="el-GR" sz="2100" dirty="0"/>
              <a:t>, ένας τέτοιος ενοχλητικός χρήστης εάν αγνοηθεί θα αρχίσει να στέλνει όλο και πιο προσβλητικά μηνύματα, αλλά εάν δεν υπάρξει αντίδραση συνήθως απογοητεύεται και εγκαταλείπει την κοινότητα. </a:t>
            </a:r>
            <a:endParaRPr lang="el-GR" sz="2100" dirty="0" smtClean="0"/>
          </a:p>
          <a:p>
            <a:r>
              <a:rPr lang="el-GR" sz="2100" dirty="0" smtClean="0"/>
              <a:t>Σε </a:t>
            </a:r>
            <a:r>
              <a:rPr lang="el-GR" sz="2100" dirty="0"/>
              <a:t>αρκετά φόρουμ και μπλογκ, δίνεται η παραίνεση να μην ασχολούνται οι χρήστες με τα «troll», κίνηση που αναφέρεται ως «μην ταΐζετε τα ''troll''» (Don't feed the trolls).</a:t>
            </a:r>
          </a:p>
          <a:p>
            <a:r>
              <a:rPr lang="el-GR" sz="2100" dirty="0" smtClean="0"/>
              <a:t>Σε </a:t>
            </a:r>
            <a:r>
              <a:rPr lang="el-GR" sz="2100" dirty="0"/>
              <a:t>πολλές περιπτώσεις πάντως, για την καταπολέμηση των «trolls» χρησιμοποιούνται και άλλα μέσα, όπως η αφαίρεση των μηνυμάτων τους ή η φραγή τους προκειμένου να μην ενοχλούν, ενώ αρκετές φορές διαγράφονται και από τις κοινότητες που εισέρχονται </a:t>
            </a:r>
            <a:r>
              <a:rPr lang="el-GR" sz="2100" dirty="0" smtClean="0"/>
              <a:t>διαδικτυακά</a:t>
            </a:r>
            <a:endParaRPr lang="en-US" sz="2100" dirty="0"/>
          </a:p>
        </p:txBody>
      </p:sp>
      <p:pic>
        <p:nvPicPr>
          <p:cNvPr id="6" name="Picture 5"/>
          <p:cNvPicPr>
            <a:picLocks noChangeAspect="1"/>
          </p:cNvPicPr>
          <p:nvPr/>
        </p:nvPicPr>
        <p:blipFill>
          <a:blip r:embed="rId2" cstate="print"/>
          <a:stretch>
            <a:fillRect/>
          </a:stretch>
        </p:blipFill>
        <p:spPr>
          <a:xfrm>
            <a:off x="4542957" y="5110168"/>
            <a:ext cx="3106087" cy="1747832"/>
          </a:xfrm>
          <a:prstGeom prst="rect">
            <a:avLst/>
          </a:prstGeom>
        </p:spPr>
      </p:pic>
    </p:spTree>
    <p:extLst>
      <p:ext uri="{BB962C8B-B14F-4D97-AF65-F5344CB8AC3E}">
        <p14:creationId xmlns:p14="http://schemas.microsoft.com/office/powerpoint/2010/main" xmlns="" val="3514457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1008000"/>
          </a:xfrm>
        </p:spPr>
        <p:txBody>
          <a:bodyPr>
            <a:normAutofit/>
          </a:bodyPr>
          <a:lstStyle/>
          <a:p>
            <a:r>
              <a:rPr lang="en-US" dirty="0">
                <a:latin typeface="Calibri" pitchFamily="34" charset="0"/>
              </a:rPr>
              <a:t>Phishing </a:t>
            </a:r>
            <a:r>
              <a:rPr lang="en-US" sz="3000" dirty="0">
                <a:latin typeface="Calibri" pitchFamily="34" charset="0"/>
              </a:rPr>
              <a:t>(</a:t>
            </a:r>
            <a:r>
              <a:rPr lang="el-GR" sz="3000" dirty="0">
                <a:latin typeface="Calibri" pitchFamily="34" charset="0"/>
              </a:rPr>
              <a:t>ηλεκτρονικό </a:t>
            </a:r>
            <a:r>
              <a:rPr lang="en-US" sz="3000" dirty="0" smtClean="0">
                <a:latin typeface="Calibri" pitchFamily="34" charset="0"/>
              </a:rPr>
              <a:t>“</a:t>
            </a:r>
            <a:r>
              <a:rPr lang="el-GR" sz="3000" dirty="0" smtClean="0">
                <a:latin typeface="Calibri" pitchFamily="34" charset="0"/>
              </a:rPr>
              <a:t>ψάρεμα</a:t>
            </a:r>
            <a:r>
              <a:rPr lang="en-US" sz="3000" dirty="0" smtClean="0">
                <a:latin typeface="Calibri" pitchFamily="34" charset="0"/>
              </a:rPr>
              <a:t>”)</a:t>
            </a:r>
            <a:endParaRPr lang="en-US" sz="3000" dirty="0">
              <a:latin typeface="Calibri" pitchFamily="34" charset="0"/>
            </a:endParaRPr>
          </a:p>
        </p:txBody>
      </p:sp>
      <p:sp>
        <p:nvSpPr>
          <p:cNvPr id="3" name="Content Placeholder 2"/>
          <p:cNvSpPr>
            <a:spLocks noGrp="1"/>
          </p:cNvSpPr>
          <p:nvPr>
            <p:ph sz="quarter" idx="1"/>
          </p:nvPr>
        </p:nvSpPr>
        <p:spPr>
          <a:xfrm>
            <a:off x="540000" y="1825624"/>
            <a:ext cx="11652000" cy="4945879"/>
          </a:xfrm>
        </p:spPr>
        <p:txBody>
          <a:bodyPr>
            <a:noAutofit/>
          </a:bodyPr>
          <a:lstStyle/>
          <a:p>
            <a:r>
              <a:rPr lang="el-GR" sz="2100" dirty="0"/>
              <a:t>Με τον όρο ηλεκτρονικό ψάρεμα (phishing) περιγράφεται η προσπάθεια που καταβάλλει κάποιος όταν με διάφορους τρόπους προσπαθεί να αποσπάσει από εσένα προσωπικά σου στοιχεία στο διαδίκτυο. </a:t>
            </a:r>
            <a:endParaRPr lang="el-GR" sz="2100" dirty="0" smtClean="0"/>
          </a:p>
          <a:p>
            <a:r>
              <a:rPr lang="el-GR" sz="2100" dirty="0"/>
              <a:t>Αυτή η τεχνική χρησιμοποιείται για την </a:t>
            </a:r>
            <a:r>
              <a:rPr lang="el-GR" sz="2100" b="1" dirty="0"/>
              <a:t>απόκτηση πληροφοριών</a:t>
            </a:r>
            <a:r>
              <a:rPr lang="el-GR" sz="2100" dirty="0"/>
              <a:t> οι οποίες κατόπιν θα πουληθούν ή θα αξιοποιηθούν από τους επιτιθέμενους για </a:t>
            </a:r>
            <a:r>
              <a:rPr lang="el-GR" sz="2100" b="1" dirty="0"/>
              <a:t>εκβιασμό, κλοπή χρημάτων,</a:t>
            </a:r>
            <a:r>
              <a:rPr lang="el-GR" sz="2100" dirty="0"/>
              <a:t> ή </a:t>
            </a:r>
            <a:r>
              <a:rPr lang="el-GR" sz="2100" b="1" dirty="0"/>
              <a:t>υποκλοπή ταυτότητας</a:t>
            </a:r>
            <a:r>
              <a:rPr lang="el-GR" sz="2100" dirty="0"/>
              <a:t>.</a:t>
            </a:r>
            <a:endParaRPr lang="en-US" sz="2100" dirty="0" smtClean="0"/>
          </a:p>
          <a:p>
            <a:r>
              <a:rPr lang="el-GR" sz="2100" dirty="0" smtClean="0"/>
              <a:t>Συνήθως </a:t>
            </a:r>
            <a:r>
              <a:rPr lang="el-GR" sz="2100" dirty="0"/>
              <a:t>γίνεται μέσω ηλεκτρονικού ταχυδρομείου (email) και ο πραγματικός αποστολέας δεν είναι αυτός που φαίνεται. </a:t>
            </a:r>
            <a:endParaRPr lang="en-US" sz="2100" dirty="0" smtClean="0"/>
          </a:p>
          <a:p>
            <a:r>
              <a:rPr lang="el-GR" sz="2100" dirty="0" smtClean="0"/>
              <a:t>Για </a:t>
            </a:r>
            <a:r>
              <a:rPr lang="el-GR" sz="2100" dirty="0"/>
              <a:t>παράδειγμα μπορεί να λάβεις ένα μήνυμα ηλεκτρονικού ταχυδρομείου από μια ιστοσελίδα που χρησιμοποιείς και μέσω του οποίου να σου ζητάνε να δώσεις κάποια προσωπικά σου στοιχεία για λόγους ασφαλείας ή να λάβεις ένα μήνυμα που να υποστηρίζει ότι κέρδισες ένα σημαντικό ποσό και να σε προτρέπει να δώσεις τα προσωπικά σου στοιχεία για να λάβεις τα </a:t>
            </a:r>
            <a:r>
              <a:rPr lang="el-GR" sz="2100" dirty="0" smtClean="0"/>
              <a:t>χρήματα.</a:t>
            </a:r>
            <a:endParaRPr lang="en-US" sz="2100" dirty="0" smtClean="0"/>
          </a:p>
          <a:p>
            <a:r>
              <a:rPr lang="el-GR" sz="2100" dirty="0" smtClean="0"/>
              <a:t>Ένας </a:t>
            </a:r>
            <a:r>
              <a:rPr lang="el-GR" sz="2100" dirty="0"/>
              <a:t>άλλος τρόπος να σου αποσπάσουν προσωπικά στοιχεία είναι να σου ζητήσουν να πατήσεις σε κάποιο σύνδεσμο ο οποίος όμως στην πραγματικότητα δεν είναι αθώος και με αυτό τον τρόπο γίνεται εγκατάσταση κακόβουλου ή κατασκοπευτικού λογισμικού στον υπολογιστή σου.</a:t>
            </a:r>
            <a:endParaRPr lang="en-US" sz="21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70076" y="9182"/>
            <a:ext cx="2421924" cy="1816443"/>
          </a:xfrm>
          <a:prstGeom prst="rect">
            <a:avLst/>
          </a:prstGeom>
        </p:spPr>
      </p:pic>
    </p:spTree>
    <p:extLst>
      <p:ext uri="{BB962C8B-B14F-4D97-AF65-F5344CB8AC3E}">
        <p14:creationId xmlns:p14="http://schemas.microsoft.com/office/powerpoint/2010/main" xmlns="" val="1868754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1008000"/>
          </a:xfrm>
        </p:spPr>
        <p:txBody>
          <a:bodyPr/>
          <a:lstStyle/>
          <a:p>
            <a:r>
              <a:rPr lang="el-GR" dirty="0"/>
              <a:t>Συμβουλές για να παραμείνεις </a:t>
            </a:r>
            <a:r>
              <a:rPr lang="el-GR" dirty="0" smtClean="0"/>
              <a:t>ασφαλής</a:t>
            </a:r>
            <a:endParaRPr lang="en-US" dirty="0"/>
          </a:p>
        </p:txBody>
      </p:sp>
      <p:sp>
        <p:nvSpPr>
          <p:cNvPr id="3" name="Content Placeholder 2"/>
          <p:cNvSpPr>
            <a:spLocks noGrp="1"/>
          </p:cNvSpPr>
          <p:nvPr>
            <p:ph sz="quarter" idx="1"/>
          </p:nvPr>
        </p:nvSpPr>
        <p:spPr>
          <a:xfrm>
            <a:off x="540000" y="1440000"/>
            <a:ext cx="11652000" cy="5436000"/>
          </a:xfrm>
        </p:spPr>
        <p:txBody>
          <a:bodyPr>
            <a:noAutofit/>
          </a:bodyPr>
          <a:lstStyle/>
          <a:p>
            <a:pPr marL="0" indent="0">
              <a:spcBef>
                <a:spcPts val="500"/>
              </a:spcBef>
              <a:buNone/>
            </a:pPr>
            <a:r>
              <a:rPr lang="el-GR" sz="1900" b="1" dirty="0" smtClean="0"/>
              <a:t>1)</a:t>
            </a:r>
            <a:r>
              <a:rPr lang="el-GR" sz="1900" dirty="0" smtClean="0"/>
              <a:t> Καμία </a:t>
            </a:r>
            <a:r>
              <a:rPr lang="el-GR" sz="1900" dirty="0"/>
              <a:t>τράπεζα και γενικά καμία σοβαρή εταιρία δεν θα σας ζητήσει ευαίσθητα στοιχεία όπως ονόματα χρήστη ή αριθμοί τηλεφώνου μέσω email ή </a:t>
            </a:r>
            <a:r>
              <a:rPr lang="el-GR" sz="1900" dirty="0" smtClean="0"/>
              <a:t>τηλεφώνου.</a:t>
            </a:r>
          </a:p>
          <a:p>
            <a:pPr marL="0" indent="0">
              <a:spcBef>
                <a:spcPts val="500"/>
              </a:spcBef>
              <a:buNone/>
            </a:pPr>
            <a:r>
              <a:rPr lang="el-GR" sz="1900" b="1" dirty="0" smtClean="0"/>
              <a:t>2</a:t>
            </a:r>
            <a:r>
              <a:rPr lang="el-GR" sz="1900" b="1" dirty="0"/>
              <a:t>)</a:t>
            </a:r>
            <a:r>
              <a:rPr lang="el-GR" sz="1900" dirty="0"/>
              <a:t> Δεν ανοίγουμε ποτέ e-mail που δεν περιμένουμε. Θα έχετε προσέξει ότι σας έρχονται και υποτιθέμενα μηνύματα από τράπεζες που δεν έχετε καν λογαριασμό</a:t>
            </a:r>
            <a:r>
              <a:rPr lang="el-GR" sz="1900" dirty="0" smtClean="0"/>
              <a:t>!</a:t>
            </a:r>
          </a:p>
          <a:p>
            <a:pPr marL="0" indent="0">
              <a:spcBef>
                <a:spcPts val="500"/>
              </a:spcBef>
              <a:buNone/>
            </a:pPr>
            <a:r>
              <a:rPr lang="el-GR" sz="1900" b="1" dirty="0" smtClean="0"/>
              <a:t>3</a:t>
            </a:r>
            <a:r>
              <a:rPr lang="el-GR" sz="1900" b="1" dirty="0"/>
              <a:t>)</a:t>
            </a:r>
            <a:r>
              <a:rPr lang="el-GR" sz="1900" dirty="0"/>
              <a:t> Αν λάβουμε κάτι "περίεργο" το διαγράφουμε αμέσως, ειδικά αν βρίσκεται στον φάκελο με την ανεπιθύμητη αλληλογραφία (spam</a:t>
            </a:r>
            <a:r>
              <a:rPr lang="el-GR" sz="1900" dirty="0" smtClean="0"/>
              <a:t>).</a:t>
            </a:r>
          </a:p>
          <a:p>
            <a:pPr marL="0" indent="0">
              <a:spcBef>
                <a:spcPts val="500"/>
              </a:spcBef>
              <a:buNone/>
            </a:pPr>
            <a:r>
              <a:rPr lang="el-GR" sz="1900" b="1" dirty="0" smtClean="0"/>
              <a:t>4)</a:t>
            </a:r>
            <a:r>
              <a:rPr lang="el-GR" sz="1900" dirty="0" smtClean="0"/>
              <a:t> </a:t>
            </a:r>
            <a:r>
              <a:rPr lang="el-GR" sz="1900" dirty="0"/>
              <a:t>Ακόμη κι αν φαίνεται ότι το email έχει έρθει όντως από την τράπεζα μας ή το paypal, αυτό δεν σημαίνει ότι είναι πράγματι </a:t>
            </a:r>
            <a:r>
              <a:rPr lang="el-GR" sz="1900" dirty="0" smtClean="0"/>
              <a:t>έτσι.</a:t>
            </a:r>
          </a:p>
          <a:p>
            <a:pPr marL="0" indent="0">
              <a:spcBef>
                <a:spcPts val="500"/>
              </a:spcBef>
              <a:buNone/>
            </a:pPr>
            <a:r>
              <a:rPr lang="el-GR" sz="1900" b="1" dirty="0" smtClean="0"/>
              <a:t>5</a:t>
            </a:r>
            <a:r>
              <a:rPr lang="el-GR" sz="1900" b="1" dirty="0"/>
              <a:t>)</a:t>
            </a:r>
            <a:r>
              <a:rPr lang="el-GR" sz="1900" dirty="0"/>
              <a:t> Πολύ συχνά τα phishing emails, όπως ονομάζονται, είναι κακογραμμένα, γενικόλογα και με αρκετά ορθογραφικά </a:t>
            </a:r>
            <a:r>
              <a:rPr lang="el-GR" sz="1900" dirty="0" smtClean="0"/>
              <a:t>λάθη.</a:t>
            </a:r>
          </a:p>
          <a:p>
            <a:pPr marL="0" indent="0">
              <a:spcBef>
                <a:spcPts val="500"/>
              </a:spcBef>
              <a:buNone/>
            </a:pPr>
            <a:r>
              <a:rPr lang="el-GR" sz="1900" b="1" dirty="0" smtClean="0"/>
              <a:t>6</a:t>
            </a:r>
            <a:r>
              <a:rPr lang="el-GR" sz="1900" b="1" dirty="0"/>
              <a:t>)</a:t>
            </a:r>
            <a:r>
              <a:rPr lang="el-GR" sz="1900" dirty="0"/>
              <a:t> Αν ανοίξουμε ένα τέτοιο μήνυμα δεν κάνουμε ποτέ κλικ σε συνδέσμους. Είναι προτιμότερο να πληκτρολογήσουμε μόνοι μας την </a:t>
            </a:r>
            <a:r>
              <a:rPr lang="el-GR" sz="1900" dirty="0" smtClean="0"/>
              <a:t>διεύθυνση.</a:t>
            </a:r>
          </a:p>
          <a:p>
            <a:pPr marL="0" indent="0">
              <a:spcBef>
                <a:spcPts val="500"/>
              </a:spcBef>
              <a:buNone/>
            </a:pPr>
            <a:r>
              <a:rPr lang="el-GR" sz="1900" b="1" dirty="0" smtClean="0"/>
              <a:t>7</a:t>
            </a:r>
            <a:r>
              <a:rPr lang="el-GR" sz="1900" b="1" dirty="0"/>
              <a:t>)</a:t>
            </a:r>
            <a:r>
              <a:rPr lang="el-GR" sz="1900" dirty="0"/>
              <a:t> Κάθε φορά που χρησιμοποιούμε τέτοιου είδους υπηρεσίες ελέγχουμε στη γραμμή διευθύνσεων ότι είμαστε στην κατάλληλη τοποθεσία, ότι υπάρχει το κατάλληλο πιστοποιητικό ασφαλείας και ότι η σύνδεση είναι κρυπτογραφημένη</a:t>
            </a:r>
            <a:r>
              <a:rPr lang="el-GR" sz="1900" dirty="0" smtClean="0"/>
              <a:t>.</a:t>
            </a:r>
          </a:p>
          <a:p>
            <a:pPr marL="0" indent="0">
              <a:spcBef>
                <a:spcPts val="500"/>
              </a:spcBef>
              <a:buNone/>
            </a:pPr>
            <a:r>
              <a:rPr lang="el-GR" sz="1900" b="1" dirty="0" smtClean="0"/>
              <a:t>8</a:t>
            </a:r>
            <a:r>
              <a:rPr lang="el-GR" sz="1900" b="1" dirty="0"/>
              <a:t>)</a:t>
            </a:r>
            <a:r>
              <a:rPr lang="el-GR" sz="1900" dirty="0"/>
              <a:t> Σε περίπτωση που διαπιστώσουμε ότι κάποιο μήνυμα δεν προέρχεται από τον νόμιμο αποστολέα το καταγγέλλουμε αμέσως πατώντας "αναφορά" (report), έτσι ώστε προστατέψουμε τους υπόλοιπους χρήστες.</a:t>
            </a:r>
            <a:endParaRPr lang="el-GR" sz="1900" dirty="0">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000" y="414645"/>
            <a:ext cx="587200" cy="644611"/>
          </a:xfrm>
          <a:prstGeom prst="rect">
            <a:avLst/>
          </a:prstGeom>
        </p:spPr>
      </p:pic>
    </p:spTree>
    <p:extLst>
      <p:ext uri="{BB962C8B-B14F-4D97-AF65-F5344CB8AC3E}">
        <p14:creationId xmlns:p14="http://schemas.microsoft.com/office/powerpoint/2010/main" xmlns="" val="223627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1008000"/>
          </a:xfrm>
        </p:spPr>
        <p:txBody>
          <a:bodyPr/>
          <a:lstStyle/>
          <a:p>
            <a:r>
              <a:rPr lang="en-US" dirty="0" smtClean="0"/>
              <a:t>Server </a:t>
            </a:r>
            <a:r>
              <a:rPr lang="en-US" sz="2000" dirty="0" smtClean="0"/>
              <a:t>(</a:t>
            </a:r>
            <a:r>
              <a:rPr lang="el-GR" sz="2000" dirty="0"/>
              <a:t>διακομιστής ή και </a:t>
            </a:r>
            <a:r>
              <a:rPr lang="el-GR" sz="2000" dirty="0" smtClean="0"/>
              <a:t>εξυπηρετητής</a:t>
            </a:r>
            <a:r>
              <a:rPr lang="en-US" sz="2000" dirty="0" smtClean="0"/>
              <a:t>)</a:t>
            </a:r>
            <a:endParaRPr lang="en-US" sz="2000" dirty="0"/>
          </a:p>
        </p:txBody>
      </p:sp>
      <p:sp>
        <p:nvSpPr>
          <p:cNvPr id="3" name="Content Placeholder 2"/>
          <p:cNvSpPr>
            <a:spLocks noGrp="1"/>
          </p:cNvSpPr>
          <p:nvPr>
            <p:ph sz="quarter" idx="1"/>
          </p:nvPr>
        </p:nvSpPr>
        <p:spPr>
          <a:xfrm>
            <a:off x="540000" y="1800000"/>
            <a:ext cx="11520000" cy="4723456"/>
          </a:xfrm>
        </p:spPr>
        <p:txBody>
          <a:bodyPr>
            <a:noAutofit/>
          </a:bodyPr>
          <a:lstStyle/>
          <a:p>
            <a:r>
              <a:rPr lang="el-GR" sz="2100" dirty="0" smtClean="0"/>
              <a:t>Server </a:t>
            </a:r>
            <a:r>
              <a:rPr lang="el-GR" sz="2100" dirty="0"/>
              <a:t>είναι ένας πολύ δυνατός υπολογιστής </a:t>
            </a:r>
            <a:r>
              <a:rPr lang="el-GR" sz="2100" dirty="0" smtClean="0"/>
              <a:t>(που τρέχει και το κατάλληλο λογισμικό) ο </a:t>
            </a:r>
            <a:r>
              <a:rPr lang="el-GR" sz="2100" dirty="0"/>
              <a:t>οποίος είναι συνδεμένος σε κάποιο δίκτυο (όπως πχ στο internet) και εξυπηρετεί ένα συγκεκριμένο σκοπό. </a:t>
            </a:r>
            <a:endParaRPr lang="el-GR" sz="2100" dirty="0" smtClean="0"/>
          </a:p>
          <a:p>
            <a:r>
              <a:rPr lang="el-GR" sz="2100" dirty="0" smtClean="0"/>
              <a:t>Για </a:t>
            </a:r>
            <a:r>
              <a:rPr lang="el-GR" sz="2100" dirty="0"/>
              <a:t>παράδειγμα αυτός που χρησιμοποιείται στο web hosting - που φιλοξενούνται μέσα του ιστοσελίδες, έχει σαν σκοπό να κάνει αυτή τη δουλειά: </a:t>
            </a:r>
            <a:r>
              <a:rPr lang="el-GR" sz="2100" dirty="0" smtClean="0"/>
              <a:t>να </a:t>
            </a:r>
            <a:r>
              <a:rPr lang="el-GR" sz="2100" dirty="0"/>
              <a:t>προβάλλει τις ιστοσελίδες που πρέπει, γρήγορα και σωστά, στους επισκέπτες που πληκτρολογούν τις διευθύνσεις τους. </a:t>
            </a:r>
            <a:endParaRPr lang="el-GR" sz="2100" dirty="0" smtClean="0"/>
          </a:p>
          <a:p>
            <a:r>
              <a:rPr lang="el-GR" sz="2100" dirty="0" smtClean="0"/>
              <a:t>Οι </a:t>
            </a:r>
            <a:r>
              <a:rPr lang="el-GR" sz="2100" dirty="0"/>
              <a:t>servers αυτοί είναι πολύ δυνατοί υπολογιστές, είναι ειδικά στημένοι για αυτό το οποίο πρόκειται να κάνουνε και είναι συνδεμένοι σε πολύ γρήγορες γραμμές στο internet σε ειδικούς χώρους που ονομάζονται data center. </a:t>
            </a:r>
            <a:endParaRPr lang="el-GR" sz="2100" dirty="0" smtClean="0"/>
          </a:p>
          <a:p>
            <a:r>
              <a:rPr lang="el-GR" sz="2100" dirty="0" smtClean="0"/>
              <a:t>Υπάρχουν </a:t>
            </a:r>
            <a:r>
              <a:rPr lang="el-GR" sz="2100" dirty="0"/>
              <a:t>πολλών τύπων τέτοιοι. Στο παράδειγμα που προαναφέραμε ονομάζονται web servers. </a:t>
            </a:r>
            <a:endParaRPr lang="el-GR" sz="2100" dirty="0" smtClean="0"/>
          </a:p>
          <a:p>
            <a:r>
              <a:rPr lang="el-GR" sz="2100" dirty="0" smtClean="0"/>
              <a:t>Μέσα </a:t>
            </a:r>
            <a:r>
              <a:rPr lang="el-GR" sz="2100" dirty="0"/>
              <a:t>σε έναν </a:t>
            </a:r>
            <a:r>
              <a:rPr lang="el-GR" sz="2100" b="1" dirty="0"/>
              <a:t>server</a:t>
            </a:r>
            <a:r>
              <a:rPr lang="el-GR" sz="2100" dirty="0"/>
              <a:t> (στον υπερ-υπολογιστή αυτόν) μπορεί να υπάρχουν στημένοι πολλών ειδών τέτοιοι, πχ mail server, web server, ftp server, κλπ και το μηχάνημα αυτό να εκπληρώνει πολλαπλούς ρόλους </a:t>
            </a:r>
            <a:r>
              <a:rPr lang="el-GR" sz="2100" dirty="0" smtClean="0"/>
              <a:t>ταυτόχρονα </a:t>
            </a:r>
            <a:r>
              <a:rPr lang="el-GR" sz="2100" dirty="0"/>
              <a:t>«εξυπηρετώντας» αιτήσεις άλλων προγραμμάτων, γνωστών ως </a:t>
            </a:r>
            <a:r>
              <a:rPr lang="el-GR" sz="2100" b="1" dirty="0"/>
              <a:t>πελάτες</a:t>
            </a:r>
            <a:r>
              <a:rPr lang="el-GR" sz="2100" dirty="0"/>
              <a:t> (clients) που μπορούν να τρέχουν στον ίδιο υπολογιστή ή σε σύνδεση μέσω δικτύου</a:t>
            </a:r>
            <a:r>
              <a:rPr lang="el-GR" sz="2100" dirty="0" smtClean="0"/>
              <a:t>.</a:t>
            </a:r>
            <a:endParaRPr lang="en-US" sz="2100" dirty="0"/>
          </a:p>
        </p:txBody>
      </p:sp>
      <p:pic>
        <p:nvPicPr>
          <p:cNvPr id="34818" name="Picture 2" descr="What is a server? Pros, cons and comparisons - RackSolutions"/>
          <p:cNvPicPr>
            <a:picLocks noChangeAspect="1" noChangeArrowheads="1"/>
          </p:cNvPicPr>
          <p:nvPr/>
        </p:nvPicPr>
        <p:blipFill>
          <a:blip r:embed="rId2" cstate="print"/>
          <a:srcRect/>
          <a:stretch>
            <a:fillRect/>
          </a:stretch>
        </p:blipFill>
        <p:spPr bwMode="auto">
          <a:xfrm>
            <a:off x="9039320" y="0"/>
            <a:ext cx="3152679" cy="1773382"/>
          </a:xfrm>
          <a:prstGeom prst="rect">
            <a:avLst/>
          </a:prstGeom>
          <a:noFill/>
        </p:spPr>
      </p:pic>
    </p:spTree>
    <p:extLst>
      <p:ext uri="{BB962C8B-B14F-4D97-AF65-F5344CB8AC3E}">
        <p14:creationId xmlns:p14="http://schemas.microsoft.com/office/powerpoint/2010/main" xmlns="" val="3915678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1008000"/>
          </a:xfrm>
        </p:spPr>
        <p:txBody>
          <a:bodyPr/>
          <a:lstStyle/>
          <a:p>
            <a:r>
              <a:rPr lang="en-US" dirty="0" smtClean="0">
                <a:latin typeface="Calibri" pitchFamily="34" charset="0"/>
              </a:rPr>
              <a:t>Grooming </a:t>
            </a:r>
            <a:r>
              <a:rPr lang="en-US" sz="3000" dirty="0" smtClean="0">
                <a:latin typeface="Calibri" pitchFamily="34" charset="0"/>
              </a:rPr>
              <a:t>(</a:t>
            </a:r>
            <a:r>
              <a:rPr lang="el-GR" sz="3000" dirty="0">
                <a:latin typeface="Calibri" pitchFamily="34" charset="0"/>
              </a:rPr>
              <a:t>Διαδικτυακή </a:t>
            </a:r>
            <a:r>
              <a:rPr lang="el-GR" sz="3000" dirty="0" smtClean="0">
                <a:latin typeface="Calibri" pitchFamily="34" charset="0"/>
              </a:rPr>
              <a:t>Αποπλάνηση</a:t>
            </a:r>
            <a:r>
              <a:rPr lang="en-US" sz="3000" dirty="0">
                <a:latin typeface="Calibri" pitchFamily="34" charset="0"/>
              </a:rPr>
              <a:t>)</a:t>
            </a:r>
          </a:p>
        </p:txBody>
      </p:sp>
      <p:sp>
        <p:nvSpPr>
          <p:cNvPr id="3" name="Content Placeholder 2"/>
          <p:cNvSpPr>
            <a:spLocks noGrp="1"/>
          </p:cNvSpPr>
          <p:nvPr>
            <p:ph sz="quarter" idx="1"/>
          </p:nvPr>
        </p:nvSpPr>
        <p:spPr>
          <a:xfrm>
            <a:off x="539999" y="1400431"/>
            <a:ext cx="11652001" cy="5292000"/>
          </a:xfrm>
        </p:spPr>
        <p:txBody>
          <a:bodyPr>
            <a:normAutofit/>
          </a:bodyPr>
          <a:lstStyle/>
          <a:p>
            <a:pPr>
              <a:spcBef>
                <a:spcPts val="500"/>
              </a:spcBef>
            </a:pPr>
            <a:r>
              <a:rPr lang="el-GR" sz="2100" dirty="0"/>
              <a:t>Το διαδικτυακό «grooming» συµβαίνει όταν ένας ενήλικας έρχεται σε επαφή µέσω του διαδικτύου µε ένα παιδί ή έφηβο προκειµένου να το συναντήσει από κοντά και να το </a:t>
            </a:r>
            <a:r>
              <a:rPr lang="el-GR" sz="2100" dirty="0" smtClean="0"/>
              <a:t>εκµεταλλευτεί</a:t>
            </a:r>
            <a:r>
              <a:rPr lang="el-GR" sz="2100" dirty="0"/>
              <a:t>. </a:t>
            </a:r>
            <a:endParaRPr lang="el-GR" sz="2100" dirty="0" smtClean="0"/>
          </a:p>
          <a:p>
            <a:pPr>
              <a:spcBef>
                <a:spcPts val="500"/>
              </a:spcBef>
            </a:pPr>
            <a:r>
              <a:rPr lang="el-GR" sz="2100" dirty="0" smtClean="0"/>
              <a:t>Το </a:t>
            </a:r>
            <a:r>
              <a:rPr lang="el-GR" sz="2100" dirty="0"/>
              <a:t>διαδικτυακό grooming ή αλλιώς η «αποπλάνηση» µέσω διαδικτύου είναι ένα έγκληµα που τιµωρείται αυστηρά σε όλες τις χώρες της Ευρώπης. </a:t>
            </a:r>
            <a:endParaRPr lang="el-GR" sz="2100" dirty="0" smtClean="0"/>
          </a:p>
          <a:p>
            <a:pPr>
              <a:spcBef>
                <a:spcPts val="500"/>
              </a:spcBef>
            </a:pPr>
            <a:r>
              <a:rPr lang="el-GR" sz="2100" dirty="0" smtClean="0"/>
              <a:t>Μπορεί </a:t>
            </a:r>
            <a:r>
              <a:rPr lang="el-GR" sz="2100" dirty="0"/>
              <a:t>να συµβεί σε όλους τους ιστοχώρους που είναι πολύ δηµοφιλείς στους εφήβους και στα παιδιά όπως στα διαδικτυακά παιχνίδια, στα κοινωνικά δίκτυα, στα δωµάτια συνοµιλίας κλπ. </a:t>
            </a:r>
            <a:endParaRPr lang="el-GR" sz="2100" dirty="0" smtClean="0"/>
          </a:p>
          <a:p>
            <a:pPr>
              <a:spcBef>
                <a:spcPts val="500"/>
              </a:spcBef>
            </a:pPr>
            <a:r>
              <a:rPr lang="el-GR" sz="2100" dirty="0" smtClean="0"/>
              <a:t>Κάποιοι </a:t>
            </a:r>
            <a:r>
              <a:rPr lang="el-GR" sz="2100" dirty="0"/>
              <a:t>διαδικτυακοί groomers µπορεί να προσποιούνται ότι είναι συνοµήλικοι σου χρησιμοποιώντας ψεύτικη φωτογραφία προφίλ και δηλώνοντας ψευδή ηλικία. </a:t>
            </a:r>
          </a:p>
          <a:p>
            <a:pPr>
              <a:spcBef>
                <a:spcPts val="500"/>
              </a:spcBef>
            </a:pPr>
            <a:r>
              <a:rPr lang="el-GR" sz="2100" dirty="0" smtClean="0"/>
              <a:t>Οι </a:t>
            </a:r>
            <a:r>
              <a:rPr lang="el-GR" sz="2100" dirty="0"/>
              <a:t>διαδικτυακοί groomers, συνήθως, έχουν γνώσεις στο να χειρίζονται ψυχολογικά και συναισθηµατικά τους εφήβους (π.χ. γνωρίζουν την εφηβική γλώσσα και τον εφηβικό τρόπο σκέψης) και χρησιµοποιούν διάφορες τεχνικές προκειµένου να αποκτήσουν την εµπιστοσύνη σου</a:t>
            </a:r>
            <a:r>
              <a:rPr lang="el-GR" sz="2100" dirty="0" smtClean="0"/>
              <a: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09302" y="5199413"/>
            <a:ext cx="3373396" cy="1658587"/>
          </a:xfrm>
          <a:prstGeom prst="rect">
            <a:avLst/>
          </a:prstGeom>
        </p:spPr>
      </p:pic>
    </p:spTree>
    <p:extLst>
      <p:ext uri="{BB962C8B-B14F-4D97-AF65-F5344CB8AC3E}">
        <p14:creationId xmlns:p14="http://schemas.microsoft.com/office/powerpoint/2010/main" xmlns="" val="3083202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1008000"/>
          </a:xfrm>
        </p:spPr>
        <p:txBody>
          <a:bodyPr/>
          <a:lstStyle/>
          <a:p>
            <a:r>
              <a:rPr lang="en-US" dirty="0" err="1" smtClean="0">
                <a:latin typeface="Calibri" pitchFamily="34" charset="0"/>
              </a:rPr>
              <a:t>Sextortion</a:t>
            </a:r>
            <a:r>
              <a:rPr lang="en-US" dirty="0">
                <a:latin typeface="Calibri" pitchFamily="34" charset="0"/>
              </a:rPr>
              <a:t> </a:t>
            </a:r>
            <a:r>
              <a:rPr lang="en-US" sz="3000" dirty="0" smtClean="0">
                <a:latin typeface="Calibri" pitchFamily="34" charset="0"/>
              </a:rPr>
              <a:t>(</a:t>
            </a:r>
            <a:r>
              <a:rPr lang="en-US" sz="3000" dirty="0">
                <a:latin typeface="Calibri" pitchFamily="34" charset="0"/>
              </a:rPr>
              <a:t>sex + extortion, extortion = </a:t>
            </a:r>
            <a:r>
              <a:rPr lang="el-GR" sz="3000" dirty="0">
                <a:latin typeface="Calibri" pitchFamily="34" charset="0"/>
              </a:rPr>
              <a:t>εκβιασμός)</a:t>
            </a:r>
            <a:endParaRPr lang="en-US" sz="3000" dirty="0">
              <a:latin typeface="Calibri" pitchFamily="34" charset="0"/>
            </a:endParaRPr>
          </a:p>
        </p:txBody>
      </p:sp>
      <p:sp>
        <p:nvSpPr>
          <p:cNvPr id="3" name="Content Placeholder 2"/>
          <p:cNvSpPr>
            <a:spLocks noGrp="1"/>
          </p:cNvSpPr>
          <p:nvPr>
            <p:ph sz="quarter" idx="1"/>
          </p:nvPr>
        </p:nvSpPr>
        <p:spPr>
          <a:xfrm>
            <a:off x="540000" y="1403999"/>
            <a:ext cx="11652000" cy="5436000"/>
          </a:xfrm>
        </p:spPr>
        <p:txBody>
          <a:bodyPr>
            <a:noAutofit/>
          </a:bodyPr>
          <a:lstStyle/>
          <a:p>
            <a:r>
              <a:rPr lang="el-GR" sz="2100" dirty="0"/>
              <a:t>Οι διαδικτυακοί δράστες του «sextortion» προσεγγίζουν τα θύματά τους, συνήθως, μέσω των μέσων κοινωνικής δικτύωσης (π.χ., Facebook, Instagram), παριστάνοντας συνομήλικους του ιδίου ή του αντιθέτου φύλου ή οικειοποιώντας την ταυτότητα ενός ελκυστικού άνδρα ή μίας ελκυστικής γυναίκας. </a:t>
            </a:r>
            <a:endParaRPr lang="en-US" sz="2100" dirty="0" smtClean="0"/>
          </a:p>
          <a:p>
            <a:pPr>
              <a:spcBef>
                <a:spcPts val="500"/>
              </a:spcBef>
            </a:pPr>
            <a:r>
              <a:rPr lang="el-GR" sz="2100" dirty="0" smtClean="0"/>
              <a:t>Κατά </a:t>
            </a:r>
            <a:r>
              <a:rPr lang="el-GR" sz="2100" dirty="0"/>
              <a:t>τη διάρκεια της μεταξύ τους επικοινωνίας και των συνομιλιών που αναπτύσσουν, αφού αποκτήσουν την εμπιστοσύνη των θυμάτων, αξιώνουν υλικό ευαίσθητων προσωπικών δεδομένων (φωτογραφίες ή και βίντεο). </a:t>
            </a:r>
            <a:endParaRPr lang="en-US" sz="2100" dirty="0" smtClean="0"/>
          </a:p>
          <a:p>
            <a:pPr>
              <a:spcBef>
                <a:spcPts val="500"/>
              </a:spcBef>
            </a:pPr>
            <a:r>
              <a:rPr lang="el-GR" sz="2100" dirty="0" smtClean="0"/>
              <a:t>Αφού </a:t>
            </a:r>
            <a:r>
              <a:rPr lang="el-GR" sz="2100" dirty="0"/>
              <a:t>παραλάβουν το σχετικό υλικό, στη συνέχεια, οι διαδικτυακοί δράστες, υπό την απειλή να δημοσιεύσουν το υλικό στο διαδίκτυο ή να το αποστείλουν στο οικείο περιβάλλον των θυμάτων, αποκαλύπτουν τους πραγματικούς τους σκοπούς, που είναι κυρίως σεξουαλικού ή και οικονομικού ενδιαφέροντος. </a:t>
            </a:r>
            <a:endParaRPr lang="en-US" sz="2100" dirty="0" smtClean="0"/>
          </a:p>
          <a:p>
            <a:pPr>
              <a:spcBef>
                <a:spcPts val="500"/>
              </a:spcBef>
            </a:pPr>
            <a:r>
              <a:rPr lang="el-GR" sz="2100" dirty="0" smtClean="0"/>
              <a:t>Ειδικότερα</a:t>
            </a:r>
            <a:r>
              <a:rPr lang="el-GR" sz="2100" dirty="0"/>
              <a:t>, οι δράστες απαιτούν είτε την παραγωγή πρωτότυπου υλικού </a:t>
            </a:r>
            <a:endParaRPr lang="el-GR" sz="2100" dirty="0" smtClean="0"/>
          </a:p>
          <a:p>
            <a:pPr marL="319088" indent="41275">
              <a:spcBef>
                <a:spcPts val="0"/>
              </a:spcBef>
              <a:buNone/>
            </a:pPr>
            <a:r>
              <a:rPr lang="el-GR" sz="2100" dirty="0" smtClean="0"/>
              <a:t>πορνογραφίας </a:t>
            </a:r>
            <a:r>
              <a:rPr lang="el-GR" sz="2100" dirty="0"/>
              <a:t>(φωτογραφίες ή και βίντεο με πορνογραφικό περιεχόμενο), </a:t>
            </a:r>
            <a:endParaRPr lang="el-GR" sz="2100" dirty="0" smtClean="0"/>
          </a:p>
          <a:p>
            <a:pPr marL="319088" indent="41275">
              <a:spcBef>
                <a:spcPts val="0"/>
              </a:spcBef>
              <a:buNone/>
            </a:pPr>
            <a:r>
              <a:rPr lang="el-GR" sz="2100" dirty="0" smtClean="0"/>
              <a:t>είτε </a:t>
            </a:r>
            <a:r>
              <a:rPr lang="el-GR" sz="2100" dirty="0"/>
              <a:t>την κατ’ ιδίαν συνάντηση με τα θύματά τους, είτε την καταβολή </a:t>
            </a:r>
            <a:endParaRPr lang="el-GR" sz="2100" dirty="0" smtClean="0"/>
          </a:p>
          <a:p>
            <a:pPr marL="319088" indent="41275">
              <a:spcBef>
                <a:spcPts val="0"/>
              </a:spcBef>
              <a:buNone/>
            </a:pPr>
            <a:r>
              <a:rPr lang="el-GR" sz="2100" dirty="0" smtClean="0"/>
              <a:t>κ</a:t>
            </a:r>
            <a:r>
              <a:rPr lang="el-GR" sz="2100" dirty="0" smtClean="0"/>
              <a:t>άποιου σημαντικού </a:t>
            </a:r>
            <a:r>
              <a:rPr lang="el-GR" sz="2100" dirty="0"/>
              <a:t>χρηματικού ποσού. </a:t>
            </a:r>
          </a:p>
          <a:p>
            <a:pPr>
              <a:spcBef>
                <a:spcPts val="500"/>
              </a:spcBef>
            </a:pPr>
            <a:r>
              <a:rPr lang="el-GR" sz="2100" dirty="0" smtClean="0"/>
              <a:t>Το «</a:t>
            </a:r>
            <a:r>
              <a:rPr lang="el-GR" sz="2100" dirty="0" err="1" smtClean="0"/>
              <a:t>sextortion</a:t>
            </a:r>
            <a:r>
              <a:rPr lang="el-GR" sz="2100" dirty="0" smtClean="0"/>
              <a:t>» αφορά τόσο ενηλίκους όσο και ανηλίκους.</a:t>
            </a:r>
            <a:endParaRPr lang="en-US" sz="2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48719" y="5167745"/>
            <a:ext cx="3143281" cy="1690255"/>
          </a:xfrm>
          <a:prstGeom prst="rect">
            <a:avLst/>
          </a:prstGeom>
        </p:spPr>
      </p:pic>
    </p:spTree>
    <p:extLst>
      <p:ext uri="{BB962C8B-B14F-4D97-AF65-F5344CB8AC3E}">
        <p14:creationId xmlns:p14="http://schemas.microsoft.com/office/powerpoint/2010/main" xmlns="" val="2809346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1008000"/>
          </a:xfrm>
        </p:spPr>
        <p:txBody>
          <a:bodyPr/>
          <a:lstStyle/>
          <a:p>
            <a:r>
              <a:rPr lang="en-US" dirty="0" err="1" smtClean="0">
                <a:latin typeface="Calibri" pitchFamily="34" charset="0"/>
              </a:rPr>
              <a:t>Sextortion</a:t>
            </a:r>
            <a:r>
              <a:rPr lang="en-US" dirty="0" smtClean="0">
                <a:latin typeface="Calibri" pitchFamily="34" charset="0"/>
              </a:rPr>
              <a:t> Scam</a:t>
            </a:r>
            <a:r>
              <a:rPr lang="en-US" sz="3000" dirty="0" smtClean="0">
                <a:latin typeface="Calibri" pitchFamily="34" charset="0"/>
              </a:rPr>
              <a:t> </a:t>
            </a:r>
            <a:r>
              <a:rPr lang="en-US" sz="3000" dirty="0">
                <a:latin typeface="Calibri" pitchFamily="34" charset="0"/>
              </a:rPr>
              <a:t>(scam = </a:t>
            </a:r>
            <a:r>
              <a:rPr lang="el-GR" sz="3000" dirty="0">
                <a:latin typeface="Calibri" pitchFamily="34" charset="0"/>
              </a:rPr>
              <a:t>απάτη</a:t>
            </a:r>
            <a:r>
              <a:rPr lang="el-GR" sz="3000" dirty="0" smtClean="0">
                <a:latin typeface="Calibri" pitchFamily="34" charset="0"/>
              </a:rPr>
              <a:t>)</a:t>
            </a:r>
            <a:endParaRPr lang="en-US" sz="3000" dirty="0">
              <a:latin typeface="Calibri" pitchFamily="34" charset="0"/>
            </a:endParaRPr>
          </a:p>
        </p:txBody>
      </p:sp>
      <p:sp>
        <p:nvSpPr>
          <p:cNvPr id="3" name="Content Placeholder 2"/>
          <p:cNvSpPr>
            <a:spLocks noGrp="1"/>
          </p:cNvSpPr>
          <p:nvPr>
            <p:ph sz="quarter" idx="1"/>
          </p:nvPr>
        </p:nvSpPr>
        <p:spPr>
          <a:xfrm>
            <a:off x="539999" y="1600200"/>
            <a:ext cx="11652001" cy="4495800"/>
          </a:xfrm>
        </p:spPr>
        <p:txBody>
          <a:bodyPr>
            <a:normAutofit/>
          </a:bodyPr>
          <a:lstStyle/>
          <a:p>
            <a:r>
              <a:rPr lang="el-GR" sz="2100" dirty="0"/>
              <a:t>Το φαινόμενο εκδηλώνεται με μαζική αποστολή μηνυμάτων ηλεκτρονικού ταχυδρομείου σε διάφορους αποδέκτες, ανεξαρτήτως φύλου και ηλικίας. </a:t>
            </a:r>
            <a:endParaRPr lang="en-US" sz="2100" dirty="0" smtClean="0"/>
          </a:p>
          <a:p>
            <a:r>
              <a:rPr lang="el-GR" sz="2100" dirty="0" smtClean="0"/>
              <a:t>Ειδικότερα</a:t>
            </a:r>
            <a:r>
              <a:rPr lang="el-GR" sz="2100" dirty="0"/>
              <a:t>, οι κυβερνοεγκληματίες ενημερώνουν τους χρήστες – υποψήφια θύματα ότι το πληροφοριακό τους σύστημα έχει, δήθεν, παραβιαστεί και ότι όλα τα δεδομένα τους έχουν υποκλαπεί, ότι έχει εγκατασταθεί στον υπολογιστή κακόβουλο λογισμικό, το οποίο ενεργοποιεί την κάμερα και καταγράφει τα θύματα σε προσωπικές τους στιγμές. </a:t>
            </a:r>
            <a:endParaRPr lang="en-US" sz="2100" dirty="0" smtClean="0"/>
          </a:p>
          <a:p>
            <a:r>
              <a:rPr lang="el-GR" sz="2100" dirty="0" smtClean="0"/>
              <a:t>Ταυτόχρονα</a:t>
            </a:r>
            <a:r>
              <a:rPr lang="el-GR" sz="2100" dirty="0"/>
              <a:t>, τα θύματα ενημερώνονται ότι το κακόβουλο λογισμικό συνέλεξε όλες τις επαφές τους από τα μέσα κοινωνικής δικτύωσης και τους προσωπικούς τους λογαριασμούς email. Έτσι, με εκβιαστική τακτική, απαιτούν από τα θύματα να καταθέσουν σε ψηφιακό πορτοφόλι και σε μορφή κρυπτονομισμάτων (ιδίως Bitcoin) ένα χρηματικό ποσό</a:t>
            </a:r>
            <a:r>
              <a:rPr lang="el-GR" sz="2100" dirty="0" smtClean="0"/>
              <a:t>.</a:t>
            </a:r>
            <a:endParaRPr lang="el-GR" sz="2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27395" y="5077578"/>
            <a:ext cx="7337211" cy="1780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87035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1008000"/>
          </a:xfrm>
        </p:spPr>
        <p:txBody>
          <a:bodyPr/>
          <a:lstStyle/>
          <a:p>
            <a:r>
              <a:rPr lang="el-GR" dirty="0"/>
              <a:t>Πώς να αποφύγετε το sextortion; </a:t>
            </a:r>
            <a:endParaRPr lang="en-US" dirty="0"/>
          </a:p>
        </p:txBody>
      </p:sp>
      <p:sp>
        <p:nvSpPr>
          <p:cNvPr id="3" name="Content Placeholder 2"/>
          <p:cNvSpPr>
            <a:spLocks noGrp="1"/>
          </p:cNvSpPr>
          <p:nvPr>
            <p:ph sz="quarter" idx="1"/>
          </p:nvPr>
        </p:nvSpPr>
        <p:spPr>
          <a:xfrm>
            <a:off x="540000" y="1532238"/>
            <a:ext cx="11652000" cy="5325762"/>
          </a:xfrm>
        </p:spPr>
        <p:txBody>
          <a:bodyPr>
            <a:noAutofit/>
          </a:bodyPr>
          <a:lstStyle/>
          <a:p>
            <a:r>
              <a:rPr lang="el-GR" sz="1900" dirty="0" smtClean="0"/>
              <a:t>Κάνετε </a:t>
            </a:r>
            <a:r>
              <a:rPr lang="el-GR" sz="1900" dirty="0"/>
              <a:t>έλεγχο με τον ποιον πραγματικά </a:t>
            </a:r>
            <a:r>
              <a:rPr lang="el-GR" sz="1900" dirty="0" smtClean="0"/>
              <a:t>μιλάτε</a:t>
            </a:r>
          </a:p>
          <a:p>
            <a:pPr lvl="1"/>
            <a:r>
              <a:rPr lang="el-GR" sz="1800" dirty="0" smtClean="0"/>
              <a:t>Σίγουρα </a:t>
            </a:r>
            <a:r>
              <a:rPr lang="el-GR" sz="1800" dirty="0"/>
              <a:t>δεν είναι όλες οι περιπτώσεις κακές, ωστόσο πάντα θα πρέπει να κάνετε έναν έλεγχο για το </a:t>
            </a:r>
            <a:r>
              <a:rPr lang="el-GR" sz="1800" dirty="0" smtClean="0"/>
              <a:t>άτομο με </a:t>
            </a:r>
            <a:r>
              <a:rPr lang="el-GR" sz="1800" dirty="0"/>
              <a:t>το οποίο μιλάτε και αν είναι πραγματικά αυτό</a:t>
            </a:r>
            <a:r>
              <a:rPr lang="el-GR" sz="1800" dirty="0" smtClean="0"/>
              <a:t>.</a:t>
            </a:r>
            <a:endParaRPr lang="en-US" sz="1800" dirty="0" smtClean="0"/>
          </a:p>
          <a:p>
            <a:r>
              <a:rPr lang="el-GR" sz="1900" dirty="0" smtClean="0"/>
              <a:t>Ποτέ </a:t>
            </a:r>
            <a:r>
              <a:rPr lang="el-GR" sz="1900" dirty="0"/>
              <a:t>μην στέλνετε βίντεο και </a:t>
            </a:r>
            <a:r>
              <a:rPr lang="el-GR" sz="1900" dirty="0" smtClean="0"/>
              <a:t>φωτογραφίες</a:t>
            </a:r>
          </a:p>
          <a:p>
            <a:pPr lvl="1"/>
            <a:r>
              <a:rPr lang="el-GR" sz="1800" dirty="0" smtClean="0"/>
              <a:t>Σίγουρα </a:t>
            </a:r>
            <a:r>
              <a:rPr lang="el-GR" sz="1800" dirty="0"/>
              <a:t>πρέπει να είστε πολύ προσεκτικοί όταν αποφασίζετε να στείλετε ένα τόσο ευαίσθητο υλικό σε κάποιον που δεν γνωρίζετε πραγματικά</a:t>
            </a:r>
            <a:r>
              <a:rPr lang="el-GR" sz="1800" dirty="0" smtClean="0"/>
              <a:t>.</a:t>
            </a:r>
            <a:endParaRPr lang="en-US" sz="1800" dirty="0" smtClean="0"/>
          </a:p>
          <a:p>
            <a:r>
              <a:rPr lang="el-GR" sz="1900" dirty="0" smtClean="0"/>
              <a:t>Μην </a:t>
            </a:r>
            <a:r>
              <a:rPr lang="el-GR" sz="1900" dirty="0"/>
              <a:t>ανοίγετε email από άγνωστους αποστολείς </a:t>
            </a:r>
            <a:endParaRPr lang="en-US" sz="1900" dirty="0" smtClean="0"/>
          </a:p>
          <a:p>
            <a:r>
              <a:rPr lang="el-GR" sz="1900" dirty="0" smtClean="0"/>
              <a:t>Χρησιμοποιείστε ισχυρούς κωδικούς</a:t>
            </a:r>
            <a:endParaRPr lang="en-US" sz="1900" dirty="0" smtClean="0"/>
          </a:p>
          <a:p>
            <a:r>
              <a:rPr lang="el-GR" sz="1900" dirty="0" smtClean="0"/>
              <a:t>Κλείστε </a:t>
            </a:r>
            <a:r>
              <a:rPr lang="el-GR" sz="1900" dirty="0"/>
              <a:t>τις κάμερες των συσκευών σας όταν δεν τις </a:t>
            </a:r>
            <a:r>
              <a:rPr lang="el-GR" sz="1900" dirty="0" smtClean="0"/>
              <a:t>χρησιμοποιείτε</a:t>
            </a:r>
            <a:endParaRPr lang="en-US" sz="1900" dirty="0" smtClean="0"/>
          </a:p>
          <a:p>
            <a:r>
              <a:rPr lang="el-GR" sz="1900" dirty="0" smtClean="0"/>
              <a:t>Σε </a:t>
            </a:r>
            <a:r>
              <a:rPr lang="el-GR" sz="1900" dirty="0"/>
              <a:t>περίπτωση που κάποιος πέσει θύμα αυτού του εκφοβισμού καλό να είναι να κρατήσει όλα τα μηνύματα για αποδεικτικά στοιχεία και ενημερώνουμε αμέσως έναν ενήλικα </a:t>
            </a:r>
            <a:r>
              <a:rPr lang="el-GR" sz="1900" dirty="0" smtClean="0"/>
              <a:t>(αν </a:t>
            </a:r>
            <a:r>
              <a:rPr lang="el-GR" sz="1900" dirty="0"/>
              <a:t>πρόκειται για παιδί) και </a:t>
            </a:r>
            <a:r>
              <a:rPr lang="el-GR" sz="1900" dirty="0" smtClean="0"/>
              <a:t>την </a:t>
            </a:r>
            <a:r>
              <a:rPr lang="el-GR" sz="1900" dirty="0" smtClean="0">
                <a:hlinkClick r:id="rId2"/>
              </a:rPr>
              <a:t>Διεύθυνση Δίωξης Ηλεκτρονικού Εγκλήματος</a:t>
            </a:r>
            <a:r>
              <a:rPr lang="el-GR" sz="1900" dirty="0" smtClean="0"/>
              <a:t>.</a:t>
            </a:r>
          </a:p>
          <a:p>
            <a:r>
              <a:rPr lang="el-GR" sz="1900" dirty="0"/>
              <a:t>Μην πληρώνετε χρήματα στους εκβιαστές καθώς δεν υπάρχει καμία εγγύηση ότι η πληρωμή χρημάτων θα σταματήσει την απειλή. Έχουν σημειωθεί πολλά περιστατικά εκβιασμού μέσω webcam όπου οι απατεώνες συνέχισαν να ζητούν χρήματα και μετά την πληρωμή. Αν έχει γίνει πληρωμή, επικοινωνήστε με την τράπεζά  </a:t>
            </a:r>
            <a:r>
              <a:rPr lang="el-GR" sz="1900" dirty="0" smtClean="0"/>
              <a:t>σας το </a:t>
            </a:r>
            <a:r>
              <a:rPr lang="el-GR" sz="1900" dirty="0"/>
              <a:t>συντομότερο δυνατόν για να την ακυρώσετε</a:t>
            </a:r>
            <a:r>
              <a:rPr lang="el-GR" sz="1900" dirty="0" smtClean="0"/>
              <a:t>.</a:t>
            </a:r>
            <a:endParaRPr lang="el-GR" sz="1900" dirty="0"/>
          </a:p>
        </p:txBody>
      </p:sp>
    </p:spTree>
    <p:extLst>
      <p:ext uri="{BB962C8B-B14F-4D97-AF65-F5344CB8AC3E}">
        <p14:creationId xmlns:p14="http://schemas.microsoft.com/office/powerpoint/2010/main" xmlns="" val="4108748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1008000"/>
          </a:xfrm>
        </p:spPr>
        <p:txBody>
          <a:bodyPr/>
          <a:lstStyle/>
          <a:p>
            <a:r>
              <a:rPr lang="el-GR" dirty="0" smtClean="0"/>
              <a:t>Εθισμός στο Διαδίκτυο</a:t>
            </a:r>
            <a:endParaRPr lang="en-US" dirty="0"/>
          </a:p>
        </p:txBody>
      </p:sp>
      <p:sp>
        <p:nvSpPr>
          <p:cNvPr id="3" name="Content Placeholder 2"/>
          <p:cNvSpPr>
            <a:spLocks noGrp="1"/>
          </p:cNvSpPr>
          <p:nvPr>
            <p:ph sz="quarter" idx="1"/>
          </p:nvPr>
        </p:nvSpPr>
        <p:spPr>
          <a:xfrm>
            <a:off x="838200" y="1825625"/>
            <a:ext cx="11172568" cy="4351338"/>
          </a:xfrm>
        </p:spPr>
        <p:txBody>
          <a:bodyPr>
            <a:normAutofit/>
          </a:bodyPr>
          <a:lstStyle/>
          <a:p>
            <a:r>
              <a:rPr lang="el-GR" sz="2100" dirty="0"/>
              <a:t>Ο εθισμός στο διαδίκτυο είναι μια σχετικά νέα μορφή εξάρτησης. Αναφέρεται στη περίπτωση όπου το διαδίκτυο αποκτά μεγαλύτερη σημασία και προτεραιότητα στη ζωή σου από τους φίλους, την οικογένεια και την εργασία σου, κυριαρχεί στη καθημερινότητα σου και είναι ένα στοιχείο της που δεν </a:t>
            </a:r>
            <a:r>
              <a:rPr lang="el-GR" sz="2100" dirty="0" smtClean="0"/>
              <a:t>θέλεις να </a:t>
            </a:r>
            <a:r>
              <a:rPr lang="el-GR" sz="2100" dirty="0"/>
              <a:t>αποχωριστείς. </a:t>
            </a:r>
            <a:endParaRPr lang="el-GR" sz="21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63330" y="3319245"/>
            <a:ext cx="5865340" cy="3538755"/>
          </a:xfrm>
          <a:prstGeom prst="rect">
            <a:avLst/>
          </a:prstGeom>
        </p:spPr>
      </p:pic>
    </p:spTree>
    <p:extLst>
      <p:ext uri="{BB962C8B-B14F-4D97-AF65-F5344CB8AC3E}">
        <p14:creationId xmlns:p14="http://schemas.microsoft.com/office/powerpoint/2010/main" xmlns="" val="2921945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74859" cy="1008000"/>
          </a:xfrm>
        </p:spPr>
        <p:txBody>
          <a:bodyPr>
            <a:normAutofit/>
          </a:bodyPr>
          <a:lstStyle/>
          <a:p>
            <a:r>
              <a:rPr lang="el-GR" sz="3600" dirty="0"/>
              <a:t>Προειδοποιητικές ενδείξεις για τον εθισμό στο </a:t>
            </a:r>
            <a:r>
              <a:rPr lang="el-GR" sz="3600" dirty="0" smtClean="0"/>
              <a:t>διαδίκτυο</a:t>
            </a:r>
            <a:endParaRPr lang="en-US" sz="3600" dirty="0"/>
          </a:p>
        </p:txBody>
      </p:sp>
      <p:sp>
        <p:nvSpPr>
          <p:cNvPr id="3" name="Content Placeholder 2"/>
          <p:cNvSpPr>
            <a:spLocks noGrp="1"/>
          </p:cNvSpPr>
          <p:nvPr>
            <p:ph sz="quarter" idx="1"/>
          </p:nvPr>
        </p:nvSpPr>
        <p:spPr>
          <a:xfrm>
            <a:off x="540000" y="1565562"/>
            <a:ext cx="11652000" cy="5256000"/>
          </a:xfrm>
        </p:spPr>
        <p:txBody>
          <a:bodyPr>
            <a:noAutofit/>
          </a:bodyPr>
          <a:lstStyle/>
          <a:p>
            <a:r>
              <a:rPr lang="el-GR" sz="1700" dirty="0"/>
              <a:t>Αδυναμία του ατόμου να σταματήσει τη δραστηριότητα, ή ανεπιτυχείς προσπάθειες να μειώσει ή να ελέγξει το χρόνο ενασχόλησης με το διαδίκτυο.</a:t>
            </a:r>
          </a:p>
          <a:p>
            <a:r>
              <a:rPr lang="el-GR" sz="1700" dirty="0"/>
              <a:t>Επιθυμία να περνά ολοένα και περισσότερο χρόνο στο Διαδίκτυο και περισσότερο από αυτό που είχε αρχικά προγραμματιστεί.</a:t>
            </a:r>
          </a:p>
          <a:p>
            <a:r>
              <a:rPr lang="el-GR" sz="1700" dirty="0"/>
              <a:t>Σκέψεις για προηγούμενες online δραστηριότητες ή αναμονή της επόμενης δραστηριότητας online.</a:t>
            </a:r>
          </a:p>
          <a:p>
            <a:r>
              <a:rPr lang="el-GR" sz="1700" dirty="0"/>
              <a:t>Χρήση του Διαδικτύου για όλο και περισσότερο χρονικό διάστημα προκειμένου να ικανοποιηθεί.</a:t>
            </a:r>
          </a:p>
          <a:p>
            <a:r>
              <a:rPr lang="el-GR" sz="1700" dirty="0"/>
              <a:t>Παραμέληση ή και απομόνωση από την οικογένεια και τους φίλους και διακινδύνευση απώλειας σημαντικών σχέσεων ή εκπαιδευτικών ευκαιριών και μείωση των σχολικών επιδόσεων.</a:t>
            </a:r>
          </a:p>
          <a:p>
            <a:r>
              <a:rPr lang="el-GR" sz="1700" dirty="0"/>
              <a:t>Συναισθηματικό κενό, ανία, ανησυχία, άσχημη διάθεση, επιθετικότητα, όταν δεν είναι online, ή όταν προσπαθεί να περιορίσει τη χρήση.</a:t>
            </a:r>
          </a:p>
          <a:p>
            <a:r>
              <a:rPr lang="el-GR" sz="1700" dirty="0"/>
              <a:t>Επανάπαυση στην οικογένεια και τους φίλους ή αδιαφορία σχετικά με τις δραστηριότητες και τις ευθύνες που του αναλογούν.</a:t>
            </a:r>
          </a:p>
          <a:p>
            <a:r>
              <a:rPr lang="el-GR" sz="1700" dirty="0"/>
              <a:t>Αίσθηση ευεξίας, ευτυχίας και ευφορίας όταν βρίσκεσαι στον υπολογιστή.</a:t>
            </a:r>
          </a:p>
          <a:p>
            <a:r>
              <a:rPr lang="el-GR" sz="1700" dirty="0"/>
              <a:t>Αισθήματα ενοχής ή αμυντική συμπεριφορά σχετικά με τη χρήση του Διαδικτύου που μπορούν να εκδηλωθούν και με ψέματα προς τα μέλη της οικογένειας ή φίλους, προκειμένου να αποκρύψει το χρόνο παραμονής στο Διαδίκτυο.</a:t>
            </a:r>
          </a:p>
          <a:p>
            <a:r>
              <a:rPr lang="el-GR" sz="1700" dirty="0"/>
              <a:t>Χρήση του Διαδικτύου σαν ένα τρόπο για να ξεφύγει από τα προβλήματα η να απαλλαγεί από ένα αίσθημα δυσφορίας και κακής διάθεσης</a:t>
            </a:r>
            <a:r>
              <a:rPr lang="el-GR" sz="1700" dirty="0" smtClean="0"/>
              <a:t>.</a:t>
            </a:r>
            <a:endParaRPr lang="el-GR" sz="1700" dirty="0"/>
          </a:p>
        </p:txBody>
      </p:sp>
    </p:spTree>
    <p:extLst>
      <p:ext uri="{BB962C8B-B14F-4D97-AF65-F5344CB8AC3E}">
        <p14:creationId xmlns:p14="http://schemas.microsoft.com/office/powerpoint/2010/main" xmlns="" val="195847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00" y="230400"/>
            <a:ext cx="11221995" cy="1008000"/>
          </a:xfrm>
        </p:spPr>
        <p:txBody>
          <a:bodyPr/>
          <a:lstStyle/>
          <a:p>
            <a:r>
              <a:rPr lang="en-US" dirty="0" smtClean="0"/>
              <a:t>IP </a:t>
            </a:r>
            <a:r>
              <a:rPr lang="en-US" sz="2900" dirty="0" smtClean="0"/>
              <a:t>(</a:t>
            </a:r>
            <a:r>
              <a:rPr lang="el-GR" sz="2900" dirty="0"/>
              <a:t>Internet </a:t>
            </a:r>
            <a:r>
              <a:rPr lang="el-GR" sz="2900" dirty="0" smtClean="0"/>
              <a:t>Protocol</a:t>
            </a:r>
            <a:r>
              <a:rPr lang="en-US" sz="2900" dirty="0" smtClean="0"/>
              <a:t> </a:t>
            </a:r>
            <a:r>
              <a:rPr lang="el-GR" sz="2900" dirty="0" smtClean="0"/>
              <a:t>Αddress - </a:t>
            </a:r>
            <a:r>
              <a:rPr lang="el-GR" sz="2900" dirty="0"/>
              <a:t>Διεύθυνση Διαδικτυακού Πρωτοκόλλου</a:t>
            </a:r>
            <a:r>
              <a:rPr lang="en-US" sz="2900" dirty="0" smtClean="0"/>
              <a:t>)</a:t>
            </a:r>
            <a:endParaRPr lang="en-US" sz="2900" dirty="0"/>
          </a:p>
        </p:txBody>
      </p:sp>
      <p:sp>
        <p:nvSpPr>
          <p:cNvPr id="3" name="Content Placeholder 2"/>
          <p:cNvSpPr>
            <a:spLocks noGrp="1"/>
          </p:cNvSpPr>
          <p:nvPr>
            <p:ph sz="quarter" idx="1"/>
          </p:nvPr>
        </p:nvSpPr>
        <p:spPr>
          <a:xfrm>
            <a:off x="540000" y="1800000"/>
            <a:ext cx="9129396" cy="4824557"/>
          </a:xfrm>
        </p:spPr>
        <p:txBody>
          <a:bodyPr>
            <a:noAutofit/>
          </a:bodyPr>
          <a:lstStyle/>
          <a:p>
            <a:r>
              <a:rPr lang="en-US" sz="2100" dirty="0"/>
              <a:t>M</a:t>
            </a:r>
            <a:r>
              <a:rPr lang="el-GR" sz="2100" dirty="0"/>
              <a:t>ια διεύθυνση IP </a:t>
            </a:r>
            <a:r>
              <a:rPr lang="el-GR" sz="2100" dirty="0" smtClean="0"/>
              <a:t>είναι </a:t>
            </a:r>
            <a:r>
              <a:rPr lang="el-GR" sz="2100" dirty="0"/>
              <a:t>ένας μοναδικός αριθμός που χρησιμοποιείται για να είναι αναγνωρίσιμη η συσκευή που </a:t>
            </a:r>
            <a:r>
              <a:rPr lang="el-GR" sz="2100" dirty="0" smtClean="0"/>
              <a:t>χρησιμοποιούμε.</a:t>
            </a:r>
          </a:p>
          <a:p>
            <a:r>
              <a:rPr lang="el-GR" sz="2100" dirty="0"/>
              <a:t>Κάθε υπολογιστής έχει τη δική του IP (είναι τα αρχικά του), ακόμα και αυτός στον οποίο βρίσκεστε τώρα. Είναι η ταυτότητά του και το «όνομα» με το οποίο συστήνεται και συνομιλεί με κάθε site που επισκέπτεστε.</a:t>
            </a:r>
            <a:endParaRPr lang="en-US" sz="2100" dirty="0"/>
          </a:p>
          <a:p>
            <a:r>
              <a:rPr lang="el-GR" sz="2100" dirty="0" smtClean="0"/>
              <a:t>Μάλιστα</a:t>
            </a:r>
            <a:r>
              <a:rPr lang="el-GR" sz="2100" dirty="0"/>
              <a:t>, IP address δε διαθέτουν μόνο υπολογιστές (φορητοί και σταθεροί) αλλά και τα tablets όπως και τα smartphones. Ακριβώς, δηλαδή, όπως συμβαίνει με τα δακτυλικά αποτύπωμα, όπου ποτέ δεν υπάρχουν δύο ίδια ακριβώς, έτσι και με τις Διευθύνσεις Διαδικτυακού Πρωτοκόλλου.</a:t>
            </a:r>
          </a:p>
          <a:p>
            <a:r>
              <a:rPr lang="el-GR" sz="2100" dirty="0" smtClean="0"/>
              <a:t>Κάθε </a:t>
            </a:r>
            <a:r>
              <a:rPr lang="el-GR" sz="2100" dirty="0"/>
              <a:t>φορά που συνδέεστε στο Internet, η εταιρεία που σας το παρέχει (OTE, </a:t>
            </a:r>
            <a:r>
              <a:rPr lang="en-US" sz="2100" dirty="0" smtClean="0"/>
              <a:t>Vodafone</a:t>
            </a:r>
            <a:r>
              <a:rPr lang="en-US" sz="2100" dirty="0"/>
              <a:t> </a:t>
            </a:r>
            <a:r>
              <a:rPr lang="el-GR" sz="2100" dirty="0" smtClean="0"/>
              <a:t>κ.λπ</a:t>
            </a:r>
            <a:r>
              <a:rPr lang="el-GR" sz="2100" dirty="0"/>
              <a:t>.) δίνει στο router σας μια IP. Δηλαδή, η συσκευή που έχετε πάνω στο γραφείο ή σε ένα σημείο στο σαλόνι και από εκεί παίρνουν Internet το λάπτοπ και τα κινητά, είναι η προσωπική σας «διεύθυνση» για το υπόλοιπο Internet</a:t>
            </a:r>
            <a:r>
              <a:rPr lang="el-GR" sz="2100" dirty="0" smtClean="0"/>
              <a:t>.</a:t>
            </a:r>
            <a:endParaRPr lang="el-GR" sz="2100" dirty="0"/>
          </a:p>
        </p:txBody>
      </p:sp>
      <p:pic>
        <p:nvPicPr>
          <p:cNvPr id="5" name="Picture 4"/>
          <p:cNvPicPr>
            <a:picLocks noChangeAspect="1"/>
          </p:cNvPicPr>
          <p:nvPr/>
        </p:nvPicPr>
        <p:blipFill>
          <a:blip r:embed="rId2" cstate="print"/>
          <a:stretch>
            <a:fillRect/>
          </a:stretch>
        </p:blipFill>
        <p:spPr>
          <a:xfrm>
            <a:off x="9734857" y="4991333"/>
            <a:ext cx="2457143" cy="1866667"/>
          </a:xfrm>
          <a:prstGeom prst="rect">
            <a:avLst/>
          </a:prstGeom>
        </p:spPr>
      </p:pic>
    </p:spTree>
    <p:extLst>
      <p:ext uri="{BB962C8B-B14F-4D97-AF65-F5344CB8AC3E}">
        <p14:creationId xmlns:p14="http://schemas.microsoft.com/office/powerpoint/2010/main" xmlns="" val="244834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16864" y="228600"/>
            <a:ext cx="10871200" cy="1008000"/>
          </a:xfrm>
        </p:spPr>
        <p:txBody>
          <a:bodyPr/>
          <a:lstStyle/>
          <a:p>
            <a:r>
              <a:rPr lang="en-US" dirty="0" smtClean="0">
                <a:solidFill>
                  <a:schemeClr val="bg1"/>
                </a:solidFill>
                <a:latin typeface="Calibri" pitchFamily="34" charset="0"/>
              </a:rPr>
              <a:t>Spam</a:t>
            </a:r>
            <a:endParaRPr lang="en-US" dirty="0">
              <a:solidFill>
                <a:schemeClr val="bg1"/>
              </a:solidFill>
              <a:latin typeface="Calibri" pitchFamily="34" charset="0"/>
            </a:endParaRPr>
          </a:p>
        </p:txBody>
      </p:sp>
      <p:sp>
        <p:nvSpPr>
          <p:cNvPr id="3" name="Content Placeholder 2"/>
          <p:cNvSpPr>
            <a:spLocks noGrp="1"/>
          </p:cNvSpPr>
          <p:nvPr>
            <p:ph sz="quarter" idx="1"/>
          </p:nvPr>
        </p:nvSpPr>
        <p:spPr>
          <a:xfrm>
            <a:off x="838200" y="1825625"/>
            <a:ext cx="10515600" cy="1988494"/>
          </a:xfrm>
          <a:solidFill>
            <a:srgbClr val="FFFFFF">
              <a:alpha val="69020"/>
            </a:srgbClr>
          </a:solidFill>
        </p:spPr>
        <p:txBody>
          <a:bodyPr>
            <a:normAutofit lnSpcReduction="10000"/>
          </a:bodyPr>
          <a:lstStyle/>
          <a:p>
            <a:r>
              <a:rPr lang="el-GR" sz="2100" dirty="0" smtClean="0"/>
              <a:t>Τα </a:t>
            </a:r>
            <a:r>
              <a:rPr lang="el-GR" sz="2100" dirty="0"/>
              <a:t>μηνύματα SPAM ή αλλιώς Sending and Posting Advertisement in Mass </a:t>
            </a:r>
            <a:r>
              <a:rPr lang="el-GR" sz="2100" dirty="0" smtClean="0"/>
              <a:t>είναι </a:t>
            </a:r>
            <a:r>
              <a:rPr lang="el-GR" sz="2100" dirty="0"/>
              <a:t>ηλεκτρονικά μηνύματα (email), τα οποία έχουν συνήθως εμπορικό ή διαφημιστικό περιεχόμενο,και αποστέλλονται μαζικά σε παραλήπτες ενώ εκείνοι δεν τα έχουν ζητήσει.</a:t>
            </a:r>
          </a:p>
          <a:p>
            <a:r>
              <a:rPr lang="el-GR" sz="2100" dirty="0"/>
              <a:t>Μπορείτε να φανταστείτε το SPAM </a:t>
            </a:r>
            <a:r>
              <a:rPr lang="el-GR" sz="2100" dirty="0" smtClean="0"/>
              <a:t>mail </a:t>
            </a:r>
            <a:r>
              <a:rPr lang="el-GR" sz="2100" dirty="0"/>
              <a:t>όπως τα διαφημιστικά φυλλάδια που λαμβάνετε στο ταχυδρομικό σας κουτί. Μερικά από τα SPAM </a:t>
            </a:r>
            <a:r>
              <a:rPr lang="el-GR" sz="2100" dirty="0" smtClean="0"/>
              <a:t>emails </a:t>
            </a:r>
            <a:r>
              <a:rPr lang="el-GR" sz="2100" dirty="0"/>
              <a:t>είναι </a:t>
            </a:r>
            <a:r>
              <a:rPr lang="el-GR" sz="2100" b="1" dirty="0"/>
              <a:t>ακίνδυνα</a:t>
            </a:r>
            <a:r>
              <a:rPr lang="el-GR" sz="2100" dirty="0"/>
              <a:t>, ενώ άλλα περιέχουν </a:t>
            </a:r>
            <a:r>
              <a:rPr lang="el-GR" sz="2100" b="1" dirty="0"/>
              <a:t>ιούς </a:t>
            </a:r>
            <a:r>
              <a:rPr lang="el-GR" sz="2100" dirty="0"/>
              <a:t>και </a:t>
            </a:r>
            <a:r>
              <a:rPr lang="el-GR" sz="2100" b="1" dirty="0"/>
              <a:t>κακόβουλο λογισμικό</a:t>
            </a:r>
            <a:r>
              <a:rPr lang="el-GR" sz="2100" dirty="0"/>
              <a:t>.</a:t>
            </a:r>
            <a:endParaRPr lang="en-US" sz="2100" dirty="0"/>
          </a:p>
        </p:txBody>
      </p:sp>
    </p:spTree>
    <p:extLst>
      <p:ext uri="{BB962C8B-B14F-4D97-AF65-F5344CB8AC3E}">
        <p14:creationId xmlns:p14="http://schemas.microsoft.com/office/powerpoint/2010/main" xmlns="" val="248675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1008000"/>
          </a:xfrm>
        </p:spPr>
        <p:txBody>
          <a:bodyPr/>
          <a:lstStyle/>
          <a:p>
            <a:r>
              <a:rPr lang="el-GR" dirty="0" smtClean="0"/>
              <a:t>Ιοί των υπολογιστών</a:t>
            </a:r>
            <a:endParaRPr lang="el-GR" dirty="0"/>
          </a:p>
        </p:txBody>
      </p:sp>
      <p:sp>
        <p:nvSpPr>
          <p:cNvPr id="3" name="2 - Θέση περιεχομένου"/>
          <p:cNvSpPr>
            <a:spLocks noGrp="1"/>
          </p:cNvSpPr>
          <p:nvPr>
            <p:ph sz="quarter" idx="1"/>
          </p:nvPr>
        </p:nvSpPr>
        <p:spPr>
          <a:xfrm>
            <a:off x="540000" y="1800000"/>
            <a:ext cx="11062855" cy="4769139"/>
          </a:xfrm>
        </p:spPr>
        <p:txBody>
          <a:bodyPr>
            <a:normAutofit/>
          </a:bodyPr>
          <a:lstStyle/>
          <a:p>
            <a:r>
              <a:rPr lang="el-GR" sz="2100" dirty="0" smtClean="0"/>
              <a:t>Είναι κακόβουλα προγράμματα που καταφέρνουν </a:t>
            </a:r>
            <a:r>
              <a:rPr lang="el-GR" sz="2100" dirty="0" smtClean="0"/>
              <a:t>να </a:t>
            </a:r>
            <a:r>
              <a:rPr lang="el-GR" sz="2100" dirty="0" smtClean="0"/>
              <a:t>αλλάξουν </a:t>
            </a:r>
            <a:r>
              <a:rPr lang="el-GR" sz="2100" dirty="0" smtClean="0"/>
              <a:t>τον τρόπο λειτουργίας του υπολογιστή. Η αλλαγή αυτή λαμβάνει μέρος</a:t>
            </a:r>
            <a:r>
              <a:rPr lang="el-GR" sz="2100" dirty="0" smtClean="0"/>
              <a:t>, </a:t>
            </a:r>
            <a:r>
              <a:rPr lang="el-GR" sz="2100" dirty="0" smtClean="0"/>
              <a:t>μέσω της τροποποίησης </a:t>
            </a:r>
            <a:r>
              <a:rPr lang="el-GR" sz="2100" dirty="0" smtClean="0"/>
              <a:t>μέρους </a:t>
            </a:r>
            <a:r>
              <a:rPr lang="el-GR" sz="2100" dirty="0" smtClean="0"/>
              <a:t>του αρχικού κώδικα προγραμμάτων/αρχείων που βρίσκονται στον υπολογιστή εν αγνοία σας και χωρίς την έγκρισή σας.</a:t>
            </a:r>
          </a:p>
          <a:p>
            <a:r>
              <a:rPr lang="el-GR" sz="2100" dirty="0" smtClean="0"/>
              <a:t>Είναι δηλαδή ένα </a:t>
            </a:r>
            <a:r>
              <a:rPr lang="el-GR" sz="2100" dirty="0" smtClean="0"/>
              <a:t>πρόγραμμα γραμμένο αποκλειστικά για να </a:t>
            </a:r>
            <a:r>
              <a:rPr lang="el-GR" sz="2100" dirty="0" smtClean="0"/>
              <a:t>αλλάζει </a:t>
            </a:r>
            <a:r>
              <a:rPr lang="el-GR" sz="2100" dirty="0" smtClean="0"/>
              <a:t>τον τρόπο που λειτουργεί ο υπολογιστής σας, χωρίς την άδεια σας και </a:t>
            </a:r>
            <a:br>
              <a:rPr lang="el-GR" sz="2100" dirty="0" smtClean="0"/>
            </a:br>
            <a:r>
              <a:rPr lang="el-GR" sz="2100" dirty="0" smtClean="0"/>
              <a:t>χωρίς να το γνωρίζετε. </a:t>
            </a:r>
          </a:p>
          <a:p>
            <a:r>
              <a:rPr lang="el-GR" sz="2100" dirty="0" smtClean="0"/>
              <a:t>Ο τρόπος λειτουργίας ενός ιού είναι απλή. Ο ιός είναι προσκολλημένος σε ένα αρχείο. Κατεβάζοντας το αρχείο αυτό, και ενεργοποιώντας το, ενεργοποιείται παράλληλα και ο ιός. Έχοντας τη δυνατότητα να </a:t>
            </a:r>
            <a:r>
              <a:rPr lang="el-GR" sz="2100" dirty="0" err="1" smtClean="0"/>
              <a:t>αυτοαναπαράγεται</a:t>
            </a:r>
            <a:r>
              <a:rPr lang="el-GR" sz="2100" dirty="0" smtClean="0"/>
              <a:t>, ο ιός  </a:t>
            </a:r>
            <a:r>
              <a:rPr lang="el-GR" sz="2100" dirty="0" smtClean="0"/>
              <a:t>προσκολλάται </a:t>
            </a:r>
            <a:r>
              <a:rPr lang="el-GR" sz="2100" dirty="0" smtClean="0"/>
              <a:t>και σε άλλα αρχεία του υπολογιστή σας, κάνοντας τις κατάλληλες τροποποιήσεις στον </a:t>
            </a:r>
            <a:r>
              <a:rPr lang="el-GR" sz="2100" dirty="0" smtClean="0"/>
              <a:t>κώδικά </a:t>
            </a:r>
            <a:r>
              <a:rPr lang="el-GR" sz="2100" dirty="0" smtClean="0"/>
              <a:t>τους.</a:t>
            </a:r>
            <a:endParaRPr lang="el-GR"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17200" y="230400"/>
            <a:ext cx="10924309" cy="1008000"/>
          </a:xfrm>
        </p:spPr>
        <p:txBody>
          <a:bodyPr>
            <a:normAutofit fontScale="90000"/>
          </a:bodyPr>
          <a:lstStyle/>
          <a:p>
            <a:r>
              <a:rPr lang="el-GR" dirty="0" smtClean="0"/>
              <a:t>Πώς </a:t>
            </a:r>
            <a:r>
              <a:rPr lang="el-GR" dirty="0" smtClean="0"/>
              <a:t>μπορεί ο υπολογιστής μου να κολλήσει ιό;</a:t>
            </a:r>
            <a:endParaRPr lang="el-GR" dirty="0"/>
          </a:p>
        </p:txBody>
      </p:sp>
      <p:sp>
        <p:nvSpPr>
          <p:cNvPr id="3" name="2 - Θέση περιεχομένου"/>
          <p:cNvSpPr>
            <a:spLocks noGrp="1"/>
          </p:cNvSpPr>
          <p:nvPr>
            <p:ph sz="quarter" idx="1"/>
          </p:nvPr>
        </p:nvSpPr>
        <p:spPr>
          <a:xfrm>
            <a:off x="540000" y="1800000"/>
            <a:ext cx="11652000" cy="4849092"/>
          </a:xfrm>
        </p:spPr>
        <p:txBody>
          <a:bodyPr>
            <a:normAutofit/>
          </a:bodyPr>
          <a:lstStyle/>
          <a:p>
            <a:pPr>
              <a:buNone/>
            </a:pPr>
            <a:r>
              <a:rPr lang="el-GR" sz="2100" dirty="0" smtClean="0"/>
              <a:t>Υπάρχουν πολλοί τρόποι να «κολλήσει» ένας υπολογιστή ιό. Τα πιο συχνά κρούσματα προέρχονται από:</a:t>
            </a:r>
          </a:p>
          <a:p>
            <a:r>
              <a:rPr lang="el-GR" sz="2100" dirty="0" smtClean="0"/>
              <a:t>Περιήγηση </a:t>
            </a:r>
            <a:r>
              <a:rPr lang="el-GR" sz="2100" dirty="0" smtClean="0"/>
              <a:t>σε μη ασφαλείς ιστοσελίδες στο διαδίκτυο και λήψη αρχείων από αυτές.</a:t>
            </a:r>
          </a:p>
          <a:p>
            <a:r>
              <a:rPr lang="el-GR" sz="2100" dirty="0" smtClean="0"/>
              <a:t>Κακόβουλα </a:t>
            </a:r>
            <a:r>
              <a:rPr lang="el-GR" sz="2100" dirty="0" smtClean="0"/>
              <a:t>e-</a:t>
            </a:r>
            <a:r>
              <a:rPr lang="el-GR" sz="2100" dirty="0" err="1" smtClean="0"/>
              <a:t>mail</a:t>
            </a:r>
            <a:r>
              <a:rPr lang="el-GR" sz="2100" dirty="0" smtClean="0"/>
              <a:t>.</a:t>
            </a:r>
          </a:p>
          <a:p>
            <a:r>
              <a:rPr lang="el-GR" sz="2100" dirty="0" smtClean="0"/>
              <a:t>Την </a:t>
            </a:r>
            <a:r>
              <a:rPr lang="el-GR" sz="2100" dirty="0" smtClean="0"/>
              <a:t>αποθήκευση αρχείων που έχουν σταλθεί από μολυσμένο υπολογιστή.</a:t>
            </a:r>
          </a:p>
          <a:p>
            <a:r>
              <a:rPr lang="el-GR" sz="2100" dirty="0" smtClean="0"/>
              <a:t>Την </a:t>
            </a:r>
            <a:r>
              <a:rPr lang="el-GR" sz="2100" dirty="0" smtClean="0"/>
              <a:t>αποθήκευση αρχείων που έχουν μεταφερθεί από μολυσμένο USB.</a:t>
            </a:r>
          </a:p>
          <a:p>
            <a:r>
              <a:rPr lang="el-GR" sz="2100" dirty="0" smtClean="0"/>
              <a:t>Λήψη </a:t>
            </a:r>
            <a:r>
              <a:rPr lang="el-GR" sz="2100" dirty="0" smtClean="0"/>
              <a:t>αρχείων </a:t>
            </a:r>
            <a:r>
              <a:rPr lang="el-GR" sz="2100" dirty="0" err="1" smtClean="0"/>
              <a:t>video</a:t>
            </a:r>
            <a:r>
              <a:rPr lang="el-GR" sz="2100" dirty="0" smtClean="0"/>
              <a:t> ή ηχητικών μηνυμάτων από άγνωστες πηγές.</a:t>
            </a:r>
          </a:p>
          <a:p>
            <a:r>
              <a:rPr lang="el-GR" sz="2100" dirty="0" smtClean="0"/>
              <a:t>Υλικό που μοιράζεστε στα μέσα κοινωνικής δικτύωσης.</a:t>
            </a:r>
            <a:endParaRPr lang="el-GR" sz="2100" dirty="0" smtClean="0"/>
          </a:p>
          <a:p>
            <a:r>
              <a:rPr lang="el-GR" sz="2100" dirty="0" smtClean="0"/>
              <a:t>Δεδομένου </a:t>
            </a:r>
            <a:r>
              <a:rPr lang="el-GR" sz="2100" dirty="0" smtClean="0"/>
              <a:t>ότι οι ιοί μπορούν να «κρυφτούν» σε κάθε είδος προγράμματος, και το κινητό μας αποτελεί έναν μικρό υπολογιστή, μπορούν να εντοπιστούν ακόμη και σε εφαρμογές μολύνοντας τη συσκευή σας.</a:t>
            </a:r>
            <a:endParaRPr lang="el-GR" sz="2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17200" y="230400"/>
            <a:ext cx="11353801" cy="1008000"/>
          </a:xfrm>
        </p:spPr>
        <p:txBody>
          <a:bodyPr>
            <a:normAutofit/>
          </a:bodyPr>
          <a:lstStyle/>
          <a:p>
            <a:r>
              <a:rPr lang="el-GR" sz="3600" dirty="0" smtClean="0"/>
              <a:t>Πώς καταλαβαίνω ότι ο υπολογιστής μου έχει κολλήσει ιό</a:t>
            </a:r>
            <a:r>
              <a:rPr lang="el-GR" sz="3600" dirty="0" smtClean="0"/>
              <a:t>;</a:t>
            </a:r>
            <a:endParaRPr lang="el-GR" sz="3600" dirty="0"/>
          </a:p>
        </p:txBody>
      </p:sp>
      <p:sp>
        <p:nvSpPr>
          <p:cNvPr id="3" name="2 - Θέση περιεχομένου"/>
          <p:cNvSpPr>
            <a:spLocks noGrp="1"/>
          </p:cNvSpPr>
          <p:nvPr>
            <p:ph sz="quarter" idx="1"/>
          </p:nvPr>
        </p:nvSpPr>
        <p:spPr>
          <a:xfrm>
            <a:off x="540000" y="1800000"/>
            <a:ext cx="11062855" cy="4796848"/>
          </a:xfrm>
        </p:spPr>
        <p:txBody>
          <a:bodyPr>
            <a:normAutofit/>
          </a:bodyPr>
          <a:lstStyle/>
          <a:p>
            <a:r>
              <a:rPr lang="el-GR" sz="2100" dirty="0" smtClean="0"/>
              <a:t>Ο χρήστης συνήθως δεν καταλαβαίνει πως ο υπολογιστής του έχει ιό μέχρι να ενεργοποιήσει το μολυσμένο πρόγραμμα/αρχείο. Όταν ο ιός τεθεί σε ενέργεια τότε θα παρατηρήσετε:</a:t>
            </a:r>
          </a:p>
          <a:p>
            <a:r>
              <a:rPr lang="el-GR" sz="2100" dirty="0" smtClean="0"/>
              <a:t>Αργή απόδοση του υπολογιστή.</a:t>
            </a:r>
          </a:p>
          <a:p>
            <a:r>
              <a:rPr lang="el-GR" sz="2100" dirty="0" smtClean="0"/>
              <a:t>Αποστολή πολλαπλών e-</a:t>
            </a:r>
            <a:r>
              <a:rPr lang="el-GR" sz="2100" dirty="0" err="1" smtClean="0"/>
              <a:t>mail</a:t>
            </a:r>
            <a:r>
              <a:rPr lang="el-GR" sz="2100" dirty="0" smtClean="0"/>
              <a:t> μέσω του λογαριασμού του, χωρίς να τα έχει στείλει ο ίδιος.</a:t>
            </a:r>
          </a:p>
          <a:p>
            <a:r>
              <a:rPr lang="el-GR" sz="2100" dirty="0" smtClean="0"/>
              <a:t>Την εμφάνιση άγνωστων προγραμμάτων και εκκίνησή τους κατά το άνοιγμα του υπολογιστή.</a:t>
            </a:r>
          </a:p>
          <a:p>
            <a:r>
              <a:rPr lang="el-GR" sz="2100" dirty="0" smtClean="0"/>
              <a:t>Τη διαγραφή αρχείων/προγραμμάτων από τον υπολογιστή, χωρίς να την έχει εκτελέσει ο ίδιος.</a:t>
            </a:r>
          </a:p>
          <a:p>
            <a:r>
              <a:rPr lang="el-GR" sz="2100" dirty="0" smtClean="0"/>
              <a:t>Περίεργη λειτουργία του υπολογιστή όπως πάγωμα της οθόνης ή και απενεργοποίηση του, χωρίς να είναι δυνατόν να τον ξανανοίξετε.</a:t>
            </a:r>
            <a:endParaRPr lang="el-GR"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17200" y="230400"/>
            <a:ext cx="11118273" cy="1008000"/>
          </a:xfrm>
        </p:spPr>
        <p:txBody>
          <a:bodyPr>
            <a:normAutofit/>
          </a:bodyPr>
          <a:lstStyle/>
          <a:p>
            <a:r>
              <a:rPr lang="en-US" dirty="0" smtClean="0">
                <a:latin typeface="Calibri" pitchFamily="34" charset="0"/>
              </a:rPr>
              <a:t>GDPR</a:t>
            </a:r>
            <a:r>
              <a:rPr lang="el-GR" dirty="0" smtClean="0">
                <a:latin typeface="Calibri" pitchFamily="34" charset="0"/>
              </a:rPr>
              <a:t> </a:t>
            </a:r>
            <a:r>
              <a:rPr lang="el-GR" sz="1900" dirty="0" smtClean="0">
                <a:latin typeface="Calibri" pitchFamily="34" charset="0"/>
              </a:rPr>
              <a:t>(</a:t>
            </a:r>
            <a:r>
              <a:rPr lang="en-US" sz="1900" dirty="0" smtClean="0">
                <a:latin typeface="Calibri" pitchFamily="34" charset="0"/>
              </a:rPr>
              <a:t>General Data Protection Regulation</a:t>
            </a:r>
            <a:r>
              <a:rPr lang="el-GR" sz="1900" dirty="0" smtClean="0">
                <a:latin typeface="Calibri" pitchFamily="34" charset="0"/>
              </a:rPr>
              <a:t> - Γενικός Κανονισμός Προστασίας </a:t>
            </a:r>
            <a:r>
              <a:rPr lang="el-GR" sz="1900" dirty="0" smtClean="0">
                <a:latin typeface="Calibri" pitchFamily="34" charset="0"/>
              </a:rPr>
              <a:t>Προσωπικών </a:t>
            </a:r>
            <a:r>
              <a:rPr lang="el-GR" sz="1900" dirty="0" smtClean="0">
                <a:latin typeface="Calibri" pitchFamily="34" charset="0"/>
              </a:rPr>
              <a:t>Δεδομένων)</a:t>
            </a:r>
            <a:endParaRPr lang="el-GR" sz="1900" dirty="0">
              <a:latin typeface="Calibri" pitchFamily="34" charset="0"/>
            </a:endParaRPr>
          </a:p>
        </p:txBody>
      </p:sp>
      <p:sp>
        <p:nvSpPr>
          <p:cNvPr id="3" name="2 - Θέση περιεχομένου"/>
          <p:cNvSpPr>
            <a:spLocks noGrp="1"/>
          </p:cNvSpPr>
          <p:nvPr>
            <p:ph sz="quarter" idx="1"/>
          </p:nvPr>
        </p:nvSpPr>
        <p:spPr>
          <a:xfrm>
            <a:off x="540000" y="1800000"/>
            <a:ext cx="11173691" cy="4365273"/>
          </a:xfrm>
        </p:spPr>
        <p:txBody>
          <a:bodyPr>
            <a:normAutofit/>
          </a:bodyPr>
          <a:lstStyle/>
          <a:p>
            <a:r>
              <a:rPr lang="el-GR" sz="2100" dirty="0" smtClean="0"/>
              <a:t>O Γενικός Κανονισμός για την Προστασία των Δεδομένων, γνωστός και ως </a:t>
            </a:r>
            <a:r>
              <a:rPr lang="el-GR" sz="2100" dirty="0" err="1" smtClean="0"/>
              <a:t>General</a:t>
            </a:r>
            <a:r>
              <a:rPr lang="el-GR" sz="2100" dirty="0" smtClean="0"/>
              <a:t> </a:t>
            </a:r>
            <a:r>
              <a:rPr lang="el-GR" sz="2100" dirty="0" err="1" smtClean="0"/>
              <a:t>Data</a:t>
            </a:r>
            <a:r>
              <a:rPr lang="el-GR" sz="2100" dirty="0" smtClean="0"/>
              <a:t> </a:t>
            </a:r>
            <a:r>
              <a:rPr lang="el-GR" sz="2100" dirty="0" err="1" smtClean="0"/>
              <a:t>Protection</a:t>
            </a:r>
            <a:r>
              <a:rPr lang="el-GR" sz="2100" dirty="0" smtClean="0"/>
              <a:t> </a:t>
            </a:r>
            <a:r>
              <a:rPr lang="el-GR" sz="2100" dirty="0" err="1" smtClean="0"/>
              <a:t>Regulation</a:t>
            </a:r>
            <a:r>
              <a:rPr lang="el-GR" sz="2100" dirty="0" smtClean="0"/>
              <a:t> (GDPR), αλλάζει ριζικά τον τρόπο με τον οποίο επιχειρήσεις και οργανισμοί συλλέγουν, επεξεργάζονται και διαχειρίζονται προσωπικά δεδομένα κάθε μορφής. </a:t>
            </a:r>
            <a:endParaRPr lang="el-GR" sz="2100" dirty="0" smtClean="0"/>
          </a:p>
          <a:p>
            <a:r>
              <a:rPr lang="el-GR" sz="2100" dirty="0" smtClean="0"/>
              <a:t>Ο </a:t>
            </a:r>
            <a:r>
              <a:rPr lang="el-GR" sz="2100" dirty="0" smtClean="0"/>
              <a:t>GDPR καθορίζει σε ποιες περιπτώσεις επιτρέπεται να χρησιμοποιούνται, αποθηκεύονται, διαγράφονται, μεταβιβάζονται και εν γένει επεξεργάζονται τα προσωπικά μας δεδομένα και κυρίως, με ποιον τρόπο μπορούμε να τα προστατεύουμε. </a:t>
            </a:r>
            <a:endParaRPr lang="el-GR" sz="2100" dirty="0" smtClean="0"/>
          </a:p>
          <a:p>
            <a:r>
              <a:rPr lang="el-GR" sz="2100" dirty="0" smtClean="0"/>
              <a:t>Ο </a:t>
            </a:r>
            <a:r>
              <a:rPr lang="el-GR" sz="2100" dirty="0" smtClean="0"/>
              <a:t>GDPR επηρεάζει κάθε οργανισμό και εταιρεία στην Ευρώπη, η οποία διαχειρίζεται με οποιονδήποτε τρόπο προσωπικά δεδομένα, αλλά και κάθε εταιρεία που συναλλάσσεται στην επικράτεια της Ευρωπαϊκής Ένωσης. Οι κανόνες είναι πολύπλοκοι και τα πρόστιμα για μη συμμόρφωση πολύ αυστηρά και μπορούν να φτάσουν έως τα 20 εκατομμύρια ευρώ</a:t>
            </a:r>
            <a:r>
              <a:rPr lang="el-GR" sz="2100" dirty="0" smtClean="0"/>
              <a:t>.</a:t>
            </a:r>
            <a:endParaRPr lang="el-GR" sz="2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1008000"/>
          </a:xfrm>
        </p:spPr>
        <p:txBody>
          <a:bodyPr/>
          <a:lstStyle/>
          <a:p>
            <a:r>
              <a:rPr lang="el-GR" dirty="0" smtClean="0"/>
              <a:t>Τι ισχύει με τον GDPR;</a:t>
            </a:r>
            <a:endParaRPr lang="el-GR" dirty="0"/>
          </a:p>
        </p:txBody>
      </p:sp>
      <p:sp>
        <p:nvSpPr>
          <p:cNvPr id="3" name="2 - Θέση περιεχομένου"/>
          <p:cNvSpPr>
            <a:spLocks noGrp="1"/>
          </p:cNvSpPr>
          <p:nvPr>
            <p:ph sz="quarter" idx="1"/>
          </p:nvPr>
        </p:nvSpPr>
        <p:spPr>
          <a:xfrm>
            <a:off x="540000" y="1537855"/>
            <a:ext cx="11652000" cy="5320145"/>
          </a:xfrm>
        </p:spPr>
        <p:txBody>
          <a:bodyPr>
            <a:noAutofit/>
          </a:bodyPr>
          <a:lstStyle/>
          <a:p>
            <a:r>
              <a:rPr lang="el-GR" sz="2100" b="1" dirty="0" smtClean="0"/>
              <a:t>Προστασία των δικαιωμάτων των παιδιών</a:t>
            </a:r>
            <a:r>
              <a:rPr lang="el-GR" sz="2100" dirty="0" smtClean="0"/>
              <a:t>: </a:t>
            </a:r>
            <a:r>
              <a:rPr lang="el-GR" sz="2100" dirty="0" smtClean="0"/>
              <a:t>Απαγορεύεται η χρήση </a:t>
            </a:r>
            <a:r>
              <a:rPr lang="el-GR" sz="2100" dirty="0" smtClean="0"/>
              <a:t>των </a:t>
            </a:r>
            <a:r>
              <a:rPr lang="el-GR" sz="2100" dirty="0" err="1" smtClean="0"/>
              <a:t>social</a:t>
            </a:r>
            <a:r>
              <a:rPr lang="el-GR" sz="2100" dirty="0" smtClean="0"/>
              <a:t> </a:t>
            </a:r>
            <a:r>
              <a:rPr lang="el-GR" sz="2100" dirty="0" err="1" smtClean="0"/>
              <a:t>media</a:t>
            </a:r>
            <a:r>
              <a:rPr lang="el-GR" sz="2100" dirty="0" smtClean="0"/>
              <a:t> σε παιδιά έως 16 ετών παρά μόνο με τη συγκατάθεση των γονέων. Στην Ελλάδα ως ηλικία ψηφιακής συναίνεσης έχουν οριστεί τα 15 έτη.</a:t>
            </a:r>
          </a:p>
          <a:p>
            <a:r>
              <a:rPr lang="el-GR" sz="2100" b="1" dirty="0" smtClean="0"/>
              <a:t>Δικαίωμα στη λήθη</a:t>
            </a:r>
            <a:r>
              <a:rPr lang="el-GR" sz="2100" dirty="0" smtClean="0"/>
              <a:t>: Ο χρήστης έχει το δικαίωμα να ζητήσει την διαγραφή των δεδομένων του και ο υπεύθυνος επεξεργασίας έχει υποχρέωση άμεσα να τα διαγράψει και, αν τα έχει δημοσιοποιήσει, να ενημερώσει και όλους τους άλλους που τα έχουν αναδημοσιεύσει ότι έχει ζητηθεί η διαγραφή τους.</a:t>
            </a:r>
          </a:p>
          <a:p>
            <a:r>
              <a:rPr lang="el-GR" sz="2100" b="1" dirty="0" smtClean="0"/>
              <a:t>Δικαίωμα ενημέρωσης και πρόσβασης στα δεδομένα</a:t>
            </a:r>
            <a:r>
              <a:rPr lang="el-GR" sz="2100" dirty="0" smtClean="0"/>
              <a:t>: Ο πολίτης έχει περισσότερη και σαφέστερη ενημέρωση κατά τη συλλογή των δεδομένων του για την επεξεργασία τους και το δικαίωμα πρόσβασης σε αυτά.</a:t>
            </a:r>
          </a:p>
          <a:p>
            <a:r>
              <a:rPr lang="el-GR" sz="2100" b="1" dirty="0" smtClean="0"/>
              <a:t>Δικαίωμα διόρθωσης</a:t>
            </a:r>
            <a:r>
              <a:rPr lang="el-GR" sz="2100" dirty="0" smtClean="0"/>
              <a:t>: Ο χρήστης έχει το δικαίωμα να απαιτήσει από τον υπεύθυνο επεξεργασίας τη διόρθωση ανακριβών στοιχείων καθώς και τη συμπλήρωση ελλιπών δεδομένων που τον αφορούν.</a:t>
            </a:r>
          </a:p>
          <a:p>
            <a:r>
              <a:rPr lang="el-GR" sz="2100" b="1" dirty="0" smtClean="0"/>
              <a:t>Δικαίωμα εναντίωσης στην επεξεργασία</a:t>
            </a:r>
            <a:r>
              <a:rPr lang="el-GR" sz="2100" dirty="0" smtClean="0"/>
              <a:t>: Ο πολίτης έχει το δικαίωμα να αντιταχθεί στην επεξεργασία των δεδομένων του υπό συγκεκριμένες προϋποθέσεις, ιδίως όταν πρόκειται για κατάρτιση «προφίλ» ή για σκοπούς απευθείας εμπορικής προώθησης</a:t>
            </a:r>
            <a:r>
              <a:rPr lang="el-GR" sz="2100" dirty="0" smtClean="0"/>
              <a:t>.</a:t>
            </a:r>
            <a:endParaRPr lang="el-GR" sz="2100"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270</TotalTime>
  <Words>3319</Words>
  <Application>Microsoft Office PowerPoint</Application>
  <PresentationFormat>Προσαρμογή</PresentationFormat>
  <Paragraphs>137</Paragraphs>
  <Slides>25</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25</vt:i4>
      </vt:variant>
    </vt:vector>
  </HeadingPairs>
  <TitlesOfParts>
    <vt:vector size="27" baseType="lpstr">
      <vt:lpstr>Ροή</vt:lpstr>
      <vt:lpstr>Διάμεσος</vt:lpstr>
      <vt:lpstr>Κάτι λίγα για το Διαδίκτυο</vt:lpstr>
      <vt:lpstr>Server (διακομιστής ή και εξυπηρετητής)</vt:lpstr>
      <vt:lpstr>IP (Internet Protocol Αddress - Διεύθυνση Διαδικτυακού Πρωτοκόλλου)</vt:lpstr>
      <vt:lpstr>Spam</vt:lpstr>
      <vt:lpstr>Ιοί των υπολογιστών</vt:lpstr>
      <vt:lpstr>Πώς μπορεί ο υπολογιστής μου να κολλήσει ιό;</vt:lpstr>
      <vt:lpstr>Πώς καταλαβαίνω ότι ο υπολογιστής μου έχει κολλήσει ιό;</vt:lpstr>
      <vt:lpstr>GDPR (General Data Protection Regulation - Γενικός Κανονισμός Προστασίας Προσωπικών Δεδομένων)</vt:lpstr>
      <vt:lpstr>Τι ισχύει με τον GDPR;</vt:lpstr>
      <vt:lpstr>Netiquette</vt:lpstr>
      <vt:lpstr>Καλοί τρόποι στο Διαδίκτυο</vt:lpstr>
      <vt:lpstr>Καλοί τρόποι στο Διαδίκτυο</vt:lpstr>
      <vt:lpstr>©opyright</vt:lpstr>
      <vt:lpstr>Clickbait (κλικ και «δόλωμα»)</vt:lpstr>
      <vt:lpstr>Διαφάνεια 15</vt:lpstr>
      <vt:lpstr>Troll</vt:lpstr>
      <vt:lpstr>Πώς να αντιμετωπίσετε το «troll»</vt:lpstr>
      <vt:lpstr>Phishing (ηλεκτρονικό “ψάρεμα”)</vt:lpstr>
      <vt:lpstr>Συμβουλές για να παραμείνεις ασφαλής</vt:lpstr>
      <vt:lpstr>Grooming (Διαδικτυακή Αποπλάνηση)</vt:lpstr>
      <vt:lpstr>Sextortion (sex + extortion, extortion = εκβιασμός)</vt:lpstr>
      <vt:lpstr>Sextortion Scam (scam = απάτη)</vt:lpstr>
      <vt:lpstr>Πώς να αποφύγετε το sextortion; </vt:lpstr>
      <vt:lpstr>Εθισμός στο Διαδίκτυο</vt:lpstr>
      <vt:lpstr>Προειδοποιητικές ενδείξεις για τον εθισμό στο διαδίκτυο</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Διαδίκτυο</dc:title>
  <dc:creator>Windows User</dc:creator>
  <cp:lastModifiedBy>iliana</cp:lastModifiedBy>
  <cp:revision>42</cp:revision>
  <dcterms:created xsi:type="dcterms:W3CDTF">2021-10-20T07:05:15Z</dcterms:created>
  <dcterms:modified xsi:type="dcterms:W3CDTF">2021-11-14T18:55:07Z</dcterms:modified>
</cp:coreProperties>
</file>