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99CC00"/>
    <a:srgbClr val="660033"/>
    <a:srgbClr val="800000"/>
    <a:srgbClr val="6600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AFAF9F-060D-42B3-8485-03E98A4F3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F332535-15A1-4A89-9B15-14196B9BF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80C9ED1-3DD5-4572-9CCE-849DD7AB0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A9F-CC47-47D3-993F-D4DBD7E98E90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4D44F1C-FB2E-4F42-B822-1B0C76DF6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AAA5A98-0056-4172-8A7B-1B0F5D93C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C0C4-0DF7-4AF8-9D88-EFCC431B9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3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C8C7B0-6301-4AC9-8842-30D4CDB56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6B72AE6-D50D-40A8-BA67-262A89C45B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C38B296-CD03-4C7D-AC86-AB6E5A53A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A9F-CC47-47D3-993F-D4DBD7E98E90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A5DE82D-80D7-4768-86E8-285E3E4EE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6A63F88-3202-4805-B708-9949B7F54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C0C4-0DF7-4AF8-9D88-EFCC431B9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2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E71EE8F2-B10F-49E6-B37D-B52F1B545D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0B9E086-CA89-43BB-BB5A-97E3B9332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1322D43-D0A9-4EBE-A907-6BEF08719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A9F-CC47-47D3-993F-D4DBD7E98E90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39F3470-4FDA-47A2-93EE-4EA8AC01F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116B3B4-13D0-42CB-A3B0-FA26FB599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C0C4-0DF7-4AF8-9D88-EFCC431B9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20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39F325-4CE8-49F7-979C-5F57A751C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08AEF10-6539-40CD-9321-FF49E529C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6AD1F40-DCB7-4D7C-985C-D29996231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A9F-CC47-47D3-993F-D4DBD7E98E90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87EE922-943C-4EC6-A9B1-A0AA473A2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F9CD80A-EDFB-486E-9C62-87AA243FB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C0C4-0DF7-4AF8-9D88-EFCC431B9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3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658E0E-3D11-406A-8E58-24171D83F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2AFB2A7-0373-45CE-B1E9-FE09C99D5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AE1F7B5-FAE1-486A-8DD2-CE022AD5C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A9F-CC47-47D3-993F-D4DBD7E98E90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F375FAB-8C96-4A6B-9EAF-6857E3FDA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E012294-BCD6-4FFE-83A0-043B8AEC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C0C4-0DF7-4AF8-9D88-EFCC431B9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84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6CE19E-C3F5-42D9-971A-1373F721A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F37DDE9-C756-4EDF-AA7A-901D8A798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46773C1-CEE1-4ACA-8BB0-AB4D9C6A2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94CCC2B-2318-4CE3-8CB5-0378DED3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A9F-CC47-47D3-993F-D4DBD7E98E90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F6BA62B-C0BE-4A4C-9FEB-7610429E4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B7E11F6-086B-4C96-B709-FDD8880A9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C0C4-0DF7-4AF8-9D88-EFCC431B9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627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631BFE-D899-4BA1-B109-2846E6210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B036460-559B-485F-AABA-ADC75D0C7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27260C2-FAFA-42EC-8E60-ED36A3EC80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242B001-BEC7-45DF-8880-D5E1AB999F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19D8AB6-91D8-49D5-8C0E-EE4C205835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A878716-34E1-4D10-92F8-3AEF03969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A9F-CC47-47D3-993F-D4DBD7E98E90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DCC97CAF-5E4B-4E58-8C85-7BFDE8B4C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E789CCCC-C493-445F-94D9-B4DA34D43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C0C4-0DF7-4AF8-9D88-EFCC431B9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053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393F28-EE08-4510-B012-F99DCE24A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A54A2D86-885A-4616-ADD6-6991E8D0C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A9F-CC47-47D3-993F-D4DBD7E98E90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085C404-D2C1-4A09-99C3-57B9340D1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FCA1B60-E60A-4A78-A1B0-901F3F0DB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C0C4-0DF7-4AF8-9D88-EFCC431B9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36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E27F855-AA44-4CC9-A8E1-F5318210E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A9F-CC47-47D3-993F-D4DBD7E98E90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332D0EBB-C64E-4847-9080-044167808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D3193CD-0398-4E22-98D0-F82BDF306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C0C4-0DF7-4AF8-9D88-EFCC431B9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1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2FDEFF-679B-4D51-BBC7-E64FEE6E1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281B0A0-5A76-44D3-965D-E338EFF94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125B0BF-D9DE-448C-9816-3E1C01590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718A6E2-7876-42C1-9FBB-3C8C7ECD9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A9F-CC47-47D3-993F-D4DBD7E98E90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5EABE5D-86DF-437C-B570-122A22868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8F3D373-B1CB-40EB-AACC-E81B338B1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C0C4-0DF7-4AF8-9D88-EFCC431B9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12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8C26639-AD06-48EB-8A81-22A15FFF1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BE5F453D-7EF5-4D47-9B0B-7212B72876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EF2F72E-2ABF-49F4-AACA-68E0BA1291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8F4B88D-AA5C-40DC-8E76-A9F99672D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A9F-CC47-47D3-993F-D4DBD7E98E90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4372400-0F28-4641-A8CA-4FB7A70B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C46B069-A7AF-43AA-8642-CD79A6547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C0C4-0DF7-4AF8-9D88-EFCC431B9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05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74414001-A7EB-49A7-A83E-92C551605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103579A-F637-4F73-B275-2EDBDF038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45890AE-3294-4B89-8DFD-231BFEAE91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E9A9F-CC47-47D3-993F-D4DBD7E98E90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C796218-0454-4695-8616-556BA5057A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7EDB175-8247-4219-B7DC-5E000C1BC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BC0C4-0DF7-4AF8-9D88-EFCC431B9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3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4C17B6-0E4D-4544-913F-8F40C5A3F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985" y="389283"/>
            <a:ext cx="4507815" cy="1325563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sz="4900" b="1">
                <a:solidFill>
                  <a:srgbClr val="006600"/>
                </a:solidFill>
              </a:rPr>
              <a:t>UNIT 9</a:t>
            </a:r>
            <a:br>
              <a:rPr lang="en-US" b="1" dirty="0">
                <a:solidFill>
                  <a:srgbClr val="006600"/>
                </a:solidFill>
              </a:rPr>
            </a:br>
            <a:r>
              <a:rPr lang="en-US" b="1" dirty="0">
                <a:solidFill>
                  <a:srgbClr val="006600"/>
                </a:solidFill>
              </a:rPr>
              <a:t>Lesson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7E9CFF-D727-4B84-8A38-6B60AC1EC75D}"/>
              </a:ext>
            </a:extLst>
          </p:cNvPr>
          <p:cNvSpPr txBox="1"/>
          <p:nvPr/>
        </p:nvSpPr>
        <p:spPr>
          <a:xfrm flipH="1">
            <a:off x="0" y="2037841"/>
            <a:ext cx="7065172" cy="4950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60066"/>
                </a:solidFill>
                <a:latin typeface="Century Gothic" panose="020B0502020202020204" pitchFamily="34" charset="0"/>
              </a:rPr>
              <a:t>become-became- become= </a:t>
            </a:r>
            <a:r>
              <a:rPr lang="el-GR" sz="2800" dirty="0">
                <a:solidFill>
                  <a:srgbClr val="660066"/>
                </a:solidFill>
                <a:latin typeface="Century Gothic" panose="020B0502020202020204" pitchFamily="34" charset="0"/>
              </a:rPr>
              <a:t>γίνομαι</a:t>
            </a:r>
            <a:endParaRPr lang="en-US" sz="2800" dirty="0">
              <a:solidFill>
                <a:srgbClr val="660066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660066"/>
                </a:solidFill>
                <a:latin typeface="Century Gothic" panose="020B0502020202020204" pitchFamily="34" charset="0"/>
              </a:rPr>
              <a:t>hold-held-held=</a:t>
            </a:r>
            <a:r>
              <a:rPr lang="el-GR" sz="2800" dirty="0">
                <a:solidFill>
                  <a:srgbClr val="660066"/>
                </a:solidFill>
                <a:latin typeface="Century Gothic" panose="020B0502020202020204" pitchFamily="34" charset="0"/>
              </a:rPr>
              <a:t> κρατώ</a:t>
            </a:r>
            <a:endParaRPr lang="en-US" sz="2800" dirty="0">
              <a:solidFill>
                <a:srgbClr val="660066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660066"/>
                </a:solidFill>
                <a:latin typeface="Century Gothic" panose="020B0502020202020204" pitchFamily="34" charset="0"/>
              </a:rPr>
              <a:t>go-went-gone=</a:t>
            </a:r>
            <a:r>
              <a:rPr lang="el-GR" sz="2800" dirty="0">
                <a:solidFill>
                  <a:srgbClr val="660066"/>
                </a:solidFill>
                <a:latin typeface="Century Gothic" panose="020B0502020202020204" pitchFamily="34" charset="0"/>
              </a:rPr>
              <a:t> πηγαίνω</a:t>
            </a:r>
            <a:endParaRPr lang="en-US" sz="2800" dirty="0">
              <a:solidFill>
                <a:srgbClr val="660066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660066"/>
                </a:solidFill>
                <a:latin typeface="Century Gothic" panose="020B0502020202020204" pitchFamily="34" charset="0"/>
              </a:rPr>
              <a:t>decide=</a:t>
            </a:r>
            <a:r>
              <a:rPr lang="el-GR" sz="2800" dirty="0">
                <a:solidFill>
                  <a:srgbClr val="660066"/>
                </a:solidFill>
                <a:latin typeface="Century Gothic" panose="020B0502020202020204" pitchFamily="34" charset="0"/>
              </a:rPr>
              <a:t> αποφασίζω</a:t>
            </a:r>
            <a:endParaRPr lang="en-US" sz="2800" dirty="0">
              <a:solidFill>
                <a:srgbClr val="660066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660066"/>
                </a:solidFill>
                <a:latin typeface="Century Gothic" panose="020B0502020202020204" pitchFamily="34" charset="0"/>
              </a:rPr>
              <a:t>protect=</a:t>
            </a:r>
            <a:r>
              <a:rPr lang="el-GR" sz="2800" dirty="0">
                <a:solidFill>
                  <a:srgbClr val="660066"/>
                </a:solidFill>
                <a:latin typeface="Century Gothic" panose="020B0502020202020204" pitchFamily="34" charset="0"/>
              </a:rPr>
              <a:t> προστατεύω</a:t>
            </a:r>
            <a:endParaRPr lang="en-US" sz="2800" dirty="0">
              <a:solidFill>
                <a:srgbClr val="660066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660066"/>
                </a:solidFill>
                <a:latin typeface="Century Gothic" panose="020B0502020202020204" pitchFamily="34" charset="0"/>
              </a:rPr>
              <a:t>newspaper=</a:t>
            </a:r>
            <a:r>
              <a:rPr lang="el-GR" sz="2800" dirty="0">
                <a:solidFill>
                  <a:srgbClr val="660066"/>
                </a:solidFill>
                <a:latin typeface="Century Gothic" panose="020B0502020202020204" pitchFamily="34" charset="0"/>
              </a:rPr>
              <a:t> εφημερίδα</a:t>
            </a:r>
            <a:endParaRPr lang="en-US" sz="2800" dirty="0">
              <a:solidFill>
                <a:srgbClr val="660066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660066"/>
                </a:solidFill>
                <a:latin typeface="Century Gothic" panose="020B0502020202020204" pitchFamily="34" charset="0"/>
              </a:rPr>
              <a:t>article=</a:t>
            </a:r>
            <a:r>
              <a:rPr lang="el-GR" sz="2800" dirty="0">
                <a:solidFill>
                  <a:srgbClr val="660066"/>
                </a:solidFill>
                <a:latin typeface="Century Gothic" panose="020B0502020202020204" pitchFamily="34" charset="0"/>
              </a:rPr>
              <a:t> άρθρο</a:t>
            </a:r>
            <a:endParaRPr lang="en-US" sz="2800" dirty="0">
              <a:solidFill>
                <a:srgbClr val="660066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660066"/>
                </a:solidFill>
                <a:latin typeface="Century Gothic" panose="020B0502020202020204" pitchFamily="34" charset="0"/>
              </a:rPr>
              <a:t>reporter=</a:t>
            </a:r>
            <a:r>
              <a:rPr lang="el-GR" sz="2800" dirty="0">
                <a:solidFill>
                  <a:srgbClr val="660066"/>
                </a:solidFill>
                <a:latin typeface="Century Gothic" panose="020B0502020202020204" pitchFamily="34" charset="0"/>
              </a:rPr>
              <a:t> δημοσιογράφος</a:t>
            </a:r>
            <a:endParaRPr lang="en-US" sz="2800" dirty="0">
              <a:solidFill>
                <a:srgbClr val="660066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660066"/>
                </a:solidFill>
                <a:latin typeface="Century Gothic" panose="020B0502020202020204" pitchFamily="34" charset="0"/>
              </a:rPr>
              <a:t>magazine=</a:t>
            </a:r>
            <a:r>
              <a:rPr lang="el-GR" sz="2800" dirty="0">
                <a:solidFill>
                  <a:srgbClr val="660066"/>
                </a:solidFill>
                <a:latin typeface="Century Gothic" panose="020B0502020202020204" pitchFamily="34" charset="0"/>
              </a:rPr>
              <a:t> περιοδικό</a:t>
            </a:r>
            <a:endParaRPr lang="en-US" sz="2800" dirty="0">
              <a:solidFill>
                <a:srgbClr val="660066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660066"/>
                </a:solidFill>
                <a:latin typeface="Century Gothic" panose="020B0502020202020204" pitchFamily="34" charset="0"/>
              </a:rPr>
              <a:t>cover=</a:t>
            </a:r>
            <a:r>
              <a:rPr lang="el-GR" sz="2800" dirty="0">
                <a:solidFill>
                  <a:srgbClr val="660066"/>
                </a:solidFill>
                <a:latin typeface="Century Gothic" panose="020B0502020202020204" pitchFamily="34" charset="0"/>
              </a:rPr>
              <a:t> εξώφυλλο</a:t>
            </a:r>
            <a:endParaRPr lang="en-US" sz="2800" dirty="0">
              <a:solidFill>
                <a:srgbClr val="660066"/>
              </a:solidFill>
              <a:latin typeface="Century Gothic" panose="020B0502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C3F60B-7403-40F1-AE4E-43520FAB15E4}"/>
              </a:ext>
            </a:extLst>
          </p:cNvPr>
          <p:cNvSpPr txBox="1"/>
          <p:nvPr/>
        </p:nvSpPr>
        <p:spPr>
          <a:xfrm flipH="1">
            <a:off x="7266175" y="2441252"/>
            <a:ext cx="474617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800000"/>
                </a:solidFill>
                <a:latin typeface="Century Gothic" panose="020B0502020202020204" pitchFamily="34" charset="0"/>
              </a:rPr>
              <a:t>University=</a:t>
            </a:r>
            <a:r>
              <a:rPr lang="el-GR" sz="2800" dirty="0">
                <a:solidFill>
                  <a:srgbClr val="800000"/>
                </a:solidFill>
                <a:latin typeface="Century Gothic" panose="020B0502020202020204" pitchFamily="34" charset="0"/>
              </a:rPr>
              <a:t> Πανεπιστήμιο</a:t>
            </a:r>
            <a:endParaRPr lang="en-US" sz="2800" dirty="0">
              <a:solidFill>
                <a:srgbClr val="800000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800000"/>
                </a:solidFill>
                <a:latin typeface="Century Gothic" panose="020B0502020202020204" pitchFamily="34" charset="0"/>
              </a:rPr>
              <a:t>look after=</a:t>
            </a:r>
            <a:r>
              <a:rPr lang="el-GR" sz="2800" dirty="0">
                <a:solidFill>
                  <a:srgbClr val="800000"/>
                </a:solidFill>
                <a:latin typeface="Century Gothic" panose="020B0502020202020204" pitchFamily="34" charset="0"/>
              </a:rPr>
              <a:t> φροντίζω</a:t>
            </a:r>
            <a:endParaRPr lang="en-US" sz="2800" dirty="0">
              <a:solidFill>
                <a:srgbClr val="800000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800000"/>
                </a:solidFill>
                <a:latin typeface="Century Gothic" panose="020B0502020202020204" pitchFamily="34" charset="0"/>
              </a:rPr>
              <a:t>poacher= </a:t>
            </a:r>
            <a:r>
              <a:rPr lang="el-GR" sz="2800" dirty="0">
                <a:solidFill>
                  <a:srgbClr val="800000"/>
                </a:solidFill>
                <a:latin typeface="Century Gothic" panose="020B0502020202020204" pitchFamily="34" charset="0"/>
              </a:rPr>
              <a:t>λαθροκυνηγός</a:t>
            </a:r>
            <a:endParaRPr lang="en-US" sz="2800" dirty="0">
              <a:solidFill>
                <a:srgbClr val="800000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800000"/>
                </a:solidFill>
                <a:latin typeface="Century Gothic" panose="020B0502020202020204" pitchFamily="34" charset="0"/>
              </a:rPr>
              <a:t>steal-stole-stolen=</a:t>
            </a:r>
            <a:r>
              <a:rPr lang="el-GR" sz="2800" dirty="0">
                <a:solidFill>
                  <a:srgbClr val="800000"/>
                </a:solidFill>
                <a:latin typeface="Century Gothic" panose="020B0502020202020204" pitchFamily="34" charset="0"/>
              </a:rPr>
              <a:t> κλέβω</a:t>
            </a:r>
            <a:endParaRPr lang="en-US" sz="2800" dirty="0">
              <a:solidFill>
                <a:srgbClr val="800000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800000"/>
                </a:solidFill>
                <a:latin typeface="Century Gothic" panose="020B0502020202020204" pitchFamily="34" charset="0"/>
              </a:rPr>
              <a:t>defend=</a:t>
            </a:r>
            <a:r>
              <a:rPr lang="el-GR" sz="2800" dirty="0">
                <a:solidFill>
                  <a:srgbClr val="800000"/>
                </a:solidFill>
                <a:latin typeface="Century Gothic" panose="020B0502020202020204" pitchFamily="34" charset="0"/>
              </a:rPr>
              <a:t> υπερασπίζω</a:t>
            </a:r>
            <a:endParaRPr lang="en-US" sz="2800" dirty="0">
              <a:solidFill>
                <a:srgbClr val="800000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800000"/>
                </a:solidFill>
                <a:latin typeface="Century Gothic" panose="020B0502020202020204" pitchFamily="34" charset="0"/>
              </a:rPr>
              <a:t>receive=</a:t>
            </a:r>
            <a:r>
              <a:rPr lang="el-GR" sz="2800" dirty="0">
                <a:solidFill>
                  <a:srgbClr val="800000"/>
                </a:solidFill>
                <a:latin typeface="Century Gothic" panose="020B0502020202020204" pitchFamily="34" charset="0"/>
              </a:rPr>
              <a:t> λαμβάνω</a:t>
            </a:r>
            <a:endParaRPr lang="en-US" sz="2800" dirty="0">
              <a:solidFill>
                <a:srgbClr val="800000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800000"/>
                </a:solidFill>
                <a:latin typeface="Century Gothic" panose="020B0502020202020204" pitchFamily="34" charset="0"/>
              </a:rPr>
              <a:t>contact sb=</a:t>
            </a:r>
            <a:r>
              <a:rPr lang="el-GR" sz="2800" dirty="0">
                <a:solidFill>
                  <a:srgbClr val="800000"/>
                </a:solidFill>
                <a:latin typeface="Century Gothic" panose="020B0502020202020204" pitchFamily="34" charset="0"/>
              </a:rPr>
              <a:t> έρχομαι σ’ επαφή</a:t>
            </a:r>
            <a:endParaRPr lang="en-US" sz="2800" dirty="0">
              <a:solidFill>
                <a:srgbClr val="800000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800000"/>
                </a:solidFill>
                <a:latin typeface="Century Gothic" panose="020B0502020202020204" pitchFamily="34" charset="0"/>
              </a:rPr>
              <a:t>tie=</a:t>
            </a:r>
            <a:r>
              <a:rPr lang="el-GR" sz="2800" dirty="0">
                <a:solidFill>
                  <a:srgbClr val="800000"/>
                </a:solidFill>
                <a:latin typeface="Century Gothic" panose="020B0502020202020204" pitchFamily="34" charset="0"/>
              </a:rPr>
              <a:t> δένω</a:t>
            </a:r>
            <a:endParaRPr lang="en-US" sz="2800" dirty="0">
              <a:solidFill>
                <a:srgbClr val="800000"/>
              </a:solidFill>
              <a:latin typeface="Century Gothic" panose="020B0502020202020204" pitchFamily="34" charset="0"/>
            </a:endParaRPr>
          </a:p>
          <a:p>
            <a:r>
              <a:rPr lang="en-US" sz="2800" dirty="0">
                <a:solidFill>
                  <a:srgbClr val="800000"/>
                </a:solidFill>
                <a:latin typeface="Century Gothic" panose="020B0502020202020204" pitchFamily="34" charset="0"/>
              </a:rPr>
              <a:t>speak-spoke-spoken=</a:t>
            </a:r>
            <a:r>
              <a:rPr lang="el-GR" sz="2800" dirty="0">
                <a:solidFill>
                  <a:srgbClr val="800000"/>
                </a:solidFill>
                <a:latin typeface="Century Gothic" panose="020B0502020202020204" pitchFamily="34" charset="0"/>
              </a:rPr>
              <a:t>μιλώ</a:t>
            </a:r>
            <a:endParaRPr lang="en-US" sz="2800" dirty="0">
              <a:solidFill>
                <a:srgbClr val="8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2D14EF42-13BF-4EC6-8B7D-5E40F4845C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094" y="87011"/>
            <a:ext cx="1954792" cy="2408417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7A249CBA-C02E-4B37-BA52-5B65581EE2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384" y="3446218"/>
            <a:ext cx="2219808" cy="3036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031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kDnDiag">
          <a:fgClr>
            <a:srgbClr val="99FF6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4BFAD48-2C92-4217-8EE5-03EE92105797}"/>
              </a:ext>
            </a:extLst>
          </p:cNvPr>
          <p:cNvSpPr txBox="1"/>
          <p:nvPr/>
        </p:nvSpPr>
        <p:spPr>
          <a:xfrm>
            <a:off x="407963" y="858130"/>
            <a:ext cx="6879102" cy="4031873"/>
          </a:xfrm>
          <a:prstGeom prst="rect">
            <a:avLst/>
          </a:prstGeom>
          <a:solidFill>
            <a:srgbClr val="99CC00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Century Gothic" panose="020B0502020202020204" pitchFamily="34" charset="0"/>
              </a:rPr>
              <a:t>wire=</a:t>
            </a:r>
            <a:r>
              <a:rPr lang="el-GR" sz="3200" dirty="0">
                <a:solidFill>
                  <a:srgbClr val="002060"/>
                </a:solidFill>
                <a:latin typeface="Century Gothic" panose="020B0502020202020204" pitchFamily="34" charset="0"/>
              </a:rPr>
              <a:t> σύρμα</a:t>
            </a:r>
            <a:endParaRPr lang="en-US" sz="32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US" sz="3200" dirty="0">
                <a:solidFill>
                  <a:srgbClr val="002060"/>
                </a:solidFill>
                <a:latin typeface="Century Gothic" panose="020B0502020202020204" pitchFamily="34" charset="0"/>
              </a:rPr>
              <a:t>hurt-hurt-hurt=</a:t>
            </a:r>
            <a:r>
              <a:rPr lang="el-GR" sz="3200" dirty="0">
                <a:solidFill>
                  <a:srgbClr val="002060"/>
                </a:solidFill>
                <a:latin typeface="Century Gothic" panose="020B0502020202020204" pitchFamily="34" charset="0"/>
              </a:rPr>
              <a:t> πληγώνω</a:t>
            </a:r>
            <a:endParaRPr lang="en-US" sz="32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US" sz="3200" dirty="0">
                <a:solidFill>
                  <a:srgbClr val="002060"/>
                </a:solidFill>
                <a:latin typeface="Century Gothic" panose="020B0502020202020204" pitchFamily="34" charset="0"/>
              </a:rPr>
              <a:t>adult=</a:t>
            </a:r>
            <a:r>
              <a:rPr lang="el-GR" sz="3200" dirty="0">
                <a:solidFill>
                  <a:srgbClr val="002060"/>
                </a:solidFill>
                <a:latin typeface="Century Gothic" panose="020B0502020202020204" pitchFamily="34" charset="0"/>
              </a:rPr>
              <a:t> ενήλικας</a:t>
            </a:r>
            <a:endParaRPr lang="en-US" sz="32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US" sz="3200" dirty="0">
                <a:solidFill>
                  <a:srgbClr val="002060"/>
                </a:solidFill>
                <a:latin typeface="Century Gothic" panose="020B0502020202020204" pitchFamily="34" charset="0"/>
              </a:rPr>
              <a:t>leave-left-left=</a:t>
            </a:r>
            <a:r>
              <a:rPr lang="el-GR" sz="3200" dirty="0">
                <a:solidFill>
                  <a:srgbClr val="002060"/>
                </a:solidFill>
                <a:latin typeface="Century Gothic" panose="020B0502020202020204" pitchFamily="34" charset="0"/>
              </a:rPr>
              <a:t> φεύγω</a:t>
            </a:r>
            <a:r>
              <a:rPr lang="en-US" sz="3200" dirty="0">
                <a:solidFill>
                  <a:srgbClr val="002060"/>
                </a:solidFill>
                <a:latin typeface="Century Gothic" panose="020B0502020202020204" pitchFamily="34" charset="0"/>
              </a:rPr>
              <a:t>, a</a:t>
            </a:r>
            <a:r>
              <a:rPr lang="el-GR" sz="32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φήνω</a:t>
            </a:r>
            <a:endParaRPr lang="en-US" sz="32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US" sz="3200" dirty="0">
                <a:solidFill>
                  <a:srgbClr val="002060"/>
                </a:solidFill>
                <a:latin typeface="Century Gothic" panose="020B0502020202020204" pitchFamily="34" charset="0"/>
              </a:rPr>
              <a:t>pay-paid-paid=</a:t>
            </a:r>
            <a:r>
              <a:rPr lang="el-GR" sz="3200" dirty="0">
                <a:solidFill>
                  <a:srgbClr val="002060"/>
                </a:solidFill>
                <a:latin typeface="Century Gothic" panose="020B0502020202020204" pitchFamily="34" charset="0"/>
              </a:rPr>
              <a:t> πληρώνω</a:t>
            </a:r>
            <a:endParaRPr lang="en-US" sz="32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US" sz="3200" dirty="0">
                <a:solidFill>
                  <a:srgbClr val="002060"/>
                </a:solidFill>
                <a:latin typeface="Century Gothic" panose="020B0502020202020204" pitchFamily="34" charset="0"/>
              </a:rPr>
              <a:t>however =</a:t>
            </a:r>
            <a:r>
              <a:rPr lang="el-GR" sz="3200" dirty="0">
                <a:solidFill>
                  <a:srgbClr val="002060"/>
                </a:solidFill>
                <a:latin typeface="Century Gothic" panose="020B0502020202020204" pitchFamily="34" charset="0"/>
              </a:rPr>
              <a:t> ωστόσο</a:t>
            </a:r>
            <a:endParaRPr lang="en-US" sz="32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US" sz="3200" dirty="0">
                <a:solidFill>
                  <a:srgbClr val="002060"/>
                </a:solidFill>
                <a:latin typeface="Century Gothic" panose="020B0502020202020204" pitchFamily="34" charset="0"/>
              </a:rPr>
              <a:t>animal species=</a:t>
            </a:r>
            <a:r>
              <a:rPr lang="el-GR" sz="3200" dirty="0">
                <a:solidFill>
                  <a:srgbClr val="002060"/>
                </a:solidFill>
                <a:latin typeface="Century Gothic" panose="020B0502020202020204" pitchFamily="34" charset="0"/>
              </a:rPr>
              <a:t> είδος ζώου</a:t>
            </a:r>
            <a:endParaRPr lang="en-US" sz="32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US" sz="3200" dirty="0">
                <a:solidFill>
                  <a:srgbClr val="002060"/>
                </a:solidFill>
                <a:latin typeface="Century Gothic" panose="020B0502020202020204" pitchFamily="34" charset="0"/>
              </a:rPr>
              <a:t>extinction</a:t>
            </a:r>
            <a:r>
              <a:rPr lang="el-GR" sz="3200" dirty="0">
                <a:solidFill>
                  <a:srgbClr val="002060"/>
                </a:solidFill>
                <a:latin typeface="Century Gothic" panose="020B0502020202020204" pitchFamily="34" charset="0"/>
              </a:rPr>
              <a:t>= εξαφάνιση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ED7F52-E52E-4A61-B468-2AF19AB237E0}"/>
              </a:ext>
            </a:extLst>
          </p:cNvPr>
          <p:cNvSpPr txBox="1"/>
          <p:nvPr/>
        </p:nvSpPr>
        <p:spPr>
          <a:xfrm>
            <a:off x="7132320" y="5823411"/>
            <a:ext cx="4414911" cy="957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8B64A9-F94A-43FB-B678-2EE3B8050F1D}"/>
              </a:ext>
            </a:extLst>
          </p:cNvPr>
          <p:cNvSpPr txBox="1"/>
          <p:nvPr/>
        </p:nvSpPr>
        <p:spPr>
          <a:xfrm>
            <a:off x="6217920" y="5184812"/>
            <a:ext cx="5606561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400" b="0" i="1" dirty="0">
                <a:solidFill>
                  <a:srgbClr val="002060"/>
                </a:solidFill>
                <a:effectLst/>
                <a:latin typeface="acumin-pro-condensed"/>
              </a:rPr>
              <a:t>“When you realize the value of all life, you dwell less on what is past and concentrate on the preservation of the future.”</a:t>
            </a:r>
            <a:r>
              <a:rPr lang="en-US" sz="2400" b="0" i="0" dirty="0">
                <a:solidFill>
                  <a:srgbClr val="002060"/>
                </a:solidFill>
                <a:effectLst/>
                <a:latin typeface="acumin-pro-condensed"/>
              </a:rPr>
              <a:t> — “Gorillas in the Mist”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4E65B283-EB07-4874-A873-CECE530678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2138290"/>
            <a:ext cx="3570849" cy="289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58598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130</Words>
  <Application>Microsoft Office PowerPoint</Application>
  <PresentationFormat>Ευρεία οθόνη</PresentationFormat>
  <Paragraphs>29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8" baseType="lpstr">
      <vt:lpstr>acumin-pro-condensed</vt:lpstr>
      <vt:lpstr>Arial</vt:lpstr>
      <vt:lpstr>Calibri</vt:lpstr>
      <vt:lpstr>Calibri Light</vt:lpstr>
      <vt:lpstr>Century Gothic</vt:lpstr>
      <vt:lpstr>Θέμα του Office</vt:lpstr>
      <vt:lpstr>UNIT 9 Lesson 1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8 Lesson 1</dc:title>
  <dc:creator>Anna</dc:creator>
  <cp:lastModifiedBy>Anna</cp:lastModifiedBy>
  <cp:revision>9</cp:revision>
  <dcterms:created xsi:type="dcterms:W3CDTF">2021-04-10T11:48:20Z</dcterms:created>
  <dcterms:modified xsi:type="dcterms:W3CDTF">2021-05-31T18:45:47Z</dcterms:modified>
</cp:coreProperties>
</file>