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Arimo" charset="1" panose="020B0604020202020204"/>
      <p:regular r:id="rId25"/>
    </p:embeddedFont>
    <p:embeddedFont>
      <p:font typeface="Source Serif Pro" charset="1" panose="02040603050405020204"/>
      <p:regular r:id="rId26"/>
    </p:embeddedFont>
    <p:embeddedFont>
      <p:font typeface="Arimo Bold" charset="1" panose="020B0704020202020204"/>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notesMasters/notesMaster1.xml" Type="http://schemas.openxmlformats.org/officeDocument/2006/relationships/notesMaster"/><Relationship Id="rId23" Target="theme/theme2.xml" Type="http://schemas.openxmlformats.org/officeDocument/2006/relationships/theme"/><Relationship Id="rId24" Target="notesSlides/notesSlide1.xml" Type="http://schemas.openxmlformats.org/officeDocument/2006/relationships/note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notesSlides/notesSlide2.xml" Type="http://schemas.openxmlformats.org/officeDocument/2006/relationships/notesSlide"/><Relationship Id="rId29" Target="notesSlides/notesSlide3.xml" Type="http://schemas.openxmlformats.org/officeDocument/2006/relationships/notesSlide"/><Relationship Id="rId3" Target="viewProps.xml" Type="http://schemas.openxmlformats.org/officeDocument/2006/relationships/viewProps"/><Relationship Id="rId30" Target="notesSlides/notesSlide4.xml" Type="http://schemas.openxmlformats.org/officeDocument/2006/relationships/notesSlide"/><Relationship Id="rId31" Target="notesSlides/notesSlide5.xml" Type="http://schemas.openxmlformats.org/officeDocument/2006/relationships/notesSlide"/><Relationship Id="rId32" Target="notesSlides/notesSlide6.xml" Type="http://schemas.openxmlformats.org/officeDocument/2006/relationships/notesSlide"/><Relationship Id="rId33" Target="notesSlides/notesSlide7.xml" Type="http://schemas.openxmlformats.org/officeDocument/2006/relationships/notesSlide"/><Relationship Id="rId34" Target="notesSlides/notesSlide8.xml" Type="http://schemas.openxmlformats.org/officeDocument/2006/relationships/notesSlide"/><Relationship Id="rId35" Target="notesSlides/notesSlide9.xml" Type="http://schemas.openxmlformats.org/officeDocument/2006/relationships/notesSlide"/><Relationship Id="rId36" Target="notesSlides/notesSlide10.xml" Type="http://schemas.openxmlformats.org/officeDocument/2006/relationships/notesSlide"/><Relationship Id="rId37" Target="notesSlides/notesSlide11.xml" Type="http://schemas.openxmlformats.org/officeDocument/2006/relationships/notesSlide"/><Relationship Id="rId38" Target="notesSlides/notesSlide12.xml" Type="http://schemas.openxmlformats.org/officeDocument/2006/relationships/notesSlide"/><Relationship Id="rId39" Target="notesSlides/notesSlide13.xml" Type="http://schemas.openxmlformats.org/officeDocument/2006/relationships/notesSlide"/><Relationship Id="rId4" Target="theme/theme1.xml" Type="http://schemas.openxmlformats.org/officeDocument/2006/relationships/theme"/><Relationship Id="rId40" Target="notesSlides/notesSlide14.xml" Type="http://schemas.openxmlformats.org/officeDocument/2006/relationships/notesSlide"/><Relationship Id="rId41" Target="notesSlides/notesSlide15.xml" Type="http://schemas.openxmlformats.org/officeDocument/2006/relationships/notesSlide"/><Relationship Id="rId42" Target="notesSlides/notesSlide16.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20.png" Type="http://schemas.openxmlformats.org/officeDocument/2006/relationships/image"/><Relationship Id="rId4" Target="../media/image2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22.png" Type="http://schemas.openxmlformats.org/officeDocument/2006/relationships/image"/><Relationship Id="rId4" Target="../media/image2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2.png" Type="http://schemas.openxmlformats.org/officeDocument/2006/relationships/image"/><Relationship Id="rId4"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4.png" Type="http://schemas.openxmlformats.org/officeDocument/2006/relationships/image"/><Relationship Id="rId4" Target="../media/image1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992237" y="1891671"/>
            <a:ext cx="11232490" cy="2008667"/>
            <a:chOff x="0" y="0"/>
            <a:chExt cx="14976653" cy="2678223"/>
          </a:xfrm>
        </p:grpSpPr>
        <p:sp>
          <p:nvSpPr>
            <p:cNvPr name="Freeform 7" id="7"/>
            <p:cNvSpPr/>
            <p:nvPr/>
          </p:nvSpPr>
          <p:spPr>
            <a:xfrm flipH="false" flipV="false" rot="0">
              <a:off x="0" y="0"/>
              <a:ext cx="14976653" cy="2678223"/>
            </a:xfrm>
            <a:custGeom>
              <a:avLst/>
              <a:gdLst/>
              <a:ahLst/>
              <a:cxnLst/>
              <a:rect r="r" b="b" t="t" l="l"/>
              <a:pathLst>
                <a:path h="2678223" w="14976653">
                  <a:moveTo>
                    <a:pt x="0" y="0"/>
                  </a:moveTo>
                  <a:lnTo>
                    <a:pt x="14976653" y="0"/>
                  </a:lnTo>
                  <a:lnTo>
                    <a:pt x="14976653" y="2678223"/>
                  </a:lnTo>
                  <a:lnTo>
                    <a:pt x="0" y="2678223"/>
                  </a:lnTo>
                  <a:close/>
                </a:path>
              </a:pathLst>
            </a:custGeom>
            <a:solidFill>
              <a:srgbClr val="000000">
                <a:alpha val="0"/>
              </a:srgbClr>
            </a:solidFill>
          </p:spPr>
        </p:sp>
        <p:sp>
          <p:nvSpPr>
            <p:cNvPr name="TextBox 8" id="8"/>
            <p:cNvSpPr txBox="true"/>
            <p:nvPr/>
          </p:nvSpPr>
          <p:spPr>
            <a:xfrm>
              <a:off x="0" y="-57150"/>
              <a:ext cx="14976653" cy="2735373"/>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ΠΕΡΙΣΤΑΣΕΙΣ ΕΠΙΚΟΙΝΩΝΙΑΣ – ΚΕΙΜΕΝΙΚΑ ΕΙΔΗ</a:t>
              </a:r>
            </a:p>
          </p:txBody>
        </p:sp>
      </p:grpSp>
      <p:grpSp>
        <p:nvGrpSpPr>
          <p:cNvPr name="Group 9" id="9"/>
          <p:cNvGrpSpPr/>
          <p:nvPr/>
        </p:nvGrpSpPr>
        <p:grpSpPr>
          <a:xfrm rot="0">
            <a:off x="992238" y="4700439"/>
            <a:ext cx="9445526" cy="2268141"/>
            <a:chOff x="0" y="0"/>
            <a:chExt cx="12594035" cy="3024188"/>
          </a:xfrm>
        </p:grpSpPr>
        <p:sp>
          <p:nvSpPr>
            <p:cNvPr name="Freeform 10" id="10"/>
            <p:cNvSpPr/>
            <p:nvPr/>
          </p:nvSpPr>
          <p:spPr>
            <a:xfrm flipH="false" flipV="false" rot="0">
              <a:off x="0" y="0"/>
              <a:ext cx="12594035" cy="3024188"/>
            </a:xfrm>
            <a:custGeom>
              <a:avLst/>
              <a:gdLst/>
              <a:ahLst/>
              <a:cxnLst/>
              <a:rect r="r" b="b" t="t" l="l"/>
              <a:pathLst>
                <a:path h="3024188" w="12594035">
                  <a:moveTo>
                    <a:pt x="0" y="0"/>
                  </a:moveTo>
                  <a:lnTo>
                    <a:pt x="12594035" y="0"/>
                  </a:lnTo>
                  <a:lnTo>
                    <a:pt x="12594035" y="3024188"/>
                  </a:lnTo>
                  <a:lnTo>
                    <a:pt x="0" y="3024188"/>
                  </a:lnTo>
                  <a:close/>
                </a:path>
              </a:pathLst>
            </a:custGeom>
            <a:solidFill>
              <a:srgbClr val="000000">
                <a:alpha val="0"/>
              </a:srgbClr>
            </a:solidFill>
          </p:spPr>
        </p:sp>
        <p:sp>
          <p:nvSpPr>
            <p:cNvPr name="TextBox 11" id="11"/>
            <p:cNvSpPr txBox="true"/>
            <p:nvPr/>
          </p:nvSpPr>
          <p:spPr>
            <a:xfrm>
              <a:off x="0" y="-85725"/>
              <a:ext cx="12594035" cy="3109913"/>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Κάθε κείμενο γράφεται για να εξυπηρετήσει συγκεκριμένες επικοινωνιακές ανάγκες. Η επικοινωνιακή του αποτελεσματικότητα εξαρτάται από την επίτευξη της πρόθεσης του πομπού και την εναρμόνισή του με την περίσταση επικοινωνίας. Αυτή αφορά το περιβάλλον μέσα στο οποίο παράγονται τα νοήματα των κειμένων.</a:t>
              </a:r>
            </a:p>
          </p:txBody>
        </p:sp>
      </p:grpSp>
      <p:grpSp>
        <p:nvGrpSpPr>
          <p:cNvPr name="Group 12" id="12"/>
          <p:cNvGrpSpPr/>
          <p:nvPr/>
        </p:nvGrpSpPr>
        <p:grpSpPr>
          <a:xfrm rot="0">
            <a:off x="987475" y="7303889"/>
            <a:ext cx="463154" cy="463154"/>
            <a:chOff x="0" y="0"/>
            <a:chExt cx="617538" cy="617538"/>
          </a:xfrm>
        </p:grpSpPr>
        <p:sp>
          <p:nvSpPr>
            <p:cNvPr name="Freeform 13" id="13"/>
            <p:cNvSpPr/>
            <p:nvPr/>
          </p:nvSpPr>
          <p:spPr>
            <a:xfrm flipH="false" flipV="false" rot="0">
              <a:off x="0" y="0"/>
              <a:ext cx="617601" cy="617601"/>
            </a:xfrm>
            <a:custGeom>
              <a:avLst/>
              <a:gdLst/>
              <a:ahLst/>
              <a:cxnLst/>
              <a:rect r="r" b="b" t="t" l="l"/>
              <a:pathLst>
                <a:path h="617601" w="617601">
                  <a:moveTo>
                    <a:pt x="0" y="308737"/>
                  </a:moveTo>
                  <a:cubicBezTo>
                    <a:pt x="0" y="138303"/>
                    <a:pt x="138303" y="0"/>
                    <a:pt x="308737" y="0"/>
                  </a:cubicBezTo>
                  <a:cubicBezTo>
                    <a:pt x="310642" y="0"/>
                    <a:pt x="312547" y="889"/>
                    <a:pt x="313690" y="2413"/>
                  </a:cubicBezTo>
                  <a:lnTo>
                    <a:pt x="308737" y="6350"/>
                  </a:lnTo>
                  <a:lnTo>
                    <a:pt x="308737" y="0"/>
                  </a:lnTo>
                  <a:lnTo>
                    <a:pt x="308737" y="6350"/>
                  </a:lnTo>
                  <a:lnTo>
                    <a:pt x="308737" y="0"/>
                  </a:lnTo>
                  <a:cubicBezTo>
                    <a:pt x="479298" y="0"/>
                    <a:pt x="617601" y="138303"/>
                    <a:pt x="617601" y="308737"/>
                  </a:cubicBezTo>
                  <a:cubicBezTo>
                    <a:pt x="617601" y="311150"/>
                    <a:pt x="616204" y="313309"/>
                    <a:pt x="614045" y="314452"/>
                  </a:cubicBezTo>
                  <a:lnTo>
                    <a:pt x="611251" y="308737"/>
                  </a:lnTo>
                  <a:lnTo>
                    <a:pt x="617601" y="308737"/>
                  </a:lnTo>
                  <a:cubicBezTo>
                    <a:pt x="617601" y="479298"/>
                    <a:pt x="479298" y="617474"/>
                    <a:pt x="308864" y="617474"/>
                  </a:cubicBezTo>
                  <a:lnTo>
                    <a:pt x="308864" y="611124"/>
                  </a:lnTo>
                  <a:lnTo>
                    <a:pt x="308864" y="604774"/>
                  </a:lnTo>
                  <a:lnTo>
                    <a:pt x="308864" y="611124"/>
                  </a:lnTo>
                  <a:lnTo>
                    <a:pt x="308864" y="617474"/>
                  </a:lnTo>
                  <a:cubicBezTo>
                    <a:pt x="138303" y="617601"/>
                    <a:pt x="0" y="479298"/>
                    <a:pt x="0" y="308737"/>
                  </a:cubicBezTo>
                  <a:lnTo>
                    <a:pt x="6350" y="308737"/>
                  </a:lnTo>
                  <a:lnTo>
                    <a:pt x="0" y="308737"/>
                  </a:lnTo>
                  <a:moveTo>
                    <a:pt x="12700" y="308737"/>
                  </a:moveTo>
                  <a:lnTo>
                    <a:pt x="6350" y="308737"/>
                  </a:lnTo>
                  <a:lnTo>
                    <a:pt x="12700" y="308737"/>
                  </a:lnTo>
                  <a:cubicBezTo>
                    <a:pt x="12700" y="472313"/>
                    <a:pt x="145288" y="604901"/>
                    <a:pt x="308737" y="604901"/>
                  </a:cubicBezTo>
                  <a:cubicBezTo>
                    <a:pt x="312293" y="604901"/>
                    <a:pt x="315087" y="607695"/>
                    <a:pt x="315087" y="611251"/>
                  </a:cubicBezTo>
                  <a:cubicBezTo>
                    <a:pt x="315087" y="614807"/>
                    <a:pt x="312293" y="617601"/>
                    <a:pt x="308737" y="617601"/>
                  </a:cubicBezTo>
                  <a:cubicBezTo>
                    <a:pt x="305181" y="617601"/>
                    <a:pt x="302387" y="614807"/>
                    <a:pt x="302387" y="611251"/>
                  </a:cubicBezTo>
                  <a:cubicBezTo>
                    <a:pt x="302387" y="607695"/>
                    <a:pt x="305181" y="604901"/>
                    <a:pt x="308737" y="604901"/>
                  </a:cubicBezTo>
                  <a:cubicBezTo>
                    <a:pt x="472313" y="604901"/>
                    <a:pt x="604774" y="472313"/>
                    <a:pt x="604774" y="308864"/>
                  </a:cubicBezTo>
                  <a:cubicBezTo>
                    <a:pt x="604774" y="306451"/>
                    <a:pt x="606171" y="304292"/>
                    <a:pt x="608330" y="303149"/>
                  </a:cubicBezTo>
                  <a:lnTo>
                    <a:pt x="611124" y="308864"/>
                  </a:lnTo>
                  <a:lnTo>
                    <a:pt x="604774" y="308864"/>
                  </a:lnTo>
                  <a:cubicBezTo>
                    <a:pt x="604901" y="145288"/>
                    <a:pt x="472313" y="12700"/>
                    <a:pt x="308737" y="12700"/>
                  </a:cubicBezTo>
                  <a:cubicBezTo>
                    <a:pt x="306832" y="12700"/>
                    <a:pt x="304927" y="11811"/>
                    <a:pt x="303784" y="10287"/>
                  </a:cubicBezTo>
                  <a:lnTo>
                    <a:pt x="308737" y="6350"/>
                  </a:lnTo>
                  <a:lnTo>
                    <a:pt x="308737" y="12700"/>
                  </a:lnTo>
                  <a:cubicBezTo>
                    <a:pt x="145288" y="12700"/>
                    <a:pt x="12700" y="145288"/>
                    <a:pt x="12700" y="308737"/>
                  </a:cubicBezTo>
                  <a:close/>
                </a:path>
              </a:pathLst>
            </a:custGeom>
            <a:solidFill>
              <a:srgbClr val="FFFFFF"/>
            </a:solidFill>
          </p:spPr>
        </p:sp>
      </p:grpSp>
      <p:sp>
        <p:nvSpPr>
          <p:cNvPr name="Freeform 14" id="14" descr="preencoded.png"/>
          <p:cNvSpPr/>
          <p:nvPr/>
        </p:nvSpPr>
        <p:spPr>
          <a:xfrm flipH="false" flipV="false" rot="0">
            <a:off x="1001762" y="7767042"/>
            <a:ext cx="434579" cy="434579"/>
          </a:xfrm>
          <a:custGeom>
            <a:avLst/>
            <a:gdLst/>
            <a:ahLst/>
            <a:cxnLst/>
            <a:rect r="r" b="b" t="t" l="l"/>
            <a:pathLst>
              <a:path h="434579" w="434579">
                <a:moveTo>
                  <a:pt x="0" y="0"/>
                </a:moveTo>
                <a:lnTo>
                  <a:pt x="434579" y="0"/>
                </a:lnTo>
                <a:lnTo>
                  <a:pt x="434579" y="434579"/>
                </a:lnTo>
                <a:lnTo>
                  <a:pt x="0" y="434579"/>
                </a:lnTo>
                <a:lnTo>
                  <a:pt x="0" y="0"/>
                </a:lnTo>
                <a:close/>
              </a:path>
            </a:pathLst>
          </a:custGeom>
          <a:blipFill>
            <a:blip r:embed="rId3"/>
            <a:stretch>
              <a:fillRect l="0" t="0" r="0" b="0"/>
            </a:stretch>
          </a:blipFill>
        </p:spPr>
      </p:sp>
      <p:grpSp>
        <p:nvGrpSpPr>
          <p:cNvPr name="Group 15" id="15"/>
          <p:cNvGrpSpPr/>
          <p:nvPr/>
        </p:nvGrpSpPr>
        <p:grpSpPr>
          <a:xfrm rot="0">
            <a:off x="1450629" y="7767042"/>
            <a:ext cx="5343935" cy="643635"/>
            <a:chOff x="0" y="0"/>
            <a:chExt cx="5491362" cy="661392"/>
          </a:xfrm>
        </p:grpSpPr>
        <p:sp>
          <p:nvSpPr>
            <p:cNvPr name="Freeform 16" id="16"/>
            <p:cNvSpPr/>
            <p:nvPr/>
          </p:nvSpPr>
          <p:spPr>
            <a:xfrm flipH="false" flipV="false" rot="0">
              <a:off x="0" y="0"/>
              <a:ext cx="5491362" cy="661392"/>
            </a:xfrm>
            <a:custGeom>
              <a:avLst/>
              <a:gdLst/>
              <a:ahLst/>
              <a:cxnLst/>
              <a:rect r="r" b="b" t="t" l="l"/>
              <a:pathLst>
                <a:path h="661392" w="5491362">
                  <a:moveTo>
                    <a:pt x="0" y="0"/>
                  </a:moveTo>
                  <a:lnTo>
                    <a:pt x="5491362" y="0"/>
                  </a:lnTo>
                  <a:lnTo>
                    <a:pt x="5491362" y="661392"/>
                  </a:lnTo>
                  <a:lnTo>
                    <a:pt x="0" y="661392"/>
                  </a:lnTo>
                  <a:close/>
                </a:path>
              </a:pathLst>
            </a:custGeom>
            <a:solidFill>
              <a:srgbClr val="000000">
                <a:alpha val="0"/>
              </a:srgbClr>
            </a:solidFill>
          </p:spPr>
        </p:sp>
        <p:sp>
          <p:nvSpPr>
            <p:cNvPr name="TextBox 17" id="17"/>
            <p:cNvSpPr txBox="true"/>
            <p:nvPr/>
          </p:nvSpPr>
          <p:spPr>
            <a:xfrm>
              <a:off x="0" y="-66675"/>
              <a:ext cx="5491362" cy="728067"/>
            </a:xfrm>
            <a:prstGeom prst="rect">
              <a:avLst/>
            </a:prstGeom>
          </p:spPr>
          <p:txBody>
            <a:bodyPr anchor="t" rtlCol="false" tIns="0" lIns="0" bIns="0" rIns="0"/>
            <a:lstStyle/>
            <a:p>
              <a:pPr algn="l">
                <a:lnSpc>
                  <a:spcPts val="3311"/>
                </a:lnSpc>
              </a:pPr>
              <a:r>
                <a:rPr lang="en-US" sz="2350" b="true">
                  <a:solidFill>
                    <a:srgbClr val="504C49"/>
                  </a:solidFill>
                  <a:latin typeface="Arimo Bold"/>
                  <a:ea typeface="Arimo Bold"/>
                  <a:cs typeface="Arimo Bold"/>
                  <a:sym typeface="Arimo Bold"/>
                </a:rPr>
                <a:t> </a:t>
              </a:r>
              <a:r>
                <a:rPr lang="en-US" sz="2350" b="true">
                  <a:solidFill>
                    <a:srgbClr val="504C49"/>
                  </a:solidFill>
                  <a:latin typeface="Arimo Bold"/>
                  <a:ea typeface="Arimo Bold"/>
                  <a:cs typeface="Arimo Bold"/>
                  <a:sym typeface="Arimo Bold"/>
                </a:rPr>
                <a:t>Vasilis Varsamopoulos</a:t>
              </a:r>
            </a:p>
          </p:txBody>
        </p:sp>
      </p:grpSp>
      <p:sp>
        <p:nvSpPr>
          <p:cNvPr name="Freeform 18" id="18"/>
          <p:cNvSpPr/>
          <p:nvPr/>
        </p:nvSpPr>
        <p:spPr>
          <a:xfrm flipH="false" flipV="false" rot="0">
            <a:off x="11572727" y="0"/>
            <a:ext cx="6715273" cy="10287000"/>
          </a:xfrm>
          <a:custGeom>
            <a:avLst/>
            <a:gdLst/>
            <a:ahLst/>
            <a:cxnLst/>
            <a:rect r="r" b="b" t="t" l="l"/>
            <a:pathLst>
              <a:path h="10287000" w="6715273">
                <a:moveTo>
                  <a:pt x="0" y="0"/>
                </a:moveTo>
                <a:lnTo>
                  <a:pt x="6715273" y="0"/>
                </a:lnTo>
                <a:lnTo>
                  <a:pt x="6715273" y="10287000"/>
                </a:lnTo>
                <a:lnTo>
                  <a:pt x="0" y="10287000"/>
                </a:lnTo>
                <a:lnTo>
                  <a:pt x="0" y="0"/>
                </a:lnTo>
                <a:close/>
              </a:path>
            </a:pathLst>
          </a:custGeom>
          <a:blipFill>
            <a:blip r:embed="rId4"/>
            <a:stretch>
              <a:fillRect l="-73715" t="0" r="-94447"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grpSp>
        <p:nvGrpSpPr>
          <p:cNvPr name="Group 7" id="7"/>
          <p:cNvGrpSpPr/>
          <p:nvPr/>
        </p:nvGrpSpPr>
        <p:grpSpPr>
          <a:xfrm rot="0">
            <a:off x="992238" y="2967484"/>
            <a:ext cx="7088237" cy="885974"/>
            <a:chOff x="0" y="0"/>
            <a:chExt cx="9450983" cy="1181298"/>
          </a:xfrm>
        </p:grpSpPr>
        <p:sp>
          <p:nvSpPr>
            <p:cNvPr name="Freeform 8" id="8"/>
            <p:cNvSpPr/>
            <p:nvPr/>
          </p:nvSpPr>
          <p:spPr>
            <a:xfrm flipH="false" flipV="false" rot="0">
              <a:off x="0" y="0"/>
              <a:ext cx="9450984" cy="1181298"/>
            </a:xfrm>
            <a:custGeom>
              <a:avLst/>
              <a:gdLst/>
              <a:ahLst/>
              <a:cxnLst/>
              <a:rect r="r" b="b" t="t" l="l"/>
              <a:pathLst>
                <a:path h="1181298" w="9450984">
                  <a:moveTo>
                    <a:pt x="0" y="0"/>
                  </a:moveTo>
                  <a:lnTo>
                    <a:pt x="9450984" y="0"/>
                  </a:lnTo>
                  <a:lnTo>
                    <a:pt x="9450984" y="1181298"/>
                  </a:lnTo>
                  <a:lnTo>
                    <a:pt x="0" y="1181298"/>
                  </a:lnTo>
                  <a:close/>
                </a:path>
              </a:pathLst>
            </a:custGeom>
            <a:solidFill>
              <a:srgbClr val="000000">
                <a:alpha val="0"/>
              </a:srgbClr>
            </a:solidFill>
          </p:spPr>
        </p:sp>
        <p:sp>
          <p:nvSpPr>
            <p:cNvPr name="TextBox 9" id="9"/>
            <p:cNvSpPr txBox="true"/>
            <p:nvPr/>
          </p:nvSpPr>
          <p:spPr>
            <a:xfrm>
              <a:off x="0" y="-57150"/>
              <a:ext cx="9450983"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Ομιλία – Εισήγηση</a:t>
              </a:r>
            </a:p>
          </p:txBody>
        </p:sp>
      </p:grpSp>
      <p:grpSp>
        <p:nvGrpSpPr>
          <p:cNvPr name="Group 10" id="10"/>
          <p:cNvGrpSpPr/>
          <p:nvPr/>
        </p:nvGrpSpPr>
        <p:grpSpPr>
          <a:xfrm rot="0">
            <a:off x="992238" y="4278660"/>
            <a:ext cx="9445526" cy="1360885"/>
            <a:chOff x="0" y="0"/>
            <a:chExt cx="12594035" cy="1814513"/>
          </a:xfrm>
        </p:grpSpPr>
        <p:sp>
          <p:nvSpPr>
            <p:cNvPr name="Freeform 11" id="11"/>
            <p:cNvSpPr/>
            <p:nvPr/>
          </p:nvSpPr>
          <p:spPr>
            <a:xfrm flipH="false" flipV="false" rot="0">
              <a:off x="0" y="0"/>
              <a:ext cx="12594035" cy="1814513"/>
            </a:xfrm>
            <a:custGeom>
              <a:avLst/>
              <a:gdLst/>
              <a:ahLst/>
              <a:cxnLst/>
              <a:rect r="r" b="b" t="t" l="l"/>
              <a:pathLst>
                <a:path h="1814513" w="12594035">
                  <a:moveTo>
                    <a:pt x="0" y="0"/>
                  </a:moveTo>
                  <a:lnTo>
                    <a:pt x="12594035" y="0"/>
                  </a:lnTo>
                  <a:lnTo>
                    <a:pt x="12594035" y="1814513"/>
                  </a:lnTo>
                  <a:lnTo>
                    <a:pt x="0" y="1814513"/>
                  </a:lnTo>
                  <a:close/>
                </a:path>
              </a:pathLst>
            </a:custGeom>
            <a:solidFill>
              <a:srgbClr val="000000">
                <a:alpha val="0"/>
              </a:srgbClr>
            </a:solidFill>
          </p:spPr>
        </p:sp>
        <p:sp>
          <p:nvSpPr>
            <p:cNvPr name="TextBox 12" id="12"/>
            <p:cNvSpPr txBox="true"/>
            <p:nvPr/>
          </p:nvSpPr>
          <p:spPr>
            <a:xfrm>
              <a:off x="0" y="-85725"/>
              <a:ext cx="12594035" cy="1900238"/>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Η ομιλία και η εισήγηση είναι προσχεδιασμένος προφορικός λόγος, για αυτό συνδυάζει αρμονικά τα γνωρίσματα και του προφορικού και του γραπτού λόγου.</a:t>
              </a:r>
            </a:p>
          </p:txBody>
        </p:sp>
      </p:grpSp>
      <p:grpSp>
        <p:nvGrpSpPr>
          <p:cNvPr name="Group 13" id="13"/>
          <p:cNvGrpSpPr/>
          <p:nvPr/>
        </p:nvGrpSpPr>
        <p:grpSpPr>
          <a:xfrm rot="0">
            <a:off x="992238" y="5958482"/>
            <a:ext cx="9445526" cy="1360885"/>
            <a:chOff x="0" y="0"/>
            <a:chExt cx="12594035" cy="1814513"/>
          </a:xfrm>
        </p:grpSpPr>
        <p:sp>
          <p:nvSpPr>
            <p:cNvPr name="Freeform 14" id="14"/>
            <p:cNvSpPr/>
            <p:nvPr/>
          </p:nvSpPr>
          <p:spPr>
            <a:xfrm flipH="false" flipV="false" rot="0">
              <a:off x="0" y="0"/>
              <a:ext cx="12594035" cy="1814513"/>
            </a:xfrm>
            <a:custGeom>
              <a:avLst/>
              <a:gdLst/>
              <a:ahLst/>
              <a:cxnLst/>
              <a:rect r="r" b="b" t="t" l="l"/>
              <a:pathLst>
                <a:path h="1814513" w="12594035">
                  <a:moveTo>
                    <a:pt x="0" y="0"/>
                  </a:moveTo>
                  <a:lnTo>
                    <a:pt x="12594035" y="0"/>
                  </a:lnTo>
                  <a:lnTo>
                    <a:pt x="12594035" y="1814513"/>
                  </a:lnTo>
                  <a:lnTo>
                    <a:pt x="0" y="1814513"/>
                  </a:lnTo>
                  <a:close/>
                </a:path>
              </a:pathLst>
            </a:custGeom>
            <a:solidFill>
              <a:srgbClr val="000000">
                <a:alpha val="0"/>
              </a:srgbClr>
            </a:solidFill>
          </p:spPr>
        </p:sp>
        <p:sp>
          <p:nvSpPr>
            <p:cNvPr name="TextBox 15" id="15"/>
            <p:cNvSpPr txBox="true"/>
            <p:nvPr/>
          </p:nvSpPr>
          <p:spPr>
            <a:xfrm>
              <a:off x="0" y="-85725"/>
              <a:ext cx="12594035" cy="1900238"/>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Ο ομιλητής θέλει να εκφράσει τη γνώμη του για ένα θέμα, να ενημερώσει το ακροατήριο σχετικά με αυτό, να εγείρει προβληματισμό και να πείσει για τις θέσεις του.</a:t>
              </a:r>
            </a:p>
          </p:txBody>
        </p:sp>
      </p:grpSp>
    </p:spTree>
  </p:cSld>
  <p:clrMapOvr>
    <a:masterClrMapping/>
  </p:clrMapOvr>
</p:sld>
</file>

<file path=ppt/slides/slide1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992238" y="2519723"/>
            <a:ext cx="12268349" cy="885974"/>
            <a:chOff x="0" y="0"/>
            <a:chExt cx="16357798" cy="1181298"/>
          </a:xfrm>
        </p:grpSpPr>
        <p:sp>
          <p:nvSpPr>
            <p:cNvPr name="Freeform 7" id="7"/>
            <p:cNvSpPr/>
            <p:nvPr/>
          </p:nvSpPr>
          <p:spPr>
            <a:xfrm flipH="false" flipV="false" rot="0">
              <a:off x="0" y="0"/>
              <a:ext cx="16357798" cy="1181298"/>
            </a:xfrm>
            <a:custGeom>
              <a:avLst/>
              <a:gdLst/>
              <a:ahLst/>
              <a:cxnLst/>
              <a:rect r="r" b="b" t="t" l="l"/>
              <a:pathLst>
                <a:path h="1181298" w="16357798">
                  <a:moveTo>
                    <a:pt x="0" y="0"/>
                  </a:moveTo>
                  <a:lnTo>
                    <a:pt x="16357798" y="0"/>
                  </a:lnTo>
                  <a:lnTo>
                    <a:pt x="16357798" y="1181298"/>
                  </a:lnTo>
                  <a:lnTo>
                    <a:pt x="0" y="1181298"/>
                  </a:lnTo>
                  <a:close/>
                </a:path>
              </a:pathLst>
            </a:custGeom>
            <a:solidFill>
              <a:srgbClr val="000000">
                <a:alpha val="0"/>
              </a:srgbClr>
            </a:solidFill>
          </p:spPr>
        </p:sp>
        <p:sp>
          <p:nvSpPr>
            <p:cNvPr name="TextBox 8" id="8"/>
            <p:cNvSpPr txBox="true"/>
            <p:nvPr/>
          </p:nvSpPr>
          <p:spPr>
            <a:xfrm>
              <a:off x="0" y="-57150"/>
              <a:ext cx="16357798"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Χαρακτηριστικά Ομιλίας - Εισήγησης</a:t>
              </a:r>
            </a:p>
          </p:txBody>
        </p:sp>
      </p:grpSp>
      <p:grpSp>
        <p:nvGrpSpPr>
          <p:cNvPr name="Group 9" id="9"/>
          <p:cNvGrpSpPr/>
          <p:nvPr/>
        </p:nvGrpSpPr>
        <p:grpSpPr>
          <a:xfrm rot="0">
            <a:off x="992238" y="4310806"/>
            <a:ext cx="16303526" cy="453629"/>
            <a:chOff x="0" y="0"/>
            <a:chExt cx="21738035" cy="604838"/>
          </a:xfrm>
        </p:grpSpPr>
        <p:sp>
          <p:nvSpPr>
            <p:cNvPr name="Freeform 10" id="10"/>
            <p:cNvSpPr/>
            <p:nvPr/>
          </p:nvSpPr>
          <p:spPr>
            <a:xfrm flipH="false" flipV="false" rot="0">
              <a:off x="0" y="0"/>
              <a:ext cx="21738034" cy="604838"/>
            </a:xfrm>
            <a:custGeom>
              <a:avLst/>
              <a:gdLst/>
              <a:ahLst/>
              <a:cxnLst/>
              <a:rect r="r" b="b" t="t" l="l"/>
              <a:pathLst>
                <a:path h="604838" w="21738034">
                  <a:moveTo>
                    <a:pt x="0" y="0"/>
                  </a:moveTo>
                  <a:lnTo>
                    <a:pt x="21738034" y="0"/>
                  </a:lnTo>
                  <a:lnTo>
                    <a:pt x="21738034" y="604838"/>
                  </a:lnTo>
                  <a:lnTo>
                    <a:pt x="0" y="604838"/>
                  </a:lnTo>
                  <a:close/>
                </a:path>
              </a:pathLst>
            </a:custGeom>
            <a:solidFill>
              <a:srgbClr val="000000">
                <a:alpha val="0"/>
              </a:srgbClr>
            </a:solidFill>
          </p:spPr>
        </p:sp>
        <p:sp>
          <p:nvSpPr>
            <p:cNvPr name="TextBox 11" id="11"/>
            <p:cNvSpPr txBox="true"/>
            <p:nvPr/>
          </p:nvSpPr>
          <p:spPr>
            <a:xfrm>
              <a:off x="0" y="-85725"/>
              <a:ext cx="21738035" cy="690563"/>
            </a:xfrm>
            <a:prstGeom prst="rect">
              <a:avLst/>
            </a:prstGeom>
          </p:spPr>
          <p:txBody>
            <a:bodyPr anchor="t" rtlCol="false" tIns="0" lIns="0" bIns="0" rIns="0"/>
            <a:lstStyle/>
            <a:p>
              <a:pPr algn="l" marL="329902" indent="-164951" lvl="1">
                <a:lnSpc>
                  <a:spcPts val="3562"/>
                </a:lnSpc>
                <a:buFont typeface="Arial"/>
                <a:buChar char="•"/>
              </a:pPr>
              <a:r>
                <a:rPr lang="en-US" sz="2187">
                  <a:solidFill>
                    <a:srgbClr val="504C49"/>
                  </a:solidFill>
                  <a:latin typeface="Source Serif Pro"/>
                  <a:ea typeface="Source Serif Pro"/>
                  <a:cs typeface="Source Serif Pro"/>
                  <a:sym typeface="Source Serif Pro"/>
                </a:rPr>
                <a:t>Υπάρχει προσφώνηση.</a:t>
              </a:r>
            </a:p>
          </p:txBody>
        </p:sp>
      </p:grpSp>
      <p:grpSp>
        <p:nvGrpSpPr>
          <p:cNvPr name="Group 12" id="12"/>
          <p:cNvGrpSpPr/>
          <p:nvPr/>
        </p:nvGrpSpPr>
        <p:grpSpPr>
          <a:xfrm rot="0">
            <a:off x="992238" y="4863554"/>
            <a:ext cx="16303526" cy="453629"/>
            <a:chOff x="0" y="0"/>
            <a:chExt cx="21738035" cy="604838"/>
          </a:xfrm>
        </p:grpSpPr>
        <p:sp>
          <p:nvSpPr>
            <p:cNvPr name="Freeform 13" id="13"/>
            <p:cNvSpPr/>
            <p:nvPr/>
          </p:nvSpPr>
          <p:spPr>
            <a:xfrm flipH="false" flipV="false" rot="0">
              <a:off x="0" y="0"/>
              <a:ext cx="21738034" cy="604838"/>
            </a:xfrm>
            <a:custGeom>
              <a:avLst/>
              <a:gdLst/>
              <a:ahLst/>
              <a:cxnLst/>
              <a:rect r="r" b="b" t="t" l="l"/>
              <a:pathLst>
                <a:path h="604838" w="21738034">
                  <a:moveTo>
                    <a:pt x="0" y="0"/>
                  </a:moveTo>
                  <a:lnTo>
                    <a:pt x="21738034" y="0"/>
                  </a:lnTo>
                  <a:lnTo>
                    <a:pt x="21738034" y="604838"/>
                  </a:lnTo>
                  <a:lnTo>
                    <a:pt x="0" y="604838"/>
                  </a:lnTo>
                  <a:close/>
                </a:path>
              </a:pathLst>
            </a:custGeom>
            <a:solidFill>
              <a:srgbClr val="000000">
                <a:alpha val="0"/>
              </a:srgbClr>
            </a:solidFill>
          </p:spPr>
        </p:sp>
        <p:sp>
          <p:nvSpPr>
            <p:cNvPr name="TextBox 14" id="14"/>
            <p:cNvSpPr txBox="true"/>
            <p:nvPr/>
          </p:nvSpPr>
          <p:spPr>
            <a:xfrm>
              <a:off x="0" y="-85725"/>
              <a:ext cx="21738035" cy="690563"/>
            </a:xfrm>
            <a:prstGeom prst="rect">
              <a:avLst/>
            </a:prstGeom>
          </p:spPr>
          <p:txBody>
            <a:bodyPr anchor="t" rtlCol="false" tIns="0" lIns="0" bIns="0" rIns="0"/>
            <a:lstStyle/>
            <a:p>
              <a:pPr algn="l" marL="329902" indent="-164951" lvl="1">
                <a:lnSpc>
                  <a:spcPts val="3562"/>
                </a:lnSpc>
                <a:buFont typeface="Arial"/>
                <a:buChar char="•"/>
              </a:pPr>
              <a:r>
                <a:rPr lang="en-US" sz="2187">
                  <a:solidFill>
                    <a:srgbClr val="504C49"/>
                  </a:solidFill>
                  <a:latin typeface="Source Serif Pro"/>
                  <a:ea typeface="Source Serif Pro"/>
                  <a:cs typeface="Source Serif Pro"/>
                  <a:sym typeface="Source Serif Pro"/>
                </a:rPr>
                <a:t>Στον πρόλογο αναφέρεται η αφορμή και το θέμα της ομιλίας.</a:t>
              </a:r>
            </a:p>
          </p:txBody>
        </p:sp>
      </p:grpSp>
      <p:grpSp>
        <p:nvGrpSpPr>
          <p:cNvPr name="Group 15" id="15"/>
          <p:cNvGrpSpPr/>
          <p:nvPr/>
        </p:nvGrpSpPr>
        <p:grpSpPr>
          <a:xfrm rot="0">
            <a:off x="992237" y="5416302"/>
            <a:ext cx="16303526" cy="907256"/>
            <a:chOff x="0" y="0"/>
            <a:chExt cx="21738035" cy="1209675"/>
          </a:xfrm>
        </p:grpSpPr>
        <p:sp>
          <p:nvSpPr>
            <p:cNvPr name="Freeform 16" id="16"/>
            <p:cNvSpPr/>
            <p:nvPr/>
          </p:nvSpPr>
          <p:spPr>
            <a:xfrm flipH="false" flipV="false" rot="0">
              <a:off x="0" y="0"/>
              <a:ext cx="21738034" cy="1209675"/>
            </a:xfrm>
            <a:custGeom>
              <a:avLst/>
              <a:gdLst/>
              <a:ahLst/>
              <a:cxnLst/>
              <a:rect r="r" b="b" t="t" l="l"/>
              <a:pathLst>
                <a:path h="1209675" w="21738034">
                  <a:moveTo>
                    <a:pt x="0" y="0"/>
                  </a:moveTo>
                  <a:lnTo>
                    <a:pt x="21738034" y="0"/>
                  </a:lnTo>
                  <a:lnTo>
                    <a:pt x="21738034" y="1209675"/>
                  </a:lnTo>
                  <a:lnTo>
                    <a:pt x="0" y="1209675"/>
                  </a:lnTo>
                  <a:close/>
                </a:path>
              </a:pathLst>
            </a:custGeom>
            <a:solidFill>
              <a:srgbClr val="000000">
                <a:alpha val="0"/>
              </a:srgbClr>
            </a:solidFill>
          </p:spPr>
        </p:sp>
        <p:sp>
          <p:nvSpPr>
            <p:cNvPr name="TextBox 17" id="17"/>
            <p:cNvSpPr txBox="true"/>
            <p:nvPr/>
          </p:nvSpPr>
          <p:spPr>
            <a:xfrm>
              <a:off x="0" y="-85725"/>
              <a:ext cx="21738035" cy="1295400"/>
            </a:xfrm>
            <a:prstGeom prst="rect">
              <a:avLst/>
            </a:prstGeom>
          </p:spPr>
          <p:txBody>
            <a:bodyPr anchor="t" rtlCol="false" tIns="0" lIns="0" bIns="0" rIns="0"/>
            <a:lstStyle/>
            <a:p>
              <a:pPr algn="l" marL="329764" indent="-164882" lvl="1">
                <a:lnSpc>
                  <a:spcPts val="3561"/>
                </a:lnSpc>
                <a:buFont typeface="Arial"/>
                <a:buChar char="•"/>
              </a:pPr>
              <a:r>
                <a:rPr lang="en-US" sz="2187">
                  <a:solidFill>
                    <a:srgbClr val="504C49"/>
                  </a:solidFill>
                  <a:latin typeface="Source Serif Pro"/>
                  <a:ea typeface="Source Serif Pro"/>
                  <a:cs typeface="Source Serif Pro"/>
                  <a:sym typeface="Source Serif Pro"/>
                </a:rPr>
                <a:t>Στο κύριο μέρος δίνονται απαντήσεις στα ζητούμενα του εκθεσιότιτλου με επιχειρήματα. </a:t>
              </a:r>
            </a:p>
            <a:p>
              <a:pPr algn="l" marL="329902" indent="-164951" lvl="1">
                <a:lnSpc>
                  <a:spcPts val="3562"/>
                </a:lnSpc>
                <a:buFont typeface="Arial"/>
                <a:buChar char="•"/>
              </a:pPr>
              <a:r>
                <a:rPr lang="en-US" sz="2187">
                  <a:solidFill>
                    <a:srgbClr val="504C49"/>
                  </a:solidFill>
                  <a:latin typeface="Source Serif Pro"/>
                  <a:ea typeface="Source Serif Pro"/>
                  <a:cs typeface="Source Serif Pro"/>
                  <a:sym typeface="Source Serif Pro"/>
                </a:rPr>
                <a:t>Επίσης, χρησιμοποιούνται στοιχεία προφορικού λόγου (π.χ. ρητορικές ερωτήσεις, χρήση α και β προσώπου).</a:t>
              </a:r>
            </a:p>
          </p:txBody>
        </p:sp>
      </p:grpSp>
      <p:grpSp>
        <p:nvGrpSpPr>
          <p:cNvPr name="Group 18" id="18"/>
          <p:cNvGrpSpPr/>
          <p:nvPr/>
        </p:nvGrpSpPr>
        <p:grpSpPr>
          <a:xfrm rot="0">
            <a:off x="992238" y="6422677"/>
            <a:ext cx="16303526" cy="453629"/>
            <a:chOff x="0" y="0"/>
            <a:chExt cx="21738035" cy="604838"/>
          </a:xfrm>
        </p:grpSpPr>
        <p:sp>
          <p:nvSpPr>
            <p:cNvPr name="Freeform 19" id="19"/>
            <p:cNvSpPr/>
            <p:nvPr/>
          </p:nvSpPr>
          <p:spPr>
            <a:xfrm flipH="false" flipV="false" rot="0">
              <a:off x="0" y="0"/>
              <a:ext cx="21738034" cy="604838"/>
            </a:xfrm>
            <a:custGeom>
              <a:avLst/>
              <a:gdLst/>
              <a:ahLst/>
              <a:cxnLst/>
              <a:rect r="r" b="b" t="t" l="l"/>
              <a:pathLst>
                <a:path h="604838" w="21738034">
                  <a:moveTo>
                    <a:pt x="0" y="0"/>
                  </a:moveTo>
                  <a:lnTo>
                    <a:pt x="21738034" y="0"/>
                  </a:lnTo>
                  <a:lnTo>
                    <a:pt x="21738034" y="604838"/>
                  </a:lnTo>
                  <a:lnTo>
                    <a:pt x="0" y="604838"/>
                  </a:lnTo>
                  <a:close/>
                </a:path>
              </a:pathLst>
            </a:custGeom>
            <a:solidFill>
              <a:srgbClr val="000000">
                <a:alpha val="0"/>
              </a:srgbClr>
            </a:solidFill>
          </p:spPr>
        </p:sp>
        <p:sp>
          <p:nvSpPr>
            <p:cNvPr name="TextBox 20" id="20"/>
            <p:cNvSpPr txBox="true"/>
            <p:nvPr/>
          </p:nvSpPr>
          <p:spPr>
            <a:xfrm>
              <a:off x="0" y="-85725"/>
              <a:ext cx="21738035" cy="690563"/>
            </a:xfrm>
            <a:prstGeom prst="rect">
              <a:avLst/>
            </a:prstGeom>
          </p:spPr>
          <p:txBody>
            <a:bodyPr anchor="t" rtlCol="false" tIns="0" lIns="0" bIns="0" rIns="0"/>
            <a:lstStyle/>
            <a:p>
              <a:pPr algn="l" marL="329902" indent="-164951" lvl="1">
                <a:lnSpc>
                  <a:spcPts val="3562"/>
                </a:lnSpc>
                <a:buFont typeface="Arial"/>
                <a:buChar char="•"/>
              </a:pPr>
              <a:r>
                <a:rPr lang="en-US" sz="2187">
                  <a:solidFill>
                    <a:srgbClr val="504C49"/>
                  </a:solidFill>
                  <a:latin typeface="Source Serif Pro"/>
                  <a:ea typeface="Source Serif Pro"/>
                  <a:cs typeface="Source Serif Pro"/>
                  <a:sym typeface="Source Serif Pro"/>
                </a:rPr>
                <a:t>Στον επίλογο υπάρχει ανακεφαλαίωση και συμπέρασμα.</a:t>
              </a:r>
            </a:p>
          </p:txBody>
        </p:sp>
      </p:grpSp>
      <p:grpSp>
        <p:nvGrpSpPr>
          <p:cNvPr name="Group 21" id="21"/>
          <p:cNvGrpSpPr/>
          <p:nvPr/>
        </p:nvGrpSpPr>
        <p:grpSpPr>
          <a:xfrm rot="0">
            <a:off x="992238" y="6975425"/>
            <a:ext cx="16303526" cy="453629"/>
            <a:chOff x="0" y="0"/>
            <a:chExt cx="21738035" cy="604838"/>
          </a:xfrm>
        </p:grpSpPr>
        <p:sp>
          <p:nvSpPr>
            <p:cNvPr name="Freeform 22" id="22"/>
            <p:cNvSpPr/>
            <p:nvPr/>
          </p:nvSpPr>
          <p:spPr>
            <a:xfrm flipH="false" flipV="false" rot="0">
              <a:off x="0" y="0"/>
              <a:ext cx="21738034" cy="604838"/>
            </a:xfrm>
            <a:custGeom>
              <a:avLst/>
              <a:gdLst/>
              <a:ahLst/>
              <a:cxnLst/>
              <a:rect r="r" b="b" t="t" l="l"/>
              <a:pathLst>
                <a:path h="604838" w="21738034">
                  <a:moveTo>
                    <a:pt x="0" y="0"/>
                  </a:moveTo>
                  <a:lnTo>
                    <a:pt x="21738034" y="0"/>
                  </a:lnTo>
                  <a:lnTo>
                    <a:pt x="21738034" y="604838"/>
                  </a:lnTo>
                  <a:lnTo>
                    <a:pt x="0" y="604838"/>
                  </a:lnTo>
                  <a:close/>
                </a:path>
              </a:pathLst>
            </a:custGeom>
            <a:solidFill>
              <a:srgbClr val="000000">
                <a:alpha val="0"/>
              </a:srgbClr>
            </a:solidFill>
          </p:spPr>
        </p:sp>
        <p:sp>
          <p:nvSpPr>
            <p:cNvPr name="TextBox 23" id="23"/>
            <p:cNvSpPr txBox="true"/>
            <p:nvPr/>
          </p:nvSpPr>
          <p:spPr>
            <a:xfrm>
              <a:off x="0" y="-85725"/>
              <a:ext cx="21738035" cy="690563"/>
            </a:xfrm>
            <a:prstGeom prst="rect">
              <a:avLst/>
            </a:prstGeom>
          </p:spPr>
          <p:txBody>
            <a:bodyPr anchor="t" rtlCol="false" tIns="0" lIns="0" bIns="0" rIns="0"/>
            <a:lstStyle/>
            <a:p>
              <a:pPr algn="l" marL="329902" indent="-164951" lvl="1">
                <a:lnSpc>
                  <a:spcPts val="3562"/>
                </a:lnSpc>
                <a:buFont typeface="Arial"/>
                <a:buChar char="•"/>
              </a:pPr>
              <a:r>
                <a:rPr lang="en-US" sz="2187">
                  <a:solidFill>
                    <a:srgbClr val="504C49"/>
                  </a:solidFill>
                  <a:latin typeface="Source Serif Pro"/>
                  <a:ea typeface="Source Serif Pro"/>
                  <a:cs typeface="Source Serif Pro"/>
                  <a:sym typeface="Source Serif Pro"/>
                </a:rPr>
                <a:t>Υπάρχει αποφώνηση.</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grpSp>
        <p:nvGrpSpPr>
          <p:cNvPr name="Group 7" id="7"/>
          <p:cNvGrpSpPr/>
          <p:nvPr/>
        </p:nvGrpSpPr>
        <p:grpSpPr>
          <a:xfrm rot="0">
            <a:off x="992238" y="3421100"/>
            <a:ext cx="7088237" cy="885974"/>
            <a:chOff x="0" y="0"/>
            <a:chExt cx="9450983" cy="1181298"/>
          </a:xfrm>
        </p:grpSpPr>
        <p:sp>
          <p:nvSpPr>
            <p:cNvPr name="Freeform 8" id="8"/>
            <p:cNvSpPr/>
            <p:nvPr/>
          </p:nvSpPr>
          <p:spPr>
            <a:xfrm flipH="false" flipV="false" rot="0">
              <a:off x="0" y="0"/>
              <a:ext cx="9450984" cy="1181298"/>
            </a:xfrm>
            <a:custGeom>
              <a:avLst/>
              <a:gdLst/>
              <a:ahLst/>
              <a:cxnLst/>
              <a:rect r="r" b="b" t="t" l="l"/>
              <a:pathLst>
                <a:path h="1181298" w="9450984">
                  <a:moveTo>
                    <a:pt x="0" y="0"/>
                  </a:moveTo>
                  <a:lnTo>
                    <a:pt x="9450984" y="0"/>
                  </a:lnTo>
                  <a:lnTo>
                    <a:pt x="9450984" y="1181298"/>
                  </a:lnTo>
                  <a:lnTo>
                    <a:pt x="0" y="1181298"/>
                  </a:lnTo>
                  <a:close/>
                </a:path>
              </a:pathLst>
            </a:custGeom>
            <a:solidFill>
              <a:srgbClr val="000000">
                <a:alpha val="0"/>
              </a:srgbClr>
            </a:solidFill>
          </p:spPr>
        </p:sp>
        <p:sp>
          <p:nvSpPr>
            <p:cNvPr name="TextBox 9" id="9"/>
            <p:cNvSpPr txBox="true"/>
            <p:nvPr/>
          </p:nvSpPr>
          <p:spPr>
            <a:xfrm>
              <a:off x="0" y="-57150"/>
              <a:ext cx="9450983"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Επιστολή</a:t>
              </a:r>
            </a:p>
          </p:txBody>
        </p:sp>
      </p:grpSp>
      <p:grpSp>
        <p:nvGrpSpPr>
          <p:cNvPr name="Group 10" id="10"/>
          <p:cNvGrpSpPr/>
          <p:nvPr/>
        </p:nvGrpSpPr>
        <p:grpSpPr>
          <a:xfrm rot="0">
            <a:off x="992238" y="5118646"/>
            <a:ext cx="9445526" cy="1360885"/>
            <a:chOff x="0" y="0"/>
            <a:chExt cx="12594035" cy="1814513"/>
          </a:xfrm>
        </p:grpSpPr>
        <p:sp>
          <p:nvSpPr>
            <p:cNvPr name="Freeform 11" id="11"/>
            <p:cNvSpPr/>
            <p:nvPr/>
          </p:nvSpPr>
          <p:spPr>
            <a:xfrm flipH="false" flipV="false" rot="0">
              <a:off x="0" y="0"/>
              <a:ext cx="12594035" cy="1814513"/>
            </a:xfrm>
            <a:custGeom>
              <a:avLst/>
              <a:gdLst/>
              <a:ahLst/>
              <a:cxnLst/>
              <a:rect r="r" b="b" t="t" l="l"/>
              <a:pathLst>
                <a:path h="1814513" w="12594035">
                  <a:moveTo>
                    <a:pt x="0" y="0"/>
                  </a:moveTo>
                  <a:lnTo>
                    <a:pt x="12594035" y="0"/>
                  </a:lnTo>
                  <a:lnTo>
                    <a:pt x="12594035" y="1814513"/>
                  </a:lnTo>
                  <a:lnTo>
                    <a:pt x="0" y="1814513"/>
                  </a:lnTo>
                  <a:close/>
                </a:path>
              </a:pathLst>
            </a:custGeom>
            <a:solidFill>
              <a:srgbClr val="000000">
                <a:alpha val="0"/>
              </a:srgbClr>
            </a:solidFill>
          </p:spPr>
        </p:sp>
        <p:sp>
          <p:nvSpPr>
            <p:cNvPr name="TextBox 12" id="12"/>
            <p:cNvSpPr txBox="true"/>
            <p:nvPr/>
          </p:nvSpPr>
          <p:spPr>
            <a:xfrm>
              <a:off x="0" y="-85725"/>
              <a:ext cx="12594035" cy="1900238"/>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Ο συντάκτης της επιστολής επιθυμεί με τα γραφόμενά του να πληροφορήσει τον παραλήπτη για κάποιο θέμα, να εκφράσει τις απόψεις, τις θέσεις και τον προβληματισμό του.</a:t>
              </a:r>
            </a:p>
          </p:txBody>
        </p:sp>
      </p:grpSp>
      <p:sp>
        <p:nvSpPr>
          <p:cNvPr name="Freeform 13" id="13"/>
          <p:cNvSpPr/>
          <p:nvPr/>
        </p:nvSpPr>
        <p:spPr>
          <a:xfrm flipH="false" flipV="false" rot="0">
            <a:off x="10613857" y="0"/>
            <a:ext cx="7674143" cy="10287000"/>
          </a:xfrm>
          <a:custGeom>
            <a:avLst/>
            <a:gdLst/>
            <a:ahLst/>
            <a:cxnLst/>
            <a:rect r="r" b="b" t="t" l="l"/>
            <a:pathLst>
              <a:path h="10287000" w="7674143">
                <a:moveTo>
                  <a:pt x="0" y="0"/>
                </a:moveTo>
                <a:lnTo>
                  <a:pt x="7674143" y="0"/>
                </a:lnTo>
                <a:lnTo>
                  <a:pt x="7674143" y="10287000"/>
                </a:lnTo>
                <a:lnTo>
                  <a:pt x="0" y="10287000"/>
                </a:lnTo>
                <a:lnTo>
                  <a:pt x="0" y="0"/>
                </a:lnTo>
                <a:close/>
              </a:path>
            </a:pathLst>
          </a:custGeom>
          <a:blipFill>
            <a:blip r:embed="rId4"/>
            <a:stretch>
              <a:fillRect l="0" t="-3002" r="0" b="-3002"/>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0" y="0"/>
            <a:ext cx="18288000" cy="3351759"/>
          </a:xfrm>
          <a:custGeom>
            <a:avLst/>
            <a:gdLst/>
            <a:ahLst/>
            <a:cxnLst/>
            <a:rect r="r" b="b" t="t" l="l"/>
            <a:pathLst>
              <a:path h="3351759" w="18288000">
                <a:moveTo>
                  <a:pt x="0" y="0"/>
                </a:moveTo>
                <a:lnTo>
                  <a:pt x="18288000" y="0"/>
                </a:lnTo>
                <a:lnTo>
                  <a:pt x="18288000" y="3351759"/>
                </a:lnTo>
                <a:lnTo>
                  <a:pt x="0" y="3351759"/>
                </a:lnTo>
                <a:lnTo>
                  <a:pt x="0" y="0"/>
                </a:lnTo>
                <a:close/>
              </a:path>
            </a:pathLst>
          </a:custGeom>
          <a:blipFill>
            <a:blip r:embed="rId3"/>
            <a:stretch>
              <a:fillRect l="0" t="-15" r="0" b="-15"/>
            </a:stretch>
          </a:blipFill>
        </p:spPr>
      </p:sp>
      <p:grpSp>
        <p:nvGrpSpPr>
          <p:cNvPr name="Group 7" id="7"/>
          <p:cNvGrpSpPr/>
          <p:nvPr/>
        </p:nvGrpSpPr>
        <p:grpSpPr>
          <a:xfrm rot="0">
            <a:off x="938361" y="4305746"/>
            <a:ext cx="8549134" cy="837902"/>
            <a:chOff x="0" y="0"/>
            <a:chExt cx="11398845" cy="1117203"/>
          </a:xfrm>
        </p:grpSpPr>
        <p:sp>
          <p:nvSpPr>
            <p:cNvPr name="Freeform 8" id="8"/>
            <p:cNvSpPr/>
            <p:nvPr/>
          </p:nvSpPr>
          <p:spPr>
            <a:xfrm flipH="false" flipV="false" rot="0">
              <a:off x="0" y="0"/>
              <a:ext cx="11398845" cy="1117203"/>
            </a:xfrm>
            <a:custGeom>
              <a:avLst/>
              <a:gdLst/>
              <a:ahLst/>
              <a:cxnLst/>
              <a:rect r="r" b="b" t="t" l="l"/>
              <a:pathLst>
                <a:path h="1117203" w="11398845">
                  <a:moveTo>
                    <a:pt x="0" y="0"/>
                  </a:moveTo>
                  <a:lnTo>
                    <a:pt x="11398845" y="0"/>
                  </a:lnTo>
                  <a:lnTo>
                    <a:pt x="11398845" y="1117203"/>
                  </a:lnTo>
                  <a:lnTo>
                    <a:pt x="0" y="1117203"/>
                  </a:lnTo>
                  <a:close/>
                </a:path>
              </a:pathLst>
            </a:custGeom>
            <a:solidFill>
              <a:srgbClr val="000000">
                <a:alpha val="0"/>
              </a:srgbClr>
            </a:solidFill>
          </p:spPr>
        </p:sp>
        <p:sp>
          <p:nvSpPr>
            <p:cNvPr name="TextBox 9" id="9"/>
            <p:cNvSpPr txBox="true"/>
            <p:nvPr/>
          </p:nvSpPr>
          <p:spPr>
            <a:xfrm>
              <a:off x="0" y="-47625"/>
              <a:ext cx="11398845" cy="1164828"/>
            </a:xfrm>
            <a:prstGeom prst="rect">
              <a:avLst/>
            </a:prstGeom>
          </p:spPr>
          <p:txBody>
            <a:bodyPr anchor="t" rtlCol="false" tIns="0" lIns="0" bIns="0" rIns="0"/>
            <a:lstStyle/>
            <a:p>
              <a:pPr algn="l">
                <a:lnSpc>
                  <a:spcPts val="6562"/>
                </a:lnSpc>
              </a:pPr>
              <a:r>
                <a:rPr lang="en-US" sz="5250">
                  <a:solidFill>
                    <a:srgbClr val="201B18"/>
                  </a:solidFill>
                  <a:latin typeface="Arimo"/>
                  <a:ea typeface="Arimo"/>
                  <a:cs typeface="Arimo"/>
                  <a:sym typeface="Arimo"/>
                </a:rPr>
                <a:t>Χαρακτηριστικά Επιστολής</a:t>
              </a:r>
            </a:p>
          </p:txBody>
        </p:sp>
      </p:grpSp>
      <p:grpSp>
        <p:nvGrpSpPr>
          <p:cNvPr name="Group 10" id="10"/>
          <p:cNvGrpSpPr/>
          <p:nvPr/>
        </p:nvGrpSpPr>
        <p:grpSpPr>
          <a:xfrm rot="0">
            <a:off x="938361" y="5545782"/>
            <a:ext cx="8071694" cy="1974056"/>
            <a:chOff x="0" y="0"/>
            <a:chExt cx="10762258" cy="2632075"/>
          </a:xfrm>
        </p:grpSpPr>
        <p:sp>
          <p:nvSpPr>
            <p:cNvPr name="Freeform 11" id="11"/>
            <p:cNvSpPr/>
            <p:nvPr/>
          </p:nvSpPr>
          <p:spPr>
            <a:xfrm flipH="false" flipV="false" rot="0">
              <a:off x="0" y="0"/>
              <a:ext cx="10762234" cy="2632075"/>
            </a:xfrm>
            <a:custGeom>
              <a:avLst/>
              <a:gdLst/>
              <a:ahLst/>
              <a:cxnLst/>
              <a:rect r="r" b="b" t="t" l="l"/>
              <a:pathLst>
                <a:path h="2632075" w="10762234">
                  <a:moveTo>
                    <a:pt x="0" y="53594"/>
                  </a:moveTo>
                  <a:cubicBezTo>
                    <a:pt x="0" y="24003"/>
                    <a:pt x="24003" y="0"/>
                    <a:pt x="53594" y="0"/>
                  </a:cubicBezTo>
                  <a:lnTo>
                    <a:pt x="10708640" y="0"/>
                  </a:lnTo>
                  <a:cubicBezTo>
                    <a:pt x="10738231" y="0"/>
                    <a:pt x="10762234" y="24003"/>
                    <a:pt x="10762234" y="53594"/>
                  </a:cubicBezTo>
                  <a:lnTo>
                    <a:pt x="10762234" y="2578481"/>
                  </a:lnTo>
                  <a:cubicBezTo>
                    <a:pt x="10762234" y="2608072"/>
                    <a:pt x="10738231" y="2632075"/>
                    <a:pt x="10708640" y="2632075"/>
                  </a:cubicBezTo>
                  <a:lnTo>
                    <a:pt x="53594" y="2632075"/>
                  </a:lnTo>
                  <a:cubicBezTo>
                    <a:pt x="24003" y="2632075"/>
                    <a:pt x="0" y="2608072"/>
                    <a:pt x="0" y="2578481"/>
                  </a:cubicBezTo>
                  <a:close/>
                </a:path>
              </a:pathLst>
            </a:custGeom>
            <a:solidFill>
              <a:srgbClr val="F9F7F7"/>
            </a:solidFill>
          </p:spPr>
        </p:sp>
      </p:grpSp>
      <p:grpSp>
        <p:nvGrpSpPr>
          <p:cNvPr name="Group 12" id="12"/>
          <p:cNvGrpSpPr/>
          <p:nvPr/>
        </p:nvGrpSpPr>
        <p:grpSpPr>
          <a:xfrm rot="0">
            <a:off x="1206401" y="5813822"/>
            <a:ext cx="3351759" cy="418951"/>
            <a:chOff x="0" y="0"/>
            <a:chExt cx="4469012" cy="558602"/>
          </a:xfrm>
        </p:grpSpPr>
        <p:sp>
          <p:nvSpPr>
            <p:cNvPr name="Freeform 13" id="13"/>
            <p:cNvSpPr/>
            <p:nvPr/>
          </p:nvSpPr>
          <p:spPr>
            <a:xfrm flipH="false" flipV="false" rot="0">
              <a:off x="0" y="0"/>
              <a:ext cx="4469012" cy="558602"/>
            </a:xfrm>
            <a:custGeom>
              <a:avLst/>
              <a:gdLst/>
              <a:ahLst/>
              <a:cxnLst/>
              <a:rect r="r" b="b" t="t" l="l"/>
              <a:pathLst>
                <a:path h="558602" w="4469012">
                  <a:moveTo>
                    <a:pt x="0" y="0"/>
                  </a:moveTo>
                  <a:lnTo>
                    <a:pt x="4469012" y="0"/>
                  </a:lnTo>
                  <a:lnTo>
                    <a:pt x="4469012" y="558602"/>
                  </a:lnTo>
                  <a:lnTo>
                    <a:pt x="0" y="558602"/>
                  </a:lnTo>
                  <a:close/>
                </a:path>
              </a:pathLst>
            </a:custGeom>
            <a:solidFill>
              <a:srgbClr val="000000">
                <a:alpha val="0"/>
              </a:srgbClr>
            </a:solidFill>
          </p:spPr>
        </p:sp>
        <p:sp>
          <p:nvSpPr>
            <p:cNvPr name="TextBox 14" id="14"/>
            <p:cNvSpPr txBox="true"/>
            <p:nvPr/>
          </p:nvSpPr>
          <p:spPr>
            <a:xfrm>
              <a:off x="0" y="-28575"/>
              <a:ext cx="4469012" cy="587177"/>
            </a:xfrm>
            <a:prstGeom prst="rect">
              <a:avLst/>
            </a:prstGeom>
          </p:spPr>
          <p:txBody>
            <a:bodyPr anchor="t" rtlCol="false" tIns="0" lIns="0" bIns="0" rIns="0"/>
            <a:lstStyle/>
            <a:p>
              <a:pPr algn="l">
                <a:lnSpc>
                  <a:spcPts val="3249"/>
                </a:lnSpc>
              </a:pPr>
              <a:r>
                <a:rPr lang="en-US" sz="2625">
                  <a:solidFill>
                    <a:srgbClr val="504C49"/>
                  </a:solidFill>
                  <a:latin typeface="Arimo"/>
                  <a:ea typeface="Arimo"/>
                  <a:cs typeface="Arimo"/>
                  <a:sym typeface="Arimo"/>
                </a:rPr>
                <a:t>Προσφώνηση</a:t>
              </a:r>
            </a:p>
          </p:txBody>
        </p:sp>
      </p:grpSp>
      <p:grpSp>
        <p:nvGrpSpPr>
          <p:cNvPr name="Group 15" id="15"/>
          <p:cNvGrpSpPr/>
          <p:nvPr/>
        </p:nvGrpSpPr>
        <p:grpSpPr>
          <a:xfrm rot="0">
            <a:off x="1206401" y="6393656"/>
            <a:ext cx="7535615" cy="858142"/>
            <a:chOff x="0" y="0"/>
            <a:chExt cx="10047487" cy="1144190"/>
          </a:xfrm>
        </p:grpSpPr>
        <p:sp>
          <p:nvSpPr>
            <p:cNvPr name="Freeform 16" id="16"/>
            <p:cNvSpPr/>
            <p:nvPr/>
          </p:nvSpPr>
          <p:spPr>
            <a:xfrm flipH="false" flipV="false" rot="0">
              <a:off x="0" y="0"/>
              <a:ext cx="10047487" cy="1144190"/>
            </a:xfrm>
            <a:custGeom>
              <a:avLst/>
              <a:gdLst/>
              <a:ahLst/>
              <a:cxnLst/>
              <a:rect r="r" b="b" t="t" l="l"/>
              <a:pathLst>
                <a:path h="1144190" w="10047487">
                  <a:moveTo>
                    <a:pt x="0" y="0"/>
                  </a:moveTo>
                  <a:lnTo>
                    <a:pt x="10047487" y="0"/>
                  </a:lnTo>
                  <a:lnTo>
                    <a:pt x="10047487" y="1144190"/>
                  </a:lnTo>
                  <a:lnTo>
                    <a:pt x="0" y="1144190"/>
                  </a:lnTo>
                  <a:close/>
                </a:path>
              </a:pathLst>
            </a:custGeom>
            <a:solidFill>
              <a:srgbClr val="000000">
                <a:alpha val="0"/>
              </a:srgbClr>
            </a:solidFill>
          </p:spPr>
        </p:sp>
        <p:sp>
          <p:nvSpPr>
            <p:cNvPr name="TextBox 17" id="17"/>
            <p:cNvSpPr txBox="true"/>
            <p:nvPr/>
          </p:nvSpPr>
          <p:spPr>
            <a:xfrm>
              <a:off x="0" y="-95250"/>
              <a:ext cx="10047487" cy="1239440"/>
            </a:xfrm>
            <a:prstGeom prst="rect">
              <a:avLst/>
            </a:prstGeom>
          </p:spPr>
          <p:txBody>
            <a:bodyPr anchor="t" rtlCol="false" tIns="0" lIns="0" bIns="0" rIns="0"/>
            <a:lstStyle/>
            <a:p>
              <a:pPr algn="l">
                <a:lnSpc>
                  <a:spcPts val="3374"/>
                </a:lnSpc>
              </a:pPr>
              <a:r>
                <a:rPr lang="en-US" sz="2062">
                  <a:solidFill>
                    <a:srgbClr val="504C49"/>
                  </a:solidFill>
                  <a:latin typeface="Source Serif Pro"/>
                  <a:ea typeface="Source Serif Pro"/>
                  <a:cs typeface="Source Serif Pro"/>
                  <a:sym typeface="Source Serif Pro"/>
                </a:rPr>
                <a:t>Ανάλογη με τον παραλήπτη (π.χ. «Αξιότιμη κυρία υπουργέ», «Αγαπητέ…»)</a:t>
              </a:r>
            </a:p>
          </p:txBody>
        </p:sp>
      </p:grpSp>
      <p:grpSp>
        <p:nvGrpSpPr>
          <p:cNvPr name="Group 18" id="18"/>
          <p:cNvGrpSpPr/>
          <p:nvPr/>
        </p:nvGrpSpPr>
        <p:grpSpPr>
          <a:xfrm rot="0">
            <a:off x="9278094" y="5545782"/>
            <a:ext cx="8071694" cy="1974056"/>
            <a:chOff x="0" y="0"/>
            <a:chExt cx="10762258" cy="2632075"/>
          </a:xfrm>
        </p:grpSpPr>
        <p:sp>
          <p:nvSpPr>
            <p:cNvPr name="Freeform 19" id="19"/>
            <p:cNvSpPr/>
            <p:nvPr/>
          </p:nvSpPr>
          <p:spPr>
            <a:xfrm flipH="false" flipV="false" rot="0">
              <a:off x="0" y="0"/>
              <a:ext cx="10762234" cy="2632075"/>
            </a:xfrm>
            <a:custGeom>
              <a:avLst/>
              <a:gdLst/>
              <a:ahLst/>
              <a:cxnLst/>
              <a:rect r="r" b="b" t="t" l="l"/>
              <a:pathLst>
                <a:path h="2632075" w="10762234">
                  <a:moveTo>
                    <a:pt x="0" y="53594"/>
                  </a:moveTo>
                  <a:cubicBezTo>
                    <a:pt x="0" y="24003"/>
                    <a:pt x="24003" y="0"/>
                    <a:pt x="53594" y="0"/>
                  </a:cubicBezTo>
                  <a:lnTo>
                    <a:pt x="10708640" y="0"/>
                  </a:lnTo>
                  <a:cubicBezTo>
                    <a:pt x="10738231" y="0"/>
                    <a:pt x="10762234" y="24003"/>
                    <a:pt x="10762234" y="53594"/>
                  </a:cubicBezTo>
                  <a:lnTo>
                    <a:pt x="10762234" y="2578481"/>
                  </a:lnTo>
                  <a:cubicBezTo>
                    <a:pt x="10762234" y="2608072"/>
                    <a:pt x="10738231" y="2632075"/>
                    <a:pt x="10708640" y="2632075"/>
                  </a:cubicBezTo>
                  <a:lnTo>
                    <a:pt x="53594" y="2632075"/>
                  </a:lnTo>
                  <a:cubicBezTo>
                    <a:pt x="24003" y="2632075"/>
                    <a:pt x="0" y="2608072"/>
                    <a:pt x="0" y="2578481"/>
                  </a:cubicBezTo>
                  <a:close/>
                </a:path>
              </a:pathLst>
            </a:custGeom>
            <a:solidFill>
              <a:srgbClr val="F9F7F7"/>
            </a:solidFill>
          </p:spPr>
        </p:sp>
      </p:grpSp>
      <p:grpSp>
        <p:nvGrpSpPr>
          <p:cNvPr name="Group 20" id="20"/>
          <p:cNvGrpSpPr/>
          <p:nvPr/>
        </p:nvGrpSpPr>
        <p:grpSpPr>
          <a:xfrm rot="0">
            <a:off x="9546134" y="5813822"/>
            <a:ext cx="3351759" cy="418951"/>
            <a:chOff x="0" y="0"/>
            <a:chExt cx="4469012" cy="558602"/>
          </a:xfrm>
        </p:grpSpPr>
        <p:sp>
          <p:nvSpPr>
            <p:cNvPr name="Freeform 21" id="21"/>
            <p:cNvSpPr/>
            <p:nvPr/>
          </p:nvSpPr>
          <p:spPr>
            <a:xfrm flipH="false" flipV="false" rot="0">
              <a:off x="0" y="0"/>
              <a:ext cx="4469012" cy="558602"/>
            </a:xfrm>
            <a:custGeom>
              <a:avLst/>
              <a:gdLst/>
              <a:ahLst/>
              <a:cxnLst/>
              <a:rect r="r" b="b" t="t" l="l"/>
              <a:pathLst>
                <a:path h="558602" w="4469012">
                  <a:moveTo>
                    <a:pt x="0" y="0"/>
                  </a:moveTo>
                  <a:lnTo>
                    <a:pt x="4469012" y="0"/>
                  </a:lnTo>
                  <a:lnTo>
                    <a:pt x="4469012" y="558602"/>
                  </a:lnTo>
                  <a:lnTo>
                    <a:pt x="0" y="558602"/>
                  </a:lnTo>
                  <a:close/>
                </a:path>
              </a:pathLst>
            </a:custGeom>
            <a:solidFill>
              <a:srgbClr val="000000">
                <a:alpha val="0"/>
              </a:srgbClr>
            </a:solidFill>
          </p:spPr>
        </p:sp>
        <p:sp>
          <p:nvSpPr>
            <p:cNvPr name="TextBox 22" id="22"/>
            <p:cNvSpPr txBox="true"/>
            <p:nvPr/>
          </p:nvSpPr>
          <p:spPr>
            <a:xfrm>
              <a:off x="0" y="-28575"/>
              <a:ext cx="4469012" cy="587177"/>
            </a:xfrm>
            <a:prstGeom prst="rect">
              <a:avLst/>
            </a:prstGeom>
          </p:spPr>
          <p:txBody>
            <a:bodyPr anchor="t" rtlCol="false" tIns="0" lIns="0" bIns="0" rIns="0"/>
            <a:lstStyle/>
            <a:p>
              <a:pPr algn="l">
                <a:lnSpc>
                  <a:spcPts val="3249"/>
                </a:lnSpc>
              </a:pPr>
              <a:r>
                <a:rPr lang="en-US" sz="2625">
                  <a:solidFill>
                    <a:srgbClr val="504C49"/>
                  </a:solidFill>
                  <a:latin typeface="Arimo"/>
                  <a:ea typeface="Arimo"/>
                  <a:cs typeface="Arimo"/>
                  <a:sym typeface="Arimo"/>
                </a:rPr>
                <a:t>Πρόλογος</a:t>
              </a:r>
            </a:p>
          </p:txBody>
        </p:sp>
      </p:grpSp>
      <p:grpSp>
        <p:nvGrpSpPr>
          <p:cNvPr name="Group 23" id="23"/>
          <p:cNvGrpSpPr/>
          <p:nvPr/>
        </p:nvGrpSpPr>
        <p:grpSpPr>
          <a:xfrm rot="0">
            <a:off x="9546134" y="6393656"/>
            <a:ext cx="7535615" cy="858142"/>
            <a:chOff x="0" y="0"/>
            <a:chExt cx="10047487" cy="1144190"/>
          </a:xfrm>
        </p:grpSpPr>
        <p:sp>
          <p:nvSpPr>
            <p:cNvPr name="Freeform 24" id="24"/>
            <p:cNvSpPr/>
            <p:nvPr/>
          </p:nvSpPr>
          <p:spPr>
            <a:xfrm flipH="false" flipV="false" rot="0">
              <a:off x="0" y="0"/>
              <a:ext cx="10047487" cy="1144190"/>
            </a:xfrm>
            <a:custGeom>
              <a:avLst/>
              <a:gdLst/>
              <a:ahLst/>
              <a:cxnLst/>
              <a:rect r="r" b="b" t="t" l="l"/>
              <a:pathLst>
                <a:path h="1144190" w="10047487">
                  <a:moveTo>
                    <a:pt x="0" y="0"/>
                  </a:moveTo>
                  <a:lnTo>
                    <a:pt x="10047487" y="0"/>
                  </a:lnTo>
                  <a:lnTo>
                    <a:pt x="10047487" y="1144190"/>
                  </a:lnTo>
                  <a:lnTo>
                    <a:pt x="0" y="1144190"/>
                  </a:lnTo>
                  <a:close/>
                </a:path>
              </a:pathLst>
            </a:custGeom>
            <a:solidFill>
              <a:srgbClr val="000000">
                <a:alpha val="0"/>
              </a:srgbClr>
            </a:solidFill>
          </p:spPr>
        </p:sp>
        <p:sp>
          <p:nvSpPr>
            <p:cNvPr name="TextBox 25" id="25"/>
            <p:cNvSpPr txBox="true"/>
            <p:nvPr/>
          </p:nvSpPr>
          <p:spPr>
            <a:xfrm>
              <a:off x="0" y="-95250"/>
              <a:ext cx="10047487" cy="1239440"/>
            </a:xfrm>
            <a:prstGeom prst="rect">
              <a:avLst/>
            </a:prstGeom>
          </p:spPr>
          <p:txBody>
            <a:bodyPr anchor="t" rtlCol="false" tIns="0" lIns="0" bIns="0" rIns="0"/>
            <a:lstStyle/>
            <a:p>
              <a:pPr algn="l">
                <a:lnSpc>
                  <a:spcPts val="3374"/>
                </a:lnSpc>
              </a:pPr>
              <a:r>
                <a:rPr lang="en-US" sz="2062">
                  <a:solidFill>
                    <a:srgbClr val="504C49"/>
                  </a:solidFill>
                  <a:latin typeface="Source Serif Pro"/>
                  <a:ea typeface="Source Serif Pro"/>
                  <a:cs typeface="Source Serif Pro"/>
                  <a:sym typeface="Source Serif Pro"/>
                </a:rPr>
                <a:t>Αναφορά στην ιδιότητα του αποστολέα και στο θέμα της επιστολής.</a:t>
              </a:r>
            </a:p>
          </p:txBody>
        </p:sp>
      </p:grpSp>
      <p:grpSp>
        <p:nvGrpSpPr>
          <p:cNvPr name="Group 26" id="26"/>
          <p:cNvGrpSpPr/>
          <p:nvPr/>
        </p:nvGrpSpPr>
        <p:grpSpPr>
          <a:xfrm rot="0">
            <a:off x="938361" y="7787879"/>
            <a:ext cx="8071694" cy="1544985"/>
            <a:chOff x="0" y="0"/>
            <a:chExt cx="10762258" cy="2059980"/>
          </a:xfrm>
        </p:grpSpPr>
        <p:sp>
          <p:nvSpPr>
            <p:cNvPr name="Freeform 27" id="27"/>
            <p:cNvSpPr/>
            <p:nvPr/>
          </p:nvSpPr>
          <p:spPr>
            <a:xfrm flipH="false" flipV="false" rot="0">
              <a:off x="0" y="0"/>
              <a:ext cx="10762234" cy="2059940"/>
            </a:xfrm>
            <a:custGeom>
              <a:avLst/>
              <a:gdLst/>
              <a:ahLst/>
              <a:cxnLst/>
              <a:rect r="r" b="b" t="t" l="l"/>
              <a:pathLst>
                <a:path h="2059940" w="10762234">
                  <a:moveTo>
                    <a:pt x="0" y="53594"/>
                  </a:moveTo>
                  <a:cubicBezTo>
                    <a:pt x="0" y="24003"/>
                    <a:pt x="24003" y="0"/>
                    <a:pt x="53594" y="0"/>
                  </a:cubicBezTo>
                  <a:lnTo>
                    <a:pt x="10708640" y="0"/>
                  </a:lnTo>
                  <a:cubicBezTo>
                    <a:pt x="10738231" y="0"/>
                    <a:pt x="10762234" y="24003"/>
                    <a:pt x="10762234" y="53594"/>
                  </a:cubicBezTo>
                  <a:lnTo>
                    <a:pt x="10762234" y="2006346"/>
                  </a:lnTo>
                  <a:cubicBezTo>
                    <a:pt x="10762234" y="2035937"/>
                    <a:pt x="10738231" y="2059940"/>
                    <a:pt x="10708640" y="2059940"/>
                  </a:cubicBezTo>
                  <a:lnTo>
                    <a:pt x="53594" y="2059940"/>
                  </a:lnTo>
                  <a:cubicBezTo>
                    <a:pt x="24003" y="2059940"/>
                    <a:pt x="0" y="2035937"/>
                    <a:pt x="0" y="2006346"/>
                  </a:cubicBezTo>
                  <a:close/>
                </a:path>
              </a:pathLst>
            </a:custGeom>
            <a:solidFill>
              <a:srgbClr val="F9F7F7"/>
            </a:solidFill>
          </p:spPr>
        </p:sp>
      </p:grpSp>
      <p:grpSp>
        <p:nvGrpSpPr>
          <p:cNvPr name="Group 28" id="28"/>
          <p:cNvGrpSpPr/>
          <p:nvPr/>
        </p:nvGrpSpPr>
        <p:grpSpPr>
          <a:xfrm rot="0">
            <a:off x="1206401" y="8055917"/>
            <a:ext cx="3351759" cy="418951"/>
            <a:chOff x="0" y="0"/>
            <a:chExt cx="4469012" cy="558602"/>
          </a:xfrm>
        </p:grpSpPr>
        <p:sp>
          <p:nvSpPr>
            <p:cNvPr name="Freeform 29" id="29"/>
            <p:cNvSpPr/>
            <p:nvPr/>
          </p:nvSpPr>
          <p:spPr>
            <a:xfrm flipH="false" flipV="false" rot="0">
              <a:off x="0" y="0"/>
              <a:ext cx="4469012" cy="558602"/>
            </a:xfrm>
            <a:custGeom>
              <a:avLst/>
              <a:gdLst/>
              <a:ahLst/>
              <a:cxnLst/>
              <a:rect r="r" b="b" t="t" l="l"/>
              <a:pathLst>
                <a:path h="558602" w="4469012">
                  <a:moveTo>
                    <a:pt x="0" y="0"/>
                  </a:moveTo>
                  <a:lnTo>
                    <a:pt x="4469012" y="0"/>
                  </a:lnTo>
                  <a:lnTo>
                    <a:pt x="4469012" y="558602"/>
                  </a:lnTo>
                  <a:lnTo>
                    <a:pt x="0" y="558602"/>
                  </a:lnTo>
                  <a:close/>
                </a:path>
              </a:pathLst>
            </a:custGeom>
            <a:solidFill>
              <a:srgbClr val="000000">
                <a:alpha val="0"/>
              </a:srgbClr>
            </a:solidFill>
          </p:spPr>
        </p:sp>
        <p:sp>
          <p:nvSpPr>
            <p:cNvPr name="TextBox 30" id="30"/>
            <p:cNvSpPr txBox="true"/>
            <p:nvPr/>
          </p:nvSpPr>
          <p:spPr>
            <a:xfrm>
              <a:off x="0" y="-28575"/>
              <a:ext cx="4469012" cy="587177"/>
            </a:xfrm>
            <a:prstGeom prst="rect">
              <a:avLst/>
            </a:prstGeom>
          </p:spPr>
          <p:txBody>
            <a:bodyPr anchor="t" rtlCol="false" tIns="0" lIns="0" bIns="0" rIns="0"/>
            <a:lstStyle/>
            <a:p>
              <a:pPr algn="l">
                <a:lnSpc>
                  <a:spcPts val="3249"/>
                </a:lnSpc>
              </a:pPr>
              <a:r>
                <a:rPr lang="en-US" sz="2625">
                  <a:solidFill>
                    <a:srgbClr val="504C49"/>
                  </a:solidFill>
                  <a:latin typeface="Arimo"/>
                  <a:ea typeface="Arimo"/>
                  <a:cs typeface="Arimo"/>
                  <a:sym typeface="Arimo"/>
                </a:rPr>
                <a:t>Κύριο Μέρος</a:t>
              </a:r>
            </a:p>
          </p:txBody>
        </p:sp>
      </p:grpSp>
      <p:grpSp>
        <p:nvGrpSpPr>
          <p:cNvPr name="Group 31" id="31"/>
          <p:cNvGrpSpPr/>
          <p:nvPr/>
        </p:nvGrpSpPr>
        <p:grpSpPr>
          <a:xfrm rot="0">
            <a:off x="1206401" y="8635752"/>
            <a:ext cx="7535615" cy="429071"/>
            <a:chOff x="0" y="0"/>
            <a:chExt cx="10047487" cy="572095"/>
          </a:xfrm>
        </p:grpSpPr>
        <p:sp>
          <p:nvSpPr>
            <p:cNvPr name="Freeform 32" id="32"/>
            <p:cNvSpPr/>
            <p:nvPr/>
          </p:nvSpPr>
          <p:spPr>
            <a:xfrm flipH="false" flipV="false" rot="0">
              <a:off x="0" y="0"/>
              <a:ext cx="10047487" cy="572095"/>
            </a:xfrm>
            <a:custGeom>
              <a:avLst/>
              <a:gdLst/>
              <a:ahLst/>
              <a:cxnLst/>
              <a:rect r="r" b="b" t="t" l="l"/>
              <a:pathLst>
                <a:path h="572095" w="10047487">
                  <a:moveTo>
                    <a:pt x="0" y="0"/>
                  </a:moveTo>
                  <a:lnTo>
                    <a:pt x="10047487" y="0"/>
                  </a:lnTo>
                  <a:lnTo>
                    <a:pt x="10047487" y="572095"/>
                  </a:lnTo>
                  <a:lnTo>
                    <a:pt x="0" y="572095"/>
                  </a:lnTo>
                  <a:close/>
                </a:path>
              </a:pathLst>
            </a:custGeom>
            <a:solidFill>
              <a:srgbClr val="000000">
                <a:alpha val="0"/>
              </a:srgbClr>
            </a:solidFill>
          </p:spPr>
        </p:sp>
        <p:sp>
          <p:nvSpPr>
            <p:cNvPr name="TextBox 33" id="33"/>
            <p:cNvSpPr txBox="true"/>
            <p:nvPr/>
          </p:nvSpPr>
          <p:spPr>
            <a:xfrm>
              <a:off x="0" y="-95250"/>
              <a:ext cx="10047487" cy="667345"/>
            </a:xfrm>
            <a:prstGeom prst="rect">
              <a:avLst/>
            </a:prstGeom>
          </p:spPr>
          <p:txBody>
            <a:bodyPr anchor="t" rtlCol="false" tIns="0" lIns="0" bIns="0" rIns="0"/>
            <a:lstStyle/>
            <a:p>
              <a:pPr algn="l">
                <a:lnSpc>
                  <a:spcPts val="3374"/>
                </a:lnSpc>
              </a:pPr>
              <a:r>
                <a:rPr lang="en-US" sz="2062">
                  <a:solidFill>
                    <a:srgbClr val="504C49"/>
                  </a:solidFill>
                  <a:latin typeface="Source Serif Pro"/>
                  <a:ea typeface="Source Serif Pro"/>
                  <a:cs typeface="Source Serif Pro"/>
                  <a:sym typeface="Source Serif Pro"/>
                </a:rPr>
                <a:t>Εκτίθενται οι θέσεις, οι οποίες αποδεικνύονται με επιχειρήματα.</a:t>
              </a:r>
            </a:p>
          </p:txBody>
        </p:sp>
      </p:grpSp>
      <p:grpSp>
        <p:nvGrpSpPr>
          <p:cNvPr name="Group 34" id="34"/>
          <p:cNvGrpSpPr/>
          <p:nvPr/>
        </p:nvGrpSpPr>
        <p:grpSpPr>
          <a:xfrm rot="0">
            <a:off x="9278094" y="7787879"/>
            <a:ext cx="8071694" cy="1544985"/>
            <a:chOff x="0" y="0"/>
            <a:chExt cx="10762258" cy="2059980"/>
          </a:xfrm>
        </p:grpSpPr>
        <p:sp>
          <p:nvSpPr>
            <p:cNvPr name="Freeform 35" id="35"/>
            <p:cNvSpPr/>
            <p:nvPr/>
          </p:nvSpPr>
          <p:spPr>
            <a:xfrm flipH="false" flipV="false" rot="0">
              <a:off x="0" y="0"/>
              <a:ext cx="10762234" cy="2059940"/>
            </a:xfrm>
            <a:custGeom>
              <a:avLst/>
              <a:gdLst/>
              <a:ahLst/>
              <a:cxnLst/>
              <a:rect r="r" b="b" t="t" l="l"/>
              <a:pathLst>
                <a:path h="2059940" w="10762234">
                  <a:moveTo>
                    <a:pt x="0" y="53594"/>
                  </a:moveTo>
                  <a:cubicBezTo>
                    <a:pt x="0" y="24003"/>
                    <a:pt x="24003" y="0"/>
                    <a:pt x="53594" y="0"/>
                  </a:cubicBezTo>
                  <a:lnTo>
                    <a:pt x="10708640" y="0"/>
                  </a:lnTo>
                  <a:cubicBezTo>
                    <a:pt x="10738231" y="0"/>
                    <a:pt x="10762234" y="24003"/>
                    <a:pt x="10762234" y="53594"/>
                  </a:cubicBezTo>
                  <a:lnTo>
                    <a:pt x="10762234" y="2006346"/>
                  </a:lnTo>
                  <a:cubicBezTo>
                    <a:pt x="10762234" y="2035937"/>
                    <a:pt x="10738231" y="2059940"/>
                    <a:pt x="10708640" y="2059940"/>
                  </a:cubicBezTo>
                  <a:lnTo>
                    <a:pt x="53594" y="2059940"/>
                  </a:lnTo>
                  <a:cubicBezTo>
                    <a:pt x="24003" y="2059940"/>
                    <a:pt x="0" y="2035937"/>
                    <a:pt x="0" y="2006346"/>
                  </a:cubicBezTo>
                  <a:close/>
                </a:path>
              </a:pathLst>
            </a:custGeom>
            <a:solidFill>
              <a:srgbClr val="F9F7F7"/>
            </a:solidFill>
          </p:spPr>
        </p:sp>
      </p:grpSp>
      <p:grpSp>
        <p:nvGrpSpPr>
          <p:cNvPr name="Group 36" id="36"/>
          <p:cNvGrpSpPr/>
          <p:nvPr/>
        </p:nvGrpSpPr>
        <p:grpSpPr>
          <a:xfrm rot="0">
            <a:off x="9546134" y="8055917"/>
            <a:ext cx="3351759" cy="418951"/>
            <a:chOff x="0" y="0"/>
            <a:chExt cx="4469012" cy="558602"/>
          </a:xfrm>
        </p:grpSpPr>
        <p:sp>
          <p:nvSpPr>
            <p:cNvPr name="Freeform 37" id="37"/>
            <p:cNvSpPr/>
            <p:nvPr/>
          </p:nvSpPr>
          <p:spPr>
            <a:xfrm flipH="false" flipV="false" rot="0">
              <a:off x="0" y="0"/>
              <a:ext cx="4469012" cy="558602"/>
            </a:xfrm>
            <a:custGeom>
              <a:avLst/>
              <a:gdLst/>
              <a:ahLst/>
              <a:cxnLst/>
              <a:rect r="r" b="b" t="t" l="l"/>
              <a:pathLst>
                <a:path h="558602" w="4469012">
                  <a:moveTo>
                    <a:pt x="0" y="0"/>
                  </a:moveTo>
                  <a:lnTo>
                    <a:pt x="4469012" y="0"/>
                  </a:lnTo>
                  <a:lnTo>
                    <a:pt x="4469012" y="558602"/>
                  </a:lnTo>
                  <a:lnTo>
                    <a:pt x="0" y="558602"/>
                  </a:lnTo>
                  <a:close/>
                </a:path>
              </a:pathLst>
            </a:custGeom>
            <a:solidFill>
              <a:srgbClr val="000000">
                <a:alpha val="0"/>
              </a:srgbClr>
            </a:solidFill>
          </p:spPr>
        </p:sp>
        <p:sp>
          <p:nvSpPr>
            <p:cNvPr name="TextBox 38" id="38"/>
            <p:cNvSpPr txBox="true"/>
            <p:nvPr/>
          </p:nvSpPr>
          <p:spPr>
            <a:xfrm>
              <a:off x="0" y="-28575"/>
              <a:ext cx="4469012" cy="587177"/>
            </a:xfrm>
            <a:prstGeom prst="rect">
              <a:avLst/>
            </a:prstGeom>
          </p:spPr>
          <p:txBody>
            <a:bodyPr anchor="t" rtlCol="false" tIns="0" lIns="0" bIns="0" rIns="0"/>
            <a:lstStyle/>
            <a:p>
              <a:pPr algn="l">
                <a:lnSpc>
                  <a:spcPts val="3249"/>
                </a:lnSpc>
              </a:pPr>
              <a:r>
                <a:rPr lang="en-US" sz="2625">
                  <a:solidFill>
                    <a:srgbClr val="504C49"/>
                  </a:solidFill>
                  <a:latin typeface="Arimo"/>
                  <a:ea typeface="Arimo"/>
                  <a:cs typeface="Arimo"/>
                  <a:sym typeface="Arimo"/>
                </a:rPr>
                <a:t>Επίλογος</a:t>
              </a:r>
            </a:p>
          </p:txBody>
        </p:sp>
      </p:grpSp>
      <p:grpSp>
        <p:nvGrpSpPr>
          <p:cNvPr name="Group 39" id="39"/>
          <p:cNvGrpSpPr/>
          <p:nvPr/>
        </p:nvGrpSpPr>
        <p:grpSpPr>
          <a:xfrm rot="0">
            <a:off x="9546134" y="8635752"/>
            <a:ext cx="7535615" cy="429071"/>
            <a:chOff x="0" y="0"/>
            <a:chExt cx="10047487" cy="572095"/>
          </a:xfrm>
        </p:grpSpPr>
        <p:sp>
          <p:nvSpPr>
            <p:cNvPr name="Freeform 40" id="40"/>
            <p:cNvSpPr/>
            <p:nvPr/>
          </p:nvSpPr>
          <p:spPr>
            <a:xfrm flipH="false" flipV="false" rot="0">
              <a:off x="0" y="0"/>
              <a:ext cx="10047487" cy="572095"/>
            </a:xfrm>
            <a:custGeom>
              <a:avLst/>
              <a:gdLst/>
              <a:ahLst/>
              <a:cxnLst/>
              <a:rect r="r" b="b" t="t" l="l"/>
              <a:pathLst>
                <a:path h="572095" w="10047487">
                  <a:moveTo>
                    <a:pt x="0" y="0"/>
                  </a:moveTo>
                  <a:lnTo>
                    <a:pt x="10047487" y="0"/>
                  </a:lnTo>
                  <a:lnTo>
                    <a:pt x="10047487" y="572095"/>
                  </a:lnTo>
                  <a:lnTo>
                    <a:pt x="0" y="572095"/>
                  </a:lnTo>
                  <a:close/>
                </a:path>
              </a:pathLst>
            </a:custGeom>
            <a:solidFill>
              <a:srgbClr val="000000">
                <a:alpha val="0"/>
              </a:srgbClr>
            </a:solidFill>
          </p:spPr>
        </p:sp>
        <p:sp>
          <p:nvSpPr>
            <p:cNvPr name="TextBox 41" id="41"/>
            <p:cNvSpPr txBox="true"/>
            <p:nvPr/>
          </p:nvSpPr>
          <p:spPr>
            <a:xfrm>
              <a:off x="0" y="-95250"/>
              <a:ext cx="10047487" cy="667345"/>
            </a:xfrm>
            <a:prstGeom prst="rect">
              <a:avLst/>
            </a:prstGeom>
          </p:spPr>
          <p:txBody>
            <a:bodyPr anchor="t" rtlCol="false" tIns="0" lIns="0" bIns="0" rIns="0"/>
            <a:lstStyle/>
            <a:p>
              <a:pPr algn="l">
                <a:lnSpc>
                  <a:spcPts val="3374"/>
                </a:lnSpc>
              </a:pPr>
              <a:r>
                <a:rPr lang="en-US" sz="2062">
                  <a:solidFill>
                    <a:srgbClr val="504C49"/>
                  </a:solidFill>
                  <a:latin typeface="Source Serif Pro"/>
                  <a:ea typeface="Source Serif Pro"/>
                  <a:cs typeface="Source Serif Pro"/>
                  <a:sym typeface="Source Serif Pro"/>
                </a:rPr>
                <a:t>Συνοψίζεται η θέση του συντάκτη και εκφράζεται η ελπίδα.</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grpSp>
        <p:nvGrpSpPr>
          <p:cNvPr name="Group 7" id="7"/>
          <p:cNvGrpSpPr/>
          <p:nvPr/>
        </p:nvGrpSpPr>
        <p:grpSpPr>
          <a:xfrm rot="0">
            <a:off x="992238" y="3807470"/>
            <a:ext cx="7088237" cy="885974"/>
            <a:chOff x="0" y="0"/>
            <a:chExt cx="9450983" cy="1181298"/>
          </a:xfrm>
        </p:grpSpPr>
        <p:sp>
          <p:nvSpPr>
            <p:cNvPr name="Freeform 8" id="8"/>
            <p:cNvSpPr/>
            <p:nvPr/>
          </p:nvSpPr>
          <p:spPr>
            <a:xfrm flipH="false" flipV="false" rot="0">
              <a:off x="0" y="0"/>
              <a:ext cx="9450984" cy="1181298"/>
            </a:xfrm>
            <a:custGeom>
              <a:avLst/>
              <a:gdLst/>
              <a:ahLst/>
              <a:cxnLst/>
              <a:rect r="r" b="b" t="t" l="l"/>
              <a:pathLst>
                <a:path h="1181298" w="9450984">
                  <a:moveTo>
                    <a:pt x="0" y="0"/>
                  </a:moveTo>
                  <a:lnTo>
                    <a:pt x="9450984" y="0"/>
                  </a:lnTo>
                  <a:lnTo>
                    <a:pt x="9450984" y="1181298"/>
                  </a:lnTo>
                  <a:lnTo>
                    <a:pt x="0" y="1181298"/>
                  </a:lnTo>
                  <a:close/>
                </a:path>
              </a:pathLst>
            </a:custGeom>
            <a:solidFill>
              <a:srgbClr val="000000">
                <a:alpha val="0"/>
              </a:srgbClr>
            </a:solidFill>
          </p:spPr>
        </p:sp>
        <p:sp>
          <p:nvSpPr>
            <p:cNvPr name="TextBox 9" id="9"/>
            <p:cNvSpPr txBox="true"/>
            <p:nvPr/>
          </p:nvSpPr>
          <p:spPr>
            <a:xfrm>
              <a:off x="0" y="-57150"/>
              <a:ext cx="9450983"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Δοκίμιο</a:t>
              </a:r>
            </a:p>
          </p:txBody>
        </p:sp>
      </p:grpSp>
      <p:grpSp>
        <p:nvGrpSpPr>
          <p:cNvPr name="Group 10" id="10"/>
          <p:cNvGrpSpPr/>
          <p:nvPr/>
        </p:nvGrpSpPr>
        <p:grpSpPr>
          <a:xfrm rot="0">
            <a:off x="992238" y="5118646"/>
            <a:ext cx="9445526" cy="1360885"/>
            <a:chOff x="0" y="0"/>
            <a:chExt cx="12594035" cy="1814513"/>
          </a:xfrm>
        </p:grpSpPr>
        <p:sp>
          <p:nvSpPr>
            <p:cNvPr name="Freeform 11" id="11"/>
            <p:cNvSpPr/>
            <p:nvPr/>
          </p:nvSpPr>
          <p:spPr>
            <a:xfrm flipH="false" flipV="false" rot="0">
              <a:off x="0" y="0"/>
              <a:ext cx="12594035" cy="1814513"/>
            </a:xfrm>
            <a:custGeom>
              <a:avLst/>
              <a:gdLst/>
              <a:ahLst/>
              <a:cxnLst/>
              <a:rect r="r" b="b" t="t" l="l"/>
              <a:pathLst>
                <a:path h="1814513" w="12594035">
                  <a:moveTo>
                    <a:pt x="0" y="0"/>
                  </a:moveTo>
                  <a:lnTo>
                    <a:pt x="12594035" y="0"/>
                  </a:lnTo>
                  <a:lnTo>
                    <a:pt x="12594035" y="1814513"/>
                  </a:lnTo>
                  <a:lnTo>
                    <a:pt x="0" y="1814513"/>
                  </a:lnTo>
                  <a:close/>
                </a:path>
              </a:pathLst>
            </a:custGeom>
            <a:solidFill>
              <a:srgbClr val="000000">
                <a:alpha val="0"/>
              </a:srgbClr>
            </a:solidFill>
          </p:spPr>
        </p:sp>
        <p:sp>
          <p:nvSpPr>
            <p:cNvPr name="TextBox 12" id="12"/>
            <p:cNvSpPr txBox="true"/>
            <p:nvPr/>
          </p:nvSpPr>
          <p:spPr>
            <a:xfrm>
              <a:off x="0" y="-85725"/>
              <a:ext cx="12594035" cy="1900238"/>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Ο δοκιμιογράφος θέλει να μεταδώσει γνώσεις, να πείσει, να ενημερώσει, να προβληματίσει (αποδεικτικό δοκίμιο) ή να τέρψει και να ευαισθητοποιήσει (στοχαστικό δοκίμιο).</a:t>
              </a:r>
            </a:p>
          </p:txBody>
        </p:sp>
      </p:grpSp>
      <p:sp>
        <p:nvSpPr>
          <p:cNvPr name="Freeform 13" id="13"/>
          <p:cNvSpPr/>
          <p:nvPr/>
        </p:nvSpPr>
        <p:spPr>
          <a:xfrm flipH="false" flipV="false" rot="0">
            <a:off x="11331416" y="0"/>
            <a:ext cx="6956584" cy="10287000"/>
          </a:xfrm>
          <a:custGeom>
            <a:avLst/>
            <a:gdLst/>
            <a:ahLst/>
            <a:cxnLst/>
            <a:rect r="r" b="b" t="t" l="l"/>
            <a:pathLst>
              <a:path h="10287000" w="6956584">
                <a:moveTo>
                  <a:pt x="0" y="0"/>
                </a:moveTo>
                <a:lnTo>
                  <a:pt x="6956584" y="0"/>
                </a:lnTo>
                <a:lnTo>
                  <a:pt x="6956584" y="10287000"/>
                </a:lnTo>
                <a:lnTo>
                  <a:pt x="0" y="10287000"/>
                </a:lnTo>
                <a:lnTo>
                  <a:pt x="0" y="0"/>
                </a:lnTo>
                <a:close/>
              </a:path>
            </a:pathLst>
          </a:custGeom>
          <a:blipFill>
            <a:blip r:embed="rId4"/>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992237" y="2505075"/>
            <a:ext cx="16303526" cy="1771947"/>
            <a:chOff x="0" y="0"/>
            <a:chExt cx="21738035" cy="2362597"/>
          </a:xfrm>
        </p:grpSpPr>
        <p:sp>
          <p:nvSpPr>
            <p:cNvPr name="Freeform 7" id="7"/>
            <p:cNvSpPr/>
            <p:nvPr/>
          </p:nvSpPr>
          <p:spPr>
            <a:xfrm flipH="false" flipV="false" rot="0">
              <a:off x="0" y="0"/>
              <a:ext cx="21738034" cy="2362597"/>
            </a:xfrm>
            <a:custGeom>
              <a:avLst/>
              <a:gdLst/>
              <a:ahLst/>
              <a:cxnLst/>
              <a:rect r="r" b="b" t="t" l="l"/>
              <a:pathLst>
                <a:path h="2362597" w="21738034">
                  <a:moveTo>
                    <a:pt x="0" y="0"/>
                  </a:moveTo>
                  <a:lnTo>
                    <a:pt x="21738034" y="0"/>
                  </a:lnTo>
                  <a:lnTo>
                    <a:pt x="21738034" y="2362597"/>
                  </a:lnTo>
                  <a:lnTo>
                    <a:pt x="0" y="2362597"/>
                  </a:lnTo>
                  <a:close/>
                </a:path>
              </a:pathLst>
            </a:custGeom>
            <a:solidFill>
              <a:srgbClr val="000000">
                <a:alpha val="0"/>
              </a:srgbClr>
            </a:solidFill>
          </p:spPr>
        </p:sp>
        <p:sp>
          <p:nvSpPr>
            <p:cNvPr name="TextBox 8" id="8"/>
            <p:cNvSpPr txBox="true"/>
            <p:nvPr/>
          </p:nvSpPr>
          <p:spPr>
            <a:xfrm>
              <a:off x="0" y="-57150"/>
              <a:ext cx="21738035" cy="2419747"/>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Επιφυλλίδα, Συνέντευξη, Κριτική</a:t>
              </a:r>
            </a:p>
          </p:txBody>
        </p:sp>
      </p:grpSp>
      <p:grpSp>
        <p:nvGrpSpPr>
          <p:cNvPr name="Group 9" id="9"/>
          <p:cNvGrpSpPr/>
          <p:nvPr/>
        </p:nvGrpSpPr>
        <p:grpSpPr>
          <a:xfrm rot="0">
            <a:off x="992238" y="4985742"/>
            <a:ext cx="3544044" cy="442912"/>
            <a:chOff x="0" y="0"/>
            <a:chExt cx="4725392" cy="590550"/>
          </a:xfrm>
        </p:grpSpPr>
        <p:sp>
          <p:nvSpPr>
            <p:cNvPr name="Freeform 10" id="10"/>
            <p:cNvSpPr/>
            <p:nvPr/>
          </p:nvSpPr>
          <p:spPr>
            <a:xfrm flipH="false" flipV="false" rot="0">
              <a:off x="0" y="0"/>
              <a:ext cx="4725392" cy="590550"/>
            </a:xfrm>
            <a:custGeom>
              <a:avLst/>
              <a:gdLst/>
              <a:ahLst/>
              <a:cxnLst/>
              <a:rect r="r" b="b" t="t" l="l"/>
              <a:pathLst>
                <a:path h="590550" w="4725392">
                  <a:moveTo>
                    <a:pt x="0" y="0"/>
                  </a:moveTo>
                  <a:lnTo>
                    <a:pt x="4725392" y="0"/>
                  </a:lnTo>
                  <a:lnTo>
                    <a:pt x="4725392" y="590550"/>
                  </a:lnTo>
                  <a:lnTo>
                    <a:pt x="0" y="590550"/>
                  </a:lnTo>
                  <a:close/>
                </a:path>
              </a:pathLst>
            </a:custGeom>
            <a:solidFill>
              <a:srgbClr val="000000">
                <a:alpha val="0"/>
              </a:srgbClr>
            </a:solidFill>
          </p:spPr>
        </p:sp>
        <p:sp>
          <p:nvSpPr>
            <p:cNvPr name="TextBox 11" id="11"/>
            <p:cNvSpPr txBox="true"/>
            <p:nvPr/>
          </p:nvSpPr>
          <p:spPr>
            <a:xfrm>
              <a:off x="0" y="-38100"/>
              <a:ext cx="4725392" cy="628650"/>
            </a:xfrm>
            <a:prstGeom prst="rect">
              <a:avLst/>
            </a:prstGeom>
          </p:spPr>
          <p:txBody>
            <a:bodyPr anchor="t" rtlCol="false" tIns="0" lIns="0" bIns="0" rIns="0"/>
            <a:lstStyle/>
            <a:p>
              <a:pPr algn="l">
                <a:lnSpc>
                  <a:spcPts val="3437"/>
                </a:lnSpc>
              </a:pPr>
              <a:r>
                <a:rPr lang="en-US" sz="2750">
                  <a:solidFill>
                    <a:srgbClr val="201B18"/>
                  </a:solidFill>
                  <a:latin typeface="Arimo"/>
                  <a:ea typeface="Arimo"/>
                  <a:cs typeface="Arimo"/>
                  <a:sym typeface="Arimo"/>
                </a:rPr>
                <a:t>Επιφυλλίδα</a:t>
              </a:r>
            </a:p>
          </p:txBody>
        </p:sp>
      </p:grpSp>
      <p:grpSp>
        <p:nvGrpSpPr>
          <p:cNvPr name="Group 12" id="12"/>
          <p:cNvGrpSpPr/>
          <p:nvPr/>
        </p:nvGrpSpPr>
        <p:grpSpPr>
          <a:xfrm rot="0">
            <a:off x="992238" y="5712173"/>
            <a:ext cx="4974431" cy="1814512"/>
            <a:chOff x="0" y="0"/>
            <a:chExt cx="6632575" cy="2419350"/>
          </a:xfrm>
        </p:grpSpPr>
        <p:sp>
          <p:nvSpPr>
            <p:cNvPr name="Freeform 13" id="13"/>
            <p:cNvSpPr/>
            <p:nvPr/>
          </p:nvSpPr>
          <p:spPr>
            <a:xfrm flipH="false" flipV="false" rot="0">
              <a:off x="0" y="0"/>
              <a:ext cx="6632575" cy="2419350"/>
            </a:xfrm>
            <a:custGeom>
              <a:avLst/>
              <a:gdLst/>
              <a:ahLst/>
              <a:cxnLst/>
              <a:rect r="r" b="b" t="t" l="l"/>
              <a:pathLst>
                <a:path h="2419350" w="6632575">
                  <a:moveTo>
                    <a:pt x="0" y="0"/>
                  </a:moveTo>
                  <a:lnTo>
                    <a:pt x="6632575" y="0"/>
                  </a:lnTo>
                  <a:lnTo>
                    <a:pt x="6632575" y="2419350"/>
                  </a:lnTo>
                  <a:lnTo>
                    <a:pt x="0" y="2419350"/>
                  </a:lnTo>
                  <a:close/>
                </a:path>
              </a:pathLst>
            </a:custGeom>
            <a:solidFill>
              <a:srgbClr val="000000">
                <a:alpha val="0"/>
              </a:srgbClr>
            </a:solidFill>
          </p:spPr>
        </p:sp>
        <p:sp>
          <p:nvSpPr>
            <p:cNvPr name="TextBox 14" id="14"/>
            <p:cNvSpPr txBox="true"/>
            <p:nvPr/>
          </p:nvSpPr>
          <p:spPr>
            <a:xfrm>
              <a:off x="0" y="-85725"/>
              <a:ext cx="6632575" cy="2505075"/>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Ο επιφυλλιδογράφος επιδιώκει τη μόρφωση του αναγνώστη, την καλλιέργεια και την ανάπτυξη προβληματισμού.</a:t>
              </a:r>
            </a:p>
          </p:txBody>
        </p:sp>
      </p:grpSp>
      <p:grpSp>
        <p:nvGrpSpPr>
          <p:cNvPr name="Group 15" id="15"/>
          <p:cNvGrpSpPr/>
          <p:nvPr/>
        </p:nvGrpSpPr>
        <p:grpSpPr>
          <a:xfrm rot="0">
            <a:off x="6667946" y="4985742"/>
            <a:ext cx="3544044" cy="442912"/>
            <a:chOff x="0" y="0"/>
            <a:chExt cx="4725392" cy="590550"/>
          </a:xfrm>
        </p:grpSpPr>
        <p:sp>
          <p:nvSpPr>
            <p:cNvPr name="Freeform 16" id="16"/>
            <p:cNvSpPr/>
            <p:nvPr/>
          </p:nvSpPr>
          <p:spPr>
            <a:xfrm flipH="false" flipV="false" rot="0">
              <a:off x="0" y="0"/>
              <a:ext cx="4725392" cy="590550"/>
            </a:xfrm>
            <a:custGeom>
              <a:avLst/>
              <a:gdLst/>
              <a:ahLst/>
              <a:cxnLst/>
              <a:rect r="r" b="b" t="t" l="l"/>
              <a:pathLst>
                <a:path h="590550" w="4725392">
                  <a:moveTo>
                    <a:pt x="0" y="0"/>
                  </a:moveTo>
                  <a:lnTo>
                    <a:pt x="4725392" y="0"/>
                  </a:lnTo>
                  <a:lnTo>
                    <a:pt x="4725392" y="590550"/>
                  </a:lnTo>
                  <a:lnTo>
                    <a:pt x="0" y="590550"/>
                  </a:lnTo>
                  <a:close/>
                </a:path>
              </a:pathLst>
            </a:custGeom>
            <a:solidFill>
              <a:srgbClr val="000000">
                <a:alpha val="0"/>
              </a:srgbClr>
            </a:solidFill>
          </p:spPr>
        </p:sp>
        <p:sp>
          <p:nvSpPr>
            <p:cNvPr name="TextBox 17" id="17"/>
            <p:cNvSpPr txBox="true"/>
            <p:nvPr/>
          </p:nvSpPr>
          <p:spPr>
            <a:xfrm>
              <a:off x="0" y="-38100"/>
              <a:ext cx="4725392" cy="628650"/>
            </a:xfrm>
            <a:prstGeom prst="rect">
              <a:avLst/>
            </a:prstGeom>
          </p:spPr>
          <p:txBody>
            <a:bodyPr anchor="t" rtlCol="false" tIns="0" lIns="0" bIns="0" rIns="0"/>
            <a:lstStyle/>
            <a:p>
              <a:pPr algn="l">
                <a:lnSpc>
                  <a:spcPts val="3437"/>
                </a:lnSpc>
              </a:pPr>
              <a:r>
                <a:rPr lang="en-US" sz="2750">
                  <a:solidFill>
                    <a:srgbClr val="201B18"/>
                  </a:solidFill>
                  <a:latin typeface="Arimo"/>
                  <a:ea typeface="Arimo"/>
                  <a:cs typeface="Arimo"/>
                  <a:sym typeface="Arimo"/>
                </a:rPr>
                <a:t>Συνέντευξη</a:t>
              </a:r>
            </a:p>
          </p:txBody>
        </p:sp>
      </p:grpSp>
      <p:grpSp>
        <p:nvGrpSpPr>
          <p:cNvPr name="Group 18" id="18"/>
          <p:cNvGrpSpPr/>
          <p:nvPr/>
        </p:nvGrpSpPr>
        <p:grpSpPr>
          <a:xfrm rot="0">
            <a:off x="6667946" y="5712173"/>
            <a:ext cx="4972645" cy="1814512"/>
            <a:chOff x="0" y="0"/>
            <a:chExt cx="6630193" cy="2419350"/>
          </a:xfrm>
        </p:grpSpPr>
        <p:sp>
          <p:nvSpPr>
            <p:cNvPr name="Freeform 19" id="19"/>
            <p:cNvSpPr/>
            <p:nvPr/>
          </p:nvSpPr>
          <p:spPr>
            <a:xfrm flipH="false" flipV="false" rot="0">
              <a:off x="0" y="0"/>
              <a:ext cx="6630193" cy="2419350"/>
            </a:xfrm>
            <a:custGeom>
              <a:avLst/>
              <a:gdLst/>
              <a:ahLst/>
              <a:cxnLst/>
              <a:rect r="r" b="b" t="t" l="l"/>
              <a:pathLst>
                <a:path h="2419350" w="6630193">
                  <a:moveTo>
                    <a:pt x="0" y="0"/>
                  </a:moveTo>
                  <a:lnTo>
                    <a:pt x="6630193" y="0"/>
                  </a:lnTo>
                  <a:lnTo>
                    <a:pt x="6630193" y="2419350"/>
                  </a:lnTo>
                  <a:lnTo>
                    <a:pt x="0" y="2419350"/>
                  </a:lnTo>
                  <a:close/>
                </a:path>
              </a:pathLst>
            </a:custGeom>
            <a:solidFill>
              <a:srgbClr val="000000">
                <a:alpha val="0"/>
              </a:srgbClr>
            </a:solidFill>
          </p:spPr>
        </p:sp>
        <p:sp>
          <p:nvSpPr>
            <p:cNvPr name="TextBox 20" id="20"/>
            <p:cNvSpPr txBox="true"/>
            <p:nvPr/>
          </p:nvSpPr>
          <p:spPr>
            <a:xfrm>
              <a:off x="0" y="-85725"/>
              <a:ext cx="6630193" cy="2505075"/>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Η συνέντευξη έχει σκοπό να πληροφορήσει, να ενημερώσει το κοινό για τις απόψεις και τις θέσεις ενός προσώπου.</a:t>
              </a:r>
            </a:p>
          </p:txBody>
        </p:sp>
      </p:grpSp>
      <p:grpSp>
        <p:nvGrpSpPr>
          <p:cNvPr name="Group 21" id="21"/>
          <p:cNvGrpSpPr/>
          <p:nvPr/>
        </p:nvGrpSpPr>
        <p:grpSpPr>
          <a:xfrm rot="0">
            <a:off x="12341870" y="4985742"/>
            <a:ext cx="3544044" cy="442912"/>
            <a:chOff x="0" y="0"/>
            <a:chExt cx="4725392" cy="590550"/>
          </a:xfrm>
        </p:grpSpPr>
        <p:sp>
          <p:nvSpPr>
            <p:cNvPr name="Freeform 22" id="22"/>
            <p:cNvSpPr/>
            <p:nvPr/>
          </p:nvSpPr>
          <p:spPr>
            <a:xfrm flipH="false" flipV="false" rot="0">
              <a:off x="0" y="0"/>
              <a:ext cx="4725392" cy="590550"/>
            </a:xfrm>
            <a:custGeom>
              <a:avLst/>
              <a:gdLst/>
              <a:ahLst/>
              <a:cxnLst/>
              <a:rect r="r" b="b" t="t" l="l"/>
              <a:pathLst>
                <a:path h="590550" w="4725392">
                  <a:moveTo>
                    <a:pt x="0" y="0"/>
                  </a:moveTo>
                  <a:lnTo>
                    <a:pt x="4725392" y="0"/>
                  </a:lnTo>
                  <a:lnTo>
                    <a:pt x="4725392" y="590550"/>
                  </a:lnTo>
                  <a:lnTo>
                    <a:pt x="0" y="590550"/>
                  </a:lnTo>
                  <a:close/>
                </a:path>
              </a:pathLst>
            </a:custGeom>
            <a:solidFill>
              <a:srgbClr val="000000">
                <a:alpha val="0"/>
              </a:srgbClr>
            </a:solidFill>
          </p:spPr>
        </p:sp>
        <p:sp>
          <p:nvSpPr>
            <p:cNvPr name="TextBox 23" id="23"/>
            <p:cNvSpPr txBox="true"/>
            <p:nvPr/>
          </p:nvSpPr>
          <p:spPr>
            <a:xfrm>
              <a:off x="0" y="-38100"/>
              <a:ext cx="4725392" cy="628650"/>
            </a:xfrm>
            <a:prstGeom prst="rect">
              <a:avLst/>
            </a:prstGeom>
          </p:spPr>
          <p:txBody>
            <a:bodyPr anchor="t" rtlCol="false" tIns="0" lIns="0" bIns="0" rIns="0"/>
            <a:lstStyle/>
            <a:p>
              <a:pPr algn="l">
                <a:lnSpc>
                  <a:spcPts val="3437"/>
                </a:lnSpc>
              </a:pPr>
              <a:r>
                <a:rPr lang="en-US" sz="2750">
                  <a:solidFill>
                    <a:srgbClr val="201B18"/>
                  </a:solidFill>
                  <a:latin typeface="Arimo"/>
                  <a:ea typeface="Arimo"/>
                  <a:cs typeface="Arimo"/>
                  <a:sym typeface="Arimo"/>
                </a:rPr>
                <a:t>Κριτική</a:t>
              </a:r>
            </a:p>
          </p:txBody>
        </p:sp>
      </p:grpSp>
      <p:grpSp>
        <p:nvGrpSpPr>
          <p:cNvPr name="Group 24" id="24"/>
          <p:cNvGrpSpPr/>
          <p:nvPr/>
        </p:nvGrpSpPr>
        <p:grpSpPr>
          <a:xfrm rot="0">
            <a:off x="12341870" y="5712173"/>
            <a:ext cx="4972645" cy="907256"/>
            <a:chOff x="0" y="0"/>
            <a:chExt cx="6630193" cy="1209675"/>
          </a:xfrm>
        </p:grpSpPr>
        <p:sp>
          <p:nvSpPr>
            <p:cNvPr name="Freeform 25" id="25"/>
            <p:cNvSpPr/>
            <p:nvPr/>
          </p:nvSpPr>
          <p:spPr>
            <a:xfrm flipH="false" flipV="false" rot="0">
              <a:off x="0" y="0"/>
              <a:ext cx="6630193" cy="1209675"/>
            </a:xfrm>
            <a:custGeom>
              <a:avLst/>
              <a:gdLst/>
              <a:ahLst/>
              <a:cxnLst/>
              <a:rect r="r" b="b" t="t" l="l"/>
              <a:pathLst>
                <a:path h="1209675" w="6630193">
                  <a:moveTo>
                    <a:pt x="0" y="0"/>
                  </a:moveTo>
                  <a:lnTo>
                    <a:pt x="6630193" y="0"/>
                  </a:lnTo>
                  <a:lnTo>
                    <a:pt x="6630193" y="1209675"/>
                  </a:lnTo>
                  <a:lnTo>
                    <a:pt x="0" y="1209675"/>
                  </a:lnTo>
                  <a:close/>
                </a:path>
              </a:pathLst>
            </a:custGeom>
            <a:solidFill>
              <a:srgbClr val="000000">
                <a:alpha val="0"/>
              </a:srgbClr>
            </a:solidFill>
          </p:spPr>
        </p:sp>
        <p:sp>
          <p:nvSpPr>
            <p:cNvPr name="TextBox 26" id="26"/>
            <p:cNvSpPr txBox="true"/>
            <p:nvPr/>
          </p:nvSpPr>
          <p:spPr>
            <a:xfrm>
              <a:off x="0" y="-85725"/>
              <a:ext cx="6630193" cy="1295400"/>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Ο κριτικός θέλει να πληροφορήσει, να σχολιάσει και να αξιολογήσει ένα έργο.</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grpSp>
        <p:nvGrpSpPr>
          <p:cNvPr name="Group 7" id="7"/>
          <p:cNvGrpSpPr/>
          <p:nvPr/>
        </p:nvGrpSpPr>
        <p:grpSpPr>
          <a:xfrm rot="0">
            <a:off x="10458238" y="2498470"/>
            <a:ext cx="7248971" cy="885974"/>
            <a:chOff x="0" y="0"/>
            <a:chExt cx="9665295" cy="1181298"/>
          </a:xfrm>
        </p:grpSpPr>
        <p:sp>
          <p:nvSpPr>
            <p:cNvPr name="Freeform 8" id="8"/>
            <p:cNvSpPr/>
            <p:nvPr/>
          </p:nvSpPr>
          <p:spPr>
            <a:xfrm flipH="false" flipV="false" rot="0">
              <a:off x="0" y="0"/>
              <a:ext cx="9665295" cy="1181298"/>
            </a:xfrm>
            <a:custGeom>
              <a:avLst/>
              <a:gdLst/>
              <a:ahLst/>
              <a:cxnLst/>
              <a:rect r="r" b="b" t="t" l="l"/>
              <a:pathLst>
                <a:path h="1181298" w="9665295">
                  <a:moveTo>
                    <a:pt x="0" y="0"/>
                  </a:moveTo>
                  <a:lnTo>
                    <a:pt x="9665295" y="0"/>
                  </a:lnTo>
                  <a:lnTo>
                    <a:pt x="9665295" y="1181298"/>
                  </a:lnTo>
                  <a:lnTo>
                    <a:pt x="0" y="1181298"/>
                  </a:lnTo>
                  <a:close/>
                </a:path>
              </a:pathLst>
            </a:custGeom>
            <a:solidFill>
              <a:srgbClr val="000000">
                <a:alpha val="0"/>
              </a:srgbClr>
            </a:solidFill>
          </p:spPr>
        </p:sp>
        <p:sp>
          <p:nvSpPr>
            <p:cNvPr name="TextBox 9" id="9"/>
            <p:cNvSpPr txBox="true"/>
            <p:nvPr/>
          </p:nvSpPr>
          <p:spPr>
            <a:xfrm>
              <a:off x="0" y="-57150"/>
              <a:ext cx="9665295"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Πολυτροπικό κείμενο</a:t>
              </a:r>
            </a:p>
          </p:txBody>
        </p:sp>
      </p:grpSp>
      <p:grpSp>
        <p:nvGrpSpPr>
          <p:cNvPr name="Group 10" id="10"/>
          <p:cNvGrpSpPr/>
          <p:nvPr/>
        </p:nvGrpSpPr>
        <p:grpSpPr>
          <a:xfrm rot="0">
            <a:off x="10458238" y="4123398"/>
            <a:ext cx="9445526" cy="453629"/>
            <a:chOff x="0" y="0"/>
            <a:chExt cx="12594035" cy="604838"/>
          </a:xfrm>
        </p:grpSpPr>
        <p:sp>
          <p:nvSpPr>
            <p:cNvPr name="Freeform 11" id="11"/>
            <p:cNvSpPr/>
            <p:nvPr/>
          </p:nvSpPr>
          <p:spPr>
            <a:xfrm flipH="false" flipV="false" rot="0">
              <a:off x="0" y="0"/>
              <a:ext cx="12594035" cy="604838"/>
            </a:xfrm>
            <a:custGeom>
              <a:avLst/>
              <a:gdLst/>
              <a:ahLst/>
              <a:cxnLst/>
              <a:rect r="r" b="b" t="t" l="l"/>
              <a:pathLst>
                <a:path h="604838" w="12594035">
                  <a:moveTo>
                    <a:pt x="0" y="0"/>
                  </a:moveTo>
                  <a:lnTo>
                    <a:pt x="12594035" y="0"/>
                  </a:lnTo>
                  <a:lnTo>
                    <a:pt x="12594035" y="604838"/>
                  </a:lnTo>
                  <a:lnTo>
                    <a:pt x="0" y="604838"/>
                  </a:lnTo>
                  <a:close/>
                </a:path>
              </a:pathLst>
            </a:custGeom>
            <a:solidFill>
              <a:srgbClr val="000000">
                <a:alpha val="0"/>
              </a:srgbClr>
            </a:solidFill>
          </p:spPr>
        </p:sp>
        <p:sp>
          <p:nvSpPr>
            <p:cNvPr name="TextBox 12" id="12"/>
            <p:cNvSpPr txBox="true"/>
            <p:nvPr/>
          </p:nvSpPr>
          <p:spPr>
            <a:xfrm>
              <a:off x="0" y="-85725"/>
              <a:ext cx="12594035" cy="690563"/>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Είναι το κείμενο που «μιλά» με πολλούς τρόπους </a:t>
              </a:r>
            </a:p>
          </p:txBody>
        </p:sp>
      </p:grpSp>
      <p:grpSp>
        <p:nvGrpSpPr>
          <p:cNvPr name="Group 13" id="13"/>
          <p:cNvGrpSpPr/>
          <p:nvPr/>
        </p:nvGrpSpPr>
        <p:grpSpPr>
          <a:xfrm rot="0">
            <a:off x="10458238" y="4577026"/>
            <a:ext cx="6354563" cy="846574"/>
            <a:chOff x="0" y="0"/>
            <a:chExt cx="8472750" cy="1128765"/>
          </a:xfrm>
        </p:grpSpPr>
        <p:sp>
          <p:nvSpPr>
            <p:cNvPr name="Freeform 14" id="14"/>
            <p:cNvSpPr/>
            <p:nvPr/>
          </p:nvSpPr>
          <p:spPr>
            <a:xfrm flipH="false" flipV="false" rot="0">
              <a:off x="0" y="0"/>
              <a:ext cx="8472750" cy="1128765"/>
            </a:xfrm>
            <a:custGeom>
              <a:avLst/>
              <a:gdLst/>
              <a:ahLst/>
              <a:cxnLst/>
              <a:rect r="r" b="b" t="t" l="l"/>
              <a:pathLst>
                <a:path h="1128765" w="8472750">
                  <a:moveTo>
                    <a:pt x="0" y="0"/>
                  </a:moveTo>
                  <a:lnTo>
                    <a:pt x="8472750" y="0"/>
                  </a:lnTo>
                  <a:lnTo>
                    <a:pt x="8472750" y="1128765"/>
                  </a:lnTo>
                  <a:lnTo>
                    <a:pt x="0" y="1128765"/>
                  </a:lnTo>
                  <a:close/>
                </a:path>
              </a:pathLst>
            </a:custGeom>
            <a:solidFill>
              <a:srgbClr val="000000">
                <a:alpha val="0"/>
              </a:srgbClr>
            </a:solidFill>
          </p:spPr>
        </p:sp>
        <p:sp>
          <p:nvSpPr>
            <p:cNvPr name="TextBox 15" id="15"/>
            <p:cNvSpPr txBox="true"/>
            <p:nvPr/>
          </p:nvSpPr>
          <p:spPr>
            <a:xfrm>
              <a:off x="0" y="-85725"/>
              <a:ext cx="8472750" cy="1214490"/>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(π.χ. εικόνες, ήχοι, παραγλωσσικά και εξωγλωσσικά στοιχεία).</a:t>
              </a:r>
            </a:p>
          </p:txBody>
        </p:sp>
      </p:grpSp>
      <p:sp>
        <p:nvSpPr>
          <p:cNvPr name="Freeform 16" id="16"/>
          <p:cNvSpPr/>
          <p:nvPr/>
        </p:nvSpPr>
        <p:spPr>
          <a:xfrm flipH="false" flipV="false" rot="0">
            <a:off x="0" y="0"/>
            <a:ext cx="10220663" cy="10287000"/>
          </a:xfrm>
          <a:custGeom>
            <a:avLst/>
            <a:gdLst/>
            <a:ahLst/>
            <a:cxnLst/>
            <a:rect r="r" b="b" t="t" l="l"/>
            <a:pathLst>
              <a:path h="10287000" w="10220663">
                <a:moveTo>
                  <a:pt x="0" y="0"/>
                </a:moveTo>
                <a:lnTo>
                  <a:pt x="10220663" y="0"/>
                </a:lnTo>
                <a:lnTo>
                  <a:pt x="10220663" y="10287000"/>
                </a:lnTo>
                <a:lnTo>
                  <a:pt x="0" y="10287000"/>
                </a:lnTo>
                <a:lnTo>
                  <a:pt x="0" y="0"/>
                </a:lnTo>
                <a:close/>
              </a:path>
            </a:pathLst>
          </a:custGeom>
          <a:blipFill>
            <a:blip r:embed="rId4"/>
            <a:stretch>
              <a:fillRect l="-324" t="0" r="-324" b="0"/>
            </a:stretch>
          </a:blipFill>
        </p:spPr>
      </p:sp>
    </p:spTree>
  </p:cSld>
  <p:clrMapOvr>
    <a:masterClrMapping/>
  </p:clrMapOvr>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992238" y="1717645"/>
            <a:ext cx="8326041" cy="885974"/>
            <a:chOff x="0" y="0"/>
            <a:chExt cx="11101388" cy="1181298"/>
          </a:xfrm>
        </p:grpSpPr>
        <p:sp>
          <p:nvSpPr>
            <p:cNvPr name="Freeform 7" id="7"/>
            <p:cNvSpPr/>
            <p:nvPr/>
          </p:nvSpPr>
          <p:spPr>
            <a:xfrm flipH="false" flipV="false" rot="0">
              <a:off x="0" y="0"/>
              <a:ext cx="11101388" cy="1181298"/>
            </a:xfrm>
            <a:custGeom>
              <a:avLst/>
              <a:gdLst/>
              <a:ahLst/>
              <a:cxnLst/>
              <a:rect r="r" b="b" t="t" l="l"/>
              <a:pathLst>
                <a:path h="1181298" w="11101388">
                  <a:moveTo>
                    <a:pt x="0" y="0"/>
                  </a:moveTo>
                  <a:lnTo>
                    <a:pt x="11101388" y="0"/>
                  </a:lnTo>
                  <a:lnTo>
                    <a:pt x="11101388" y="1181298"/>
                  </a:lnTo>
                  <a:lnTo>
                    <a:pt x="0" y="1181298"/>
                  </a:lnTo>
                  <a:close/>
                </a:path>
              </a:pathLst>
            </a:custGeom>
            <a:solidFill>
              <a:srgbClr val="000000">
                <a:alpha val="0"/>
              </a:srgbClr>
            </a:solidFill>
          </p:spPr>
        </p:sp>
        <p:sp>
          <p:nvSpPr>
            <p:cNvPr name="TextBox 8" id="8"/>
            <p:cNvSpPr txBox="true"/>
            <p:nvPr/>
          </p:nvSpPr>
          <p:spPr>
            <a:xfrm>
              <a:off x="0" y="-57150"/>
              <a:ext cx="11101388"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Περίσταση Επικοινωνίας</a:t>
              </a:r>
            </a:p>
          </p:txBody>
        </p:sp>
      </p:grpSp>
      <p:grpSp>
        <p:nvGrpSpPr>
          <p:cNvPr name="Group 9" id="9"/>
          <p:cNvGrpSpPr/>
          <p:nvPr/>
        </p:nvGrpSpPr>
        <p:grpSpPr>
          <a:xfrm rot="0">
            <a:off x="992238" y="3584227"/>
            <a:ext cx="3544044" cy="442912"/>
            <a:chOff x="0" y="0"/>
            <a:chExt cx="4725392" cy="590550"/>
          </a:xfrm>
        </p:grpSpPr>
        <p:sp>
          <p:nvSpPr>
            <p:cNvPr name="Freeform 10" id="10"/>
            <p:cNvSpPr/>
            <p:nvPr/>
          </p:nvSpPr>
          <p:spPr>
            <a:xfrm flipH="false" flipV="false" rot="0">
              <a:off x="0" y="0"/>
              <a:ext cx="4725392" cy="590550"/>
            </a:xfrm>
            <a:custGeom>
              <a:avLst/>
              <a:gdLst/>
              <a:ahLst/>
              <a:cxnLst/>
              <a:rect r="r" b="b" t="t" l="l"/>
              <a:pathLst>
                <a:path h="590550" w="4725392">
                  <a:moveTo>
                    <a:pt x="0" y="0"/>
                  </a:moveTo>
                  <a:lnTo>
                    <a:pt x="4725392" y="0"/>
                  </a:lnTo>
                  <a:lnTo>
                    <a:pt x="4725392" y="590550"/>
                  </a:lnTo>
                  <a:lnTo>
                    <a:pt x="0" y="590550"/>
                  </a:lnTo>
                  <a:close/>
                </a:path>
              </a:pathLst>
            </a:custGeom>
            <a:solidFill>
              <a:srgbClr val="000000">
                <a:alpha val="0"/>
              </a:srgbClr>
            </a:solidFill>
          </p:spPr>
        </p:sp>
        <p:sp>
          <p:nvSpPr>
            <p:cNvPr name="TextBox 11" id="11"/>
            <p:cNvSpPr txBox="true"/>
            <p:nvPr/>
          </p:nvSpPr>
          <p:spPr>
            <a:xfrm>
              <a:off x="0" y="-38100"/>
              <a:ext cx="4725392" cy="628650"/>
            </a:xfrm>
            <a:prstGeom prst="rect">
              <a:avLst/>
            </a:prstGeom>
          </p:spPr>
          <p:txBody>
            <a:bodyPr anchor="t" rtlCol="false" tIns="0" lIns="0" bIns="0" rIns="0"/>
            <a:lstStyle/>
            <a:p>
              <a:pPr algn="l">
                <a:lnSpc>
                  <a:spcPts val="3437"/>
                </a:lnSpc>
              </a:pPr>
              <a:r>
                <a:rPr lang="en-US" sz="2750">
                  <a:solidFill>
                    <a:srgbClr val="201B18"/>
                  </a:solidFill>
                  <a:latin typeface="Arimo"/>
                  <a:ea typeface="Arimo"/>
                  <a:cs typeface="Arimo"/>
                  <a:sym typeface="Arimo"/>
                </a:rPr>
                <a:t>Ορισμός</a:t>
              </a:r>
            </a:p>
          </p:txBody>
        </p:sp>
      </p:grpSp>
      <p:grpSp>
        <p:nvGrpSpPr>
          <p:cNvPr name="Group 12" id="12"/>
          <p:cNvGrpSpPr/>
          <p:nvPr/>
        </p:nvGrpSpPr>
        <p:grpSpPr>
          <a:xfrm rot="0">
            <a:off x="992238" y="4452342"/>
            <a:ext cx="16303526" cy="1814512"/>
            <a:chOff x="0" y="0"/>
            <a:chExt cx="21738035" cy="2419350"/>
          </a:xfrm>
        </p:grpSpPr>
        <p:sp>
          <p:nvSpPr>
            <p:cNvPr name="Freeform 13" id="13"/>
            <p:cNvSpPr/>
            <p:nvPr/>
          </p:nvSpPr>
          <p:spPr>
            <a:xfrm flipH="false" flipV="false" rot="0">
              <a:off x="0" y="0"/>
              <a:ext cx="21738034" cy="2419350"/>
            </a:xfrm>
            <a:custGeom>
              <a:avLst/>
              <a:gdLst/>
              <a:ahLst/>
              <a:cxnLst/>
              <a:rect r="r" b="b" t="t" l="l"/>
              <a:pathLst>
                <a:path h="2419350" w="21738034">
                  <a:moveTo>
                    <a:pt x="0" y="0"/>
                  </a:moveTo>
                  <a:lnTo>
                    <a:pt x="21738034" y="0"/>
                  </a:lnTo>
                  <a:lnTo>
                    <a:pt x="21738034" y="2419350"/>
                  </a:lnTo>
                  <a:lnTo>
                    <a:pt x="0" y="2419350"/>
                  </a:lnTo>
                  <a:close/>
                </a:path>
              </a:pathLst>
            </a:custGeom>
            <a:solidFill>
              <a:srgbClr val="000000">
                <a:alpha val="0"/>
              </a:srgbClr>
            </a:solidFill>
          </p:spPr>
        </p:sp>
        <p:sp>
          <p:nvSpPr>
            <p:cNvPr name="TextBox 14" id="14"/>
            <p:cNvSpPr txBox="true"/>
            <p:nvPr/>
          </p:nvSpPr>
          <p:spPr>
            <a:xfrm>
              <a:off x="0" y="-85725"/>
              <a:ext cx="21738035" cy="2505075"/>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Μιλώντας για «περίσταση επικοινωνίας» αναφερόμαστε στο περικείμενο, στο εξωγλωσσικό δηλαδή περιβάλλον του κειμένου, σε όλες τις «πραγματικές συνθήκες» που επηρεάζουν και καθορίζουν την παραγωγή του γλωσσικού μηνύματος, όπως είναι τα κοινωνικά χαρακτηριστικά των συνομιλητών (ηλικία, φύλο, ιδιότητα κ.ά.), ο χώρος στον οποίο διεξάγεται η επικοινωνία, ο σκοπός της (λ.χ. διαμαρτυρία, πληροφόρηση, πειθώ κ.ά.), το θέμα και η μορφή του μηνύματος (προφορικό ή γραπτό).</a:t>
              </a:r>
            </a:p>
          </p:txBody>
        </p:sp>
      </p:grpSp>
      <p:grpSp>
        <p:nvGrpSpPr>
          <p:cNvPr name="Group 15" id="15"/>
          <p:cNvGrpSpPr/>
          <p:nvPr/>
        </p:nvGrpSpPr>
        <p:grpSpPr>
          <a:xfrm rot="0">
            <a:off x="992238" y="6692056"/>
            <a:ext cx="3544044" cy="442912"/>
            <a:chOff x="0" y="0"/>
            <a:chExt cx="4725392" cy="590550"/>
          </a:xfrm>
        </p:grpSpPr>
        <p:sp>
          <p:nvSpPr>
            <p:cNvPr name="Freeform 16" id="16"/>
            <p:cNvSpPr/>
            <p:nvPr/>
          </p:nvSpPr>
          <p:spPr>
            <a:xfrm flipH="false" flipV="false" rot="0">
              <a:off x="0" y="0"/>
              <a:ext cx="4725392" cy="590550"/>
            </a:xfrm>
            <a:custGeom>
              <a:avLst/>
              <a:gdLst/>
              <a:ahLst/>
              <a:cxnLst/>
              <a:rect r="r" b="b" t="t" l="l"/>
              <a:pathLst>
                <a:path h="590550" w="4725392">
                  <a:moveTo>
                    <a:pt x="0" y="0"/>
                  </a:moveTo>
                  <a:lnTo>
                    <a:pt x="4725392" y="0"/>
                  </a:lnTo>
                  <a:lnTo>
                    <a:pt x="4725392" y="590550"/>
                  </a:lnTo>
                  <a:lnTo>
                    <a:pt x="0" y="590550"/>
                  </a:lnTo>
                  <a:close/>
                </a:path>
              </a:pathLst>
            </a:custGeom>
            <a:solidFill>
              <a:srgbClr val="000000">
                <a:alpha val="0"/>
              </a:srgbClr>
            </a:solidFill>
          </p:spPr>
        </p:sp>
        <p:sp>
          <p:nvSpPr>
            <p:cNvPr name="TextBox 17" id="17"/>
            <p:cNvSpPr txBox="true"/>
            <p:nvPr/>
          </p:nvSpPr>
          <p:spPr>
            <a:xfrm>
              <a:off x="0" y="-38100"/>
              <a:ext cx="4725392" cy="628650"/>
            </a:xfrm>
            <a:prstGeom prst="rect">
              <a:avLst/>
            </a:prstGeom>
          </p:spPr>
          <p:txBody>
            <a:bodyPr anchor="t" rtlCol="false" tIns="0" lIns="0" bIns="0" rIns="0"/>
            <a:lstStyle/>
            <a:p>
              <a:pPr algn="l">
                <a:lnSpc>
                  <a:spcPts val="3437"/>
                </a:lnSpc>
              </a:pPr>
              <a:r>
                <a:rPr lang="en-US" sz="2750">
                  <a:solidFill>
                    <a:srgbClr val="201B18"/>
                  </a:solidFill>
                  <a:latin typeface="Arimo"/>
                  <a:ea typeface="Arimo"/>
                  <a:cs typeface="Arimo"/>
                  <a:sym typeface="Arimo"/>
                </a:rPr>
                <a:t>Ερωτήσεις</a:t>
              </a:r>
            </a:p>
          </p:txBody>
        </p:sp>
      </p:grpSp>
      <p:grpSp>
        <p:nvGrpSpPr>
          <p:cNvPr name="Group 18" id="18"/>
          <p:cNvGrpSpPr/>
          <p:nvPr/>
        </p:nvGrpSpPr>
        <p:grpSpPr>
          <a:xfrm rot="0">
            <a:off x="992238" y="7560171"/>
            <a:ext cx="16303526" cy="453629"/>
            <a:chOff x="0" y="0"/>
            <a:chExt cx="21738035" cy="604838"/>
          </a:xfrm>
        </p:grpSpPr>
        <p:sp>
          <p:nvSpPr>
            <p:cNvPr name="Freeform 19" id="19"/>
            <p:cNvSpPr/>
            <p:nvPr/>
          </p:nvSpPr>
          <p:spPr>
            <a:xfrm flipH="false" flipV="false" rot="0">
              <a:off x="0" y="0"/>
              <a:ext cx="21738034" cy="604838"/>
            </a:xfrm>
            <a:custGeom>
              <a:avLst/>
              <a:gdLst/>
              <a:ahLst/>
              <a:cxnLst/>
              <a:rect r="r" b="b" t="t" l="l"/>
              <a:pathLst>
                <a:path h="604838" w="21738034">
                  <a:moveTo>
                    <a:pt x="0" y="0"/>
                  </a:moveTo>
                  <a:lnTo>
                    <a:pt x="21738034" y="0"/>
                  </a:lnTo>
                  <a:lnTo>
                    <a:pt x="21738034" y="604838"/>
                  </a:lnTo>
                  <a:lnTo>
                    <a:pt x="0" y="604838"/>
                  </a:lnTo>
                  <a:close/>
                </a:path>
              </a:pathLst>
            </a:custGeom>
            <a:solidFill>
              <a:srgbClr val="000000">
                <a:alpha val="0"/>
              </a:srgbClr>
            </a:solidFill>
          </p:spPr>
        </p:sp>
        <p:sp>
          <p:nvSpPr>
            <p:cNvPr name="TextBox 20" id="20"/>
            <p:cNvSpPr txBox="true"/>
            <p:nvPr/>
          </p:nvSpPr>
          <p:spPr>
            <a:xfrm>
              <a:off x="0" y="-85725"/>
              <a:ext cx="21738035" cy="690563"/>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Δηλαδή: ποιος μιλάει, σε ποιον, για ποιο θέμα, με ποια πρόθεση, πού, πότε και πώς.</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grpSp>
        <p:nvGrpSpPr>
          <p:cNvPr name="Group 7" id="7"/>
          <p:cNvGrpSpPr/>
          <p:nvPr/>
        </p:nvGrpSpPr>
        <p:grpSpPr>
          <a:xfrm rot="0">
            <a:off x="7792342" y="947738"/>
            <a:ext cx="9561314" cy="1668661"/>
            <a:chOff x="0" y="0"/>
            <a:chExt cx="12748418" cy="2224882"/>
          </a:xfrm>
        </p:grpSpPr>
        <p:sp>
          <p:nvSpPr>
            <p:cNvPr name="Freeform 8" id="8"/>
            <p:cNvSpPr/>
            <p:nvPr/>
          </p:nvSpPr>
          <p:spPr>
            <a:xfrm flipH="false" flipV="false" rot="0">
              <a:off x="0" y="0"/>
              <a:ext cx="12748419" cy="2224882"/>
            </a:xfrm>
            <a:custGeom>
              <a:avLst/>
              <a:gdLst/>
              <a:ahLst/>
              <a:cxnLst/>
              <a:rect r="r" b="b" t="t" l="l"/>
              <a:pathLst>
                <a:path h="2224882" w="12748419">
                  <a:moveTo>
                    <a:pt x="0" y="0"/>
                  </a:moveTo>
                  <a:lnTo>
                    <a:pt x="12748419" y="0"/>
                  </a:lnTo>
                  <a:lnTo>
                    <a:pt x="12748419" y="2224882"/>
                  </a:lnTo>
                  <a:lnTo>
                    <a:pt x="0" y="2224882"/>
                  </a:lnTo>
                  <a:close/>
                </a:path>
              </a:pathLst>
            </a:custGeom>
            <a:solidFill>
              <a:srgbClr val="000000">
                <a:alpha val="0"/>
              </a:srgbClr>
            </a:solidFill>
          </p:spPr>
        </p:sp>
        <p:sp>
          <p:nvSpPr>
            <p:cNvPr name="TextBox 9" id="9"/>
            <p:cNvSpPr txBox="true"/>
            <p:nvPr/>
          </p:nvSpPr>
          <p:spPr>
            <a:xfrm>
              <a:off x="0" y="-47625"/>
              <a:ext cx="12748418" cy="2272507"/>
            </a:xfrm>
            <a:prstGeom prst="rect">
              <a:avLst/>
            </a:prstGeom>
          </p:spPr>
          <p:txBody>
            <a:bodyPr anchor="t" rtlCol="false" tIns="0" lIns="0" bIns="0" rIns="0"/>
            <a:lstStyle/>
            <a:p>
              <a:pPr algn="l">
                <a:lnSpc>
                  <a:spcPts val="6562"/>
                </a:lnSpc>
              </a:pPr>
              <a:r>
                <a:rPr lang="en-US" sz="5250">
                  <a:solidFill>
                    <a:srgbClr val="201B18"/>
                  </a:solidFill>
                  <a:latin typeface="Arimo"/>
                  <a:ea typeface="Arimo"/>
                  <a:cs typeface="Arimo"/>
                  <a:sym typeface="Arimo"/>
                </a:rPr>
                <a:t>Παράμετροι της Περίστασης Επικοινωνίας</a:t>
              </a:r>
            </a:p>
          </p:txBody>
        </p:sp>
      </p:grpSp>
      <p:sp>
        <p:nvSpPr>
          <p:cNvPr name="Freeform 10" id="10" descr="preencoded.png"/>
          <p:cNvSpPr/>
          <p:nvPr/>
        </p:nvSpPr>
        <p:spPr>
          <a:xfrm flipH="false" flipV="false" rot="0">
            <a:off x="7792342" y="3016746"/>
            <a:ext cx="1334840" cy="1965126"/>
          </a:xfrm>
          <a:custGeom>
            <a:avLst/>
            <a:gdLst/>
            <a:ahLst/>
            <a:cxnLst/>
            <a:rect r="r" b="b" t="t" l="l"/>
            <a:pathLst>
              <a:path h="1965126" w="1334840">
                <a:moveTo>
                  <a:pt x="0" y="0"/>
                </a:moveTo>
                <a:lnTo>
                  <a:pt x="1334840" y="0"/>
                </a:lnTo>
                <a:lnTo>
                  <a:pt x="1334840" y="1965126"/>
                </a:lnTo>
                <a:lnTo>
                  <a:pt x="0" y="1965126"/>
                </a:lnTo>
                <a:lnTo>
                  <a:pt x="0" y="0"/>
                </a:lnTo>
                <a:close/>
              </a:path>
            </a:pathLst>
          </a:custGeom>
          <a:blipFill>
            <a:blip r:embed="rId4"/>
            <a:stretch>
              <a:fillRect l="-25" t="0" r="-25" b="0"/>
            </a:stretch>
          </a:blipFill>
        </p:spPr>
      </p:sp>
      <p:grpSp>
        <p:nvGrpSpPr>
          <p:cNvPr name="Group 11" id="11"/>
          <p:cNvGrpSpPr/>
          <p:nvPr/>
        </p:nvGrpSpPr>
        <p:grpSpPr>
          <a:xfrm rot="0">
            <a:off x="9527530" y="3283595"/>
            <a:ext cx="3729335" cy="417016"/>
            <a:chOff x="0" y="0"/>
            <a:chExt cx="4972447" cy="556022"/>
          </a:xfrm>
        </p:grpSpPr>
        <p:sp>
          <p:nvSpPr>
            <p:cNvPr name="Freeform 12" id="12"/>
            <p:cNvSpPr/>
            <p:nvPr/>
          </p:nvSpPr>
          <p:spPr>
            <a:xfrm flipH="false" flipV="false" rot="0">
              <a:off x="0" y="0"/>
              <a:ext cx="4972447" cy="556022"/>
            </a:xfrm>
            <a:custGeom>
              <a:avLst/>
              <a:gdLst/>
              <a:ahLst/>
              <a:cxnLst/>
              <a:rect r="r" b="b" t="t" l="l"/>
              <a:pathLst>
                <a:path h="556022" w="4972447">
                  <a:moveTo>
                    <a:pt x="0" y="0"/>
                  </a:moveTo>
                  <a:lnTo>
                    <a:pt x="4972447" y="0"/>
                  </a:lnTo>
                  <a:lnTo>
                    <a:pt x="4972447" y="556022"/>
                  </a:lnTo>
                  <a:lnTo>
                    <a:pt x="0" y="556022"/>
                  </a:lnTo>
                  <a:close/>
                </a:path>
              </a:pathLst>
            </a:custGeom>
            <a:solidFill>
              <a:srgbClr val="000000">
                <a:alpha val="0"/>
              </a:srgbClr>
            </a:solidFill>
          </p:spPr>
        </p:sp>
        <p:sp>
          <p:nvSpPr>
            <p:cNvPr name="TextBox 13" id="13"/>
            <p:cNvSpPr txBox="true"/>
            <p:nvPr/>
          </p:nvSpPr>
          <p:spPr>
            <a:xfrm>
              <a:off x="0" y="-28575"/>
              <a:ext cx="4972447" cy="584597"/>
            </a:xfrm>
            <a:prstGeom prst="rect">
              <a:avLst/>
            </a:prstGeom>
          </p:spPr>
          <p:txBody>
            <a:bodyPr anchor="t" rtlCol="false" tIns="0" lIns="0" bIns="0" rIns="0"/>
            <a:lstStyle/>
            <a:p>
              <a:pPr algn="l">
                <a:lnSpc>
                  <a:spcPts val="3249"/>
                </a:lnSpc>
              </a:pPr>
              <a:r>
                <a:rPr lang="en-US" sz="2625">
                  <a:solidFill>
                    <a:srgbClr val="504C49"/>
                  </a:solidFill>
                  <a:latin typeface="Arimo"/>
                  <a:ea typeface="Arimo"/>
                  <a:cs typeface="Arimo"/>
                  <a:sym typeface="Arimo"/>
                </a:rPr>
                <a:t>Πεδίο της επικοινωνίας</a:t>
              </a:r>
            </a:p>
          </p:txBody>
        </p:sp>
      </p:grpSp>
      <p:grpSp>
        <p:nvGrpSpPr>
          <p:cNvPr name="Group 14" id="14"/>
          <p:cNvGrpSpPr/>
          <p:nvPr/>
        </p:nvGrpSpPr>
        <p:grpSpPr>
          <a:xfrm rot="0">
            <a:off x="9527530" y="3860750"/>
            <a:ext cx="7826127" cy="854274"/>
            <a:chOff x="0" y="0"/>
            <a:chExt cx="10434837" cy="1139032"/>
          </a:xfrm>
        </p:grpSpPr>
        <p:sp>
          <p:nvSpPr>
            <p:cNvPr name="Freeform 15" id="15"/>
            <p:cNvSpPr/>
            <p:nvPr/>
          </p:nvSpPr>
          <p:spPr>
            <a:xfrm flipH="false" flipV="false" rot="0">
              <a:off x="0" y="0"/>
              <a:ext cx="10434837" cy="1139032"/>
            </a:xfrm>
            <a:custGeom>
              <a:avLst/>
              <a:gdLst/>
              <a:ahLst/>
              <a:cxnLst/>
              <a:rect r="r" b="b" t="t" l="l"/>
              <a:pathLst>
                <a:path h="1139032" w="10434837">
                  <a:moveTo>
                    <a:pt x="0" y="0"/>
                  </a:moveTo>
                  <a:lnTo>
                    <a:pt x="10434837" y="0"/>
                  </a:lnTo>
                  <a:lnTo>
                    <a:pt x="10434837" y="1139032"/>
                  </a:lnTo>
                  <a:lnTo>
                    <a:pt x="0" y="1139032"/>
                  </a:lnTo>
                  <a:close/>
                </a:path>
              </a:pathLst>
            </a:custGeom>
            <a:solidFill>
              <a:srgbClr val="000000">
                <a:alpha val="0"/>
              </a:srgbClr>
            </a:solidFill>
          </p:spPr>
        </p:sp>
        <p:sp>
          <p:nvSpPr>
            <p:cNvPr name="TextBox 16" id="16"/>
            <p:cNvSpPr txBox="true"/>
            <p:nvPr/>
          </p:nvSpPr>
          <p:spPr>
            <a:xfrm>
              <a:off x="0" y="-95250"/>
              <a:ext cx="10434837" cy="1234282"/>
            </a:xfrm>
            <a:prstGeom prst="rect">
              <a:avLst/>
            </a:prstGeom>
          </p:spPr>
          <p:txBody>
            <a:bodyPr anchor="t" rtlCol="false" tIns="0" lIns="0" bIns="0" rIns="0"/>
            <a:lstStyle/>
            <a:p>
              <a:pPr algn="l">
                <a:lnSpc>
                  <a:spcPts val="3312"/>
                </a:lnSpc>
              </a:pPr>
              <a:r>
                <a:rPr lang="en-US" sz="2062">
                  <a:solidFill>
                    <a:srgbClr val="504C49"/>
                  </a:solidFill>
                  <a:latin typeface="Source Serif Pro"/>
                  <a:ea typeface="Source Serif Pro"/>
                  <a:cs typeface="Source Serif Pro"/>
                  <a:sym typeface="Source Serif Pro"/>
                </a:rPr>
                <a:t>Αφορά τη φύση και το θέμα της δραστηριότητας στην οποία εμπλεκόμαστε γλωσσικά.</a:t>
              </a:r>
            </a:p>
          </p:txBody>
        </p:sp>
      </p:grpSp>
      <p:sp>
        <p:nvSpPr>
          <p:cNvPr name="Freeform 17" id="17" descr="preencoded.png"/>
          <p:cNvSpPr/>
          <p:nvPr/>
        </p:nvSpPr>
        <p:spPr>
          <a:xfrm flipH="false" flipV="false" rot="0">
            <a:off x="7792342" y="4981872"/>
            <a:ext cx="1334840" cy="1965126"/>
          </a:xfrm>
          <a:custGeom>
            <a:avLst/>
            <a:gdLst/>
            <a:ahLst/>
            <a:cxnLst/>
            <a:rect r="r" b="b" t="t" l="l"/>
            <a:pathLst>
              <a:path h="1965126" w="1334840">
                <a:moveTo>
                  <a:pt x="0" y="0"/>
                </a:moveTo>
                <a:lnTo>
                  <a:pt x="1334840" y="0"/>
                </a:lnTo>
                <a:lnTo>
                  <a:pt x="1334840" y="1965127"/>
                </a:lnTo>
                <a:lnTo>
                  <a:pt x="0" y="1965127"/>
                </a:lnTo>
                <a:lnTo>
                  <a:pt x="0" y="0"/>
                </a:lnTo>
                <a:close/>
              </a:path>
            </a:pathLst>
          </a:custGeom>
          <a:blipFill>
            <a:blip r:embed="rId5"/>
            <a:stretch>
              <a:fillRect l="-25" t="0" r="-25" b="0"/>
            </a:stretch>
          </a:blipFill>
        </p:spPr>
      </p:sp>
      <p:grpSp>
        <p:nvGrpSpPr>
          <p:cNvPr name="Group 18" id="18"/>
          <p:cNvGrpSpPr/>
          <p:nvPr/>
        </p:nvGrpSpPr>
        <p:grpSpPr>
          <a:xfrm rot="0">
            <a:off x="9527530" y="5248721"/>
            <a:ext cx="3337024" cy="417016"/>
            <a:chOff x="0" y="0"/>
            <a:chExt cx="4449365" cy="556022"/>
          </a:xfrm>
        </p:grpSpPr>
        <p:sp>
          <p:nvSpPr>
            <p:cNvPr name="Freeform 19" id="19"/>
            <p:cNvSpPr/>
            <p:nvPr/>
          </p:nvSpPr>
          <p:spPr>
            <a:xfrm flipH="false" flipV="false" rot="0">
              <a:off x="0" y="0"/>
              <a:ext cx="4449365" cy="556022"/>
            </a:xfrm>
            <a:custGeom>
              <a:avLst/>
              <a:gdLst/>
              <a:ahLst/>
              <a:cxnLst/>
              <a:rect r="r" b="b" t="t" l="l"/>
              <a:pathLst>
                <a:path h="556022" w="4449365">
                  <a:moveTo>
                    <a:pt x="0" y="0"/>
                  </a:moveTo>
                  <a:lnTo>
                    <a:pt x="4449365" y="0"/>
                  </a:lnTo>
                  <a:lnTo>
                    <a:pt x="4449365" y="556022"/>
                  </a:lnTo>
                  <a:lnTo>
                    <a:pt x="0" y="556022"/>
                  </a:lnTo>
                  <a:close/>
                </a:path>
              </a:pathLst>
            </a:custGeom>
            <a:solidFill>
              <a:srgbClr val="000000">
                <a:alpha val="0"/>
              </a:srgbClr>
            </a:solidFill>
          </p:spPr>
        </p:sp>
        <p:sp>
          <p:nvSpPr>
            <p:cNvPr name="TextBox 20" id="20"/>
            <p:cNvSpPr txBox="true"/>
            <p:nvPr/>
          </p:nvSpPr>
          <p:spPr>
            <a:xfrm>
              <a:off x="0" y="-28575"/>
              <a:ext cx="4449365" cy="584597"/>
            </a:xfrm>
            <a:prstGeom prst="rect">
              <a:avLst/>
            </a:prstGeom>
          </p:spPr>
          <p:txBody>
            <a:bodyPr anchor="t" rtlCol="false" tIns="0" lIns="0" bIns="0" rIns="0"/>
            <a:lstStyle/>
            <a:p>
              <a:pPr algn="l">
                <a:lnSpc>
                  <a:spcPts val="3249"/>
                </a:lnSpc>
              </a:pPr>
              <a:r>
                <a:rPr lang="en-US" sz="2625">
                  <a:solidFill>
                    <a:srgbClr val="504C49"/>
                  </a:solidFill>
                  <a:latin typeface="Arimo"/>
                  <a:ea typeface="Arimo"/>
                  <a:cs typeface="Arimo"/>
                  <a:sym typeface="Arimo"/>
                </a:rPr>
                <a:t>Συνομιλιακοί ρόλοι</a:t>
              </a:r>
            </a:p>
          </p:txBody>
        </p:sp>
      </p:grpSp>
      <p:grpSp>
        <p:nvGrpSpPr>
          <p:cNvPr name="Group 21" id="21"/>
          <p:cNvGrpSpPr/>
          <p:nvPr/>
        </p:nvGrpSpPr>
        <p:grpSpPr>
          <a:xfrm rot="0">
            <a:off x="9527530" y="5825877"/>
            <a:ext cx="7826127" cy="854274"/>
            <a:chOff x="0" y="0"/>
            <a:chExt cx="10434837" cy="1139032"/>
          </a:xfrm>
        </p:grpSpPr>
        <p:sp>
          <p:nvSpPr>
            <p:cNvPr name="Freeform 22" id="22"/>
            <p:cNvSpPr/>
            <p:nvPr/>
          </p:nvSpPr>
          <p:spPr>
            <a:xfrm flipH="false" flipV="false" rot="0">
              <a:off x="0" y="0"/>
              <a:ext cx="10434837" cy="1139032"/>
            </a:xfrm>
            <a:custGeom>
              <a:avLst/>
              <a:gdLst/>
              <a:ahLst/>
              <a:cxnLst/>
              <a:rect r="r" b="b" t="t" l="l"/>
              <a:pathLst>
                <a:path h="1139032" w="10434837">
                  <a:moveTo>
                    <a:pt x="0" y="0"/>
                  </a:moveTo>
                  <a:lnTo>
                    <a:pt x="10434837" y="0"/>
                  </a:lnTo>
                  <a:lnTo>
                    <a:pt x="10434837" y="1139032"/>
                  </a:lnTo>
                  <a:lnTo>
                    <a:pt x="0" y="1139032"/>
                  </a:lnTo>
                  <a:close/>
                </a:path>
              </a:pathLst>
            </a:custGeom>
            <a:solidFill>
              <a:srgbClr val="000000">
                <a:alpha val="0"/>
              </a:srgbClr>
            </a:solidFill>
          </p:spPr>
        </p:sp>
        <p:sp>
          <p:nvSpPr>
            <p:cNvPr name="TextBox 23" id="23"/>
            <p:cNvSpPr txBox="true"/>
            <p:nvPr/>
          </p:nvSpPr>
          <p:spPr>
            <a:xfrm>
              <a:off x="0" y="-95250"/>
              <a:ext cx="10434837" cy="1234282"/>
            </a:xfrm>
            <a:prstGeom prst="rect">
              <a:avLst/>
            </a:prstGeom>
          </p:spPr>
          <p:txBody>
            <a:bodyPr anchor="t" rtlCol="false" tIns="0" lIns="0" bIns="0" rIns="0"/>
            <a:lstStyle/>
            <a:p>
              <a:pPr algn="l">
                <a:lnSpc>
                  <a:spcPts val="3312"/>
                </a:lnSpc>
              </a:pPr>
              <a:r>
                <a:rPr lang="en-US" sz="2062">
                  <a:solidFill>
                    <a:srgbClr val="504C49"/>
                  </a:solidFill>
                  <a:latin typeface="Source Serif Pro"/>
                  <a:ea typeface="Source Serif Pro"/>
                  <a:cs typeface="Source Serif Pro"/>
                  <a:sym typeface="Source Serif Pro"/>
                </a:rPr>
                <a:t>Προσδιορίζουν την κοινωνική σχέση του ομιλητή – συνομιλητή, τις προθέσεις του πομπού και τον κοινωνικό ρόλο των συνομιλητών.</a:t>
              </a:r>
            </a:p>
          </p:txBody>
        </p:sp>
      </p:grpSp>
      <p:sp>
        <p:nvSpPr>
          <p:cNvPr name="Freeform 24" id="24" descr="preencoded.png"/>
          <p:cNvSpPr/>
          <p:nvPr/>
        </p:nvSpPr>
        <p:spPr>
          <a:xfrm flipH="false" flipV="false" rot="0">
            <a:off x="7792342" y="6946999"/>
            <a:ext cx="1334840" cy="2392264"/>
          </a:xfrm>
          <a:custGeom>
            <a:avLst/>
            <a:gdLst/>
            <a:ahLst/>
            <a:cxnLst/>
            <a:rect r="r" b="b" t="t" l="l"/>
            <a:pathLst>
              <a:path h="2392264" w="1334840">
                <a:moveTo>
                  <a:pt x="0" y="0"/>
                </a:moveTo>
                <a:lnTo>
                  <a:pt x="1334840" y="0"/>
                </a:lnTo>
                <a:lnTo>
                  <a:pt x="1334840" y="2392263"/>
                </a:lnTo>
                <a:lnTo>
                  <a:pt x="0" y="2392263"/>
                </a:lnTo>
                <a:lnTo>
                  <a:pt x="0" y="0"/>
                </a:lnTo>
                <a:close/>
              </a:path>
            </a:pathLst>
          </a:custGeom>
          <a:blipFill>
            <a:blip r:embed="rId6"/>
            <a:stretch>
              <a:fillRect l="0" t="-19" r="0" b="-19"/>
            </a:stretch>
          </a:blipFill>
        </p:spPr>
      </p:sp>
      <p:grpSp>
        <p:nvGrpSpPr>
          <p:cNvPr name="Group 25" id="25"/>
          <p:cNvGrpSpPr/>
          <p:nvPr/>
        </p:nvGrpSpPr>
        <p:grpSpPr>
          <a:xfrm rot="0">
            <a:off x="9527530" y="7213847"/>
            <a:ext cx="4015680" cy="417016"/>
            <a:chOff x="0" y="0"/>
            <a:chExt cx="5354240" cy="556022"/>
          </a:xfrm>
        </p:grpSpPr>
        <p:sp>
          <p:nvSpPr>
            <p:cNvPr name="Freeform 26" id="26"/>
            <p:cNvSpPr/>
            <p:nvPr/>
          </p:nvSpPr>
          <p:spPr>
            <a:xfrm flipH="false" flipV="false" rot="0">
              <a:off x="0" y="0"/>
              <a:ext cx="5354240" cy="556022"/>
            </a:xfrm>
            <a:custGeom>
              <a:avLst/>
              <a:gdLst/>
              <a:ahLst/>
              <a:cxnLst/>
              <a:rect r="r" b="b" t="t" l="l"/>
              <a:pathLst>
                <a:path h="556022" w="5354240">
                  <a:moveTo>
                    <a:pt x="0" y="0"/>
                  </a:moveTo>
                  <a:lnTo>
                    <a:pt x="5354240" y="0"/>
                  </a:lnTo>
                  <a:lnTo>
                    <a:pt x="5354240" y="556022"/>
                  </a:lnTo>
                  <a:lnTo>
                    <a:pt x="0" y="556022"/>
                  </a:lnTo>
                  <a:close/>
                </a:path>
              </a:pathLst>
            </a:custGeom>
            <a:solidFill>
              <a:srgbClr val="000000">
                <a:alpha val="0"/>
              </a:srgbClr>
            </a:solidFill>
          </p:spPr>
        </p:sp>
        <p:sp>
          <p:nvSpPr>
            <p:cNvPr name="TextBox 27" id="27"/>
            <p:cNvSpPr txBox="true"/>
            <p:nvPr/>
          </p:nvSpPr>
          <p:spPr>
            <a:xfrm>
              <a:off x="0" y="-28575"/>
              <a:ext cx="5354240" cy="584597"/>
            </a:xfrm>
            <a:prstGeom prst="rect">
              <a:avLst/>
            </a:prstGeom>
          </p:spPr>
          <p:txBody>
            <a:bodyPr anchor="t" rtlCol="false" tIns="0" lIns="0" bIns="0" rIns="0"/>
            <a:lstStyle/>
            <a:p>
              <a:pPr algn="l">
                <a:lnSpc>
                  <a:spcPts val="3249"/>
                </a:lnSpc>
              </a:pPr>
              <a:r>
                <a:rPr lang="en-US" sz="2625">
                  <a:solidFill>
                    <a:srgbClr val="504C49"/>
                  </a:solidFill>
                  <a:latin typeface="Arimo"/>
                  <a:ea typeface="Arimo"/>
                  <a:cs typeface="Arimo"/>
                  <a:sym typeface="Arimo"/>
                </a:rPr>
                <a:t>Τρόπος της επικοινωνίας</a:t>
              </a:r>
            </a:p>
          </p:txBody>
        </p:sp>
      </p:grpSp>
      <p:grpSp>
        <p:nvGrpSpPr>
          <p:cNvPr name="Group 28" id="28"/>
          <p:cNvGrpSpPr/>
          <p:nvPr/>
        </p:nvGrpSpPr>
        <p:grpSpPr>
          <a:xfrm rot="0">
            <a:off x="9527530" y="7791004"/>
            <a:ext cx="7826127" cy="1281410"/>
            <a:chOff x="0" y="0"/>
            <a:chExt cx="10434837" cy="1708547"/>
          </a:xfrm>
        </p:grpSpPr>
        <p:sp>
          <p:nvSpPr>
            <p:cNvPr name="Freeform 29" id="29"/>
            <p:cNvSpPr/>
            <p:nvPr/>
          </p:nvSpPr>
          <p:spPr>
            <a:xfrm flipH="false" flipV="false" rot="0">
              <a:off x="0" y="0"/>
              <a:ext cx="10434837" cy="1708547"/>
            </a:xfrm>
            <a:custGeom>
              <a:avLst/>
              <a:gdLst/>
              <a:ahLst/>
              <a:cxnLst/>
              <a:rect r="r" b="b" t="t" l="l"/>
              <a:pathLst>
                <a:path h="1708547" w="10434837">
                  <a:moveTo>
                    <a:pt x="0" y="0"/>
                  </a:moveTo>
                  <a:lnTo>
                    <a:pt x="10434837" y="0"/>
                  </a:lnTo>
                  <a:lnTo>
                    <a:pt x="10434837" y="1708547"/>
                  </a:lnTo>
                  <a:lnTo>
                    <a:pt x="0" y="1708547"/>
                  </a:lnTo>
                  <a:close/>
                </a:path>
              </a:pathLst>
            </a:custGeom>
            <a:solidFill>
              <a:srgbClr val="000000">
                <a:alpha val="0"/>
              </a:srgbClr>
            </a:solidFill>
          </p:spPr>
        </p:sp>
        <p:sp>
          <p:nvSpPr>
            <p:cNvPr name="TextBox 30" id="30"/>
            <p:cNvSpPr txBox="true"/>
            <p:nvPr/>
          </p:nvSpPr>
          <p:spPr>
            <a:xfrm>
              <a:off x="0" y="-95250"/>
              <a:ext cx="10434837" cy="1803797"/>
            </a:xfrm>
            <a:prstGeom prst="rect">
              <a:avLst/>
            </a:prstGeom>
          </p:spPr>
          <p:txBody>
            <a:bodyPr anchor="t" rtlCol="false" tIns="0" lIns="0" bIns="0" rIns="0"/>
            <a:lstStyle/>
            <a:p>
              <a:pPr algn="l">
                <a:lnSpc>
                  <a:spcPts val="3312"/>
                </a:lnSpc>
              </a:pPr>
              <a:r>
                <a:rPr lang="en-US" sz="2062">
                  <a:solidFill>
                    <a:srgbClr val="504C49"/>
                  </a:solidFill>
                  <a:latin typeface="Source Serif Pro"/>
                  <a:ea typeface="Source Serif Pro"/>
                  <a:cs typeface="Source Serif Pro"/>
                  <a:sym typeface="Source Serif Pro"/>
                </a:rPr>
                <a:t>Σχετίζεται με το κανάλι που χρησιμοποιείται (γραπτός-προφορικός- πολυτροπικός λόγος) και το είδος της επικοινωνίας (μονόδρομη – αμφίδρομη).</a:t>
              </a:r>
            </a:p>
          </p:txBody>
        </p:sp>
      </p:grpSp>
      <p:sp>
        <p:nvSpPr>
          <p:cNvPr name="Freeform 31" id="31"/>
          <p:cNvSpPr/>
          <p:nvPr/>
        </p:nvSpPr>
        <p:spPr>
          <a:xfrm flipH="false" flipV="false" rot="0">
            <a:off x="0" y="0"/>
            <a:ext cx="6858000" cy="10181884"/>
          </a:xfrm>
          <a:custGeom>
            <a:avLst/>
            <a:gdLst/>
            <a:ahLst/>
            <a:cxnLst/>
            <a:rect r="r" b="b" t="t" l="l"/>
            <a:pathLst>
              <a:path h="10181884" w="6858000">
                <a:moveTo>
                  <a:pt x="0" y="0"/>
                </a:moveTo>
                <a:lnTo>
                  <a:pt x="6858000" y="0"/>
                </a:lnTo>
                <a:lnTo>
                  <a:pt x="6858000" y="10181884"/>
                </a:lnTo>
                <a:lnTo>
                  <a:pt x="0" y="10181884"/>
                </a:lnTo>
                <a:lnTo>
                  <a:pt x="0" y="0"/>
                </a:lnTo>
                <a:close/>
              </a:path>
            </a:pathLst>
          </a:custGeom>
          <a:blipFill>
            <a:blip r:embed="rId7"/>
            <a:stretch>
              <a:fillRect l="-167932" t="-756" r="0" b="-756"/>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grpSp>
        <p:nvGrpSpPr>
          <p:cNvPr name="Group 7" id="7"/>
          <p:cNvGrpSpPr/>
          <p:nvPr/>
        </p:nvGrpSpPr>
        <p:grpSpPr>
          <a:xfrm rot="0">
            <a:off x="7850237" y="3097693"/>
            <a:ext cx="7088237" cy="885974"/>
            <a:chOff x="0" y="0"/>
            <a:chExt cx="9450983" cy="1181298"/>
          </a:xfrm>
        </p:grpSpPr>
        <p:sp>
          <p:nvSpPr>
            <p:cNvPr name="Freeform 8" id="8"/>
            <p:cNvSpPr/>
            <p:nvPr/>
          </p:nvSpPr>
          <p:spPr>
            <a:xfrm flipH="false" flipV="false" rot="0">
              <a:off x="0" y="0"/>
              <a:ext cx="9450984" cy="1181298"/>
            </a:xfrm>
            <a:custGeom>
              <a:avLst/>
              <a:gdLst/>
              <a:ahLst/>
              <a:cxnLst/>
              <a:rect r="r" b="b" t="t" l="l"/>
              <a:pathLst>
                <a:path h="1181298" w="9450984">
                  <a:moveTo>
                    <a:pt x="0" y="0"/>
                  </a:moveTo>
                  <a:lnTo>
                    <a:pt x="9450984" y="0"/>
                  </a:lnTo>
                  <a:lnTo>
                    <a:pt x="9450984" y="1181298"/>
                  </a:lnTo>
                  <a:lnTo>
                    <a:pt x="0" y="1181298"/>
                  </a:lnTo>
                  <a:close/>
                </a:path>
              </a:pathLst>
            </a:custGeom>
            <a:solidFill>
              <a:srgbClr val="000000">
                <a:alpha val="0"/>
              </a:srgbClr>
            </a:solidFill>
          </p:spPr>
        </p:sp>
        <p:sp>
          <p:nvSpPr>
            <p:cNvPr name="TextBox 9" id="9"/>
            <p:cNvSpPr txBox="true"/>
            <p:nvPr/>
          </p:nvSpPr>
          <p:spPr>
            <a:xfrm>
              <a:off x="0" y="-57150"/>
              <a:ext cx="9450983"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Πεδίο Επικοινωνίας</a:t>
              </a:r>
            </a:p>
          </p:txBody>
        </p:sp>
      </p:grpSp>
      <p:grpSp>
        <p:nvGrpSpPr>
          <p:cNvPr name="Group 10" id="10"/>
          <p:cNvGrpSpPr/>
          <p:nvPr/>
        </p:nvGrpSpPr>
        <p:grpSpPr>
          <a:xfrm rot="0">
            <a:off x="7850237" y="4891831"/>
            <a:ext cx="9445526" cy="1814512"/>
            <a:chOff x="0" y="0"/>
            <a:chExt cx="12594035" cy="2419350"/>
          </a:xfrm>
        </p:grpSpPr>
        <p:sp>
          <p:nvSpPr>
            <p:cNvPr name="Freeform 11" id="11"/>
            <p:cNvSpPr/>
            <p:nvPr/>
          </p:nvSpPr>
          <p:spPr>
            <a:xfrm flipH="false" flipV="false" rot="0">
              <a:off x="0" y="0"/>
              <a:ext cx="12594035" cy="2419350"/>
            </a:xfrm>
            <a:custGeom>
              <a:avLst/>
              <a:gdLst/>
              <a:ahLst/>
              <a:cxnLst/>
              <a:rect r="r" b="b" t="t" l="l"/>
              <a:pathLst>
                <a:path h="2419350" w="12594035">
                  <a:moveTo>
                    <a:pt x="0" y="0"/>
                  </a:moveTo>
                  <a:lnTo>
                    <a:pt x="12594035" y="0"/>
                  </a:lnTo>
                  <a:lnTo>
                    <a:pt x="12594035" y="2419350"/>
                  </a:lnTo>
                  <a:lnTo>
                    <a:pt x="0" y="2419350"/>
                  </a:lnTo>
                  <a:close/>
                </a:path>
              </a:pathLst>
            </a:custGeom>
            <a:solidFill>
              <a:srgbClr val="000000">
                <a:alpha val="0"/>
              </a:srgbClr>
            </a:solidFill>
          </p:spPr>
        </p:sp>
        <p:sp>
          <p:nvSpPr>
            <p:cNvPr name="TextBox 12" id="12"/>
            <p:cNvSpPr txBox="true"/>
            <p:nvPr/>
          </p:nvSpPr>
          <p:spPr>
            <a:xfrm>
              <a:off x="0" y="-85725"/>
              <a:ext cx="12594035" cy="2505075"/>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Η παράμετρος πεδίο απαντά στο «τι» και το «γιατί» της επικοινωνίας και προσδιορίζει το περιεχόμενο του κειμένου. Για παράδειγμα, είναι διαφορετικό το πεδίο/ θέμα μιας εισήγησης σε επιστημονικό συνέδριο από μια παρουσίαση σε ενημερωτικό φυλλάδιο για το κοινό.</a:t>
              </a:r>
            </a:p>
          </p:txBody>
        </p:sp>
      </p:grpSp>
      <p:sp>
        <p:nvSpPr>
          <p:cNvPr name="Freeform 13" id="13"/>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26056" t="0" r="-26056" b="-1408"/>
            </a:stretch>
          </a:blipFill>
        </p:spPr>
      </p:sp>
    </p:spTree>
  </p:cSld>
  <p:clrMapOvr>
    <a:masterClrMapping/>
  </p:clrMapOvr>
</p:sld>
</file>

<file path=ppt/slides/slide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992238" y="1961109"/>
            <a:ext cx="7088237" cy="885974"/>
            <a:chOff x="0" y="0"/>
            <a:chExt cx="9450983" cy="1181298"/>
          </a:xfrm>
        </p:grpSpPr>
        <p:sp>
          <p:nvSpPr>
            <p:cNvPr name="Freeform 7" id="7"/>
            <p:cNvSpPr/>
            <p:nvPr/>
          </p:nvSpPr>
          <p:spPr>
            <a:xfrm flipH="false" flipV="false" rot="0">
              <a:off x="0" y="0"/>
              <a:ext cx="9450984" cy="1181298"/>
            </a:xfrm>
            <a:custGeom>
              <a:avLst/>
              <a:gdLst/>
              <a:ahLst/>
              <a:cxnLst/>
              <a:rect r="r" b="b" t="t" l="l"/>
              <a:pathLst>
                <a:path h="1181298" w="9450984">
                  <a:moveTo>
                    <a:pt x="0" y="0"/>
                  </a:moveTo>
                  <a:lnTo>
                    <a:pt x="9450984" y="0"/>
                  </a:lnTo>
                  <a:lnTo>
                    <a:pt x="9450984" y="1181298"/>
                  </a:lnTo>
                  <a:lnTo>
                    <a:pt x="0" y="1181298"/>
                  </a:lnTo>
                  <a:close/>
                </a:path>
              </a:pathLst>
            </a:custGeom>
            <a:solidFill>
              <a:srgbClr val="000000">
                <a:alpha val="0"/>
              </a:srgbClr>
            </a:solidFill>
          </p:spPr>
        </p:sp>
        <p:sp>
          <p:nvSpPr>
            <p:cNvPr name="TextBox 8" id="8"/>
            <p:cNvSpPr txBox="true"/>
            <p:nvPr/>
          </p:nvSpPr>
          <p:spPr>
            <a:xfrm>
              <a:off x="0" y="-57150"/>
              <a:ext cx="9450983"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Συνομιλιακοί Ρόλοι</a:t>
              </a:r>
            </a:p>
          </p:txBody>
        </p:sp>
      </p:grpSp>
      <p:grpSp>
        <p:nvGrpSpPr>
          <p:cNvPr name="Group 9" id="9"/>
          <p:cNvGrpSpPr/>
          <p:nvPr/>
        </p:nvGrpSpPr>
        <p:grpSpPr>
          <a:xfrm rot="0">
            <a:off x="992238" y="3414118"/>
            <a:ext cx="8010079" cy="2540942"/>
            <a:chOff x="0" y="0"/>
            <a:chExt cx="10680105" cy="3387923"/>
          </a:xfrm>
        </p:grpSpPr>
        <p:sp>
          <p:nvSpPr>
            <p:cNvPr name="Freeform 10" id="10"/>
            <p:cNvSpPr/>
            <p:nvPr/>
          </p:nvSpPr>
          <p:spPr>
            <a:xfrm flipH="false" flipV="false" rot="0">
              <a:off x="0" y="0"/>
              <a:ext cx="10680192" cy="3387979"/>
            </a:xfrm>
            <a:custGeom>
              <a:avLst/>
              <a:gdLst/>
              <a:ahLst/>
              <a:cxnLst/>
              <a:rect r="r" b="b" t="t" l="l"/>
              <a:pathLst>
                <a:path h="3387979" w="10680192">
                  <a:moveTo>
                    <a:pt x="0" y="56769"/>
                  </a:moveTo>
                  <a:cubicBezTo>
                    <a:pt x="0" y="25400"/>
                    <a:pt x="25400" y="0"/>
                    <a:pt x="56769" y="0"/>
                  </a:cubicBezTo>
                  <a:lnTo>
                    <a:pt x="10623423" y="0"/>
                  </a:lnTo>
                  <a:cubicBezTo>
                    <a:pt x="10654792" y="0"/>
                    <a:pt x="10680192" y="25400"/>
                    <a:pt x="10680192" y="56769"/>
                  </a:cubicBezTo>
                  <a:lnTo>
                    <a:pt x="10680192" y="3331210"/>
                  </a:lnTo>
                  <a:cubicBezTo>
                    <a:pt x="10680192" y="3362579"/>
                    <a:pt x="10654792" y="3387979"/>
                    <a:pt x="10623423" y="3387979"/>
                  </a:cubicBezTo>
                  <a:lnTo>
                    <a:pt x="56769" y="3387979"/>
                  </a:lnTo>
                  <a:cubicBezTo>
                    <a:pt x="25400" y="3387979"/>
                    <a:pt x="0" y="3362579"/>
                    <a:pt x="0" y="3331210"/>
                  </a:cubicBezTo>
                  <a:close/>
                </a:path>
              </a:pathLst>
            </a:custGeom>
            <a:solidFill>
              <a:srgbClr val="F9F7F7"/>
            </a:solidFill>
          </p:spPr>
        </p:sp>
      </p:grpSp>
      <p:grpSp>
        <p:nvGrpSpPr>
          <p:cNvPr name="Group 11" id="11"/>
          <p:cNvGrpSpPr/>
          <p:nvPr/>
        </p:nvGrpSpPr>
        <p:grpSpPr>
          <a:xfrm rot="0">
            <a:off x="1275755" y="3697635"/>
            <a:ext cx="3544044" cy="442912"/>
            <a:chOff x="0" y="0"/>
            <a:chExt cx="4725392" cy="590550"/>
          </a:xfrm>
        </p:grpSpPr>
        <p:sp>
          <p:nvSpPr>
            <p:cNvPr name="Freeform 12" id="12"/>
            <p:cNvSpPr/>
            <p:nvPr/>
          </p:nvSpPr>
          <p:spPr>
            <a:xfrm flipH="false" flipV="false" rot="0">
              <a:off x="0" y="0"/>
              <a:ext cx="4725392" cy="590550"/>
            </a:xfrm>
            <a:custGeom>
              <a:avLst/>
              <a:gdLst/>
              <a:ahLst/>
              <a:cxnLst/>
              <a:rect r="r" b="b" t="t" l="l"/>
              <a:pathLst>
                <a:path h="590550" w="4725392">
                  <a:moveTo>
                    <a:pt x="0" y="0"/>
                  </a:moveTo>
                  <a:lnTo>
                    <a:pt x="4725392" y="0"/>
                  </a:lnTo>
                  <a:lnTo>
                    <a:pt x="4725392" y="590550"/>
                  </a:lnTo>
                  <a:lnTo>
                    <a:pt x="0" y="590550"/>
                  </a:lnTo>
                  <a:close/>
                </a:path>
              </a:pathLst>
            </a:custGeom>
            <a:solidFill>
              <a:srgbClr val="000000">
                <a:alpha val="0"/>
              </a:srgbClr>
            </a:solidFill>
          </p:spPr>
        </p:sp>
        <p:sp>
          <p:nvSpPr>
            <p:cNvPr name="TextBox 13" id="13"/>
            <p:cNvSpPr txBox="true"/>
            <p:nvPr/>
          </p:nvSpPr>
          <p:spPr>
            <a:xfrm>
              <a:off x="0" y="-38100"/>
              <a:ext cx="4725392" cy="628650"/>
            </a:xfrm>
            <a:prstGeom prst="rect">
              <a:avLst/>
            </a:prstGeom>
          </p:spPr>
          <p:txBody>
            <a:bodyPr anchor="t" rtlCol="false" tIns="0" lIns="0" bIns="0" rIns="0"/>
            <a:lstStyle/>
            <a:p>
              <a:pPr algn="l">
                <a:lnSpc>
                  <a:spcPts val="3437"/>
                </a:lnSpc>
              </a:pPr>
              <a:r>
                <a:rPr lang="en-US" sz="2750">
                  <a:solidFill>
                    <a:srgbClr val="504C49"/>
                  </a:solidFill>
                  <a:latin typeface="Arimo"/>
                  <a:ea typeface="Arimo"/>
                  <a:cs typeface="Arimo"/>
                  <a:sym typeface="Arimo"/>
                </a:rPr>
                <a:t>Κοινωνική Σχέση</a:t>
              </a:r>
            </a:p>
          </p:txBody>
        </p:sp>
      </p:grpSp>
      <p:grpSp>
        <p:nvGrpSpPr>
          <p:cNvPr name="Group 14" id="14"/>
          <p:cNvGrpSpPr/>
          <p:nvPr/>
        </p:nvGrpSpPr>
        <p:grpSpPr>
          <a:xfrm rot="0">
            <a:off x="1275755" y="4310658"/>
            <a:ext cx="7443044" cy="1360885"/>
            <a:chOff x="0" y="0"/>
            <a:chExt cx="9924058" cy="1814513"/>
          </a:xfrm>
        </p:grpSpPr>
        <p:sp>
          <p:nvSpPr>
            <p:cNvPr name="Freeform 15" id="15"/>
            <p:cNvSpPr/>
            <p:nvPr/>
          </p:nvSpPr>
          <p:spPr>
            <a:xfrm flipH="false" flipV="false" rot="0">
              <a:off x="0" y="0"/>
              <a:ext cx="9924059" cy="1814513"/>
            </a:xfrm>
            <a:custGeom>
              <a:avLst/>
              <a:gdLst/>
              <a:ahLst/>
              <a:cxnLst/>
              <a:rect r="r" b="b" t="t" l="l"/>
              <a:pathLst>
                <a:path h="1814513" w="9924059">
                  <a:moveTo>
                    <a:pt x="0" y="0"/>
                  </a:moveTo>
                  <a:lnTo>
                    <a:pt x="9924059" y="0"/>
                  </a:lnTo>
                  <a:lnTo>
                    <a:pt x="9924059" y="1814513"/>
                  </a:lnTo>
                  <a:lnTo>
                    <a:pt x="0" y="1814513"/>
                  </a:lnTo>
                  <a:close/>
                </a:path>
              </a:pathLst>
            </a:custGeom>
            <a:solidFill>
              <a:srgbClr val="000000">
                <a:alpha val="0"/>
              </a:srgbClr>
            </a:solidFill>
          </p:spPr>
        </p:sp>
        <p:sp>
          <p:nvSpPr>
            <p:cNvPr name="TextBox 16" id="16"/>
            <p:cNvSpPr txBox="true"/>
            <p:nvPr/>
          </p:nvSpPr>
          <p:spPr>
            <a:xfrm>
              <a:off x="0" y="-85725"/>
              <a:ext cx="9924058" cy="1900238"/>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Προσδιορίζει τη συναισθηματική απόσταση, τον βαθμό οικειότητας και τη συχνότητα των επαφών μεταξύ ομιλητή και συνομιλητή.</a:t>
              </a:r>
            </a:p>
          </p:txBody>
        </p:sp>
      </p:grpSp>
      <p:grpSp>
        <p:nvGrpSpPr>
          <p:cNvPr name="Group 17" id="17"/>
          <p:cNvGrpSpPr/>
          <p:nvPr/>
        </p:nvGrpSpPr>
        <p:grpSpPr>
          <a:xfrm rot="0">
            <a:off x="9285834" y="3414118"/>
            <a:ext cx="8010079" cy="2540942"/>
            <a:chOff x="0" y="0"/>
            <a:chExt cx="10680105" cy="3387923"/>
          </a:xfrm>
        </p:grpSpPr>
        <p:sp>
          <p:nvSpPr>
            <p:cNvPr name="Freeform 18" id="18"/>
            <p:cNvSpPr/>
            <p:nvPr/>
          </p:nvSpPr>
          <p:spPr>
            <a:xfrm flipH="false" flipV="false" rot="0">
              <a:off x="0" y="0"/>
              <a:ext cx="10680192" cy="3387979"/>
            </a:xfrm>
            <a:custGeom>
              <a:avLst/>
              <a:gdLst/>
              <a:ahLst/>
              <a:cxnLst/>
              <a:rect r="r" b="b" t="t" l="l"/>
              <a:pathLst>
                <a:path h="3387979" w="10680192">
                  <a:moveTo>
                    <a:pt x="0" y="56769"/>
                  </a:moveTo>
                  <a:cubicBezTo>
                    <a:pt x="0" y="25400"/>
                    <a:pt x="25400" y="0"/>
                    <a:pt x="56769" y="0"/>
                  </a:cubicBezTo>
                  <a:lnTo>
                    <a:pt x="10623423" y="0"/>
                  </a:lnTo>
                  <a:cubicBezTo>
                    <a:pt x="10654792" y="0"/>
                    <a:pt x="10680192" y="25400"/>
                    <a:pt x="10680192" y="56769"/>
                  </a:cubicBezTo>
                  <a:lnTo>
                    <a:pt x="10680192" y="3331210"/>
                  </a:lnTo>
                  <a:cubicBezTo>
                    <a:pt x="10680192" y="3362579"/>
                    <a:pt x="10654792" y="3387979"/>
                    <a:pt x="10623423" y="3387979"/>
                  </a:cubicBezTo>
                  <a:lnTo>
                    <a:pt x="56769" y="3387979"/>
                  </a:lnTo>
                  <a:cubicBezTo>
                    <a:pt x="25400" y="3387979"/>
                    <a:pt x="0" y="3362579"/>
                    <a:pt x="0" y="3331210"/>
                  </a:cubicBezTo>
                  <a:close/>
                </a:path>
              </a:pathLst>
            </a:custGeom>
            <a:solidFill>
              <a:srgbClr val="F9F7F7"/>
            </a:solidFill>
          </p:spPr>
        </p:sp>
      </p:grpSp>
      <p:grpSp>
        <p:nvGrpSpPr>
          <p:cNvPr name="Group 19" id="19"/>
          <p:cNvGrpSpPr/>
          <p:nvPr/>
        </p:nvGrpSpPr>
        <p:grpSpPr>
          <a:xfrm rot="0">
            <a:off x="9569351" y="3697635"/>
            <a:ext cx="3544044" cy="442912"/>
            <a:chOff x="0" y="0"/>
            <a:chExt cx="4725392" cy="590550"/>
          </a:xfrm>
        </p:grpSpPr>
        <p:sp>
          <p:nvSpPr>
            <p:cNvPr name="Freeform 20" id="20"/>
            <p:cNvSpPr/>
            <p:nvPr/>
          </p:nvSpPr>
          <p:spPr>
            <a:xfrm flipH="false" flipV="false" rot="0">
              <a:off x="0" y="0"/>
              <a:ext cx="4725392" cy="590550"/>
            </a:xfrm>
            <a:custGeom>
              <a:avLst/>
              <a:gdLst/>
              <a:ahLst/>
              <a:cxnLst/>
              <a:rect r="r" b="b" t="t" l="l"/>
              <a:pathLst>
                <a:path h="590550" w="4725392">
                  <a:moveTo>
                    <a:pt x="0" y="0"/>
                  </a:moveTo>
                  <a:lnTo>
                    <a:pt x="4725392" y="0"/>
                  </a:lnTo>
                  <a:lnTo>
                    <a:pt x="4725392" y="590550"/>
                  </a:lnTo>
                  <a:lnTo>
                    <a:pt x="0" y="590550"/>
                  </a:lnTo>
                  <a:close/>
                </a:path>
              </a:pathLst>
            </a:custGeom>
            <a:solidFill>
              <a:srgbClr val="000000">
                <a:alpha val="0"/>
              </a:srgbClr>
            </a:solidFill>
          </p:spPr>
        </p:sp>
        <p:sp>
          <p:nvSpPr>
            <p:cNvPr name="TextBox 21" id="21"/>
            <p:cNvSpPr txBox="true"/>
            <p:nvPr/>
          </p:nvSpPr>
          <p:spPr>
            <a:xfrm>
              <a:off x="0" y="-38100"/>
              <a:ext cx="4725392" cy="628650"/>
            </a:xfrm>
            <a:prstGeom prst="rect">
              <a:avLst/>
            </a:prstGeom>
          </p:spPr>
          <p:txBody>
            <a:bodyPr anchor="t" rtlCol="false" tIns="0" lIns="0" bIns="0" rIns="0"/>
            <a:lstStyle/>
            <a:p>
              <a:pPr algn="l">
                <a:lnSpc>
                  <a:spcPts val="3437"/>
                </a:lnSpc>
              </a:pPr>
              <a:r>
                <a:rPr lang="en-US" sz="2750">
                  <a:solidFill>
                    <a:srgbClr val="504C49"/>
                  </a:solidFill>
                  <a:latin typeface="Arimo"/>
                  <a:ea typeface="Arimo"/>
                  <a:cs typeface="Arimo"/>
                  <a:sym typeface="Arimo"/>
                </a:rPr>
                <a:t>Προθέσεις Πομπού</a:t>
              </a:r>
            </a:p>
          </p:txBody>
        </p:sp>
      </p:grpSp>
      <p:grpSp>
        <p:nvGrpSpPr>
          <p:cNvPr name="Group 22" id="22"/>
          <p:cNvGrpSpPr/>
          <p:nvPr/>
        </p:nvGrpSpPr>
        <p:grpSpPr>
          <a:xfrm rot="0">
            <a:off x="9569351" y="4310658"/>
            <a:ext cx="7443044" cy="907256"/>
            <a:chOff x="0" y="0"/>
            <a:chExt cx="9924058" cy="1209675"/>
          </a:xfrm>
        </p:grpSpPr>
        <p:sp>
          <p:nvSpPr>
            <p:cNvPr name="Freeform 23" id="23"/>
            <p:cNvSpPr/>
            <p:nvPr/>
          </p:nvSpPr>
          <p:spPr>
            <a:xfrm flipH="false" flipV="false" rot="0">
              <a:off x="0" y="0"/>
              <a:ext cx="9924059" cy="1209675"/>
            </a:xfrm>
            <a:custGeom>
              <a:avLst/>
              <a:gdLst/>
              <a:ahLst/>
              <a:cxnLst/>
              <a:rect r="r" b="b" t="t" l="l"/>
              <a:pathLst>
                <a:path h="1209675" w="9924059">
                  <a:moveTo>
                    <a:pt x="0" y="0"/>
                  </a:moveTo>
                  <a:lnTo>
                    <a:pt x="9924059" y="0"/>
                  </a:lnTo>
                  <a:lnTo>
                    <a:pt x="9924059" y="1209675"/>
                  </a:lnTo>
                  <a:lnTo>
                    <a:pt x="0" y="1209675"/>
                  </a:lnTo>
                  <a:close/>
                </a:path>
              </a:pathLst>
            </a:custGeom>
            <a:solidFill>
              <a:srgbClr val="000000">
                <a:alpha val="0"/>
              </a:srgbClr>
            </a:solidFill>
          </p:spPr>
        </p:sp>
        <p:sp>
          <p:nvSpPr>
            <p:cNvPr name="TextBox 24" id="24"/>
            <p:cNvSpPr txBox="true"/>
            <p:nvPr/>
          </p:nvSpPr>
          <p:spPr>
            <a:xfrm>
              <a:off x="0" y="-85725"/>
              <a:ext cx="9924058" cy="1295400"/>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Καθορίζει τον επικοινωνιακό στόχο, όπως να πληροφορήσει, να ρωτήσει ή να πείσει.</a:t>
              </a:r>
            </a:p>
          </p:txBody>
        </p:sp>
      </p:grpSp>
      <p:grpSp>
        <p:nvGrpSpPr>
          <p:cNvPr name="Group 25" id="25"/>
          <p:cNvGrpSpPr/>
          <p:nvPr/>
        </p:nvGrpSpPr>
        <p:grpSpPr>
          <a:xfrm rot="0">
            <a:off x="992238" y="6238577"/>
            <a:ext cx="8010079" cy="2087315"/>
            <a:chOff x="0" y="0"/>
            <a:chExt cx="10680105" cy="2783087"/>
          </a:xfrm>
        </p:grpSpPr>
        <p:sp>
          <p:nvSpPr>
            <p:cNvPr name="Freeform 26" id="26"/>
            <p:cNvSpPr/>
            <p:nvPr/>
          </p:nvSpPr>
          <p:spPr>
            <a:xfrm flipH="false" flipV="false" rot="0">
              <a:off x="0" y="0"/>
              <a:ext cx="10680192" cy="2783078"/>
            </a:xfrm>
            <a:custGeom>
              <a:avLst/>
              <a:gdLst/>
              <a:ahLst/>
              <a:cxnLst/>
              <a:rect r="r" b="b" t="t" l="l"/>
              <a:pathLst>
                <a:path h="2783078" w="10680192">
                  <a:moveTo>
                    <a:pt x="0" y="56769"/>
                  </a:moveTo>
                  <a:cubicBezTo>
                    <a:pt x="0" y="25400"/>
                    <a:pt x="25400" y="0"/>
                    <a:pt x="56769" y="0"/>
                  </a:cubicBezTo>
                  <a:lnTo>
                    <a:pt x="10623423" y="0"/>
                  </a:lnTo>
                  <a:cubicBezTo>
                    <a:pt x="10654792" y="0"/>
                    <a:pt x="10680192" y="25400"/>
                    <a:pt x="10680192" y="56769"/>
                  </a:cubicBezTo>
                  <a:lnTo>
                    <a:pt x="10680192" y="2726309"/>
                  </a:lnTo>
                  <a:cubicBezTo>
                    <a:pt x="10680192" y="2757678"/>
                    <a:pt x="10654792" y="2783078"/>
                    <a:pt x="10623423" y="2783078"/>
                  </a:cubicBezTo>
                  <a:lnTo>
                    <a:pt x="56769" y="2783078"/>
                  </a:lnTo>
                  <a:cubicBezTo>
                    <a:pt x="25400" y="2783078"/>
                    <a:pt x="0" y="2757678"/>
                    <a:pt x="0" y="2726309"/>
                  </a:cubicBezTo>
                  <a:close/>
                </a:path>
              </a:pathLst>
            </a:custGeom>
            <a:solidFill>
              <a:srgbClr val="F9F7F7"/>
            </a:solidFill>
          </p:spPr>
        </p:sp>
      </p:grpSp>
      <p:grpSp>
        <p:nvGrpSpPr>
          <p:cNvPr name="Group 27" id="27"/>
          <p:cNvGrpSpPr/>
          <p:nvPr/>
        </p:nvGrpSpPr>
        <p:grpSpPr>
          <a:xfrm rot="0">
            <a:off x="1275755" y="6522095"/>
            <a:ext cx="3544044" cy="442912"/>
            <a:chOff x="0" y="0"/>
            <a:chExt cx="4725392" cy="590550"/>
          </a:xfrm>
        </p:grpSpPr>
        <p:sp>
          <p:nvSpPr>
            <p:cNvPr name="Freeform 28" id="28"/>
            <p:cNvSpPr/>
            <p:nvPr/>
          </p:nvSpPr>
          <p:spPr>
            <a:xfrm flipH="false" flipV="false" rot="0">
              <a:off x="0" y="0"/>
              <a:ext cx="4725392" cy="590550"/>
            </a:xfrm>
            <a:custGeom>
              <a:avLst/>
              <a:gdLst/>
              <a:ahLst/>
              <a:cxnLst/>
              <a:rect r="r" b="b" t="t" l="l"/>
              <a:pathLst>
                <a:path h="590550" w="4725392">
                  <a:moveTo>
                    <a:pt x="0" y="0"/>
                  </a:moveTo>
                  <a:lnTo>
                    <a:pt x="4725392" y="0"/>
                  </a:lnTo>
                  <a:lnTo>
                    <a:pt x="4725392" y="590550"/>
                  </a:lnTo>
                  <a:lnTo>
                    <a:pt x="0" y="590550"/>
                  </a:lnTo>
                  <a:close/>
                </a:path>
              </a:pathLst>
            </a:custGeom>
            <a:solidFill>
              <a:srgbClr val="000000">
                <a:alpha val="0"/>
              </a:srgbClr>
            </a:solidFill>
          </p:spPr>
        </p:sp>
        <p:sp>
          <p:nvSpPr>
            <p:cNvPr name="TextBox 29" id="29"/>
            <p:cNvSpPr txBox="true"/>
            <p:nvPr/>
          </p:nvSpPr>
          <p:spPr>
            <a:xfrm>
              <a:off x="0" y="-38100"/>
              <a:ext cx="4725392" cy="628650"/>
            </a:xfrm>
            <a:prstGeom prst="rect">
              <a:avLst/>
            </a:prstGeom>
          </p:spPr>
          <p:txBody>
            <a:bodyPr anchor="t" rtlCol="false" tIns="0" lIns="0" bIns="0" rIns="0"/>
            <a:lstStyle/>
            <a:p>
              <a:pPr algn="l">
                <a:lnSpc>
                  <a:spcPts val="3437"/>
                </a:lnSpc>
              </a:pPr>
              <a:r>
                <a:rPr lang="en-US" sz="2750">
                  <a:solidFill>
                    <a:srgbClr val="504C49"/>
                  </a:solidFill>
                  <a:latin typeface="Arimo"/>
                  <a:ea typeface="Arimo"/>
                  <a:cs typeface="Arimo"/>
                  <a:sym typeface="Arimo"/>
                </a:rPr>
                <a:t>Κοινωνικοί Ρόλοι</a:t>
              </a:r>
            </a:p>
          </p:txBody>
        </p:sp>
      </p:grpSp>
      <p:grpSp>
        <p:nvGrpSpPr>
          <p:cNvPr name="Group 30" id="30"/>
          <p:cNvGrpSpPr/>
          <p:nvPr/>
        </p:nvGrpSpPr>
        <p:grpSpPr>
          <a:xfrm rot="0">
            <a:off x="1275755" y="7135117"/>
            <a:ext cx="7443044" cy="907256"/>
            <a:chOff x="0" y="0"/>
            <a:chExt cx="9924058" cy="1209675"/>
          </a:xfrm>
        </p:grpSpPr>
        <p:sp>
          <p:nvSpPr>
            <p:cNvPr name="Freeform 31" id="31"/>
            <p:cNvSpPr/>
            <p:nvPr/>
          </p:nvSpPr>
          <p:spPr>
            <a:xfrm flipH="false" flipV="false" rot="0">
              <a:off x="0" y="0"/>
              <a:ext cx="9924059" cy="1209675"/>
            </a:xfrm>
            <a:custGeom>
              <a:avLst/>
              <a:gdLst/>
              <a:ahLst/>
              <a:cxnLst/>
              <a:rect r="r" b="b" t="t" l="l"/>
              <a:pathLst>
                <a:path h="1209675" w="9924059">
                  <a:moveTo>
                    <a:pt x="0" y="0"/>
                  </a:moveTo>
                  <a:lnTo>
                    <a:pt x="9924059" y="0"/>
                  </a:lnTo>
                  <a:lnTo>
                    <a:pt x="9924059" y="1209675"/>
                  </a:lnTo>
                  <a:lnTo>
                    <a:pt x="0" y="1209675"/>
                  </a:lnTo>
                  <a:close/>
                </a:path>
              </a:pathLst>
            </a:custGeom>
            <a:solidFill>
              <a:srgbClr val="000000">
                <a:alpha val="0"/>
              </a:srgbClr>
            </a:solidFill>
          </p:spPr>
        </p:sp>
        <p:sp>
          <p:nvSpPr>
            <p:cNvPr name="TextBox 32" id="32"/>
            <p:cNvSpPr txBox="true"/>
            <p:nvPr/>
          </p:nvSpPr>
          <p:spPr>
            <a:xfrm>
              <a:off x="0" y="-85725"/>
              <a:ext cx="9924058" cy="1295400"/>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Αναδεικνύει τους ρόλους των συνομιλητών, για παράδειγμα τη σχέση δασκάλου – μαθητή.</a:t>
              </a:r>
            </a:p>
          </p:txBody>
        </p:sp>
      </p:grpSp>
      <p:grpSp>
        <p:nvGrpSpPr>
          <p:cNvPr name="Group 33" id="33"/>
          <p:cNvGrpSpPr/>
          <p:nvPr/>
        </p:nvGrpSpPr>
        <p:grpSpPr>
          <a:xfrm rot="0">
            <a:off x="9285834" y="6238577"/>
            <a:ext cx="8010079" cy="2087315"/>
            <a:chOff x="0" y="0"/>
            <a:chExt cx="10680105" cy="2783087"/>
          </a:xfrm>
        </p:grpSpPr>
        <p:sp>
          <p:nvSpPr>
            <p:cNvPr name="Freeform 34" id="34"/>
            <p:cNvSpPr/>
            <p:nvPr/>
          </p:nvSpPr>
          <p:spPr>
            <a:xfrm flipH="false" flipV="false" rot="0">
              <a:off x="0" y="0"/>
              <a:ext cx="10680192" cy="2783078"/>
            </a:xfrm>
            <a:custGeom>
              <a:avLst/>
              <a:gdLst/>
              <a:ahLst/>
              <a:cxnLst/>
              <a:rect r="r" b="b" t="t" l="l"/>
              <a:pathLst>
                <a:path h="2783078" w="10680192">
                  <a:moveTo>
                    <a:pt x="0" y="56769"/>
                  </a:moveTo>
                  <a:cubicBezTo>
                    <a:pt x="0" y="25400"/>
                    <a:pt x="25400" y="0"/>
                    <a:pt x="56769" y="0"/>
                  </a:cubicBezTo>
                  <a:lnTo>
                    <a:pt x="10623423" y="0"/>
                  </a:lnTo>
                  <a:cubicBezTo>
                    <a:pt x="10654792" y="0"/>
                    <a:pt x="10680192" y="25400"/>
                    <a:pt x="10680192" y="56769"/>
                  </a:cubicBezTo>
                  <a:lnTo>
                    <a:pt x="10680192" y="2726309"/>
                  </a:lnTo>
                  <a:cubicBezTo>
                    <a:pt x="10680192" y="2757678"/>
                    <a:pt x="10654792" y="2783078"/>
                    <a:pt x="10623423" y="2783078"/>
                  </a:cubicBezTo>
                  <a:lnTo>
                    <a:pt x="56769" y="2783078"/>
                  </a:lnTo>
                  <a:cubicBezTo>
                    <a:pt x="25400" y="2783078"/>
                    <a:pt x="0" y="2757678"/>
                    <a:pt x="0" y="2726309"/>
                  </a:cubicBezTo>
                  <a:close/>
                </a:path>
              </a:pathLst>
            </a:custGeom>
            <a:solidFill>
              <a:srgbClr val="F9F7F7"/>
            </a:solidFill>
          </p:spPr>
        </p:sp>
      </p:grpSp>
      <p:grpSp>
        <p:nvGrpSpPr>
          <p:cNvPr name="Group 35" id="35"/>
          <p:cNvGrpSpPr/>
          <p:nvPr/>
        </p:nvGrpSpPr>
        <p:grpSpPr>
          <a:xfrm rot="0">
            <a:off x="9569351" y="6522095"/>
            <a:ext cx="3822352" cy="442912"/>
            <a:chOff x="0" y="0"/>
            <a:chExt cx="5096470" cy="590550"/>
          </a:xfrm>
        </p:grpSpPr>
        <p:sp>
          <p:nvSpPr>
            <p:cNvPr name="Freeform 36" id="36"/>
            <p:cNvSpPr/>
            <p:nvPr/>
          </p:nvSpPr>
          <p:spPr>
            <a:xfrm flipH="false" flipV="false" rot="0">
              <a:off x="0" y="0"/>
              <a:ext cx="5096470" cy="590550"/>
            </a:xfrm>
            <a:custGeom>
              <a:avLst/>
              <a:gdLst/>
              <a:ahLst/>
              <a:cxnLst/>
              <a:rect r="r" b="b" t="t" l="l"/>
              <a:pathLst>
                <a:path h="590550" w="5096470">
                  <a:moveTo>
                    <a:pt x="0" y="0"/>
                  </a:moveTo>
                  <a:lnTo>
                    <a:pt x="5096470" y="0"/>
                  </a:lnTo>
                  <a:lnTo>
                    <a:pt x="5096470" y="590550"/>
                  </a:lnTo>
                  <a:lnTo>
                    <a:pt x="0" y="590550"/>
                  </a:lnTo>
                  <a:close/>
                </a:path>
              </a:pathLst>
            </a:custGeom>
            <a:solidFill>
              <a:srgbClr val="000000">
                <a:alpha val="0"/>
              </a:srgbClr>
            </a:solidFill>
          </p:spPr>
        </p:sp>
        <p:sp>
          <p:nvSpPr>
            <p:cNvPr name="TextBox 37" id="37"/>
            <p:cNvSpPr txBox="true"/>
            <p:nvPr/>
          </p:nvSpPr>
          <p:spPr>
            <a:xfrm>
              <a:off x="0" y="-38100"/>
              <a:ext cx="5096470" cy="628650"/>
            </a:xfrm>
            <a:prstGeom prst="rect">
              <a:avLst/>
            </a:prstGeom>
          </p:spPr>
          <p:txBody>
            <a:bodyPr anchor="t" rtlCol="false" tIns="0" lIns="0" bIns="0" rIns="0"/>
            <a:lstStyle/>
            <a:p>
              <a:pPr algn="l">
                <a:lnSpc>
                  <a:spcPts val="3437"/>
                </a:lnSpc>
              </a:pPr>
              <a:r>
                <a:rPr lang="en-US" sz="2750">
                  <a:solidFill>
                    <a:srgbClr val="504C49"/>
                  </a:solidFill>
                  <a:latin typeface="Arimo"/>
                  <a:ea typeface="Arimo"/>
                  <a:cs typeface="Arimo"/>
                  <a:sym typeface="Arimo"/>
                </a:rPr>
                <a:t>Επίπεδο Επικοινωνίας</a:t>
              </a:r>
            </a:p>
          </p:txBody>
        </p:sp>
      </p:grpSp>
      <p:grpSp>
        <p:nvGrpSpPr>
          <p:cNvPr name="Group 38" id="38"/>
          <p:cNvGrpSpPr/>
          <p:nvPr/>
        </p:nvGrpSpPr>
        <p:grpSpPr>
          <a:xfrm rot="0">
            <a:off x="9569351" y="7135117"/>
            <a:ext cx="7443044" cy="907256"/>
            <a:chOff x="0" y="0"/>
            <a:chExt cx="9924058" cy="1209675"/>
          </a:xfrm>
        </p:grpSpPr>
        <p:sp>
          <p:nvSpPr>
            <p:cNvPr name="Freeform 39" id="39"/>
            <p:cNvSpPr/>
            <p:nvPr/>
          </p:nvSpPr>
          <p:spPr>
            <a:xfrm flipH="false" flipV="false" rot="0">
              <a:off x="0" y="0"/>
              <a:ext cx="9924059" cy="1209675"/>
            </a:xfrm>
            <a:custGeom>
              <a:avLst/>
              <a:gdLst/>
              <a:ahLst/>
              <a:cxnLst/>
              <a:rect r="r" b="b" t="t" l="l"/>
              <a:pathLst>
                <a:path h="1209675" w="9924059">
                  <a:moveTo>
                    <a:pt x="0" y="0"/>
                  </a:moveTo>
                  <a:lnTo>
                    <a:pt x="9924059" y="0"/>
                  </a:lnTo>
                  <a:lnTo>
                    <a:pt x="9924059" y="1209675"/>
                  </a:lnTo>
                  <a:lnTo>
                    <a:pt x="0" y="1209675"/>
                  </a:lnTo>
                  <a:close/>
                </a:path>
              </a:pathLst>
            </a:custGeom>
            <a:solidFill>
              <a:srgbClr val="000000">
                <a:alpha val="0"/>
              </a:srgbClr>
            </a:solidFill>
          </p:spPr>
        </p:sp>
        <p:sp>
          <p:nvSpPr>
            <p:cNvPr name="TextBox 40" id="40"/>
            <p:cNvSpPr txBox="true"/>
            <p:nvPr/>
          </p:nvSpPr>
          <p:spPr>
            <a:xfrm>
              <a:off x="0" y="-85725"/>
              <a:ext cx="9924058" cy="1295400"/>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Προσδιορίζει τις λεξιλογικές επιλογές, όπως το επίσημο ή ανεπίσημο ύφος επικοινωνίας.</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0" y="0"/>
            <a:ext cx="18288000" cy="3544044"/>
          </a:xfrm>
          <a:custGeom>
            <a:avLst/>
            <a:gdLst/>
            <a:ahLst/>
            <a:cxnLst/>
            <a:rect r="r" b="b" t="t" l="l"/>
            <a:pathLst>
              <a:path h="3544044" w="18288000">
                <a:moveTo>
                  <a:pt x="0" y="0"/>
                </a:moveTo>
                <a:lnTo>
                  <a:pt x="18288000" y="0"/>
                </a:lnTo>
                <a:lnTo>
                  <a:pt x="18288000" y="3544044"/>
                </a:lnTo>
                <a:lnTo>
                  <a:pt x="0" y="3544044"/>
                </a:lnTo>
                <a:lnTo>
                  <a:pt x="0" y="0"/>
                </a:lnTo>
                <a:close/>
              </a:path>
            </a:pathLst>
          </a:custGeom>
          <a:blipFill>
            <a:blip r:embed="rId3"/>
            <a:stretch>
              <a:fillRect l="-10" t="0" r="-10" b="0"/>
            </a:stretch>
          </a:blipFill>
        </p:spPr>
      </p:sp>
      <p:grpSp>
        <p:nvGrpSpPr>
          <p:cNvPr name="Group 7" id="7"/>
          <p:cNvGrpSpPr/>
          <p:nvPr/>
        </p:nvGrpSpPr>
        <p:grpSpPr>
          <a:xfrm rot="0">
            <a:off x="992238" y="4855135"/>
            <a:ext cx="7290197" cy="885974"/>
            <a:chOff x="0" y="0"/>
            <a:chExt cx="9720263" cy="1181298"/>
          </a:xfrm>
        </p:grpSpPr>
        <p:sp>
          <p:nvSpPr>
            <p:cNvPr name="Freeform 8" id="8"/>
            <p:cNvSpPr/>
            <p:nvPr/>
          </p:nvSpPr>
          <p:spPr>
            <a:xfrm flipH="false" flipV="false" rot="0">
              <a:off x="0" y="0"/>
              <a:ext cx="9720263" cy="1181298"/>
            </a:xfrm>
            <a:custGeom>
              <a:avLst/>
              <a:gdLst/>
              <a:ahLst/>
              <a:cxnLst/>
              <a:rect r="r" b="b" t="t" l="l"/>
              <a:pathLst>
                <a:path h="1181298" w="9720263">
                  <a:moveTo>
                    <a:pt x="0" y="0"/>
                  </a:moveTo>
                  <a:lnTo>
                    <a:pt x="9720263" y="0"/>
                  </a:lnTo>
                  <a:lnTo>
                    <a:pt x="9720263" y="1181298"/>
                  </a:lnTo>
                  <a:lnTo>
                    <a:pt x="0" y="1181298"/>
                  </a:lnTo>
                  <a:close/>
                </a:path>
              </a:pathLst>
            </a:custGeom>
            <a:solidFill>
              <a:srgbClr val="000000">
                <a:alpha val="0"/>
              </a:srgbClr>
            </a:solidFill>
          </p:spPr>
        </p:sp>
        <p:sp>
          <p:nvSpPr>
            <p:cNvPr name="TextBox 9" id="9"/>
            <p:cNvSpPr txBox="true"/>
            <p:nvPr/>
          </p:nvSpPr>
          <p:spPr>
            <a:xfrm>
              <a:off x="0" y="-57150"/>
              <a:ext cx="9720263"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Τρόπος Επικοινωνίας</a:t>
              </a:r>
            </a:p>
          </p:txBody>
        </p:sp>
      </p:grpSp>
      <p:grpSp>
        <p:nvGrpSpPr>
          <p:cNvPr name="Group 10" id="10"/>
          <p:cNvGrpSpPr/>
          <p:nvPr/>
        </p:nvGrpSpPr>
        <p:grpSpPr>
          <a:xfrm rot="0">
            <a:off x="992238" y="6504385"/>
            <a:ext cx="16303526" cy="907256"/>
            <a:chOff x="0" y="0"/>
            <a:chExt cx="21738035" cy="1209675"/>
          </a:xfrm>
        </p:grpSpPr>
        <p:sp>
          <p:nvSpPr>
            <p:cNvPr name="Freeform 11" id="11"/>
            <p:cNvSpPr/>
            <p:nvPr/>
          </p:nvSpPr>
          <p:spPr>
            <a:xfrm flipH="false" flipV="false" rot="0">
              <a:off x="0" y="0"/>
              <a:ext cx="21738034" cy="1209675"/>
            </a:xfrm>
            <a:custGeom>
              <a:avLst/>
              <a:gdLst/>
              <a:ahLst/>
              <a:cxnLst/>
              <a:rect r="r" b="b" t="t" l="l"/>
              <a:pathLst>
                <a:path h="1209675" w="21738034">
                  <a:moveTo>
                    <a:pt x="0" y="0"/>
                  </a:moveTo>
                  <a:lnTo>
                    <a:pt x="21738034" y="0"/>
                  </a:lnTo>
                  <a:lnTo>
                    <a:pt x="21738034" y="1209675"/>
                  </a:lnTo>
                  <a:lnTo>
                    <a:pt x="0" y="1209675"/>
                  </a:lnTo>
                  <a:close/>
                </a:path>
              </a:pathLst>
            </a:custGeom>
            <a:solidFill>
              <a:srgbClr val="000000">
                <a:alpha val="0"/>
              </a:srgbClr>
            </a:solidFill>
          </p:spPr>
        </p:sp>
        <p:sp>
          <p:nvSpPr>
            <p:cNvPr name="TextBox 12" id="12"/>
            <p:cNvSpPr txBox="true"/>
            <p:nvPr/>
          </p:nvSpPr>
          <p:spPr>
            <a:xfrm>
              <a:off x="0" y="-85725"/>
              <a:ext cx="21738035" cy="1295400"/>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Οι διαφορές, δηλαδή, ανάμεσα σε γραπτό, προφορικό ή πολυτροπικό λόγο αφορούν τόσο το μέσο με το οποίο πραγματώνεται, όσο και το κατά πόσο οι συμμετέχοντες μπορούν να παρέμβουν κατά τη διάρκεια της επικοινωνίας.</a:t>
              </a:r>
            </a:p>
          </p:txBody>
        </p:sp>
      </p:grpSp>
      <p:grpSp>
        <p:nvGrpSpPr>
          <p:cNvPr name="Group 13" id="13"/>
          <p:cNvGrpSpPr/>
          <p:nvPr/>
        </p:nvGrpSpPr>
        <p:grpSpPr>
          <a:xfrm rot="0">
            <a:off x="992238" y="7730579"/>
            <a:ext cx="16303526" cy="907256"/>
            <a:chOff x="0" y="0"/>
            <a:chExt cx="21738035" cy="1209675"/>
          </a:xfrm>
        </p:grpSpPr>
        <p:sp>
          <p:nvSpPr>
            <p:cNvPr name="Freeform 14" id="14"/>
            <p:cNvSpPr/>
            <p:nvPr/>
          </p:nvSpPr>
          <p:spPr>
            <a:xfrm flipH="false" flipV="false" rot="0">
              <a:off x="0" y="0"/>
              <a:ext cx="21738034" cy="1209675"/>
            </a:xfrm>
            <a:custGeom>
              <a:avLst/>
              <a:gdLst/>
              <a:ahLst/>
              <a:cxnLst/>
              <a:rect r="r" b="b" t="t" l="l"/>
              <a:pathLst>
                <a:path h="1209675" w="21738034">
                  <a:moveTo>
                    <a:pt x="0" y="0"/>
                  </a:moveTo>
                  <a:lnTo>
                    <a:pt x="21738034" y="0"/>
                  </a:lnTo>
                  <a:lnTo>
                    <a:pt x="21738034" y="1209675"/>
                  </a:lnTo>
                  <a:lnTo>
                    <a:pt x="0" y="1209675"/>
                  </a:lnTo>
                  <a:close/>
                </a:path>
              </a:pathLst>
            </a:custGeom>
            <a:solidFill>
              <a:srgbClr val="000000">
                <a:alpha val="0"/>
              </a:srgbClr>
            </a:solidFill>
          </p:spPr>
        </p:sp>
        <p:sp>
          <p:nvSpPr>
            <p:cNvPr name="TextBox 15" id="15"/>
            <p:cNvSpPr txBox="true"/>
            <p:nvPr/>
          </p:nvSpPr>
          <p:spPr>
            <a:xfrm>
              <a:off x="0" y="-85725"/>
              <a:ext cx="21738035" cy="1295400"/>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Η παράμετρος τρόπος απαντά στο «πώς» της επικοινωνίας και προσδιορίζει τον ρόλο που διαδραματίζει η γλώσσα στην περίσταση επικοινωνίας, λ.χ. καθοριστικός σε ένα δοκίμιο, συμπληρωματικός σ’ ένα πολυτροπικό κείμενο κτλ.</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grpSp>
        <p:nvGrpSpPr>
          <p:cNvPr name="Group 7" id="7"/>
          <p:cNvGrpSpPr/>
          <p:nvPr/>
        </p:nvGrpSpPr>
        <p:grpSpPr>
          <a:xfrm rot="0">
            <a:off x="992238" y="3073545"/>
            <a:ext cx="7088237" cy="885974"/>
            <a:chOff x="0" y="0"/>
            <a:chExt cx="9450983" cy="1181298"/>
          </a:xfrm>
        </p:grpSpPr>
        <p:sp>
          <p:nvSpPr>
            <p:cNvPr name="Freeform 8" id="8"/>
            <p:cNvSpPr/>
            <p:nvPr/>
          </p:nvSpPr>
          <p:spPr>
            <a:xfrm flipH="false" flipV="false" rot="0">
              <a:off x="0" y="0"/>
              <a:ext cx="9450984" cy="1181298"/>
            </a:xfrm>
            <a:custGeom>
              <a:avLst/>
              <a:gdLst/>
              <a:ahLst/>
              <a:cxnLst/>
              <a:rect r="r" b="b" t="t" l="l"/>
              <a:pathLst>
                <a:path h="1181298" w="9450984">
                  <a:moveTo>
                    <a:pt x="0" y="0"/>
                  </a:moveTo>
                  <a:lnTo>
                    <a:pt x="9450984" y="0"/>
                  </a:lnTo>
                  <a:lnTo>
                    <a:pt x="9450984" y="1181298"/>
                  </a:lnTo>
                  <a:lnTo>
                    <a:pt x="0" y="1181298"/>
                  </a:lnTo>
                  <a:close/>
                </a:path>
              </a:pathLst>
            </a:custGeom>
            <a:solidFill>
              <a:srgbClr val="000000">
                <a:alpha val="0"/>
              </a:srgbClr>
            </a:solidFill>
          </p:spPr>
        </p:sp>
        <p:sp>
          <p:nvSpPr>
            <p:cNvPr name="TextBox 9" id="9"/>
            <p:cNvSpPr txBox="true"/>
            <p:nvPr/>
          </p:nvSpPr>
          <p:spPr>
            <a:xfrm>
              <a:off x="0" y="-57150"/>
              <a:ext cx="9450983"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ΚΕΙΜΕΝΙΚΑ ΕΙΔΗ</a:t>
              </a:r>
            </a:p>
          </p:txBody>
        </p:sp>
      </p:grpSp>
      <p:grpSp>
        <p:nvGrpSpPr>
          <p:cNvPr name="Group 10" id="10"/>
          <p:cNvGrpSpPr/>
          <p:nvPr/>
        </p:nvGrpSpPr>
        <p:grpSpPr>
          <a:xfrm rot="0">
            <a:off x="992238" y="4891831"/>
            <a:ext cx="9445526" cy="1814512"/>
            <a:chOff x="0" y="0"/>
            <a:chExt cx="12594035" cy="2419350"/>
          </a:xfrm>
        </p:grpSpPr>
        <p:sp>
          <p:nvSpPr>
            <p:cNvPr name="Freeform 11" id="11"/>
            <p:cNvSpPr/>
            <p:nvPr/>
          </p:nvSpPr>
          <p:spPr>
            <a:xfrm flipH="false" flipV="false" rot="0">
              <a:off x="0" y="0"/>
              <a:ext cx="12594035" cy="2419350"/>
            </a:xfrm>
            <a:custGeom>
              <a:avLst/>
              <a:gdLst/>
              <a:ahLst/>
              <a:cxnLst/>
              <a:rect r="r" b="b" t="t" l="l"/>
              <a:pathLst>
                <a:path h="2419350" w="12594035">
                  <a:moveTo>
                    <a:pt x="0" y="0"/>
                  </a:moveTo>
                  <a:lnTo>
                    <a:pt x="12594035" y="0"/>
                  </a:lnTo>
                  <a:lnTo>
                    <a:pt x="12594035" y="2419350"/>
                  </a:lnTo>
                  <a:lnTo>
                    <a:pt x="0" y="2419350"/>
                  </a:lnTo>
                  <a:close/>
                </a:path>
              </a:pathLst>
            </a:custGeom>
            <a:solidFill>
              <a:srgbClr val="000000">
                <a:alpha val="0"/>
              </a:srgbClr>
            </a:solidFill>
          </p:spPr>
        </p:sp>
        <p:sp>
          <p:nvSpPr>
            <p:cNvPr name="TextBox 12" id="12"/>
            <p:cNvSpPr txBox="true"/>
            <p:nvPr/>
          </p:nvSpPr>
          <p:spPr>
            <a:xfrm>
              <a:off x="0" y="-85725"/>
              <a:ext cx="12594035" cy="2505075"/>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Τα κείμενα που ζητούνται από τους μαθητές να συντάξουν είναι συνήθως ενταγμένα σε ένα πλαίσιο επικοινωνίας. Προκειμένου να επιτευχθεί ο επικοινωνιακός στόχος με τον καλύτερο τρόπο είναι απαραίτητο να γνωρίζουμε τα χαρακτηριστικά κάθε κειμενικού είδους.</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grpSp>
        <p:nvGrpSpPr>
          <p:cNvPr name="Group 7" id="7"/>
          <p:cNvGrpSpPr/>
          <p:nvPr/>
        </p:nvGrpSpPr>
        <p:grpSpPr>
          <a:xfrm rot="0">
            <a:off x="992238" y="2313676"/>
            <a:ext cx="7088237" cy="885974"/>
            <a:chOff x="0" y="0"/>
            <a:chExt cx="9450983" cy="1181298"/>
          </a:xfrm>
        </p:grpSpPr>
        <p:sp>
          <p:nvSpPr>
            <p:cNvPr name="Freeform 8" id="8"/>
            <p:cNvSpPr/>
            <p:nvPr/>
          </p:nvSpPr>
          <p:spPr>
            <a:xfrm flipH="false" flipV="false" rot="0">
              <a:off x="0" y="0"/>
              <a:ext cx="9450984" cy="1181298"/>
            </a:xfrm>
            <a:custGeom>
              <a:avLst/>
              <a:gdLst/>
              <a:ahLst/>
              <a:cxnLst/>
              <a:rect r="r" b="b" t="t" l="l"/>
              <a:pathLst>
                <a:path h="1181298" w="9450984">
                  <a:moveTo>
                    <a:pt x="0" y="0"/>
                  </a:moveTo>
                  <a:lnTo>
                    <a:pt x="9450984" y="0"/>
                  </a:lnTo>
                  <a:lnTo>
                    <a:pt x="9450984" y="1181298"/>
                  </a:lnTo>
                  <a:lnTo>
                    <a:pt x="0" y="1181298"/>
                  </a:lnTo>
                  <a:close/>
                </a:path>
              </a:pathLst>
            </a:custGeom>
            <a:solidFill>
              <a:srgbClr val="000000">
                <a:alpha val="0"/>
              </a:srgbClr>
            </a:solidFill>
          </p:spPr>
        </p:sp>
        <p:sp>
          <p:nvSpPr>
            <p:cNvPr name="TextBox 9" id="9"/>
            <p:cNvSpPr txBox="true"/>
            <p:nvPr/>
          </p:nvSpPr>
          <p:spPr>
            <a:xfrm>
              <a:off x="0" y="-57150"/>
              <a:ext cx="9450983"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Άρθρο</a:t>
              </a:r>
            </a:p>
          </p:txBody>
        </p:sp>
      </p:grpSp>
      <p:grpSp>
        <p:nvGrpSpPr>
          <p:cNvPr name="Group 10" id="10"/>
          <p:cNvGrpSpPr/>
          <p:nvPr/>
        </p:nvGrpSpPr>
        <p:grpSpPr>
          <a:xfrm rot="0">
            <a:off x="992238" y="4136975"/>
            <a:ext cx="637878" cy="637878"/>
            <a:chOff x="0" y="0"/>
            <a:chExt cx="850503" cy="850503"/>
          </a:xfrm>
        </p:grpSpPr>
        <p:sp>
          <p:nvSpPr>
            <p:cNvPr name="Freeform 11" id="11"/>
            <p:cNvSpPr/>
            <p:nvPr/>
          </p:nvSpPr>
          <p:spPr>
            <a:xfrm flipH="false" flipV="false" rot="0">
              <a:off x="0" y="0"/>
              <a:ext cx="850392" cy="850519"/>
            </a:xfrm>
            <a:custGeom>
              <a:avLst/>
              <a:gdLst/>
              <a:ahLst/>
              <a:cxnLst/>
              <a:rect r="r" b="b" t="t" l="l"/>
              <a:pathLst>
                <a:path h="850519" w="850392">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F9F7F7"/>
            </a:solidFill>
          </p:spPr>
        </p:sp>
      </p:grpSp>
      <p:grpSp>
        <p:nvGrpSpPr>
          <p:cNvPr name="Group 12" id="12"/>
          <p:cNvGrpSpPr/>
          <p:nvPr/>
        </p:nvGrpSpPr>
        <p:grpSpPr>
          <a:xfrm rot="0">
            <a:off x="1215629" y="4243239"/>
            <a:ext cx="190946" cy="425351"/>
            <a:chOff x="0" y="0"/>
            <a:chExt cx="254595" cy="567135"/>
          </a:xfrm>
        </p:grpSpPr>
        <p:sp>
          <p:nvSpPr>
            <p:cNvPr name="Freeform 13" id="13"/>
            <p:cNvSpPr/>
            <p:nvPr/>
          </p:nvSpPr>
          <p:spPr>
            <a:xfrm flipH="false" flipV="false" rot="0">
              <a:off x="0" y="0"/>
              <a:ext cx="254595" cy="567135"/>
            </a:xfrm>
            <a:custGeom>
              <a:avLst/>
              <a:gdLst/>
              <a:ahLst/>
              <a:cxnLst/>
              <a:rect r="r" b="b" t="t" l="l"/>
              <a:pathLst>
                <a:path h="567135" w="254595">
                  <a:moveTo>
                    <a:pt x="0" y="0"/>
                  </a:moveTo>
                  <a:lnTo>
                    <a:pt x="254595" y="0"/>
                  </a:lnTo>
                  <a:lnTo>
                    <a:pt x="254595" y="567135"/>
                  </a:lnTo>
                  <a:lnTo>
                    <a:pt x="0" y="567135"/>
                  </a:lnTo>
                  <a:close/>
                </a:path>
              </a:pathLst>
            </a:custGeom>
            <a:solidFill>
              <a:srgbClr val="000000">
                <a:alpha val="0"/>
              </a:srgbClr>
            </a:solidFill>
          </p:spPr>
        </p:sp>
        <p:sp>
          <p:nvSpPr>
            <p:cNvPr name="TextBox 14" id="14"/>
            <p:cNvSpPr txBox="true"/>
            <p:nvPr/>
          </p:nvSpPr>
          <p:spPr>
            <a:xfrm>
              <a:off x="0" y="38100"/>
              <a:ext cx="254595" cy="529035"/>
            </a:xfrm>
            <a:prstGeom prst="rect">
              <a:avLst/>
            </a:prstGeom>
          </p:spPr>
          <p:txBody>
            <a:bodyPr anchor="t" rtlCol="false" tIns="0" lIns="0" bIns="0" rIns="0"/>
            <a:lstStyle/>
            <a:p>
              <a:pPr algn="ctr">
                <a:lnSpc>
                  <a:spcPts val="3312"/>
                </a:lnSpc>
              </a:pPr>
              <a:r>
                <a:rPr lang="en-US" sz="3312">
                  <a:solidFill>
                    <a:srgbClr val="504C49"/>
                  </a:solidFill>
                  <a:latin typeface="Arimo"/>
                  <a:ea typeface="Arimo"/>
                  <a:cs typeface="Arimo"/>
                  <a:sym typeface="Arimo"/>
                </a:rPr>
                <a:t>1</a:t>
              </a:r>
            </a:p>
          </p:txBody>
        </p:sp>
      </p:grpSp>
      <p:grpSp>
        <p:nvGrpSpPr>
          <p:cNvPr name="Group 15" id="15"/>
          <p:cNvGrpSpPr/>
          <p:nvPr/>
        </p:nvGrpSpPr>
        <p:grpSpPr>
          <a:xfrm rot="0">
            <a:off x="1913632" y="4136975"/>
            <a:ext cx="3544044" cy="442912"/>
            <a:chOff x="0" y="0"/>
            <a:chExt cx="4725392" cy="590550"/>
          </a:xfrm>
        </p:grpSpPr>
        <p:sp>
          <p:nvSpPr>
            <p:cNvPr name="Freeform 16" id="16"/>
            <p:cNvSpPr/>
            <p:nvPr/>
          </p:nvSpPr>
          <p:spPr>
            <a:xfrm flipH="false" flipV="false" rot="0">
              <a:off x="0" y="0"/>
              <a:ext cx="4725392" cy="590550"/>
            </a:xfrm>
            <a:custGeom>
              <a:avLst/>
              <a:gdLst/>
              <a:ahLst/>
              <a:cxnLst/>
              <a:rect r="r" b="b" t="t" l="l"/>
              <a:pathLst>
                <a:path h="590550" w="4725392">
                  <a:moveTo>
                    <a:pt x="0" y="0"/>
                  </a:moveTo>
                  <a:lnTo>
                    <a:pt x="4725392" y="0"/>
                  </a:lnTo>
                  <a:lnTo>
                    <a:pt x="4725392" y="590550"/>
                  </a:lnTo>
                  <a:lnTo>
                    <a:pt x="0" y="590550"/>
                  </a:lnTo>
                  <a:close/>
                </a:path>
              </a:pathLst>
            </a:custGeom>
            <a:solidFill>
              <a:srgbClr val="000000">
                <a:alpha val="0"/>
              </a:srgbClr>
            </a:solidFill>
          </p:spPr>
        </p:sp>
        <p:sp>
          <p:nvSpPr>
            <p:cNvPr name="TextBox 17" id="17"/>
            <p:cNvSpPr txBox="true"/>
            <p:nvPr/>
          </p:nvSpPr>
          <p:spPr>
            <a:xfrm>
              <a:off x="0" y="-38100"/>
              <a:ext cx="4725392" cy="628650"/>
            </a:xfrm>
            <a:prstGeom prst="rect">
              <a:avLst/>
            </a:prstGeom>
          </p:spPr>
          <p:txBody>
            <a:bodyPr anchor="t" rtlCol="false" tIns="0" lIns="0" bIns="0" rIns="0"/>
            <a:lstStyle/>
            <a:p>
              <a:pPr algn="l">
                <a:lnSpc>
                  <a:spcPts val="3437"/>
                </a:lnSpc>
              </a:pPr>
              <a:r>
                <a:rPr lang="en-US" sz="2750">
                  <a:solidFill>
                    <a:srgbClr val="504C49"/>
                  </a:solidFill>
                  <a:latin typeface="Arimo"/>
                  <a:ea typeface="Arimo"/>
                  <a:cs typeface="Arimo"/>
                  <a:sym typeface="Arimo"/>
                </a:rPr>
                <a:t>Στόχος</a:t>
              </a:r>
            </a:p>
          </p:txBody>
        </p:sp>
      </p:grpSp>
      <p:grpSp>
        <p:nvGrpSpPr>
          <p:cNvPr name="Group 18" id="18"/>
          <p:cNvGrpSpPr/>
          <p:nvPr/>
        </p:nvGrpSpPr>
        <p:grpSpPr>
          <a:xfrm rot="0">
            <a:off x="1913632" y="4749999"/>
            <a:ext cx="8524131" cy="1360885"/>
            <a:chOff x="0" y="0"/>
            <a:chExt cx="11365508" cy="1814513"/>
          </a:xfrm>
        </p:grpSpPr>
        <p:sp>
          <p:nvSpPr>
            <p:cNvPr name="Freeform 19" id="19"/>
            <p:cNvSpPr/>
            <p:nvPr/>
          </p:nvSpPr>
          <p:spPr>
            <a:xfrm flipH="false" flipV="false" rot="0">
              <a:off x="0" y="0"/>
              <a:ext cx="11365509" cy="1814513"/>
            </a:xfrm>
            <a:custGeom>
              <a:avLst/>
              <a:gdLst/>
              <a:ahLst/>
              <a:cxnLst/>
              <a:rect r="r" b="b" t="t" l="l"/>
              <a:pathLst>
                <a:path h="1814513" w="11365509">
                  <a:moveTo>
                    <a:pt x="0" y="0"/>
                  </a:moveTo>
                  <a:lnTo>
                    <a:pt x="11365509" y="0"/>
                  </a:lnTo>
                  <a:lnTo>
                    <a:pt x="11365509" y="1814513"/>
                  </a:lnTo>
                  <a:lnTo>
                    <a:pt x="0" y="1814513"/>
                  </a:lnTo>
                  <a:close/>
                </a:path>
              </a:pathLst>
            </a:custGeom>
            <a:solidFill>
              <a:srgbClr val="000000">
                <a:alpha val="0"/>
              </a:srgbClr>
            </a:solidFill>
          </p:spPr>
        </p:sp>
        <p:sp>
          <p:nvSpPr>
            <p:cNvPr name="TextBox 20" id="20"/>
            <p:cNvSpPr txBox="true"/>
            <p:nvPr/>
          </p:nvSpPr>
          <p:spPr>
            <a:xfrm>
              <a:off x="0" y="-85725"/>
              <a:ext cx="11365508" cy="1900238"/>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Ο συντάκτης έχει στόχο να πληροφορήσει, να ενημερώσει το κοινό για τις τρέχουσες εξελίξεις, αλλά και να ερμηνεύσει ένα θέμα με στόχο τη διαμόρφωση γνώμης σχετικά με αυτό.</a:t>
              </a:r>
            </a:p>
          </p:txBody>
        </p:sp>
      </p:grpSp>
      <p:grpSp>
        <p:nvGrpSpPr>
          <p:cNvPr name="Group 21" id="21"/>
          <p:cNvGrpSpPr/>
          <p:nvPr/>
        </p:nvGrpSpPr>
        <p:grpSpPr>
          <a:xfrm rot="0">
            <a:off x="992238" y="6713339"/>
            <a:ext cx="637878" cy="637877"/>
            <a:chOff x="0" y="0"/>
            <a:chExt cx="850503" cy="850503"/>
          </a:xfrm>
        </p:grpSpPr>
        <p:sp>
          <p:nvSpPr>
            <p:cNvPr name="Freeform 22" id="22"/>
            <p:cNvSpPr/>
            <p:nvPr/>
          </p:nvSpPr>
          <p:spPr>
            <a:xfrm flipH="false" flipV="false" rot="0">
              <a:off x="0" y="0"/>
              <a:ext cx="850392" cy="850519"/>
            </a:xfrm>
            <a:custGeom>
              <a:avLst/>
              <a:gdLst/>
              <a:ahLst/>
              <a:cxnLst/>
              <a:rect r="r" b="b" t="t" l="l"/>
              <a:pathLst>
                <a:path h="850519" w="850392">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F9F7F7"/>
            </a:solidFill>
          </p:spPr>
        </p:sp>
      </p:grpSp>
      <p:grpSp>
        <p:nvGrpSpPr>
          <p:cNvPr name="Group 23" id="23"/>
          <p:cNvGrpSpPr/>
          <p:nvPr/>
        </p:nvGrpSpPr>
        <p:grpSpPr>
          <a:xfrm rot="0">
            <a:off x="1173808" y="6819602"/>
            <a:ext cx="274736" cy="425351"/>
            <a:chOff x="0" y="0"/>
            <a:chExt cx="366315" cy="567135"/>
          </a:xfrm>
        </p:grpSpPr>
        <p:sp>
          <p:nvSpPr>
            <p:cNvPr name="Freeform 24" id="24"/>
            <p:cNvSpPr/>
            <p:nvPr/>
          </p:nvSpPr>
          <p:spPr>
            <a:xfrm flipH="false" flipV="false" rot="0">
              <a:off x="0" y="0"/>
              <a:ext cx="366315" cy="567135"/>
            </a:xfrm>
            <a:custGeom>
              <a:avLst/>
              <a:gdLst/>
              <a:ahLst/>
              <a:cxnLst/>
              <a:rect r="r" b="b" t="t" l="l"/>
              <a:pathLst>
                <a:path h="567135" w="366315">
                  <a:moveTo>
                    <a:pt x="0" y="0"/>
                  </a:moveTo>
                  <a:lnTo>
                    <a:pt x="366315" y="0"/>
                  </a:lnTo>
                  <a:lnTo>
                    <a:pt x="366315" y="567135"/>
                  </a:lnTo>
                  <a:lnTo>
                    <a:pt x="0" y="567135"/>
                  </a:lnTo>
                  <a:close/>
                </a:path>
              </a:pathLst>
            </a:custGeom>
            <a:solidFill>
              <a:srgbClr val="000000">
                <a:alpha val="0"/>
              </a:srgbClr>
            </a:solidFill>
          </p:spPr>
        </p:sp>
        <p:sp>
          <p:nvSpPr>
            <p:cNvPr name="TextBox 25" id="25"/>
            <p:cNvSpPr txBox="true"/>
            <p:nvPr/>
          </p:nvSpPr>
          <p:spPr>
            <a:xfrm>
              <a:off x="0" y="38100"/>
              <a:ext cx="366315" cy="529035"/>
            </a:xfrm>
            <a:prstGeom prst="rect">
              <a:avLst/>
            </a:prstGeom>
          </p:spPr>
          <p:txBody>
            <a:bodyPr anchor="t" rtlCol="false" tIns="0" lIns="0" bIns="0" rIns="0"/>
            <a:lstStyle/>
            <a:p>
              <a:pPr algn="ctr">
                <a:lnSpc>
                  <a:spcPts val="3312"/>
                </a:lnSpc>
              </a:pPr>
              <a:r>
                <a:rPr lang="en-US" sz="3312">
                  <a:solidFill>
                    <a:srgbClr val="504C49"/>
                  </a:solidFill>
                  <a:latin typeface="Arimo"/>
                  <a:ea typeface="Arimo"/>
                  <a:cs typeface="Arimo"/>
                  <a:sym typeface="Arimo"/>
                </a:rPr>
                <a:t>2</a:t>
              </a:r>
            </a:p>
          </p:txBody>
        </p:sp>
      </p:grpSp>
      <p:grpSp>
        <p:nvGrpSpPr>
          <p:cNvPr name="Group 26" id="26"/>
          <p:cNvGrpSpPr/>
          <p:nvPr/>
        </p:nvGrpSpPr>
        <p:grpSpPr>
          <a:xfrm rot="0">
            <a:off x="1913632" y="6713339"/>
            <a:ext cx="3544044" cy="442912"/>
            <a:chOff x="0" y="0"/>
            <a:chExt cx="4725392" cy="590550"/>
          </a:xfrm>
        </p:grpSpPr>
        <p:sp>
          <p:nvSpPr>
            <p:cNvPr name="Freeform 27" id="27"/>
            <p:cNvSpPr/>
            <p:nvPr/>
          </p:nvSpPr>
          <p:spPr>
            <a:xfrm flipH="false" flipV="false" rot="0">
              <a:off x="0" y="0"/>
              <a:ext cx="4725392" cy="590550"/>
            </a:xfrm>
            <a:custGeom>
              <a:avLst/>
              <a:gdLst/>
              <a:ahLst/>
              <a:cxnLst/>
              <a:rect r="r" b="b" t="t" l="l"/>
              <a:pathLst>
                <a:path h="590550" w="4725392">
                  <a:moveTo>
                    <a:pt x="0" y="0"/>
                  </a:moveTo>
                  <a:lnTo>
                    <a:pt x="4725392" y="0"/>
                  </a:lnTo>
                  <a:lnTo>
                    <a:pt x="4725392" y="590550"/>
                  </a:lnTo>
                  <a:lnTo>
                    <a:pt x="0" y="590550"/>
                  </a:lnTo>
                  <a:close/>
                </a:path>
              </a:pathLst>
            </a:custGeom>
            <a:solidFill>
              <a:srgbClr val="000000">
                <a:alpha val="0"/>
              </a:srgbClr>
            </a:solidFill>
          </p:spPr>
        </p:sp>
        <p:sp>
          <p:nvSpPr>
            <p:cNvPr name="TextBox 28" id="28"/>
            <p:cNvSpPr txBox="true"/>
            <p:nvPr/>
          </p:nvSpPr>
          <p:spPr>
            <a:xfrm>
              <a:off x="0" y="-38100"/>
              <a:ext cx="4725392" cy="628650"/>
            </a:xfrm>
            <a:prstGeom prst="rect">
              <a:avLst/>
            </a:prstGeom>
          </p:spPr>
          <p:txBody>
            <a:bodyPr anchor="t" rtlCol="false" tIns="0" lIns="0" bIns="0" rIns="0"/>
            <a:lstStyle/>
            <a:p>
              <a:pPr algn="l">
                <a:lnSpc>
                  <a:spcPts val="3437"/>
                </a:lnSpc>
              </a:pPr>
              <a:r>
                <a:rPr lang="en-US" sz="2750">
                  <a:solidFill>
                    <a:srgbClr val="504C49"/>
                  </a:solidFill>
                  <a:latin typeface="Arimo"/>
                  <a:ea typeface="Arimo"/>
                  <a:cs typeface="Arimo"/>
                  <a:sym typeface="Arimo"/>
                </a:rPr>
                <a:t>Διακρίσεις</a:t>
              </a:r>
            </a:p>
          </p:txBody>
        </p:sp>
      </p:grpSp>
      <p:grpSp>
        <p:nvGrpSpPr>
          <p:cNvPr name="Group 29" id="29"/>
          <p:cNvGrpSpPr/>
          <p:nvPr/>
        </p:nvGrpSpPr>
        <p:grpSpPr>
          <a:xfrm rot="0">
            <a:off x="1913632" y="7326362"/>
            <a:ext cx="8524131" cy="453629"/>
            <a:chOff x="0" y="0"/>
            <a:chExt cx="11365508" cy="604838"/>
          </a:xfrm>
        </p:grpSpPr>
        <p:sp>
          <p:nvSpPr>
            <p:cNvPr name="Freeform 30" id="30"/>
            <p:cNvSpPr/>
            <p:nvPr/>
          </p:nvSpPr>
          <p:spPr>
            <a:xfrm flipH="false" flipV="false" rot="0">
              <a:off x="0" y="0"/>
              <a:ext cx="11365509" cy="604838"/>
            </a:xfrm>
            <a:custGeom>
              <a:avLst/>
              <a:gdLst/>
              <a:ahLst/>
              <a:cxnLst/>
              <a:rect r="r" b="b" t="t" l="l"/>
              <a:pathLst>
                <a:path h="604838" w="11365509">
                  <a:moveTo>
                    <a:pt x="0" y="0"/>
                  </a:moveTo>
                  <a:lnTo>
                    <a:pt x="11365509" y="0"/>
                  </a:lnTo>
                  <a:lnTo>
                    <a:pt x="11365509" y="604838"/>
                  </a:lnTo>
                  <a:lnTo>
                    <a:pt x="0" y="604838"/>
                  </a:lnTo>
                  <a:close/>
                </a:path>
              </a:pathLst>
            </a:custGeom>
            <a:solidFill>
              <a:srgbClr val="000000">
                <a:alpha val="0"/>
              </a:srgbClr>
            </a:solidFill>
          </p:spPr>
        </p:sp>
        <p:sp>
          <p:nvSpPr>
            <p:cNvPr name="TextBox 31" id="31"/>
            <p:cNvSpPr txBox="true"/>
            <p:nvPr/>
          </p:nvSpPr>
          <p:spPr>
            <a:xfrm>
              <a:off x="0" y="-85725"/>
              <a:ext cx="11365508" cy="690563"/>
            </a:xfrm>
            <a:prstGeom prst="rect">
              <a:avLst/>
            </a:prstGeom>
          </p:spPr>
          <p:txBody>
            <a:bodyPr anchor="t" rtlCol="false" tIns="0" lIns="0" bIns="0" rIns="0"/>
            <a:lstStyle/>
            <a:p>
              <a:pPr algn="l">
                <a:lnSpc>
                  <a:spcPts val="3562"/>
                </a:lnSpc>
              </a:pPr>
              <a:r>
                <a:rPr lang="en-US" sz="2187">
                  <a:solidFill>
                    <a:srgbClr val="504C49"/>
                  </a:solidFill>
                  <a:latin typeface="Source Serif Pro"/>
                  <a:ea typeface="Source Serif Pro"/>
                  <a:cs typeface="Source Serif Pro"/>
                  <a:sym typeface="Source Serif Pro"/>
                </a:rPr>
                <a:t>Διακρίνεται σε πληροφοριακό άρθρο και άρθρο γνώμης.</a:t>
              </a:r>
            </a:p>
          </p:txBody>
        </p:sp>
      </p:grpSp>
      <p:sp>
        <p:nvSpPr>
          <p:cNvPr name="Freeform 32" id="32"/>
          <p:cNvSpPr/>
          <p:nvPr/>
        </p:nvSpPr>
        <p:spPr>
          <a:xfrm flipH="false" flipV="false" rot="-5400000">
            <a:off x="9717643" y="1716643"/>
            <a:ext cx="10287000" cy="6853714"/>
          </a:xfrm>
          <a:custGeom>
            <a:avLst/>
            <a:gdLst/>
            <a:ahLst/>
            <a:cxnLst/>
            <a:rect r="r" b="b" t="t" l="l"/>
            <a:pathLst>
              <a:path h="6853714" w="10287000">
                <a:moveTo>
                  <a:pt x="0" y="0"/>
                </a:moveTo>
                <a:lnTo>
                  <a:pt x="10287000" y="0"/>
                </a:lnTo>
                <a:lnTo>
                  <a:pt x="10287000" y="6853714"/>
                </a:lnTo>
                <a:lnTo>
                  <a:pt x="0" y="6853714"/>
                </a:lnTo>
                <a:lnTo>
                  <a:pt x="0" y="0"/>
                </a:lnTo>
                <a:close/>
              </a:path>
            </a:pathLst>
          </a:custGeom>
          <a:blipFill>
            <a:blip r:embed="rId4"/>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grpSp>
        <p:nvGrpSpPr>
          <p:cNvPr name="Group 7" id="7"/>
          <p:cNvGrpSpPr/>
          <p:nvPr/>
        </p:nvGrpSpPr>
        <p:grpSpPr>
          <a:xfrm rot="0">
            <a:off x="992238" y="1845022"/>
            <a:ext cx="8088660" cy="885974"/>
            <a:chOff x="0" y="0"/>
            <a:chExt cx="10784880" cy="1181298"/>
          </a:xfrm>
        </p:grpSpPr>
        <p:sp>
          <p:nvSpPr>
            <p:cNvPr name="Freeform 8" id="8"/>
            <p:cNvSpPr/>
            <p:nvPr/>
          </p:nvSpPr>
          <p:spPr>
            <a:xfrm flipH="false" flipV="false" rot="0">
              <a:off x="0" y="0"/>
              <a:ext cx="10784880" cy="1181298"/>
            </a:xfrm>
            <a:custGeom>
              <a:avLst/>
              <a:gdLst/>
              <a:ahLst/>
              <a:cxnLst/>
              <a:rect r="r" b="b" t="t" l="l"/>
              <a:pathLst>
                <a:path h="1181298" w="10784880">
                  <a:moveTo>
                    <a:pt x="0" y="0"/>
                  </a:moveTo>
                  <a:lnTo>
                    <a:pt x="10784880" y="0"/>
                  </a:lnTo>
                  <a:lnTo>
                    <a:pt x="10784880" y="1181298"/>
                  </a:lnTo>
                  <a:lnTo>
                    <a:pt x="0" y="1181298"/>
                  </a:lnTo>
                  <a:close/>
                </a:path>
              </a:pathLst>
            </a:custGeom>
            <a:solidFill>
              <a:srgbClr val="000000">
                <a:alpha val="0"/>
              </a:srgbClr>
            </a:solidFill>
          </p:spPr>
        </p:sp>
        <p:sp>
          <p:nvSpPr>
            <p:cNvPr name="TextBox 9" id="9"/>
            <p:cNvSpPr txBox="true"/>
            <p:nvPr/>
          </p:nvSpPr>
          <p:spPr>
            <a:xfrm>
              <a:off x="0" y="-57150"/>
              <a:ext cx="10784880" cy="1238448"/>
            </a:xfrm>
            <a:prstGeom prst="rect">
              <a:avLst/>
            </a:prstGeom>
          </p:spPr>
          <p:txBody>
            <a:bodyPr anchor="t" rtlCol="false" tIns="0" lIns="0" bIns="0" rIns="0"/>
            <a:lstStyle/>
            <a:p>
              <a:pPr algn="l">
                <a:lnSpc>
                  <a:spcPts val="6937"/>
                </a:lnSpc>
              </a:pPr>
              <a:r>
                <a:rPr lang="en-US" sz="5562">
                  <a:solidFill>
                    <a:srgbClr val="201B18"/>
                  </a:solidFill>
                  <a:latin typeface="Arimo"/>
                  <a:ea typeface="Arimo"/>
                  <a:cs typeface="Arimo"/>
                  <a:sym typeface="Arimo"/>
                </a:rPr>
                <a:t>Χαρακτηριστικά Άρθρου</a:t>
              </a:r>
            </a:p>
          </p:txBody>
        </p:sp>
      </p:grpSp>
      <p:grpSp>
        <p:nvGrpSpPr>
          <p:cNvPr name="Group 10" id="10"/>
          <p:cNvGrpSpPr/>
          <p:nvPr/>
        </p:nvGrpSpPr>
        <p:grpSpPr>
          <a:xfrm rot="0">
            <a:off x="992238" y="3835896"/>
            <a:ext cx="9445526" cy="453629"/>
            <a:chOff x="0" y="0"/>
            <a:chExt cx="12594035" cy="604838"/>
          </a:xfrm>
        </p:grpSpPr>
        <p:sp>
          <p:nvSpPr>
            <p:cNvPr name="Freeform 11" id="11"/>
            <p:cNvSpPr/>
            <p:nvPr/>
          </p:nvSpPr>
          <p:spPr>
            <a:xfrm flipH="false" flipV="false" rot="0">
              <a:off x="0" y="0"/>
              <a:ext cx="12594035" cy="604838"/>
            </a:xfrm>
            <a:custGeom>
              <a:avLst/>
              <a:gdLst/>
              <a:ahLst/>
              <a:cxnLst/>
              <a:rect r="r" b="b" t="t" l="l"/>
              <a:pathLst>
                <a:path h="604838" w="12594035">
                  <a:moveTo>
                    <a:pt x="0" y="0"/>
                  </a:moveTo>
                  <a:lnTo>
                    <a:pt x="12594035" y="0"/>
                  </a:lnTo>
                  <a:lnTo>
                    <a:pt x="12594035" y="604838"/>
                  </a:lnTo>
                  <a:lnTo>
                    <a:pt x="0" y="604838"/>
                  </a:lnTo>
                  <a:close/>
                </a:path>
              </a:pathLst>
            </a:custGeom>
            <a:solidFill>
              <a:srgbClr val="000000">
                <a:alpha val="0"/>
              </a:srgbClr>
            </a:solidFill>
          </p:spPr>
        </p:sp>
        <p:sp>
          <p:nvSpPr>
            <p:cNvPr name="TextBox 12" id="12"/>
            <p:cNvSpPr txBox="true"/>
            <p:nvPr/>
          </p:nvSpPr>
          <p:spPr>
            <a:xfrm>
              <a:off x="0" y="-85725"/>
              <a:ext cx="12594035" cy="690563"/>
            </a:xfrm>
            <a:prstGeom prst="rect">
              <a:avLst/>
            </a:prstGeom>
          </p:spPr>
          <p:txBody>
            <a:bodyPr anchor="t" rtlCol="false" tIns="0" lIns="0" bIns="0" rIns="0"/>
            <a:lstStyle/>
            <a:p>
              <a:pPr algn="l" marL="329902" indent="-164951" lvl="1">
                <a:lnSpc>
                  <a:spcPts val="3562"/>
                </a:lnSpc>
                <a:buFont typeface="Arial"/>
                <a:buChar char="•"/>
              </a:pPr>
              <a:r>
                <a:rPr lang="en-US" sz="2187">
                  <a:solidFill>
                    <a:srgbClr val="504C49"/>
                  </a:solidFill>
                  <a:latin typeface="Source Serif Pro"/>
                  <a:ea typeface="Source Serif Pro"/>
                  <a:cs typeface="Source Serif Pro"/>
                  <a:sym typeface="Source Serif Pro"/>
                </a:rPr>
                <a:t>Κείμενο που δημοσιεύεται σε εφημερίδα, περιοδικό, ιστοσελίδα κ.τ.λ.</a:t>
              </a:r>
            </a:p>
          </p:txBody>
        </p:sp>
      </p:grpSp>
      <p:grpSp>
        <p:nvGrpSpPr>
          <p:cNvPr name="Group 13" id="13"/>
          <p:cNvGrpSpPr/>
          <p:nvPr/>
        </p:nvGrpSpPr>
        <p:grpSpPr>
          <a:xfrm rot="0">
            <a:off x="992238" y="4388644"/>
            <a:ext cx="9445526" cy="907256"/>
            <a:chOff x="0" y="0"/>
            <a:chExt cx="12594035" cy="1209675"/>
          </a:xfrm>
        </p:grpSpPr>
        <p:sp>
          <p:nvSpPr>
            <p:cNvPr name="Freeform 14" id="14"/>
            <p:cNvSpPr/>
            <p:nvPr/>
          </p:nvSpPr>
          <p:spPr>
            <a:xfrm flipH="false" flipV="false" rot="0">
              <a:off x="0" y="0"/>
              <a:ext cx="12594035" cy="1209675"/>
            </a:xfrm>
            <a:custGeom>
              <a:avLst/>
              <a:gdLst/>
              <a:ahLst/>
              <a:cxnLst/>
              <a:rect r="r" b="b" t="t" l="l"/>
              <a:pathLst>
                <a:path h="1209675" w="12594035">
                  <a:moveTo>
                    <a:pt x="0" y="0"/>
                  </a:moveTo>
                  <a:lnTo>
                    <a:pt x="12594035" y="0"/>
                  </a:lnTo>
                  <a:lnTo>
                    <a:pt x="12594035" y="1209675"/>
                  </a:lnTo>
                  <a:lnTo>
                    <a:pt x="0" y="1209675"/>
                  </a:lnTo>
                  <a:close/>
                </a:path>
              </a:pathLst>
            </a:custGeom>
            <a:solidFill>
              <a:srgbClr val="000000">
                <a:alpha val="0"/>
              </a:srgbClr>
            </a:solidFill>
          </p:spPr>
        </p:sp>
        <p:sp>
          <p:nvSpPr>
            <p:cNvPr name="TextBox 15" id="15"/>
            <p:cNvSpPr txBox="true"/>
            <p:nvPr/>
          </p:nvSpPr>
          <p:spPr>
            <a:xfrm>
              <a:off x="0" y="-85725"/>
              <a:ext cx="12594035" cy="1295400"/>
            </a:xfrm>
            <a:prstGeom prst="rect">
              <a:avLst/>
            </a:prstGeom>
          </p:spPr>
          <p:txBody>
            <a:bodyPr anchor="t" rtlCol="false" tIns="0" lIns="0" bIns="0" rIns="0"/>
            <a:lstStyle/>
            <a:p>
              <a:pPr algn="l" marL="329902" indent="-164951" lvl="1">
                <a:lnSpc>
                  <a:spcPts val="3562"/>
                </a:lnSpc>
                <a:buFont typeface="Arial"/>
                <a:buChar char="•"/>
              </a:pPr>
              <a:r>
                <a:rPr lang="en-US" sz="2187">
                  <a:solidFill>
                    <a:srgbClr val="504C49"/>
                  </a:solidFill>
                  <a:latin typeface="Source Serif Pro"/>
                  <a:ea typeface="Source Serif Pro"/>
                  <a:cs typeface="Source Serif Pro"/>
                  <a:sym typeface="Source Serif Pro"/>
                </a:rPr>
                <a:t>Πραγματεύεται ένα θέμα κοινωνικό, πολιτικό, οικονομικό, επιστημονικό, παιδαγωγικό.</a:t>
              </a:r>
            </a:p>
          </p:txBody>
        </p:sp>
      </p:grpSp>
      <p:grpSp>
        <p:nvGrpSpPr>
          <p:cNvPr name="Group 16" id="16"/>
          <p:cNvGrpSpPr/>
          <p:nvPr/>
        </p:nvGrpSpPr>
        <p:grpSpPr>
          <a:xfrm rot="0">
            <a:off x="992238" y="5395020"/>
            <a:ext cx="9445526" cy="1814512"/>
            <a:chOff x="0" y="0"/>
            <a:chExt cx="12594035" cy="2419350"/>
          </a:xfrm>
        </p:grpSpPr>
        <p:sp>
          <p:nvSpPr>
            <p:cNvPr name="Freeform 17" id="17"/>
            <p:cNvSpPr/>
            <p:nvPr/>
          </p:nvSpPr>
          <p:spPr>
            <a:xfrm flipH="false" flipV="false" rot="0">
              <a:off x="0" y="0"/>
              <a:ext cx="12594035" cy="2419350"/>
            </a:xfrm>
            <a:custGeom>
              <a:avLst/>
              <a:gdLst/>
              <a:ahLst/>
              <a:cxnLst/>
              <a:rect r="r" b="b" t="t" l="l"/>
              <a:pathLst>
                <a:path h="2419350" w="12594035">
                  <a:moveTo>
                    <a:pt x="0" y="0"/>
                  </a:moveTo>
                  <a:lnTo>
                    <a:pt x="12594035" y="0"/>
                  </a:lnTo>
                  <a:lnTo>
                    <a:pt x="12594035" y="2419350"/>
                  </a:lnTo>
                  <a:lnTo>
                    <a:pt x="0" y="2419350"/>
                  </a:lnTo>
                  <a:close/>
                </a:path>
              </a:pathLst>
            </a:custGeom>
            <a:solidFill>
              <a:srgbClr val="000000">
                <a:alpha val="0"/>
              </a:srgbClr>
            </a:solidFill>
          </p:spPr>
        </p:sp>
        <p:sp>
          <p:nvSpPr>
            <p:cNvPr name="TextBox 18" id="18"/>
            <p:cNvSpPr txBox="true"/>
            <p:nvPr/>
          </p:nvSpPr>
          <p:spPr>
            <a:xfrm>
              <a:off x="0" y="-85725"/>
              <a:ext cx="12594035" cy="2505075"/>
            </a:xfrm>
            <a:prstGeom prst="rect">
              <a:avLst/>
            </a:prstGeom>
          </p:spPr>
          <p:txBody>
            <a:bodyPr anchor="t" rtlCol="false" tIns="0" lIns="0" bIns="0" rIns="0"/>
            <a:lstStyle/>
            <a:p>
              <a:pPr algn="l" marL="329902" indent="-164951" lvl="1">
                <a:lnSpc>
                  <a:spcPts val="3562"/>
                </a:lnSpc>
                <a:buFont typeface="Arial"/>
                <a:buChar char="•"/>
              </a:pPr>
              <a:r>
                <a:rPr lang="en-US" sz="2187">
                  <a:solidFill>
                    <a:srgbClr val="504C49"/>
                  </a:solidFill>
                  <a:latin typeface="Source Serif Pro"/>
                  <a:ea typeface="Source Serif Pro"/>
                  <a:cs typeface="Source Serif Pro"/>
                  <a:sym typeface="Source Serif Pro"/>
                </a:rPr>
                <a:t>Έχει τίτλο (μπορεί να είναι πρωτότυπος, χιουμοριστικός και να υπάρχουν σημεία στίξης, που συνιστούν σχόλιο, αλλά σε κάθε περίπτωση πρέπει να είναι σύντομος και περιεκτικός και να ανταποκρίνεται στο θέμα του άρθρου).</a:t>
              </a:r>
            </a:p>
          </p:txBody>
        </p:sp>
      </p:grpSp>
      <p:grpSp>
        <p:nvGrpSpPr>
          <p:cNvPr name="Group 19" id="19"/>
          <p:cNvGrpSpPr/>
          <p:nvPr/>
        </p:nvGrpSpPr>
        <p:grpSpPr>
          <a:xfrm rot="0">
            <a:off x="992238" y="7308651"/>
            <a:ext cx="9445526" cy="453629"/>
            <a:chOff x="0" y="0"/>
            <a:chExt cx="12594035" cy="604838"/>
          </a:xfrm>
        </p:grpSpPr>
        <p:sp>
          <p:nvSpPr>
            <p:cNvPr name="Freeform 20" id="20"/>
            <p:cNvSpPr/>
            <p:nvPr/>
          </p:nvSpPr>
          <p:spPr>
            <a:xfrm flipH="false" flipV="false" rot="0">
              <a:off x="0" y="0"/>
              <a:ext cx="12594035" cy="604838"/>
            </a:xfrm>
            <a:custGeom>
              <a:avLst/>
              <a:gdLst/>
              <a:ahLst/>
              <a:cxnLst/>
              <a:rect r="r" b="b" t="t" l="l"/>
              <a:pathLst>
                <a:path h="604838" w="12594035">
                  <a:moveTo>
                    <a:pt x="0" y="0"/>
                  </a:moveTo>
                  <a:lnTo>
                    <a:pt x="12594035" y="0"/>
                  </a:lnTo>
                  <a:lnTo>
                    <a:pt x="12594035" y="604838"/>
                  </a:lnTo>
                  <a:lnTo>
                    <a:pt x="0" y="604838"/>
                  </a:lnTo>
                  <a:close/>
                </a:path>
              </a:pathLst>
            </a:custGeom>
            <a:solidFill>
              <a:srgbClr val="000000">
                <a:alpha val="0"/>
              </a:srgbClr>
            </a:solidFill>
          </p:spPr>
        </p:sp>
        <p:sp>
          <p:nvSpPr>
            <p:cNvPr name="TextBox 21" id="21"/>
            <p:cNvSpPr txBox="true"/>
            <p:nvPr/>
          </p:nvSpPr>
          <p:spPr>
            <a:xfrm>
              <a:off x="0" y="-85725"/>
              <a:ext cx="12594035" cy="690563"/>
            </a:xfrm>
            <a:prstGeom prst="rect">
              <a:avLst/>
            </a:prstGeom>
          </p:spPr>
          <p:txBody>
            <a:bodyPr anchor="t" rtlCol="false" tIns="0" lIns="0" bIns="0" rIns="0"/>
            <a:lstStyle/>
            <a:p>
              <a:pPr algn="l" marL="329902" indent="-164951" lvl="1">
                <a:lnSpc>
                  <a:spcPts val="3562"/>
                </a:lnSpc>
                <a:buFont typeface="Arial"/>
                <a:buChar char="•"/>
              </a:pPr>
              <a:r>
                <a:rPr lang="en-US" sz="2187">
                  <a:solidFill>
                    <a:srgbClr val="504C49"/>
                  </a:solidFill>
                  <a:latin typeface="Source Serif Pro"/>
                  <a:ea typeface="Source Serif Pro"/>
                  <a:cs typeface="Source Serif Pro"/>
                  <a:sym typeface="Source Serif Pro"/>
                </a:rPr>
                <a:t>Ακολουθεί τριμελή ανάπτυξη.</a:t>
              </a:r>
            </a:p>
          </p:txBody>
        </p:sp>
      </p:grpSp>
      <p:sp>
        <p:nvSpPr>
          <p:cNvPr name="Freeform 22" id="22"/>
          <p:cNvSpPr/>
          <p:nvPr/>
        </p:nvSpPr>
        <p:spPr>
          <a:xfrm flipH="false" flipV="false" rot="0">
            <a:off x="11009948" y="0"/>
            <a:ext cx="7278052" cy="10287000"/>
          </a:xfrm>
          <a:custGeom>
            <a:avLst/>
            <a:gdLst/>
            <a:ahLst/>
            <a:cxnLst/>
            <a:rect r="r" b="b" t="t" l="l"/>
            <a:pathLst>
              <a:path h="10287000" w="7278052">
                <a:moveTo>
                  <a:pt x="0" y="0"/>
                </a:moveTo>
                <a:lnTo>
                  <a:pt x="7278052" y="0"/>
                </a:lnTo>
                <a:lnTo>
                  <a:pt x="7278052" y="10287000"/>
                </a:lnTo>
                <a:lnTo>
                  <a:pt x="0" y="10287000"/>
                </a:lnTo>
                <a:lnTo>
                  <a:pt x="0" y="0"/>
                </a:lnTo>
                <a:close/>
              </a:path>
            </a:pathLst>
          </a:custGeom>
          <a:blipFill>
            <a:blip r:embed="rId4"/>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DAGeuoT3hrM</dc:identifier>
  <dcterms:modified xsi:type="dcterms:W3CDTF">2011-08-01T06:04:30Z</dcterms:modified>
  <cp:revision>1</cp:revision>
  <dc:title>Περιστάσεις επικοινωνίας - Κειμενικά είδη</dc:title>
</cp:coreProperties>
</file>