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mo Bold" charset="1" panose="020B0704020202020204"/>
      <p:regular r:id="rId17"/>
    </p:embeddedFont>
    <p:embeddedFont>
      <p:font typeface="Montserrat" charset="1" panose="00000500000000000000"/>
      <p:regular r:id="rId18"/>
    </p:embeddedFont>
    <p:embeddedFont>
      <p:font typeface="Arial" charset="1" panose="020B0502020202020204"/>
      <p:regular r:id="rId22"/>
    </p:embeddedFont>
    <p:embeddedFont>
      <p:font typeface="League Spartan" charset="1" panose="00000800000000000000"/>
      <p:regular r:id="rId23"/>
    </p:embeddedFont>
    <p:embeddedFont>
      <p:font typeface="Futura" charset="1" panose="020B0502020204020303"/>
      <p:regular r:id="rId26"/>
    </p:embeddedFont>
    <p:embeddedFont>
      <p:font typeface="Radley" charset="1" panose="00000500000000000000"/>
      <p:regular r:id="rId27"/>
    </p:embeddedFont>
    <p:embeddedFont>
      <p:font typeface="HK Modular" charset="1" panose="00000800000000000000"/>
      <p:regular r:id="rId28"/>
    </p:embeddedFont>
    <p:embeddedFont>
      <p:font typeface="Alegreya" charset="1" panose="00000500000000000000"/>
      <p:regular r:id="rId29"/>
    </p:embeddedFont>
    <p:embeddedFont>
      <p:font typeface="Brasika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notesSlides/notesSlide5.xml" Type="http://schemas.openxmlformats.org/officeDocument/2006/relationships/notesSlide"/><Relationship Id="rId25" Target="notesSlides/notesSlide6.xml" Type="http://schemas.openxmlformats.org/officeDocument/2006/relationships/notes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7.xml" Type="http://schemas.openxmlformats.org/officeDocument/2006/relationships/notesSlide"/><Relationship Id="rId32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47886" y="2509986"/>
            <a:ext cx="9534228" cy="1848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Το Κατηγορούμενο στην Αρχαία Ελληνική Γλώσσα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7886" y="4688384"/>
            <a:ext cx="9534228" cy="22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Σε αυτή την παρουσίαση, θα εξερευνήσουμε το κατηγορούμενο στην αρχαία ελληνική γλώσσα. Θα αναλύσουμε τα συνδετικά ρήματα, τους διάφορους τύπους κατηγορουμένων και τις ιδιαίτερες λειτουργίες τους στη σύνταξη. Αυτή η μελέτη θα μας βοηθήσει να κατανοήσουμε καλύτερα τη δομή και την εκφραστικότητα της αρχαίας ελληνικής γλώσσας.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43124" y="8396474"/>
            <a:ext cx="442764" cy="442764"/>
            <a:chOff x="0" y="0"/>
            <a:chExt cx="590352" cy="59035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90296" cy="590296"/>
            </a:xfrm>
            <a:custGeom>
              <a:avLst/>
              <a:gdLst/>
              <a:ahLst/>
              <a:cxnLst/>
              <a:rect r="r" b="b" t="t" l="l"/>
              <a:pathLst>
                <a:path h="590296" w="590296">
                  <a:moveTo>
                    <a:pt x="0" y="295148"/>
                  </a:moveTo>
                  <a:cubicBezTo>
                    <a:pt x="0" y="132207"/>
                    <a:pt x="132207" y="0"/>
                    <a:pt x="295148" y="0"/>
                  </a:cubicBezTo>
                  <a:cubicBezTo>
                    <a:pt x="297053" y="0"/>
                    <a:pt x="298958" y="889"/>
                    <a:pt x="300101" y="2413"/>
                  </a:cubicBezTo>
                  <a:lnTo>
                    <a:pt x="295148" y="6350"/>
                  </a:lnTo>
                  <a:lnTo>
                    <a:pt x="295148" y="0"/>
                  </a:lnTo>
                  <a:lnTo>
                    <a:pt x="295148" y="6350"/>
                  </a:lnTo>
                  <a:lnTo>
                    <a:pt x="295148" y="0"/>
                  </a:lnTo>
                  <a:cubicBezTo>
                    <a:pt x="458216" y="0"/>
                    <a:pt x="590296" y="132207"/>
                    <a:pt x="590296" y="295148"/>
                  </a:cubicBezTo>
                  <a:cubicBezTo>
                    <a:pt x="590296" y="297561"/>
                    <a:pt x="588899" y="299720"/>
                    <a:pt x="586740" y="300863"/>
                  </a:cubicBezTo>
                  <a:lnTo>
                    <a:pt x="583946" y="295148"/>
                  </a:lnTo>
                  <a:lnTo>
                    <a:pt x="590296" y="295148"/>
                  </a:lnTo>
                  <a:cubicBezTo>
                    <a:pt x="590296" y="458216"/>
                    <a:pt x="458089" y="590296"/>
                    <a:pt x="295148" y="590296"/>
                  </a:cubicBezTo>
                  <a:lnTo>
                    <a:pt x="295148" y="583946"/>
                  </a:lnTo>
                  <a:lnTo>
                    <a:pt x="295148" y="577596"/>
                  </a:lnTo>
                  <a:lnTo>
                    <a:pt x="295148" y="583946"/>
                  </a:lnTo>
                  <a:lnTo>
                    <a:pt x="295148" y="590296"/>
                  </a:lnTo>
                  <a:cubicBezTo>
                    <a:pt x="132207" y="590296"/>
                    <a:pt x="0" y="458216"/>
                    <a:pt x="0" y="295148"/>
                  </a:cubicBezTo>
                  <a:lnTo>
                    <a:pt x="6350" y="295148"/>
                  </a:lnTo>
                  <a:lnTo>
                    <a:pt x="0" y="295148"/>
                  </a:lnTo>
                  <a:moveTo>
                    <a:pt x="12700" y="295148"/>
                  </a:moveTo>
                  <a:lnTo>
                    <a:pt x="6350" y="295148"/>
                  </a:lnTo>
                  <a:lnTo>
                    <a:pt x="12700" y="295148"/>
                  </a:lnTo>
                  <a:cubicBezTo>
                    <a:pt x="12700" y="451104"/>
                    <a:pt x="139192" y="577596"/>
                    <a:pt x="295148" y="577596"/>
                  </a:cubicBezTo>
                  <a:cubicBezTo>
                    <a:pt x="298704" y="577596"/>
                    <a:pt x="301498" y="580390"/>
                    <a:pt x="301498" y="583946"/>
                  </a:cubicBezTo>
                  <a:cubicBezTo>
                    <a:pt x="301498" y="587502"/>
                    <a:pt x="298704" y="590296"/>
                    <a:pt x="295148" y="590296"/>
                  </a:cubicBezTo>
                  <a:cubicBezTo>
                    <a:pt x="291592" y="590296"/>
                    <a:pt x="288798" y="587502"/>
                    <a:pt x="288798" y="583946"/>
                  </a:cubicBezTo>
                  <a:cubicBezTo>
                    <a:pt x="288798" y="580390"/>
                    <a:pt x="291592" y="577596"/>
                    <a:pt x="295148" y="577596"/>
                  </a:cubicBezTo>
                  <a:cubicBezTo>
                    <a:pt x="451104" y="577596"/>
                    <a:pt x="577596" y="451104"/>
                    <a:pt x="577596" y="295148"/>
                  </a:cubicBezTo>
                  <a:cubicBezTo>
                    <a:pt x="577596" y="292735"/>
                    <a:pt x="578993" y="290576"/>
                    <a:pt x="581152" y="289433"/>
                  </a:cubicBezTo>
                  <a:lnTo>
                    <a:pt x="583946" y="295148"/>
                  </a:lnTo>
                  <a:lnTo>
                    <a:pt x="577596" y="295148"/>
                  </a:lnTo>
                  <a:cubicBezTo>
                    <a:pt x="577596" y="139192"/>
                    <a:pt x="451231" y="12700"/>
                    <a:pt x="295148" y="12700"/>
                  </a:cubicBezTo>
                  <a:cubicBezTo>
                    <a:pt x="293243" y="12700"/>
                    <a:pt x="291338" y="11811"/>
                    <a:pt x="290195" y="10287"/>
                  </a:cubicBezTo>
                  <a:lnTo>
                    <a:pt x="295148" y="6350"/>
                  </a:lnTo>
                  <a:lnTo>
                    <a:pt x="295148" y="12700"/>
                  </a:lnTo>
                  <a:cubicBezTo>
                    <a:pt x="139192" y="12700"/>
                    <a:pt x="12700" y="139192"/>
                    <a:pt x="12700" y="2951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 descr="preencoded.png"/>
          <p:cNvSpPr/>
          <p:nvPr/>
        </p:nvSpPr>
        <p:spPr>
          <a:xfrm flipH="false" flipV="false" rot="0">
            <a:off x="943124" y="8425049"/>
            <a:ext cx="414189" cy="414189"/>
          </a:xfrm>
          <a:custGeom>
            <a:avLst/>
            <a:gdLst/>
            <a:ahLst/>
            <a:cxnLst/>
            <a:rect r="r" b="b" t="t" l="l"/>
            <a:pathLst>
              <a:path h="414189" w="414189">
                <a:moveTo>
                  <a:pt x="0" y="0"/>
                </a:moveTo>
                <a:lnTo>
                  <a:pt x="414188" y="0"/>
                </a:lnTo>
                <a:lnTo>
                  <a:pt x="414188" y="414189"/>
                </a:lnTo>
                <a:lnTo>
                  <a:pt x="0" y="414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0558" y="8489247"/>
            <a:ext cx="4476155" cy="34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925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by Vasilis Varsamopoulos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805886" y="1641127"/>
            <a:ext cx="7126933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Συνδετικά Ρήματα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805886" y="3309491"/>
            <a:ext cx="473869" cy="473869"/>
            <a:chOff x="0" y="0"/>
            <a:chExt cx="631825" cy="6318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1825" cy="631825"/>
            </a:xfrm>
            <a:custGeom>
              <a:avLst/>
              <a:gdLst/>
              <a:ahLst/>
              <a:cxnLst/>
              <a:rect r="r" b="b" t="t" l="l"/>
              <a:pathLst>
                <a:path h="631825" w="631825">
                  <a:moveTo>
                    <a:pt x="0" y="315976"/>
                  </a:moveTo>
                  <a:cubicBezTo>
                    <a:pt x="0" y="141478"/>
                    <a:pt x="141478" y="0"/>
                    <a:pt x="315849" y="0"/>
                  </a:cubicBezTo>
                  <a:cubicBezTo>
                    <a:pt x="490220" y="0"/>
                    <a:pt x="631825" y="141478"/>
                    <a:pt x="631825" y="315849"/>
                  </a:cubicBezTo>
                  <a:cubicBezTo>
                    <a:pt x="631825" y="490220"/>
                    <a:pt x="490347" y="631825"/>
                    <a:pt x="315976" y="631825"/>
                  </a:cubicBezTo>
                  <a:cubicBezTo>
                    <a:pt x="141605" y="631825"/>
                    <a:pt x="0" y="490347"/>
                    <a:pt x="0" y="315976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550474" y="3261866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Ορισμός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550474" y="3840956"/>
            <a:ext cx="3887241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Συνδετικά ονομάζονται τα ρήματα που συνδέουν το υποκείμενο ή το αντικείμενό τους με το κατηγορούμενο.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708434" y="3309491"/>
            <a:ext cx="473869" cy="473869"/>
            <a:chOff x="0" y="0"/>
            <a:chExt cx="631825" cy="6318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1825" cy="631825"/>
            </a:xfrm>
            <a:custGeom>
              <a:avLst/>
              <a:gdLst/>
              <a:ahLst/>
              <a:cxnLst/>
              <a:rect r="r" b="b" t="t" l="l"/>
              <a:pathLst>
                <a:path h="631825" w="631825">
                  <a:moveTo>
                    <a:pt x="0" y="315976"/>
                  </a:moveTo>
                  <a:cubicBezTo>
                    <a:pt x="0" y="141478"/>
                    <a:pt x="141478" y="0"/>
                    <a:pt x="315849" y="0"/>
                  </a:cubicBezTo>
                  <a:cubicBezTo>
                    <a:pt x="490220" y="0"/>
                    <a:pt x="631825" y="141478"/>
                    <a:pt x="631825" y="315849"/>
                  </a:cubicBezTo>
                  <a:cubicBezTo>
                    <a:pt x="631825" y="490220"/>
                    <a:pt x="490347" y="631825"/>
                    <a:pt x="315976" y="631825"/>
                  </a:cubicBezTo>
                  <a:cubicBezTo>
                    <a:pt x="141605" y="631825"/>
                    <a:pt x="0" y="490347"/>
                    <a:pt x="0" y="315976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453021" y="3261866"/>
            <a:ext cx="3887241" cy="93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Βασικά Συνδετικά Ρήματα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53021" y="4286250"/>
            <a:ext cx="3887241" cy="22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Περιλαμβάνουν το εἰμὶ και τα συνώνυμά του, όπως γίγνομαι, καθίσταμαι, ὑπάρχω, τυγχάνω, διατελῶ, ἔφυν, πέφυκα, ἀποβαίνω.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7805886" y="7104758"/>
            <a:ext cx="473869" cy="473869"/>
            <a:chOff x="0" y="0"/>
            <a:chExt cx="631825" cy="63182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1825" cy="631825"/>
            </a:xfrm>
            <a:custGeom>
              <a:avLst/>
              <a:gdLst/>
              <a:ahLst/>
              <a:cxnLst/>
              <a:rect r="r" b="b" t="t" l="l"/>
              <a:pathLst>
                <a:path h="631825" w="631825">
                  <a:moveTo>
                    <a:pt x="0" y="315976"/>
                  </a:moveTo>
                  <a:cubicBezTo>
                    <a:pt x="0" y="141478"/>
                    <a:pt x="141478" y="0"/>
                    <a:pt x="315849" y="0"/>
                  </a:cubicBezTo>
                  <a:cubicBezTo>
                    <a:pt x="490220" y="0"/>
                    <a:pt x="631825" y="141478"/>
                    <a:pt x="631825" y="315849"/>
                  </a:cubicBezTo>
                  <a:cubicBezTo>
                    <a:pt x="631825" y="490220"/>
                    <a:pt x="490347" y="631825"/>
                    <a:pt x="315976" y="631825"/>
                  </a:cubicBezTo>
                  <a:cubicBezTo>
                    <a:pt x="141605" y="631825"/>
                    <a:pt x="0" y="490347"/>
                    <a:pt x="0" y="315976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8550474" y="7057133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Άλλες Κατηγορίες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50474" y="7636223"/>
            <a:ext cx="8789640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Προχειριστικά (εκλογής σημαντικά), δοξαστικά και κλητικά ρήματα επίσης λειτουργούν ως συνδετικά.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47886" y="3163044"/>
            <a:ext cx="14323516" cy="9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Το Κατηγορούμενο: Ορισμός και Μορφές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7886" y="4749850"/>
            <a:ext cx="4590455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Ορισμός Κατηγορουμένου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7886" y="5437286"/>
            <a:ext cx="7865715" cy="137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Το κατηγορούμενο είναι το όνομα που, μέσω ενός συνδετικού ρήματος, αποδίδει στο υποκείμενο ή στο αντικείμενο μια ιδιότητα και το εντάσσει σε μια κατηγορία.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83924" y="4749850"/>
            <a:ext cx="4548783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Μορφές Κατηγορουμένου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83924" y="5437286"/>
            <a:ext cx="7865715" cy="137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1. Όνομα (ουσιαστικό ή επίθετο)</a:t>
            </a:r>
          </a:p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2. Κάθε λέξη ή ολόκληρη πρόταση, όταν λειτουργούν ως ονόματα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6858000" cy="10290721"/>
          </a:xfrm>
          <a:custGeom>
            <a:avLst/>
            <a:gdLst/>
            <a:ahLst/>
            <a:cxnLst/>
            <a:rect r="r" b="b" t="t" l="l"/>
            <a:pathLst>
              <a:path h="10290721" w="6858000">
                <a:moveTo>
                  <a:pt x="0" y="0"/>
                </a:moveTo>
                <a:lnTo>
                  <a:pt x="6858000" y="0"/>
                </a:lnTo>
                <a:lnTo>
                  <a:pt x="6858000" y="10290721"/>
                </a:lnTo>
                <a:lnTo>
                  <a:pt x="0" y="10290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" t="0" r="-18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69572" y="668536"/>
            <a:ext cx="9606855" cy="1760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7"/>
              </a:lnSpc>
            </a:pPr>
            <a:r>
              <a:rPr lang="en-US" sz="5374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Επιρρηματικό Κατηγορούμενο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145959" y="2820144"/>
            <a:ext cx="28575" cy="6754416"/>
            <a:chOff x="0" y="0"/>
            <a:chExt cx="38100" cy="90058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100" cy="9005951"/>
            </a:xfrm>
            <a:custGeom>
              <a:avLst/>
              <a:gdLst/>
              <a:ahLst/>
              <a:cxnLst/>
              <a:rect r="r" b="b" t="t" l="l"/>
              <a:pathLst>
                <a:path h="9005951" w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8986901"/>
                  </a:lnTo>
                  <a:cubicBezTo>
                    <a:pt x="38100" y="8997442"/>
                    <a:pt x="29591" y="9005951"/>
                    <a:pt x="19050" y="9005951"/>
                  </a:cubicBezTo>
                  <a:cubicBezTo>
                    <a:pt x="8509" y="9005951"/>
                    <a:pt x="0" y="8997442"/>
                    <a:pt x="0" y="8986901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24639" y="3391644"/>
            <a:ext cx="911573" cy="28575"/>
            <a:chOff x="0" y="0"/>
            <a:chExt cx="1215430" cy="38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15390" cy="38100"/>
            </a:xfrm>
            <a:custGeom>
              <a:avLst/>
              <a:gdLst/>
              <a:ahLst/>
              <a:cxnLst/>
              <a:rect r="r" b="b" t="t" l="l"/>
              <a:pathLst>
                <a:path h="38100" w="121539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96340" y="0"/>
                  </a:lnTo>
                  <a:cubicBezTo>
                    <a:pt x="1206881" y="0"/>
                    <a:pt x="1215390" y="8509"/>
                    <a:pt x="1215390" y="19050"/>
                  </a:cubicBezTo>
                  <a:cubicBezTo>
                    <a:pt x="1215390" y="29591"/>
                    <a:pt x="1206881" y="38100"/>
                    <a:pt x="1196340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7867277" y="3113037"/>
            <a:ext cx="585936" cy="585936"/>
            <a:chOff x="0" y="0"/>
            <a:chExt cx="781248" cy="7812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1304" cy="781304"/>
            </a:xfrm>
            <a:custGeom>
              <a:avLst/>
              <a:gdLst/>
              <a:ahLst/>
              <a:cxnLst/>
              <a:rect r="r" b="b" t="t" l="l"/>
              <a:pathLst>
                <a:path h="781304" w="781304">
                  <a:moveTo>
                    <a:pt x="0" y="312547"/>
                  </a:moveTo>
                  <a:cubicBezTo>
                    <a:pt x="0" y="139954"/>
                    <a:pt x="139954" y="0"/>
                    <a:pt x="312547" y="0"/>
                  </a:cubicBezTo>
                  <a:lnTo>
                    <a:pt x="468757" y="0"/>
                  </a:lnTo>
                  <a:cubicBezTo>
                    <a:pt x="641350" y="0"/>
                    <a:pt x="781304" y="139954"/>
                    <a:pt x="781304" y="312547"/>
                  </a:cubicBezTo>
                  <a:lnTo>
                    <a:pt x="781304" y="468757"/>
                  </a:lnTo>
                  <a:cubicBezTo>
                    <a:pt x="781304" y="641350"/>
                    <a:pt x="641350" y="781304"/>
                    <a:pt x="468757" y="781304"/>
                  </a:cubicBezTo>
                  <a:lnTo>
                    <a:pt x="312547" y="781304"/>
                  </a:lnTo>
                  <a:cubicBezTo>
                    <a:pt x="139954" y="781304"/>
                    <a:pt x="0" y="641350"/>
                    <a:pt x="0" y="468757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087395" y="3238500"/>
            <a:ext cx="145554" cy="373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31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92716" y="3052019"/>
            <a:ext cx="3427065" cy="45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Ορισμός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92716" y="3588990"/>
            <a:ext cx="7783711" cy="1326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Το επιρρηματικό κατηγορούμενο έχει επιρρηματική σημασία και συνδέεται με το υποκείμενο με ένα ρήμα που συνήθως σημαίνει κίνηση ή σκόπιμη ενέργεια.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424639" y="6007745"/>
            <a:ext cx="911573" cy="28575"/>
            <a:chOff x="0" y="0"/>
            <a:chExt cx="1215430" cy="38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15390" cy="38100"/>
            </a:xfrm>
            <a:custGeom>
              <a:avLst/>
              <a:gdLst/>
              <a:ahLst/>
              <a:cxnLst/>
              <a:rect r="r" b="b" t="t" l="l"/>
              <a:pathLst>
                <a:path h="38100" w="121539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96340" y="0"/>
                  </a:lnTo>
                  <a:cubicBezTo>
                    <a:pt x="1206881" y="0"/>
                    <a:pt x="1215390" y="8509"/>
                    <a:pt x="1215390" y="19050"/>
                  </a:cubicBezTo>
                  <a:cubicBezTo>
                    <a:pt x="1215390" y="29591"/>
                    <a:pt x="1206881" y="38100"/>
                    <a:pt x="1196340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867277" y="5729139"/>
            <a:ext cx="585936" cy="585936"/>
            <a:chOff x="0" y="0"/>
            <a:chExt cx="781248" cy="78124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81304" cy="781304"/>
            </a:xfrm>
            <a:custGeom>
              <a:avLst/>
              <a:gdLst/>
              <a:ahLst/>
              <a:cxnLst/>
              <a:rect r="r" b="b" t="t" l="l"/>
              <a:pathLst>
                <a:path h="781304" w="781304">
                  <a:moveTo>
                    <a:pt x="0" y="312547"/>
                  </a:moveTo>
                  <a:cubicBezTo>
                    <a:pt x="0" y="139954"/>
                    <a:pt x="139954" y="0"/>
                    <a:pt x="312547" y="0"/>
                  </a:cubicBezTo>
                  <a:lnTo>
                    <a:pt x="468757" y="0"/>
                  </a:lnTo>
                  <a:cubicBezTo>
                    <a:pt x="641350" y="0"/>
                    <a:pt x="781304" y="139954"/>
                    <a:pt x="781304" y="312547"/>
                  </a:cubicBezTo>
                  <a:lnTo>
                    <a:pt x="781304" y="468757"/>
                  </a:lnTo>
                  <a:cubicBezTo>
                    <a:pt x="781304" y="641350"/>
                    <a:pt x="641350" y="781304"/>
                    <a:pt x="468757" y="781304"/>
                  </a:cubicBezTo>
                  <a:lnTo>
                    <a:pt x="312547" y="781304"/>
                  </a:lnTo>
                  <a:cubicBezTo>
                    <a:pt x="139954" y="781304"/>
                    <a:pt x="0" y="641350"/>
                    <a:pt x="0" y="468757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045127" y="5854601"/>
            <a:ext cx="230237" cy="373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31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92716" y="5668119"/>
            <a:ext cx="3903166" cy="45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Επιρρηματικές Σχέσεις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592716" y="6205091"/>
            <a:ext cx="7783711" cy="909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Δηλώνει τις επιρρηματικές σχέσεις του τρόπου, του χρόνου, του τόπου, του σκοπού και της τάξης/σειράς.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424639" y="8207128"/>
            <a:ext cx="911573" cy="28575"/>
            <a:chOff x="0" y="0"/>
            <a:chExt cx="1215430" cy="38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15390" cy="38100"/>
            </a:xfrm>
            <a:custGeom>
              <a:avLst/>
              <a:gdLst/>
              <a:ahLst/>
              <a:cxnLst/>
              <a:rect r="r" b="b" t="t" l="l"/>
              <a:pathLst>
                <a:path h="38100" w="121539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96340" y="0"/>
                  </a:lnTo>
                  <a:cubicBezTo>
                    <a:pt x="1206881" y="0"/>
                    <a:pt x="1215390" y="8509"/>
                    <a:pt x="1215390" y="19050"/>
                  </a:cubicBezTo>
                  <a:cubicBezTo>
                    <a:pt x="1215390" y="29591"/>
                    <a:pt x="1206881" y="38100"/>
                    <a:pt x="1196340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7867277" y="7928521"/>
            <a:ext cx="585936" cy="585936"/>
            <a:chOff x="0" y="0"/>
            <a:chExt cx="781248" cy="78124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81304" cy="781304"/>
            </a:xfrm>
            <a:custGeom>
              <a:avLst/>
              <a:gdLst/>
              <a:ahLst/>
              <a:cxnLst/>
              <a:rect r="r" b="b" t="t" l="l"/>
              <a:pathLst>
                <a:path h="781304" w="781304">
                  <a:moveTo>
                    <a:pt x="0" y="312547"/>
                  </a:moveTo>
                  <a:cubicBezTo>
                    <a:pt x="0" y="139954"/>
                    <a:pt x="139954" y="0"/>
                    <a:pt x="312547" y="0"/>
                  </a:cubicBezTo>
                  <a:lnTo>
                    <a:pt x="468757" y="0"/>
                  </a:lnTo>
                  <a:cubicBezTo>
                    <a:pt x="641350" y="0"/>
                    <a:pt x="781304" y="139954"/>
                    <a:pt x="781304" y="312547"/>
                  </a:cubicBezTo>
                  <a:lnTo>
                    <a:pt x="781304" y="468757"/>
                  </a:lnTo>
                  <a:cubicBezTo>
                    <a:pt x="781304" y="641350"/>
                    <a:pt x="641350" y="781304"/>
                    <a:pt x="468757" y="781304"/>
                  </a:cubicBezTo>
                  <a:lnTo>
                    <a:pt x="312547" y="781304"/>
                  </a:lnTo>
                  <a:cubicBezTo>
                    <a:pt x="139954" y="781304"/>
                    <a:pt x="0" y="641350"/>
                    <a:pt x="0" y="468757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8049146" y="8053982"/>
            <a:ext cx="222051" cy="373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7"/>
              </a:lnSpc>
            </a:pPr>
            <a:r>
              <a:rPr lang="en-US" sz="31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592716" y="7867501"/>
            <a:ext cx="3427065" cy="456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Μετάφραση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592716" y="8404472"/>
            <a:ext cx="7783711" cy="909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Μεταφράζεται με επιρρηματική έκφραση, επιρρηματική πρόταση ή αντίστοιχο νεοελληνικό επίθετο.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098997" y="3109770"/>
            <a:ext cx="898565" cy="5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6"/>
              </a:lnSpc>
            </a:pPr>
            <a:r>
              <a:rPr lang="en-US" sz="2883" spc="167">
                <a:solidFill>
                  <a:srgbClr val="E2D4F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72377" y="4242643"/>
            <a:ext cx="865227" cy="422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2486">
                <a:solidFill>
                  <a:srgbClr val="E2D4F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Place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713880" y="7029004"/>
            <a:ext cx="1130975" cy="481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627">
                <a:solidFill>
                  <a:srgbClr val="E2D4F1"/>
                </a:solidFill>
                <a:latin typeface="Arial"/>
                <a:ea typeface="Arial"/>
                <a:cs typeface="Arial"/>
                <a:sym typeface="Arial"/>
              </a:rPr>
              <a:t>Manner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98997" y="5472418"/>
            <a:ext cx="1237655" cy="391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01"/>
              </a:lnSpc>
            </a:pPr>
            <a:r>
              <a:rPr lang="en-US" sz="2215" spc="44">
                <a:solidFill>
                  <a:srgbClr val="E2D4F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Purpose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027202" y="7460462"/>
            <a:ext cx="1042154" cy="5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6"/>
              </a:lnSpc>
            </a:pPr>
            <a:r>
              <a:rPr lang="en-US" sz="2883" spc="167">
                <a:solidFill>
                  <a:srgbClr val="E2D4F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0" y="0"/>
            <a:ext cx="4572000" cy="10287000"/>
          </a:xfrm>
          <a:custGeom>
            <a:avLst/>
            <a:gdLst/>
            <a:ahLst/>
            <a:cxnLst/>
            <a:rect r="r" b="b" t="t" l="l"/>
            <a:pathLst>
              <a:path h="10287000" w="4572000">
                <a:moveTo>
                  <a:pt x="0" y="0"/>
                </a:moveTo>
                <a:lnTo>
                  <a:pt x="4572000" y="0"/>
                </a:lnTo>
                <a:lnTo>
                  <a:pt x="4572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19886" y="1587847"/>
            <a:ext cx="11820228" cy="1848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Τύποι Επιρρηματικών Κατηγορουμένων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5519886" y="3842445"/>
            <a:ext cx="677019" cy="677019"/>
          </a:xfrm>
          <a:custGeom>
            <a:avLst/>
            <a:gdLst/>
            <a:ahLst/>
            <a:cxnLst/>
            <a:rect r="r" b="b" t="t" l="l"/>
            <a:pathLst>
              <a:path h="677019" w="677019">
                <a:moveTo>
                  <a:pt x="0" y="0"/>
                </a:moveTo>
                <a:lnTo>
                  <a:pt x="677019" y="0"/>
                </a:lnTo>
                <a:lnTo>
                  <a:pt x="677019" y="677019"/>
                </a:lnTo>
                <a:lnTo>
                  <a:pt x="0" y="67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519886" y="4742557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Τρόπου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19886" y="5321648"/>
            <a:ext cx="5706964" cy="50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π.χ. ἁθρόος, ἄκων, ἀντίος, ἄσμενος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11633001" y="3842445"/>
            <a:ext cx="677019" cy="677019"/>
          </a:xfrm>
          <a:custGeom>
            <a:avLst/>
            <a:gdLst/>
            <a:ahLst/>
            <a:cxnLst/>
            <a:rect r="r" b="b" t="t" l="l"/>
            <a:pathLst>
              <a:path h="677019" w="677019">
                <a:moveTo>
                  <a:pt x="0" y="0"/>
                </a:moveTo>
                <a:lnTo>
                  <a:pt x="677019" y="0"/>
                </a:lnTo>
                <a:lnTo>
                  <a:pt x="677019" y="677019"/>
                </a:lnTo>
                <a:lnTo>
                  <a:pt x="0" y="677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633001" y="4742557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Χρόνου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33001" y="5321648"/>
            <a:ext cx="5707113" cy="50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π.χ. γέρων, ἐνιαύσιος, νέος, ὄρθριος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5519886" y="6643687"/>
            <a:ext cx="677019" cy="677019"/>
          </a:xfrm>
          <a:custGeom>
            <a:avLst/>
            <a:gdLst/>
            <a:ahLst/>
            <a:cxnLst/>
            <a:rect r="r" b="b" t="t" l="l"/>
            <a:pathLst>
              <a:path h="677019" w="677019">
                <a:moveTo>
                  <a:pt x="0" y="0"/>
                </a:moveTo>
                <a:lnTo>
                  <a:pt x="677019" y="0"/>
                </a:lnTo>
                <a:lnTo>
                  <a:pt x="677019" y="677019"/>
                </a:lnTo>
                <a:lnTo>
                  <a:pt x="0" y="6770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519886" y="754380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Τόπου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19886" y="8122890"/>
            <a:ext cx="5706964" cy="50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π.χ. ἐφέστιος, θαλάσσιος, πελάγιος</a:t>
            </a:r>
          </a:p>
        </p:txBody>
      </p:sp>
      <p:sp>
        <p:nvSpPr>
          <p:cNvPr name="Freeform 17" id="17" descr="preencoded.png"/>
          <p:cNvSpPr/>
          <p:nvPr/>
        </p:nvSpPr>
        <p:spPr>
          <a:xfrm flipH="false" flipV="false" rot="0">
            <a:off x="11633001" y="6643687"/>
            <a:ext cx="677019" cy="677019"/>
          </a:xfrm>
          <a:custGeom>
            <a:avLst/>
            <a:gdLst/>
            <a:ahLst/>
            <a:cxnLst/>
            <a:rect r="r" b="b" t="t" l="l"/>
            <a:pathLst>
              <a:path h="677019" w="677019">
                <a:moveTo>
                  <a:pt x="0" y="0"/>
                </a:moveTo>
                <a:lnTo>
                  <a:pt x="677019" y="0"/>
                </a:lnTo>
                <a:lnTo>
                  <a:pt x="677019" y="677019"/>
                </a:lnTo>
                <a:lnTo>
                  <a:pt x="0" y="6770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633001" y="754380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Σκοπού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633001" y="8122890"/>
            <a:ext cx="5707113" cy="50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π.χ. βοηθός, εἰρηνοποιός, πρεσβευτής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2577762" y="0"/>
            <a:ext cx="5710238" cy="10287000"/>
          </a:xfrm>
          <a:custGeom>
            <a:avLst/>
            <a:gdLst/>
            <a:ahLst/>
            <a:cxnLst/>
            <a:rect r="r" b="b" t="t" l="l"/>
            <a:pathLst>
              <a:path h="10287000" w="5710238">
                <a:moveTo>
                  <a:pt x="0" y="0"/>
                </a:moveTo>
                <a:lnTo>
                  <a:pt x="5710238" y="0"/>
                </a:lnTo>
                <a:lnTo>
                  <a:pt x="57102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5" t="0" r="-1801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47886" y="1169491"/>
            <a:ext cx="11007265" cy="179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562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Παραδείγματα Επιρρηματικών Κατηγορουμένων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7886" y="4314974"/>
            <a:ext cx="4631829" cy="2449265"/>
            <a:chOff x="0" y="0"/>
            <a:chExt cx="6175772" cy="32656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75756" cy="3265678"/>
            </a:xfrm>
            <a:custGeom>
              <a:avLst/>
              <a:gdLst/>
              <a:ahLst/>
              <a:cxnLst/>
              <a:rect r="r" b="b" t="t" l="l"/>
              <a:pathLst>
                <a:path h="3265678" w="6175756">
                  <a:moveTo>
                    <a:pt x="0" y="324993"/>
                  </a:moveTo>
                  <a:cubicBezTo>
                    <a:pt x="0" y="145542"/>
                    <a:pt x="145542" y="0"/>
                    <a:pt x="324993" y="0"/>
                  </a:cubicBezTo>
                  <a:lnTo>
                    <a:pt x="5850763" y="0"/>
                  </a:lnTo>
                  <a:cubicBezTo>
                    <a:pt x="6030214" y="0"/>
                    <a:pt x="6175756" y="145542"/>
                    <a:pt x="6175756" y="324993"/>
                  </a:cubicBezTo>
                  <a:lnTo>
                    <a:pt x="6175756" y="2940685"/>
                  </a:lnTo>
                  <a:cubicBezTo>
                    <a:pt x="6175756" y="3120136"/>
                    <a:pt x="6030214" y="3265678"/>
                    <a:pt x="5850763" y="3265678"/>
                  </a:cubicBezTo>
                  <a:lnTo>
                    <a:pt x="324993" y="3265678"/>
                  </a:lnTo>
                  <a:cubicBezTo>
                    <a:pt x="145542" y="3265678"/>
                    <a:pt x="0" y="3120136"/>
                    <a:pt x="0" y="2940685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18605" y="4538067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Τρόπου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18605" y="5117158"/>
            <a:ext cx="4090392" cy="1376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Oἱ Πλαταιῆς ἐχώρουν ἁθρόοι. (Οι Πλαταιείς προχωρούσαν όλοι μαζί.)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850434" y="4314974"/>
            <a:ext cx="4631829" cy="2449265"/>
            <a:chOff x="0" y="0"/>
            <a:chExt cx="6175772" cy="32656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175756" cy="3265678"/>
            </a:xfrm>
            <a:custGeom>
              <a:avLst/>
              <a:gdLst/>
              <a:ahLst/>
              <a:cxnLst/>
              <a:rect r="r" b="b" t="t" l="l"/>
              <a:pathLst>
                <a:path h="3265678" w="6175756">
                  <a:moveTo>
                    <a:pt x="0" y="324993"/>
                  </a:moveTo>
                  <a:cubicBezTo>
                    <a:pt x="0" y="145542"/>
                    <a:pt x="145542" y="0"/>
                    <a:pt x="324993" y="0"/>
                  </a:cubicBezTo>
                  <a:lnTo>
                    <a:pt x="5850763" y="0"/>
                  </a:lnTo>
                  <a:cubicBezTo>
                    <a:pt x="6030214" y="0"/>
                    <a:pt x="6175756" y="145542"/>
                    <a:pt x="6175756" y="324993"/>
                  </a:cubicBezTo>
                  <a:lnTo>
                    <a:pt x="6175756" y="2940685"/>
                  </a:lnTo>
                  <a:cubicBezTo>
                    <a:pt x="6175756" y="3120136"/>
                    <a:pt x="6030214" y="3265678"/>
                    <a:pt x="5850763" y="3265678"/>
                  </a:cubicBezTo>
                  <a:lnTo>
                    <a:pt x="324993" y="3265678"/>
                  </a:lnTo>
                  <a:cubicBezTo>
                    <a:pt x="145542" y="3265678"/>
                    <a:pt x="0" y="3120136"/>
                    <a:pt x="0" y="2940685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121152" y="4538067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Χρόνου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21152" y="5117158"/>
            <a:ext cx="4090392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Kατέβαινον εἰς τὰς κώμας ἀπὸ τοῦ ἄκρου ἤδη σκοταῖοι.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47886" y="7034956"/>
            <a:ext cx="4631829" cy="2015878"/>
            <a:chOff x="0" y="0"/>
            <a:chExt cx="6175772" cy="268783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175756" cy="2687828"/>
            </a:xfrm>
            <a:custGeom>
              <a:avLst/>
              <a:gdLst/>
              <a:ahLst/>
              <a:cxnLst/>
              <a:rect r="r" b="b" t="t" l="l"/>
              <a:pathLst>
                <a:path h="2687828" w="6175756">
                  <a:moveTo>
                    <a:pt x="0" y="324993"/>
                  </a:moveTo>
                  <a:cubicBezTo>
                    <a:pt x="0" y="145542"/>
                    <a:pt x="145542" y="0"/>
                    <a:pt x="324993" y="0"/>
                  </a:cubicBezTo>
                  <a:lnTo>
                    <a:pt x="5850763" y="0"/>
                  </a:lnTo>
                  <a:cubicBezTo>
                    <a:pt x="6030214" y="0"/>
                    <a:pt x="6175756" y="145542"/>
                    <a:pt x="6175756" y="324993"/>
                  </a:cubicBezTo>
                  <a:lnTo>
                    <a:pt x="6175756" y="2362835"/>
                  </a:lnTo>
                  <a:cubicBezTo>
                    <a:pt x="6175756" y="2542286"/>
                    <a:pt x="6030214" y="2687828"/>
                    <a:pt x="5850763" y="2687828"/>
                  </a:cubicBezTo>
                  <a:lnTo>
                    <a:pt x="324993" y="2687828"/>
                  </a:lnTo>
                  <a:cubicBezTo>
                    <a:pt x="145542" y="2687828"/>
                    <a:pt x="0" y="2542286"/>
                    <a:pt x="0" y="2362835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218605" y="725805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Τόπου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8605" y="7837140"/>
            <a:ext cx="4090392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Ἀνήγοντο δὲ καὶ οἱ Ἀθηναῖοι ἐκ τῆς Xίου πελάγιοι.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850434" y="7034956"/>
            <a:ext cx="4631829" cy="2015878"/>
            <a:chOff x="0" y="0"/>
            <a:chExt cx="6175772" cy="26878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175756" cy="2687828"/>
            </a:xfrm>
            <a:custGeom>
              <a:avLst/>
              <a:gdLst/>
              <a:ahLst/>
              <a:cxnLst/>
              <a:rect r="r" b="b" t="t" l="l"/>
              <a:pathLst>
                <a:path h="2687828" w="6175756">
                  <a:moveTo>
                    <a:pt x="0" y="324993"/>
                  </a:moveTo>
                  <a:cubicBezTo>
                    <a:pt x="0" y="145542"/>
                    <a:pt x="145542" y="0"/>
                    <a:pt x="324993" y="0"/>
                  </a:cubicBezTo>
                  <a:lnTo>
                    <a:pt x="5850763" y="0"/>
                  </a:lnTo>
                  <a:cubicBezTo>
                    <a:pt x="6030214" y="0"/>
                    <a:pt x="6175756" y="145542"/>
                    <a:pt x="6175756" y="324993"/>
                  </a:cubicBezTo>
                  <a:lnTo>
                    <a:pt x="6175756" y="2362835"/>
                  </a:lnTo>
                  <a:cubicBezTo>
                    <a:pt x="6175756" y="2542286"/>
                    <a:pt x="6030214" y="2687828"/>
                    <a:pt x="5850763" y="2687828"/>
                  </a:cubicBezTo>
                  <a:lnTo>
                    <a:pt x="324993" y="2687828"/>
                  </a:lnTo>
                  <a:cubicBezTo>
                    <a:pt x="145542" y="2687828"/>
                    <a:pt x="0" y="2542286"/>
                    <a:pt x="0" y="2362835"/>
                  </a:cubicBez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6121152" y="7258050"/>
            <a:ext cx="3563391" cy="492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Σκοπού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121152" y="7837140"/>
            <a:ext cx="4090392" cy="509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125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Kερκυραίοις βοηθοὶ ἤλθομεν.</a:t>
            </a:r>
          </a:p>
        </p:txBody>
      </p:sp>
      <p:sp>
        <p:nvSpPr>
          <p:cNvPr name="TextBox 24" id="24"/>
          <p:cNvSpPr txBox="true"/>
          <p:nvPr/>
        </p:nvSpPr>
        <p:spPr>
          <a:xfrm rot="-703175">
            <a:off x="13736022" y="178515"/>
            <a:ext cx="1847850" cy="45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7"/>
              </a:lnSpc>
            </a:pPr>
            <a:r>
              <a:rPr lang="en-US" sz="2369" spc="-28">
                <a:solidFill>
                  <a:srgbClr val="695BCD"/>
                </a:solidFill>
                <a:latin typeface="Futura"/>
                <a:ea typeface="Futura"/>
                <a:cs typeface="Futura"/>
                <a:sym typeface="Futura"/>
              </a:rPr>
              <a:t>Ancient Greek</a:t>
            </a:r>
          </a:p>
        </p:txBody>
      </p:sp>
      <p:sp>
        <p:nvSpPr>
          <p:cNvPr name="TextBox 25" id="25"/>
          <p:cNvSpPr txBox="true"/>
          <p:nvPr/>
        </p:nvSpPr>
        <p:spPr>
          <a:xfrm rot="-538357">
            <a:off x="14531135" y="2523296"/>
            <a:ext cx="752475" cy="363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1"/>
              </a:lnSpc>
            </a:pPr>
            <a:r>
              <a:rPr lang="en-US" sz="2187" spc="-45">
                <a:solidFill>
                  <a:srgbClr val="5D2647"/>
                </a:solidFill>
                <a:latin typeface="Radley"/>
                <a:ea typeface="Radley"/>
                <a:cs typeface="Radley"/>
                <a:sym typeface="Radley"/>
              </a:rPr>
              <a:t>Aske),</a:t>
            </a:r>
          </a:p>
        </p:txBody>
      </p:sp>
      <p:sp>
        <p:nvSpPr>
          <p:cNvPr name="TextBox 26" id="26"/>
          <p:cNvSpPr txBox="true"/>
          <p:nvPr/>
        </p:nvSpPr>
        <p:spPr>
          <a:xfrm rot="-302547">
            <a:off x="13794941" y="3234505"/>
            <a:ext cx="1638300" cy="428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5"/>
              </a:lnSpc>
            </a:pPr>
            <a:r>
              <a:rPr lang="en-US" sz="2239" spc="-55">
                <a:solidFill>
                  <a:srgbClr val="381F6C"/>
                </a:solidFill>
                <a:latin typeface="Futura"/>
                <a:ea typeface="Futura"/>
                <a:cs typeface="Futura"/>
                <a:sym typeface="Futura"/>
              </a:rPr>
              <a:t>hud sigh siter,</a:t>
            </a:r>
          </a:p>
        </p:txBody>
      </p:sp>
      <p:sp>
        <p:nvSpPr>
          <p:cNvPr name="TextBox 27" id="27"/>
          <p:cNvSpPr txBox="true"/>
          <p:nvPr/>
        </p:nvSpPr>
        <p:spPr>
          <a:xfrm rot="-237879">
            <a:off x="16063643" y="4522726"/>
            <a:ext cx="990600" cy="22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"/>
              </a:lnSpc>
            </a:pPr>
            <a:r>
              <a:rPr lang="en-US" sz="1301" spc="24">
                <a:solidFill>
                  <a:srgbClr val="412392"/>
                </a:solidFill>
                <a:latin typeface="HK Modular"/>
                <a:ea typeface="HK Modular"/>
                <a:cs typeface="HK Modular"/>
                <a:sym typeface="HK Modular"/>
              </a:rPr>
              <a:t>1-bees?</a:t>
            </a:r>
          </a:p>
        </p:txBody>
      </p:sp>
      <p:sp>
        <p:nvSpPr>
          <p:cNvPr name="TextBox 28" id="28"/>
          <p:cNvSpPr txBox="true"/>
          <p:nvPr/>
        </p:nvSpPr>
        <p:spPr>
          <a:xfrm rot="-361995">
            <a:off x="13859576" y="4971222"/>
            <a:ext cx="1028700" cy="348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2"/>
              </a:lnSpc>
            </a:pPr>
            <a:r>
              <a:rPr lang="en-US" sz="2037">
                <a:solidFill>
                  <a:srgbClr val="692EB3"/>
                </a:solidFill>
                <a:latin typeface="Alegreya"/>
                <a:ea typeface="Alegreya"/>
                <a:cs typeface="Alegreya"/>
                <a:sym typeface="Alegreya"/>
              </a:rPr>
              <a:t>inees lik:.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125725" y="4930455"/>
            <a:ext cx="676275" cy="351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2"/>
              </a:lnSpc>
            </a:pPr>
            <a:r>
              <a:rPr lang="en-US" sz="1930">
                <a:solidFill>
                  <a:srgbClr val="5F215D"/>
                </a:solidFill>
                <a:latin typeface="Brasika"/>
                <a:ea typeface="Brasika"/>
                <a:cs typeface="Brasika"/>
                <a:sym typeface="Brasika"/>
              </a:rPr>
              <a:t>Asse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892"/>
          </a:xfrm>
          <a:custGeom>
            <a:avLst/>
            <a:gdLst/>
            <a:ahLst/>
            <a:cxnLst/>
            <a:rect r="r" b="b" t="t" l="l"/>
            <a:pathLst>
              <a:path h="10287892" w="6858000">
                <a:moveTo>
                  <a:pt x="0" y="0"/>
                </a:moveTo>
                <a:lnTo>
                  <a:pt x="6858000" y="0"/>
                </a:lnTo>
                <a:lnTo>
                  <a:pt x="6858000" y="10287892"/>
                </a:lnTo>
                <a:lnTo>
                  <a:pt x="0" y="10287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" t="0" r="-4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32260" y="675382"/>
            <a:ext cx="9565481" cy="1809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Προληπτικό Κατηγορούμενο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932260" y="2884289"/>
            <a:ext cx="1331862" cy="2408932"/>
          </a:xfrm>
          <a:custGeom>
            <a:avLst/>
            <a:gdLst/>
            <a:ahLst/>
            <a:cxnLst/>
            <a:rect r="r" b="b" t="t" l="l"/>
            <a:pathLst>
              <a:path h="2408932" w="1331862">
                <a:moveTo>
                  <a:pt x="0" y="0"/>
                </a:moveTo>
                <a:lnTo>
                  <a:pt x="1331862" y="0"/>
                </a:lnTo>
                <a:lnTo>
                  <a:pt x="1331862" y="2408932"/>
                </a:lnTo>
                <a:lnTo>
                  <a:pt x="0" y="2408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" t="0" r="-42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63578" y="3112442"/>
            <a:ext cx="3505051" cy="47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Ορισμός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63578" y="3662511"/>
            <a:ext cx="7834164" cy="1364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Το προληπτικό κατηγορούμενο αποδίδει στο υποκείμενο προληπτικά μια ιδιότητα, η οποία είναι το αποτέλεσμα της πράξης που δηλώνει το ρήμα της πρότασης.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932260" y="5293221"/>
            <a:ext cx="1331862" cy="2131070"/>
          </a:xfrm>
          <a:custGeom>
            <a:avLst/>
            <a:gdLst/>
            <a:ahLst/>
            <a:cxnLst/>
            <a:rect r="r" b="b" t="t" l="l"/>
            <a:pathLst>
              <a:path h="2131070" w="1331862">
                <a:moveTo>
                  <a:pt x="0" y="0"/>
                </a:moveTo>
                <a:lnTo>
                  <a:pt x="1331862" y="0"/>
                </a:lnTo>
                <a:lnTo>
                  <a:pt x="1331862" y="2131070"/>
                </a:lnTo>
                <a:lnTo>
                  <a:pt x="0" y="21310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" t="0" r="-2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63578" y="5521375"/>
            <a:ext cx="3505051" cy="47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Σύνδεση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63578" y="6071444"/>
            <a:ext cx="7834164" cy="93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Συνδέεται με το υποκείμενο μέσω ρήματος που δηλώνει εξέλιξη, μεταβολή ή αύξηση του υποκειμένου.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932260" y="7424291"/>
            <a:ext cx="1331862" cy="2131070"/>
          </a:xfrm>
          <a:custGeom>
            <a:avLst/>
            <a:gdLst/>
            <a:ahLst/>
            <a:cxnLst/>
            <a:rect r="r" b="b" t="t" l="l"/>
            <a:pathLst>
              <a:path h="2131070" w="1331862">
                <a:moveTo>
                  <a:pt x="0" y="0"/>
                </a:moveTo>
                <a:lnTo>
                  <a:pt x="1331862" y="0"/>
                </a:lnTo>
                <a:lnTo>
                  <a:pt x="1331862" y="2131070"/>
                </a:lnTo>
                <a:lnTo>
                  <a:pt x="0" y="21310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" t="0" r="-2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663578" y="7652445"/>
            <a:ext cx="3505051" cy="47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Παράδειγμα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63578" y="8202514"/>
            <a:ext cx="7834164" cy="93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Tὴν πόλιν παρεσκευάσαμεν καὶ ἐς πόλεμον καὶ ἐς εἰρήνην αὐταρκεστάτην.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82C3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7228" y="665112"/>
            <a:ext cx="14427399" cy="919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true">
                <a:solidFill>
                  <a:srgbClr val="9998FF"/>
                </a:solidFill>
                <a:latin typeface="Arimo Bold"/>
                <a:ea typeface="Arimo Bold"/>
                <a:cs typeface="Arimo Bold"/>
                <a:sym typeface="Arimo Bold"/>
              </a:rPr>
              <a:t>Σύνοψη και Σημασία του Κατηγορουμένου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4012406" y="2108447"/>
            <a:ext cx="2036117" cy="1531590"/>
          </a:xfrm>
          <a:custGeom>
            <a:avLst/>
            <a:gdLst/>
            <a:ahLst/>
            <a:cxnLst/>
            <a:rect r="r" b="b" t="t" l="l"/>
            <a:pathLst>
              <a:path h="1531590" w="2036117">
                <a:moveTo>
                  <a:pt x="0" y="0"/>
                </a:moveTo>
                <a:lnTo>
                  <a:pt x="2036118" y="0"/>
                </a:lnTo>
                <a:lnTo>
                  <a:pt x="2036118" y="1531591"/>
                </a:lnTo>
                <a:lnTo>
                  <a:pt x="0" y="1531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" r="0" b="-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72347" y="2688282"/>
            <a:ext cx="115937" cy="638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10610" y="2341960"/>
            <a:ext cx="3448496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Κατηγορούμενο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10610" y="2882502"/>
            <a:ext cx="7207001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Βασικό στοιχείο της αρχαίας ελληνικής σύνταξης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114009" y="3660874"/>
            <a:ext cx="11191280" cy="14288"/>
            <a:chOff x="0" y="0"/>
            <a:chExt cx="14921707" cy="190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921737" cy="19050"/>
            </a:xfrm>
            <a:custGeom>
              <a:avLst/>
              <a:gdLst/>
              <a:ahLst/>
              <a:cxnLst/>
              <a:rect r="r" b="b" t="t" l="l"/>
              <a:pathLst>
                <a:path h="19050" w="14921737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4912212" y="0"/>
                  </a:lnTo>
                  <a:cubicBezTo>
                    <a:pt x="14917420" y="0"/>
                    <a:pt x="14921737" y="4318"/>
                    <a:pt x="14921737" y="9525"/>
                  </a:cubicBezTo>
                  <a:cubicBezTo>
                    <a:pt x="14921737" y="14732"/>
                    <a:pt x="14917420" y="19050"/>
                    <a:pt x="14912212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sp>
        <p:nvSpPr>
          <p:cNvPr name="Freeform 13" id="13" descr="preencoded.png"/>
          <p:cNvSpPr/>
          <p:nvPr/>
        </p:nvSpPr>
        <p:spPr>
          <a:xfrm flipH="false" flipV="false" rot="0">
            <a:off x="2994422" y="3705522"/>
            <a:ext cx="4072235" cy="1531590"/>
          </a:xfrm>
          <a:custGeom>
            <a:avLst/>
            <a:gdLst/>
            <a:ahLst/>
            <a:cxnLst/>
            <a:rect r="r" b="b" t="t" l="l"/>
            <a:pathLst>
              <a:path h="1531590" w="4072235">
                <a:moveTo>
                  <a:pt x="0" y="0"/>
                </a:moveTo>
                <a:lnTo>
                  <a:pt x="4072235" y="0"/>
                </a:lnTo>
                <a:lnTo>
                  <a:pt x="4072235" y="1531590"/>
                </a:lnTo>
                <a:lnTo>
                  <a:pt x="0" y="1531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" r="0" b="-8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938861" y="4095006"/>
            <a:ext cx="183356" cy="638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28744" y="3939034"/>
            <a:ext cx="3448496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Συνδετικά Ρήματα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28744" y="4479577"/>
            <a:ext cx="7656086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Συνδέουν υποκείμενο/αντικείμενο με κατηγορούμενο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132141" y="5257949"/>
            <a:ext cx="10173146" cy="14288"/>
            <a:chOff x="0" y="0"/>
            <a:chExt cx="13564195" cy="190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564236" cy="19050"/>
            </a:xfrm>
            <a:custGeom>
              <a:avLst/>
              <a:gdLst/>
              <a:ahLst/>
              <a:cxnLst/>
              <a:rect r="r" b="b" t="t" l="l"/>
              <a:pathLst>
                <a:path h="19050" w="13564236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3554711" y="0"/>
                  </a:lnTo>
                  <a:cubicBezTo>
                    <a:pt x="13559918" y="0"/>
                    <a:pt x="13564236" y="4318"/>
                    <a:pt x="13564236" y="9525"/>
                  </a:cubicBezTo>
                  <a:cubicBezTo>
                    <a:pt x="13564236" y="14732"/>
                    <a:pt x="13559918" y="19050"/>
                    <a:pt x="13554711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sp>
        <p:nvSpPr>
          <p:cNvPr name="Freeform 19" id="19" descr="preencoded.png"/>
          <p:cNvSpPr/>
          <p:nvPr/>
        </p:nvSpPr>
        <p:spPr>
          <a:xfrm flipH="false" flipV="false" rot="0">
            <a:off x="1976289" y="5302598"/>
            <a:ext cx="6108352" cy="1531590"/>
          </a:xfrm>
          <a:custGeom>
            <a:avLst/>
            <a:gdLst/>
            <a:ahLst/>
            <a:cxnLst/>
            <a:rect r="r" b="b" t="t" l="l"/>
            <a:pathLst>
              <a:path h="1531590" w="6108352">
                <a:moveTo>
                  <a:pt x="0" y="0"/>
                </a:moveTo>
                <a:lnTo>
                  <a:pt x="6108352" y="0"/>
                </a:lnTo>
                <a:lnTo>
                  <a:pt x="6108352" y="1531590"/>
                </a:lnTo>
                <a:lnTo>
                  <a:pt x="0" y="1531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" r="0" b="-86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941986" y="5692080"/>
            <a:ext cx="176808" cy="638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46727" y="5536109"/>
            <a:ext cx="5170884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Επιρρηματικό Κατηγορούμενο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46727" y="6076652"/>
            <a:ext cx="5170884" cy="495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Προσθέτει επιρρηματικές πληροφορίες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150126" y="6855024"/>
            <a:ext cx="9155163" cy="14288"/>
            <a:chOff x="0" y="0"/>
            <a:chExt cx="12206883" cy="190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206859" cy="19050"/>
            </a:xfrm>
            <a:custGeom>
              <a:avLst/>
              <a:gdLst/>
              <a:ahLst/>
              <a:cxnLst/>
              <a:rect r="r" b="b" t="t" l="l"/>
              <a:pathLst>
                <a:path h="19050" w="12206859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2197334" y="0"/>
                  </a:lnTo>
                  <a:cubicBezTo>
                    <a:pt x="12202540" y="0"/>
                    <a:pt x="12206859" y="4318"/>
                    <a:pt x="12206859" y="9525"/>
                  </a:cubicBezTo>
                  <a:cubicBezTo>
                    <a:pt x="12206859" y="14732"/>
                    <a:pt x="12202540" y="19050"/>
                    <a:pt x="12197334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60646A"/>
            </a:solidFill>
          </p:spPr>
        </p:sp>
      </p:grpSp>
      <p:sp>
        <p:nvSpPr>
          <p:cNvPr name="Freeform 25" id="25" descr="preencoded.png"/>
          <p:cNvSpPr/>
          <p:nvPr/>
        </p:nvSpPr>
        <p:spPr>
          <a:xfrm flipH="false" flipV="false" rot="0">
            <a:off x="958304" y="6899673"/>
            <a:ext cx="8144470" cy="1531590"/>
          </a:xfrm>
          <a:custGeom>
            <a:avLst/>
            <a:gdLst/>
            <a:ahLst/>
            <a:cxnLst/>
            <a:rect r="r" b="b" t="t" l="l"/>
            <a:pathLst>
              <a:path h="1531590" w="8144470">
                <a:moveTo>
                  <a:pt x="0" y="0"/>
                </a:moveTo>
                <a:lnTo>
                  <a:pt x="8144470" y="0"/>
                </a:lnTo>
                <a:lnTo>
                  <a:pt x="8144470" y="1531589"/>
                </a:lnTo>
                <a:lnTo>
                  <a:pt x="0" y="1531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66" r="0" b="-66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4931420" y="7289155"/>
            <a:ext cx="198090" cy="638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62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64861" y="7133184"/>
            <a:ext cx="4893766" cy="459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EEFF5"/>
                </a:solidFill>
                <a:latin typeface="Arimo Bold"/>
                <a:ea typeface="Arimo Bold"/>
                <a:cs typeface="Arimo Bold"/>
                <a:sym typeface="Arimo Bold"/>
              </a:rPr>
              <a:t>Προληπτικό Κατηγορούμενο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364861" y="7673727"/>
            <a:ext cx="7023639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Δηλώνει το αποτέλεσμα της ρηματικής ενέργειας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7228" y="8649890"/>
            <a:ext cx="16453545" cy="91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062">
                <a:solidFill>
                  <a:srgbClr val="EEEFF5"/>
                </a:solidFill>
                <a:latin typeface="Montserrat"/>
                <a:ea typeface="Montserrat"/>
                <a:cs typeface="Montserrat"/>
                <a:sym typeface="Montserrat"/>
              </a:rPr>
              <a:t>Η κατανόηση του κατηγορουμένου είναι απαραίτητη για την ορθή ανάλυση και μετάφραση αρχαίων ελληνικών κειμένων, καθώς και για την εκτίμηση της εκφραστικής δύναμης της γλώσσας.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DAGXmqbeLdY</dc:identifier>
  <dcterms:modified xsi:type="dcterms:W3CDTF">2011-08-01T06:04:30Z</dcterms:modified>
  <cp:revision>1</cp:revision>
  <dc:title>Το Κατηγορούμενο</dc:title>
</cp:coreProperties>
</file>