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1" r:id="rId4"/>
    <p:sldId id="258" r:id="rId5"/>
    <p:sldId id="259" r:id="rId6"/>
    <p:sldId id="272" r:id="rId7"/>
    <p:sldId id="260" r:id="rId8"/>
    <p:sldId id="261" r:id="rId9"/>
    <p:sldId id="262" r:id="rId10"/>
    <p:sldId id="263" r:id="rId11"/>
    <p:sldId id="264" r:id="rId12"/>
    <p:sldId id="266" r:id="rId13"/>
    <p:sldId id="274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4786" autoAdjust="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A310C0-4199-4131-A11C-3C4D65B764F6}" type="datetimeFigureOut">
              <a:rPr lang="el-GR" smtClean="0"/>
              <a:pPr/>
              <a:t>5/5/2026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3EF476-D656-4E74-AA78-3CB84BBC7ADB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28596" y="1357298"/>
            <a:ext cx="7772400" cy="1470025"/>
          </a:xfrm>
        </p:spPr>
        <p:txBody>
          <a:bodyPr>
            <a:normAutofit/>
          </a:bodyPr>
          <a:lstStyle/>
          <a:p>
            <a:r>
              <a:rPr lang="el-GR" sz="7200" b="1" dirty="0" smtClean="0">
                <a:solidFill>
                  <a:srgbClr val="C00000"/>
                </a:solidFill>
              </a:rPr>
              <a:t>ΑΛΚΟΟΛ</a:t>
            </a:r>
            <a:endParaRPr lang="el-GR" sz="7200" b="1" dirty="0">
              <a:solidFill>
                <a:srgbClr val="C00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85852" y="3643314"/>
            <a:ext cx="6400800" cy="1752600"/>
          </a:xfrm>
        </p:spPr>
        <p:txBody>
          <a:bodyPr/>
          <a:lstStyle/>
          <a:p>
            <a:r>
              <a:rPr lang="el-GR" b="1" dirty="0" smtClean="0"/>
              <a:t>ΕΡΓΑΣΙΑ ΤΟΥ ΜΑΘΗΤΗ </a:t>
            </a:r>
            <a:br>
              <a:rPr lang="el-GR" b="1" dirty="0" smtClean="0"/>
            </a:br>
            <a:r>
              <a:rPr lang="el-GR" b="1" dirty="0" smtClean="0"/>
              <a:t>ΣΤΑΘΗ ΤΣΑΜΗ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🍽</a:t>
            </a:r>
            <a:r>
              <a:rPr lang="el-GR" dirty="0" smtClean="0"/>
              <a:t> </a:t>
            </a:r>
            <a:r>
              <a:rPr lang="el-GR" b="1" dirty="0" smtClean="0">
                <a:solidFill>
                  <a:srgbClr val="C00000"/>
                </a:solidFill>
              </a:rPr>
              <a:t>Στομάχι &amp; Έντερο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Ερεθίζει το </a:t>
            </a:r>
            <a:r>
              <a:rPr lang="el-GR" b="1" dirty="0" smtClean="0"/>
              <a:t>στομάχι</a:t>
            </a:r>
            <a:r>
              <a:rPr lang="el-GR" dirty="0" smtClean="0"/>
              <a:t> → γαστρίτιδα, έμετος</a:t>
            </a:r>
          </a:p>
          <a:p>
            <a:r>
              <a:rPr lang="el-GR" dirty="0" smtClean="0"/>
              <a:t>Προκαλεί </a:t>
            </a:r>
            <a:r>
              <a:rPr lang="el-GR" b="1" dirty="0" smtClean="0"/>
              <a:t>έλκη</a:t>
            </a:r>
            <a:endParaRPr lang="el-GR" dirty="0" smtClean="0"/>
          </a:p>
          <a:p>
            <a:r>
              <a:rPr lang="el-GR" dirty="0" smtClean="0"/>
              <a:t>Επηρεάζει την απορρόφηση θρεπτικών </a:t>
            </a:r>
            <a:r>
              <a:rPr lang="el-GR" dirty="0" smtClean="0"/>
              <a:t>συστατικών</a:t>
            </a:r>
          </a:p>
          <a:p>
            <a:r>
              <a:rPr lang="el-GR" dirty="0" smtClean="0"/>
              <a:t>Αλλοιώνει τη </a:t>
            </a:r>
            <a:r>
              <a:rPr lang="el-GR" dirty="0" err="1" smtClean="0"/>
              <a:t>μικροχλωρίδα</a:t>
            </a:r>
            <a:r>
              <a:rPr lang="el-GR" dirty="0" smtClean="0"/>
              <a:t> του εντέρου, που σχετίζεται με </a:t>
            </a:r>
            <a:r>
              <a:rPr lang="el-GR" b="1" dirty="0" smtClean="0"/>
              <a:t>φλεγμονές και πεπτικά προβλήματα</a:t>
            </a:r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Ήπαρ (Συκώτι) – το πιο σημαντικό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 smtClean="0"/>
              <a:t>Λιπώδες ήπαρ</a:t>
            </a:r>
          </a:p>
          <a:p>
            <a:r>
              <a:rPr lang="el-GR" sz="2800" b="1" dirty="0" smtClean="0"/>
              <a:t>Ηπατίτιδα</a:t>
            </a:r>
            <a:endParaRPr lang="el-GR" sz="2800" dirty="0" smtClean="0"/>
          </a:p>
          <a:p>
            <a:r>
              <a:rPr lang="el-GR" sz="2800" b="1" dirty="0" smtClean="0"/>
              <a:t>Κίρρωση</a:t>
            </a:r>
            <a:r>
              <a:rPr lang="el-GR" sz="2800" dirty="0" smtClean="0"/>
              <a:t> (μόνιμη </a:t>
            </a:r>
            <a:r>
              <a:rPr lang="el-GR" sz="2800" dirty="0" smtClean="0"/>
              <a:t>βλάβη, επικίνδυνη για τη ζωή) </a:t>
            </a:r>
          </a:p>
          <a:p>
            <a:r>
              <a:rPr lang="el-GR" sz="2800" dirty="0" smtClean="0"/>
              <a:t>Αυξημένο κίνδυνο </a:t>
            </a:r>
            <a:r>
              <a:rPr lang="el-GR" sz="2800" b="1" dirty="0" smtClean="0"/>
              <a:t>καρκίνου του ήπατος</a:t>
            </a:r>
          </a:p>
          <a:p>
            <a:endParaRPr lang="el-GR" sz="2800" b="1" dirty="0" smtClean="0"/>
          </a:p>
          <a:p>
            <a:r>
              <a:rPr lang="el-GR" sz="4000" b="1" dirty="0" smtClean="0">
                <a:solidFill>
                  <a:srgbClr val="C00000"/>
                </a:solidFill>
              </a:rPr>
              <a:t>Πάγκρεας</a:t>
            </a:r>
            <a:br>
              <a:rPr lang="el-GR" sz="4000" b="1" dirty="0" smtClean="0">
                <a:solidFill>
                  <a:srgbClr val="C00000"/>
                </a:solidFill>
              </a:rPr>
            </a:br>
            <a:r>
              <a:rPr lang="el-GR" dirty="0" smtClean="0"/>
              <a:t>Προκαλεί </a:t>
            </a:r>
            <a:r>
              <a:rPr lang="el-GR" b="1" dirty="0" smtClean="0"/>
              <a:t>παγκρεατίτιδα</a:t>
            </a:r>
            <a:r>
              <a:rPr lang="el-GR" dirty="0" smtClean="0"/>
              <a:t> (επικίνδυνη φλεγμονή)</a:t>
            </a:r>
          </a:p>
          <a:p>
            <a:endParaRPr lang="el-GR" sz="40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l-GR" sz="40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🩸</a:t>
            </a:r>
            <a:r>
              <a:rPr lang="el-GR" dirty="0" smtClean="0"/>
              <a:t> </a:t>
            </a:r>
            <a:r>
              <a:rPr lang="el-GR" b="1" dirty="0" smtClean="0">
                <a:solidFill>
                  <a:srgbClr val="C00000"/>
                </a:solidFill>
              </a:rPr>
              <a:t>Αίμα &amp; Ανοσοποιητικό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 smtClean="0"/>
              <a:t>Μειώνει την </a:t>
            </a:r>
            <a:r>
              <a:rPr lang="el-GR" sz="2800" b="1" dirty="0" smtClean="0"/>
              <a:t>άμυνα</a:t>
            </a:r>
            <a:r>
              <a:rPr lang="el-GR" sz="2800" dirty="0" smtClean="0"/>
              <a:t> του </a:t>
            </a:r>
            <a:r>
              <a:rPr lang="el-GR" sz="2800" dirty="0" smtClean="0"/>
              <a:t>οργανισμού. Επηρεάζει τα Λευκά αιμοσφαίρια, προκαλώντας </a:t>
            </a:r>
            <a:r>
              <a:rPr lang="el-GR" sz="2800" b="1" dirty="0" smtClean="0"/>
              <a:t>ευπάθεια σε λοιμώξεις</a:t>
            </a:r>
            <a:endParaRPr lang="el-GR" sz="2800" b="1" dirty="0" smtClean="0"/>
          </a:p>
          <a:p>
            <a:r>
              <a:rPr lang="el-GR" dirty="0" smtClean="0"/>
              <a:t>Προκαλεί </a:t>
            </a:r>
            <a:r>
              <a:rPr lang="el-GR" b="1" dirty="0" smtClean="0"/>
              <a:t>αναιμία, </a:t>
            </a:r>
            <a:r>
              <a:rPr lang="el-GR" dirty="0" smtClean="0"/>
              <a:t>προβλήματα στην </a:t>
            </a:r>
            <a:r>
              <a:rPr lang="el-GR" b="1" dirty="0" smtClean="0"/>
              <a:t>πήξη</a:t>
            </a:r>
            <a:r>
              <a:rPr lang="el-GR" dirty="0" smtClean="0"/>
              <a:t> του αίματος, </a:t>
            </a:r>
            <a:r>
              <a:rPr lang="el-GR" b="1" dirty="0" smtClean="0"/>
              <a:t>αφυδάτωση</a:t>
            </a:r>
            <a:r>
              <a:rPr lang="el-GR" dirty="0" smtClean="0"/>
              <a:t>, επηρεάζοντας τον όγκο και τη ρευστότητα του αίματος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Σχετίζεται με αυξημένο κίνδυνο καρκίνου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525963"/>
          </a:xfrm>
        </p:spPr>
        <p:txBody>
          <a:bodyPr/>
          <a:lstStyle/>
          <a:p>
            <a:r>
              <a:rPr lang="el-GR" b="1" dirty="0" smtClean="0"/>
              <a:t>Το αλκοόλ όμως συσχετίζεται και με την αύξηση της πιθανότητας να </a:t>
            </a:r>
            <a:r>
              <a:rPr lang="el-GR" b="1" dirty="0" err="1" smtClean="0"/>
              <a:t>κδηλωθούν</a:t>
            </a:r>
            <a:r>
              <a:rPr lang="el-GR" b="1" dirty="0" smtClean="0"/>
              <a:t> διάφορες μορφές </a:t>
            </a:r>
            <a:r>
              <a:rPr lang="el-GR" b="1" dirty="0" smtClean="0">
                <a:solidFill>
                  <a:srgbClr val="C00000"/>
                </a:solidFill>
              </a:rPr>
              <a:t>καρκίνου</a:t>
            </a:r>
            <a:r>
              <a:rPr lang="el-GR" b="1" dirty="0" smtClean="0"/>
              <a:t> (</a:t>
            </a:r>
            <a:r>
              <a:rPr lang="el-GR" b="1" dirty="0" smtClean="0">
                <a:solidFill>
                  <a:srgbClr val="002060"/>
                </a:solidFill>
              </a:rPr>
              <a:t>στομάχου, ήπατος, πνευμόνων</a:t>
            </a:r>
            <a:r>
              <a:rPr lang="el-GR" b="1" dirty="0" smtClean="0"/>
              <a:t>), </a:t>
            </a:r>
            <a:endParaRPr lang="el-GR" b="1" dirty="0" smtClean="0"/>
          </a:p>
          <a:p>
            <a:r>
              <a:rPr lang="el-GR" b="1" dirty="0" smtClean="0"/>
              <a:t>ενώ </a:t>
            </a:r>
            <a:r>
              <a:rPr lang="el-GR" b="1" dirty="0" smtClean="0"/>
              <a:t>σε συνδυασμό με τη νικοτίνη ευθύνεται για καρκίνους του </a:t>
            </a:r>
            <a:r>
              <a:rPr lang="el-GR" b="1" dirty="0" smtClean="0">
                <a:solidFill>
                  <a:srgbClr val="002060"/>
                </a:solidFill>
              </a:rPr>
              <a:t>λάρυγγα</a:t>
            </a:r>
            <a:r>
              <a:rPr lang="el-GR" b="1" dirty="0" smtClean="0"/>
              <a:t> και του </a:t>
            </a:r>
            <a:r>
              <a:rPr lang="el-GR" b="1" dirty="0" smtClean="0">
                <a:solidFill>
                  <a:srgbClr val="002060"/>
                </a:solidFill>
              </a:rPr>
              <a:t>οισοφάγου.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⚠️</a:t>
            </a:r>
            <a:r>
              <a:rPr lang="el-GR" dirty="0" smtClean="0"/>
              <a:t> </a:t>
            </a:r>
            <a:r>
              <a:rPr lang="el-GR" b="1" dirty="0" smtClean="0">
                <a:solidFill>
                  <a:srgbClr val="C00000"/>
                </a:solidFill>
              </a:rPr>
              <a:t>Εγκυμοσύνη (έμβρυο)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Σοβαρές </a:t>
            </a:r>
            <a:r>
              <a:rPr lang="el-GR" b="1" dirty="0" smtClean="0"/>
              <a:t>αναπτυξιακές βλάβες</a:t>
            </a:r>
            <a:r>
              <a:rPr lang="el-GR" dirty="0" smtClean="0"/>
              <a:t> (εμβρυϊκό αλκοολικό σύνδρομο</a:t>
            </a:r>
            <a:r>
              <a:rPr lang="el-GR" dirty="0" smtClean="0"/>
              <a:t>): Χαμηλό βάρος εμβρύου, χαρακτηριστικές δυσμορφίες προσώπου, </a:t>
            </a:r>
            <a:r>
              <a:rPr lang="el-GR" b="1" dirty="0" smtClean="0"/>
              <a:t>μόνιμη εγκεφαλική βλάβη, μαθησιακές δυσκολίες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Διατροφικές ελλείψεις και μειωμένη παροχή Οξυγόνου στο έμβρυο</a:t>
            </a:r>
          </a:p>
          <a:p>
            <a:r>
              <a:rPr lang="el-GR" dirty="0" smtClean="0"/>
              <a:t>Μπορεί να επηρεαστούν η καρδιά, τα νεφρά και το Κεντρικό Νευρικό Σύστημα του εμβρύου.</a:t>
            </a:r>
          </a:p>
          <a:p>
            <a:r>
              <a:rPr lang="el-GR" dirty="0" smtClean="0"/>
              <a:t>Αυξημένος κίνδυνος αποβολής και πρόωρου τοκετού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C00000"/>
                </a:solidFill>
              </a:rPr>
              <a:t>ΑΠΕΞΑΡΤΗΣΗ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Ιατρική αποτοξίνωση (</a:t>
            </a:r>
            <a:r>
              <a:rPr lang="en-US" dirty="0" err="1" smtClean="0"/>
              <a:t>Detox</a:t>
            </a:r>
            <a:r>
              <a:rPr lang="en-US" dirty="0" smtClean="0"/>
              <a:t>)</a:t>
            </a:r>
            <a:endParaRPr lang="el-GR" dirty="0" smtClean="0"/>
          </a:p>
          <a:p>
            <a:r>
              <a:rPr lang="el-GR" dirty="0" smtClean="0"/>
              <a:t>Ψυχολογική υποστήριξη</a:t>
            </a:r>
          </a:p>
          <a:p>
            <a:r>
              <a:rPr lang="el-GR" dirty="0" smtClean="0"/>
              <a:t>Φαρμακευτική βοήθεια</a:t>
            </a:r>
          </a:p>
          <a:p>
            <a:r>
              <a:rPr lang="el-GR" dirty="0" smtClean="0"/>
              <a:t>Υποστήριξη &amp; διατήρηση αποχής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525963"/>
          </a:xfrm>
        </p:spPr>
        <p:txBody>
          <a:bodyPr>
            <a:normAutofit/>
          </a:bodyPr>
          <a:lstStyle/>
          <a:p>
            <a:r>
              <a:rPr lang="el-GR" b="1" dirty="0" smtClean="0"/>
              <a:t>Συμπέρασμα: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Το αλκοόλ μπορεί να αποτελεί μέρος της κοινωνικής ζωής μόνο όταν χρησιμοποιείται με μέτρο και υπευθυνότητα. Η υπερβολική κατανάλωση επηρεάζει σοβαρά την υγεία, τη συμπεριφορά και τις σχέσεις του ανθρώπου, ενώ μπορεί να οδηγήσει σε εξάρτηση και σοβαρές ασθένειες. Η σωστή ενημέρωση, ο αυτοέλεγχος και η αποφυγή επικίνδυνων καταστάσεων (όπως η οδήγηση ή η χρήση από ανηλίκους) είναι βασικά στοιχεία για την προστασία της σωματικής και ψυχικής υγείας.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ΤΙ ΕΙΝΑΙ </a:t>
            </a:r>
            <a:r>
              <a:rPr lang="el-GR" b="1" dirty="0" smtClean="0"/>
              <a:t>ΤΟ ΑΛΚΟΟΛ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Το </a:t>
            </a:r>
            <a:r>
              <a:rPr lang="el-GR" sz="2400" b="1" dirty="0" smtClean="0"/>
              <a:t>αλκοόλ</a:t>
            </a:r>
            <a:r>
              <a:rPr lang="el-GR" sz="2400" dirty="0" smtClean="0"/>
              <a:t> είναι μια </a:t>
            </a:r>
            <a:r>
              <a:rPr lang="el-GR" sz="2400" b="1" dirty="0" smtClean="0"/>
              <a:t>χημική ουσία</a:t>
            </a:r>
            <a:r>
              <a:rPr lang="el-GR" sz="2400" dirty="0" smtClean="0"/>
              <a:t> που ανήκει στην ομάδα των </a:t>
            </a:r>
            <a:r>
              <a:rPr lang="el-GR" sz="2400" b="1" dirty="0" smtClean="0"/>
              <a:t>αλκοολών</a:t>
            </a:r>
            <a:r>
              <a:rPr lang="el-GR" sz="2400" dirty="0" smtClean="0"/>
              <a:t>. Στην καθημερινή ζωή, όταν λέμε «αλκοόλ», συνήθως εννοούμε την </a:t>
            </a:r>
            <a:r>
              <a:rPr lang="el-GR" sz="2400" b="1" dirty="0" smtClean="0"/>
              <a:t>αιθανόλη</a:t>
            </a:r>
            <a:r>
              <a:rPr lang="el-GR" sz="2400" dirty="0" smtClean="0"/>
              <a:t>, το συστατικό που υπάρχει στα </a:t>
            </a:r>
            <a:r>
              <a:rPr lang="el-GR" sz="2400" b="1" dirty="0" smtClean="0"/>
              <a:t>αλκοολούχα ποτά</a:t>
            </a:r>
            <a:r>
              <a:rPr lang="el-GR" sz="2400" dirty="0" smtClean="0"/>
              <a:t> (κρασί, μπίρα, ποτά</a:t>
            </a:r>
            <a:r>
              <a:rPr lang="el-GR" sz="2400" dirty="0" smtClean="0"/>
              <a:t>).</a:t>
            </a:r>
            <a:br>
              <a:rPr lang="el-GR" sz="2400" dirty="0" smtClean="0"/>
            </a:br>
            <a:endParaRPr lang="el-GR" sz="2400" dirty="0" smtClean="0"/>
          </a:p>
          <a:p>
            <a:endParaRPr lang="el-GR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223345"/>
            <a:ext cx="6572252" cy="363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357430"/>
            <a:ext cx="60960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- Ορθογώνιο"/>
          <p:cNvSpPr/>
          <p:nvPr/>
        </p:nvSpPr>
        <p:spPr>
          <a:xfrm>
            <a:off x="1071538" y="571480"/>
            <a:ext cx="65008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400" b="1" dirty="0" smtClean="0"/>
              <a:t> </a:t>
            </a:r>
            <a:r>
              <a:rPr lang="el-GR" sz="2400" b="1" dirty="0" smtClean="0">
                <a:solidFill>
                  <a:srgbClr val="C00000"/>
                </a:solidFill>
              </a:rPr>
              <a:t>Τι είναι η αιθανόλη:</a:t>
            </a:r>
          </a:p>
          <a:p>
            <a:r>
              <a:rPr lang="el-GR" sz="2400" dirty="0" smtClean="0"/>
              <a:t>Παράγεται με </a:t>
            </a:r>
            <a:r>
              <a:rPr lang="el-GR" sz="2400" b="1" dirty="0" smtClean="0"/>
              <a:t>ζύμωση σακχάρων</a:t>
            </a:r>
            <a:r>
              <a:rPr lang="el-GR" sz="2400" dirty="0" smtClean="0"/>
              <a:t> από μαγιές</a:t>
            </a:r>
          </a:p>
          <a:p>
            <a:r>
              <a:rPr lang="el-GR" sz="2400" dirty="0" smtClean="0"/>
              <a:t>Είναι </a:t>
            </a:r>
            <a:r>
              <a:rPr lang="el-GR" sz="2400" b="1" dirty="0" smtClean="0"/>
              <a:t>άχρωμο υγρό</a:t>
            </a:r>
            <a:r>
              <a:rPr lang="el-GR" sz="2400" dirty="0" smtClean="0"/>
              <a:t> με χαρακτηριστική οσμή</a:t>
            </a:r>
          </a:p>
          <a:p>
            <a:r>
              <a:rPr lang="el-GR" sz="2400" dirty="0" smtClean="0"/>
              <a:t>Επηρεάζει το </a:t>
            </a:r>
            <a:r>
              <a:rPr lang="el-GR" sz="2400" b="1" dirty="0" smtClean="0"/>
              <a:t>κεντρικό νευρικό σύστημα</a:t>
            </a:r>
            <a:endParaRPr lang="el-G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ΠΟΙΕΣ ΟΙ ΕΠΙΠΤΩΣΕΙΣ ΣΤΗΝ ΥΓΕΙΑ?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/>
              <a:t>   </a:t>
            </a:r>
            <a:r>
              <a:rPr lang="el-GR" b="1" dirty="0" smtClean="0">
                <a:solidFill>
                  <a:schemeClr val="tx2"/>
                </a:solidFill>
              </a:rPr>
              <a:t>Πώς </a:t>
            </a:r>
            <a:r>
              <a:rPr lang="el-GR" b="1" dirty="0" smtClean="0">
                <a:solidFill>
                  <a:schemeClr val="tx2"/>
                </a:solidFill>
              </a:rPr>
              <a:t>δρα στο σώμα:</a:t>
            </a:r>
          </a:p>
          <a:p>
            <a:r>
              <a:rPr lang="el-GR" dirty="0" smtClean="0"/>
              <a:t>Σε μικρές ποσότητες: προκαλεί </a:t>
            </a:r>
            <a:r>
              <a:rPr lang="el-GR" b="1" dirty="0" smtClean="0"/>
              <a:t>χαλάρωση</a:t>
            </a:r>
            <a:r>
              <a:rPr lang="el-GR" dirty="0" smtClean="0"/>
              <a:t> και ευφορία</a:t>
            </a:r>
          </a:p>
          <a:p>
            <a:r>
              <a:rPr lang="el-GR" dirty="0" smtClean="0"/>
              <a:t>Σε μεγαλύτερες ποσότητες: μειώνει την </a:t>
            </a:r>
            <a:r>
              <a:rPr lang="el-GR" b="1" dirty="0" smtClean="0"/>
              <a:t>κρίση</a:t>
            </a:r>
            <a:r>
              <a:rPr lang="el-GR" dirty="0" smtClean="0"/>
              <a:t>, τον </a:t>
            </a:r>
            <a:r>
              <a:rPr lang="el-GR" b="1" dirty="0" smtClean="0"/>
              <a:t>συντονισμό</a:t>
            </a:r>
            <a:r>
              <a:rPr lang="el-GR" dirty="0" smtClean="0"/>
              <a:t> και την </a:t>
            </a:r>
            <a:r>
              <a:rPr lang="el-GR" b="1" dirty="0" smtClean="0"/>
              <a:t>αντίδραση</a:t>
            </a:r>
            <a:endParaRPr lang="el-GR" dirty="0" smtClean="0"/>
          </a:p>
          <a:p>
            <a:r>
              <a:rPr lang="el-GR" dirty="0" smtClean="0"/>
              <a:t>Η υπερβολική κατανάλωση μπορεί να προκαλέσει </a:t>
            </a:r>
            <a:r>
              <a:rPr lang="el-GR" b="1" dirty="0" smtClean="0"/>
              <a:t>εξάρτηση</a:t>
            </a:r>
            <a:r>
              <a:rPr lang="el-GR" dirty="0" smtClean="0"/>
              <a:t> και προβλήματα υγείας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ΟΡΓΑΝΑ ΠΟΥ ΕΠΙΡΡΕΑΖΟΝΤΑΙ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Το </a:t>
            </a:r>
            <a:r>
              <a:rPr lang="el-GR" sz="2800" b="1" dirty="0" smtClean="0"/>
              <a:t>αλκοόλ επηρεάζει πολλά όργανα του σώματος</a:t>
            </a:r>
            <a:r>
              <a:rPr lang="el-GR" sz="2800" dirty="0" smtClean="0"/>
              <a:t>, κυρίως όταν καταναλώνεται συχνά ή σε μεγάλες ποσότητες. </a:t>
            </a:r>
            <a:endParaRPr lang="el-GR" sz="2800" dirty="0" smtClean="0"/>
          </a:p>
          <a:p>
            <a:pPr>
              <a:buNone/>
            </a:pPr>
            <a:r>
              <a:rPr lang="el-GR" sz="2600" dirty="0" smtClean="0"/>
              <a:t>    </a:t>
            </a:r>
            <a:r>
              <a:rPr lang="el-GR" sz="2600" b="1" dirty="0" smtClean="0"/>
              <a:t>Τα </a:t>
            </a:r>
            <a:r>
              <a:rPr lang="el-GR" sz="2600" b="1" dirty="0" smtClean="0"/>
              <a:t>συστήματα του οργανισμού</a:t>
            </a:r>
            <a:br>
              <a:rPr lang="el-GR" sz="2600" b="1" dirty="0" smtClean="0"/>
            </a:br>
            <a:r>
              <a:rPr lang="el-GR" sz="2600" b="1" dirty="0" smtClean="0"/>
              <a:t>που προσβάλλονται περισσότερο από την</a:t>
            </a:r>
            <a:br>
              <a:rPr lang="el-GR" sz="2600" b="1" dirty="0" smtClean="0"/>
            </a:br>
            <a:r>
              <a:rPr lang="el-GR" sz="2600" b="1" dirty="0" smtClean="0"/>
              <a:t>υπερβολική και συστηματική χρήση αλκοόλ είναι: </a:t>
            </a:r>
          </a:p>
          <a:p>
            <a:pPr>
              <a:buFont typeface="Arial" charset="0"/>
              <a:buChar char="•"/>
            </a:pPr>
            <a:r>
              <a:rPr lang="el-GR" sz="2600" b="1" dirty="0" smtClean="0">
                <a:solidFill>
                  <a:srgbClr val="C00000"/>
                </a:solidFill>
              </a:rPr>
              <a:t>το </a:t>
            </a:r>
            <a:r>
              <a:rPr lang="el-GR" sz="2600" b="1" dirty="0" err="1" smtClean="0">
                <a:solidFill>
                  <a:srgbClr val="C00000"/>
                </a:solidFill>
              </a:rPr>
              <a:t>νευρομϋίκό</a:t>
            </a:r>
            <a:r>
              <a:rPr lang="el-GR" sz="2600" b="1" dirty="0" smtClean="0">
                <a:solidFill>
                  <a:srgbClr val="C00000"/>
                </a:solidFill>
              </a:rPr>
              <a:t>, </a:t>
            </a:r>
          </a:p>
          <a:p>
            <a:pPr>
              <a:buFont typeface="Arial" charset="0"/>
              <a:buChar char="•"/>
            </a:pPr>
            <a:r>
              <a:rPr lang="el-GR" sz="2600" b="1" dirty="0" smtClean="0">
                <a:solidFill>
                  <a:srgbClr val="C00000"/>
                </a:solidFill>
              </a:rPr>
              <a:t>το γαστρεντερικό και το </a:t>
            </a:r>
          </a:p>
          <a:p>
            <a:pPr>
              <a:buFont typeface="Arial" charset="0"/>
              <a:buChar char="•"/>
            </a:pPr>
            <a:r>
              <a:rPr lang="el-GR" sz="2600" b="1" dirty="0" smtClean="0">
                <a:solidFill>
                  <a:srgbClr val="C00000"/>
                </a:solidFill>
              </a:rPr>
              <a:t>καρδιαγγειακό σύστημα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428605"/>
            <a:ext cx="807249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/>
              <a:t>Μάλιστα, όσο μεγαλύτερη είναι η περιεκτικότητα ενός οργάνου σε νερό, τόσο ευκολότερα διαχέεται το οινόπνευμα και τόσο περισσότερο αυξάνεται η συγκέντρωσή του στο όργανο αυτό, με συνέπεια να πλήττεται σοβαρότερα από</a:t>
            </a:r>
            <a:br>
              <a:rPr lang="el-GR" sz="2800" dirty="0" smtClean="0"/>
            </a:br>
            <a:r>
              <a:rPr lang="el-GR" sz="2800" dirty="0" smtClean="0"/>
              <a:t>άλλα όργανα που έχουν μικρότερη περιεκτικότητα σε νερό.</a:t>
            </a:r>
          </a:p>
          <a:p>
            <a:endParaRPr lang="el-GR" sz="2800" dirty="0" smtClean="0"/>
          </a:p>
          <a:p>
            <a:r>
              <a:rPr lang="el-GR" sz="2800" b="1" dirty="0" smtClean="0">
                <a:solidFill>
                  <a:srgbClr val="C00000"/>
                </a:solidFill>
              </a:rPr>
              <a:t>Ο εγκέφαλος, για παράδειγμα, που έχει μεγάλη περιεκτικότητα σε νερό, παρουσιάζει την τάση να συγκεντρώνει το οινόπνευμα, ακόμη και αν η </a:t>
            </a:r>
            <a:r>
              <a:rPr lang="el-GR" sz="2800" b="1" dirty="0" err="1" smtClean="0">
                <a:solidFill>
                  <a:srgbClr val="C00000"/>
                </a:solidFill>
              </a:rPr>
              <a:t>πο</a:t>
            </a:r>
            <a:r>
              <a:rPr lang="el-GR" sz="2800" b="1" dirty="0" smtClean="0">
                <a:solidFill>
                  <a:srgbClr val="C00000"/>
                </a:solidFill>
              </a:rPr>
              <a:t>-</a:t>
            </a:r>
          </a:p>
          <a:p>
            <a:r>
              <a:rPr lang="el-GR" sz="2800" b="1" dirty="0" err="1" smtClean="0">
                <a:solidFill>
                  <a:srgbClr val="C00000"/>
                </a:solidFill>
              </a:rPr>
              <a:t>σότητα</a:t>
            </a:r>
            <a:r>
              <a:rPr lang="el-GR" sz="2800" b="1" dirty="0" smtClean="0">
                <a:solidFill>
                  <a:srgbClr val="C00000"/>
                </a:solidFill>
              </a:rPr>
              <a:t> που θα καταναλωθεί είναι μικρή.</a:t>
            </a:r>
            <a:endParaRPr lang="el-GR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🧠</a:t>
            </a:r>
            <a:r>
              <a:rPr lang="el-GR" dirty="0" smtClean="0"/>
              <a:t> </a:t>
            </a:r>
            <a:r>
              <a:rPr lang="el-GR" b="1" dirty="0" smtClean="0">
                <a:solidFill>
                  <a:srgbClr val="C00000"/>
                </a:solidFill>
              </a:rPr>
              <a:t>Εγκέφαλος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600200"/>
            <a:ext cx="3643338" cy="4400568"/>
          </a:xfrm>
        </p:spPr>
        <p:txBody>
          <a:bodyPr>
            <a:normAutofit/>
          </a:bodyPr>
          <a:lstStyle/>
          <a:p>
            <a:r>
              <a:rPr lang="el-GR" dirty="0" smtClean="0"/>
              <a:t>Μειώνει τη </a:t>
            </a:r>
            <a:r>
              <a:rPr lang="el-GR" b="1" dirty="0" smtClean="0"/>
              <a:t>σκέψη</a:t>
            </a:r>
            <a:r>
              <a:rPr lang="el-GR" dirty="0" smtClean="0"/>
              <a:t>, την </a:t>
            </a:r>
            <a:r>
              <a:rPr lang="el-GR" b="1" dirty="0" smtClean="0"/>
              <a:t>κρίση</a:t>
            </a:r>
            <a:r>
              <a:rPr lang="el-GR" dirty="0" smtClean="0"/>
              <a:t> και τη </a:t>
            </a:r>
            <a:r>
              <a:rPr lang="el-GR" b="1" dirty="0" smtClean="0"/>
              <a:t>μνήμη</a:t>
            </a:r>
            <a:endParaRPr lang="el-GR" dirty="0" smtClean="0"/>
          </a:p>
          <a:p>
            <a:r>
              <a:rPr lang="el-GR" dirty="0" smtClean="0"/>
              <a:t>Προκαλεί </a:t>
            </a:r>
            <a:r>
              <a:rPr lang="el-GR" b="1" dirty="0" smtClean="0"/>
              <a:t>αλλαγές στη συμπεριφορά</a:t>
            </a:r>
            <a:endParaRPr lang="el-GR" dirty="0" smtClean="0"/>
          </a:p>
          <a:p>
            <a:r>
              <a:rPr lang="el-GR" dirty="0" smtClean="0"/>
              <a:t>Σε χρόνια χρήση: </a:t>
            </a:r>
            <a:r>
              <a:rPr lang="el-GR" b="1" dirty="0" smtClean="0"/>
              <a:t>εξάρτηση</a:t>
            </a:r>
            <a:r>
              <a:rPr lang="el-GR" dirty="0" smtClean="0"/>
              <a:t>, κατάθλιψη, βλάβες μνήμης</a:t>
            </a:r>
          </a:p>
          <a:p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1714488"/>
            <a:ext cx="4857784" cy="4261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❤ </a:t>
            </a:r>
            <a:r>
              <a:rPr lang="el-GR" b="1" dirty="0" smtClean="0">
                <a:solidFill>
                  <a:srgbClr val="C00000"/>
                </a:solidFill>
              </a:rPr>
              <a:t>Καρδιά &amp; Αγγεία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Αυξάνει την αρτηριακή </a:t>
            </a:r>
            <a:r>
              <a:rPr lang="el-GR" b="1" dirty="0" smtClean="0"/>
              <a:t>πίεση, ένας από τους σημαντικότερους παράγοντες κινδύνου για </a:t>
            </a:r>
            <a:r>
              <a:rPr lang="el-GR" b="1" dirty="0" smtClean="0">
                <a:solidFill>
                  <a:srgbClr val="C00000"/>
                </a:solidFill>
              </a:rPr>
              <a:t>καρδιαγγειακά νοσήματα, </a:t>
            </a:r>
            <a:r>
              <a:rPr lang="el-GR" b="1" dirty="0" smtClean="0"/>
              <a:t>και </a:t>
            </a:r>
            <a:r>
              <a:rPr lang="el-GR" b="1" dirty="0" smtClean="0">
                <a:solidFill>
                  <a:srgbClr val="C00000"/>
                </a:solidFill>
              </a:rPr>
              <a:t>εγκεφαλικά επεισόδια</a:t>
            </a:r>
            <a:endParaRPr lang="el-GR" dirty="0" smtClean="0">
              <a:solidFill>
                <a:srgbClr val="C00000"/>
              </a:solidFill>
            </a:endParaRPr>
          </a:p>
          <a:p>
            <a:r>
              <a:rPr lang="el-GR" dirty="0" smtClean="0"/>
              <a:t>Μπορεί να προκαλέσει </a:t>
            </a:r>
            <a:r>
              <a:rPr lang="el-GR" b="1" dirty="0" smtClean="0">
                <a:solidFill>
                  <a:srgbClr val="C00000"/>
                </a:solidFill>
              </a:rPr>
              <a:t>αρρυθμίες</a:t>
            </a:r>
            <a:endParaRPr lang="el-GR" dirty="0" smtClean="0">
              <a:solidFill>
                <a:srgbClr val="C00000"/>
              </a:solidFill>
            </a:endParaRPr>
          </a:p>
          <a:p>
            <a:r>
              <a:rPr lang="el-GR" dirty="0" smtClean="0"/>
              <a:t>Μακροχρόνια: </a:t>
            </a:r>
            <a:r>
              <a:rPr lang="el-GR" b="1" dirty="0" smtClean="0"/>
              <a:t>καρδιοπάθειες</a:t>
            </a:r>
          </a:p>
          <a:p>
            <a:r>
              <a:rPr lang="el-GR" dirty="0" smtClean="0"/>
              <a:t>Μπορεί να ανεβάσει τα επίπεδα λιπιδίων στο αίμα, συμβάλλοντας στην αθηροσκλήρωση (στένωση αρτηριών) και υψηλό </a:t>
            </a:r>
            <a:r>
              <a:rPr lang="el-GR" b="1" dirty="0" smtClean="0"/>
              <a:t>κίνδυνο εμφράγματος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l-GR" b="1" dirty="0" smtClean="0">
                <a:solidFill>
                  <a:srgbClr val="C00000"/>
                </a:solidFill>
              </a:rPr>
              <a:t>Πνεύμονες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 smtClean="0"/>
              <a:t>Αυξάνει </a:t>
            </a:r>
            <a:r>
              <a:rPr lang="el-GR" b="1" dirty="0" smtClean="0"/>
              <a:t>τον κίνδυνο </a:t>
            </a:r>
            <a:r>
              <a:rPr lang="el-GR" b="1" dirty="0" smtClean="0"/>
              <a:t>λοιμώξεων: </a:t>
            </a:r>
            <a:r>
              <a:rPr lang="el-GR" dirty="0" err="1" smtClean="0"/>
              <a:t>Αποδυνανώνει</a:t>
            </a:r>
            <a:r>
              <a:rPr lang="el-GR" dirty="0" smtClean="0"/>
              <a:t> το ανοσοποιητικό σύστημα, κάνοντας τους πνεύμονες πιο ευάλωτους σε λοιμώξεις όπως η πνευμονία και η φυματίωση</a:t>
            </a:r>
          </a:p>
          <a:p>
            <a:pPr>
              <a:buNone/>
            </a:pPr>
            <a:endParaRPr lang="el-GR" dirty="0" smtClean="0"/>
          </a:p>
          <a:p>
            <a:r>
              <a:rPr lang="el-GR" b="1" dirty="0" smtClean="0"/>
              <a:t>Συνδέεται με αυξημένο κίνδυνο για σύνδρομο Οξείας Αναπνευστικής Δυσχέρειας </a:t>
            </a:r>
            <a:r>
              <a:rPr lang="el-GR" dirty="0" smtClean="0"/>
              <a:t>(οι πνεύμονες γεμίζουν υγρό και δυσκολεύεται η αναπνοή)</a:t>
            </a:r>
          </a:p>
          <a:p>
            <a:pPr>
              <a:buNone/>
            </a:pPr>
            <a:endParaRPr lang="el-GR" dirty="0" smtClean="0"/>
          </a:p>
          <a:p>
            <a:r>
              <a:rPr lang="el-GR" b="1" dirty="0" smtClean="0"/>
              <a:t>Αυξάνει τον κίνδυνο εισρόφησης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 smtClean="0"/>
          </a:p>
          <a:p>
            <a:r>
              <a:rPr lang="el-GR" b="1" dirty="0" smtClean="0"/>
              <a:t>Μειώνει </a:t>
            </a:r>
            <a:r>
              <a:rPr lang="el-GR" b="1" dirty="0" smtClean="0"/>
              <a:t>τα αντανακλαστικά (π.χ. πνιγμός)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508</Words>
  <Application>Microsoft Office PowerPoint</Application>
  <PresentationFormat>Προβολή στην οθόνη (4:3)</PresentationFormat>
  <Paragraphs>69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Ροή</vt:lpstr>
      <vt:lpstr>ΑΛΚΟΟΛ</vt:lpstr>
      <vt:lpstr>ΤΙ ΕΙΝΑΙ ΤΟ ΑΛΚΟΟΛ</vt:lpstr>
      <vt:lpstr>Διαφάνεια 3</vt:lpstr>
      <vt:lpstr>ΠΟΙΕΣ ΟΙ ΕΠΙΠΤΩΣΕΙΣ ΣΤΗΝ ΥΓΕΙΑ?</vt:lpstr>
      <vt:lpstr>ΟΡΓΑΝΑ ΠΟΥ ΕΠΙΡΡΕΑΖΟΝΤΑΙ</vt:lpstr>
      <vt:lpstr>Διαφάνεια 6</vt:lpstr>
      <vt:lpstr>🧠 Εγκέφαλος</vt:lpstr>
      <vt:lpstr>❤ Καρδιά &amp; Αγγεία</vt:lpstr>
      <vt:lpstr> Πνεύμονες</vt:lpstr>
      <vt:lpstr>🍽 Στομάχι &amp; Έντερο</vt:lpstr>
      <vt:lpstr>Ήπαρ (Συκώτι) – το πιο σημαντικό</vt:lpstr>
      <vt:lpstr>🩸 Αίμα &amp; Ανοσοποιητικό</vt:lpstr>
      <vt:lpstr>Σχετίζεται με αυξημένο κίνδυνο καρκίνου</vt:lpstr>
      <vt:lpstr>⚠️ Εγκυμοσύνη (έμβρυο)</vt:lpstr>
      <vt:lpstr>ΑΠΕΞΑΡΤΗΣΗ</vt:lpstr>
      <vt:lpstr>Διαφάνεια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ΑΛΚΟΟΛ</dc:title>
  <dc:creator>STATHIS</dc:creator>
  <cp:lastModifiedBy>Kotsak-i5</cp:lastModifiedBy>
  <cp:revision>24</cp:revision>
  <dcterms:created xsi:type="dcterms:W3CDTF">2025-12-16T20:04:52Z</dcterms:created>
  <dcterms:modified xsi:type="dcterms:W3CDTF">2026-05-05T21:16:50Z</dcterms:modified>
</cp:coreProperties>
</file>