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0" r:id="rId14"/>
    <p:sldId id="281" r:id="rId15"/>
    <p:sldId id="282" r:id="rId16"/>
    <p:sldId id="284" r:id="rId17"/>
    <p:sldId id="283" r:id="rId18"/>
    <p:sldId id="285" r:id="rId19"/>
    <p:sldId id="274"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CC66"/>
    <a:srgbClr val="FF9966"/>
    <a:srgbClr val="FF9933"/>
    <a:srgbClr val="EC6F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0"/>
  </p:normalViewPr>
  <p:slideViewPr>
    <p:cSldViewPr snapToGrid="0">
      <p:cViewPr varScale="1">
        <p:scale>
          <a:sx n="70" d="100"/>
          <a:sy n="70" d="100"/>
        </p:scale>
        <p:origin x="-114" y="-9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F5657C-32DD-4B59-BBA8-DB011F58EACA}" type="doc">
      <dgm:prSet loTypeId="urn:microsoft.com/office/officeart/2005/8/layout/venn1" loCatId="relationship" qsTypeId="urn:microsoft.com/office/officeart/2005/8/quickstyle/simple1" qsCatId="simple" csTypeId="urn:microsoft.com/office/officeart/2005/8/colors/accent2_4" csCatId="accent2" phldr="1"/>
      <dgm:spPr/>
      <dgm:t>
        <a:bodyPr/>
        <a:lstStyle/>
        <a:p>
          <a:endParaRPr lang="el-GR"/>
        </a:p>
      </dgm:t>
    </dgm:pt>
    <dgm:pt modelId="{A63EECDA-0AF1-458C-A130-2AB08D409509}">
      <dgm:prSet/>
      <dgm:spPr>
        <a:solidFill>
          <a:srgbClr val="EC6F5A"/>
        </a:solidFill>
      </dgm:spPr>
      <dgm:t>
        <a:bodyPr/>
        <a:lstStyle/>
        <a:p>
          <a:r>
            <a:rPr lang="el-GR" b="0" u="none" strike="noStrike" dirty="0">
              <a:solidFill>
                <a:schemeClr val="tx1"/>
              </a:solidFill>
              <a:effectLst>
                <a:outerShdw blurRad="38100" dist="38100" dir="2700000" algn="tl">
                  <a:srgbClr val="000000">
                    <a:alpha val="43137"/>
                  </a:srgbClr>
                </a:outerShdw>
              </a:effectLst>
            </a:rPr>
            <a:t>Σε μικρότερες δόσεις, το μέσο ενεργειακό ποτό μπορεί να έχει βραχυπρόθεσμα αρνητικά αποτελέσματα, όπως να σε κάνει να είσαι ανήσυχος και ευερέθιστος. Σε χειρότερες περιπτώσεις, έχουν αναφερθεί οι ακόλουθες παρενέργειες:</a:t>
          </a:r>
        </a:p>
      </dgm:t>
    </dgm:pt>
    <dgm:pt modelId="{4D8BB09C-DFD9-4415-B352-BE05599196A5}" type="parTrans" cxnId="{85DDCF7C-D5ED-4EAE-8CA4-4B77B03A7476}">
      <dgm:prSet/>
      <dgm:spPr/>
      <dgm:t>
        <a:bodyPr/>
        <a:lstStyle/>
        <a:p>
          <a:endParaRPr lang="el-GR"/>
        </a:p>
      </dgm:t>
    </dgm:pt>
    <dgm:pt modelId="{5771C83E-90FC-45EA-AE9C-5A9BB0C04322}" type="sibTrans" cxnId="{85DDCF7C-D5ED-4EAE-8CA4-4B77B03A7476}">
      <dgm:prSet/>
      <dgm:spPr/>
      <dgm:t>
        <a:bodyPr/>
        <a:lstStyle/>
        <a:p>
          <a:endParaRPr lang="el-GR"/>
        </a:p>
      </dgm:t>
    </dgm:pt>
    <dgm:pt modelId="{FB632931-CFB6-46E1-8CB6-148AFD359553}" type="pres">
      <dgm:prSet presAssocID="{75F5657C-32DD-4B59-BBA8-DB011F58EACA}" presName="compositeShape" presStyleCnt="0">
        <dgm:presLayoutVars>
          <dgm:chMax val="7"/>
          <dgm:dir/>
          <dgm:resizeHandles val="exact"/>
        </dgm:presLayoutVars>
      </dgm:prSet>
      <dgm:spPr/>
      <dgm:t>
        <a:bodyPr/>
        <a:lstStyle/>
        <a:p>
          <a:endParaRPr lang="el-GR"/>
        </a:p>
      </dgm:t>
    </dgm:pt>
    <dgm:pt modelId="{91E22FAD-1155-4B17-8378-A0C08E4B8518}" type="pres">
      <dgm:prSet presAssocID="{A63EECDA-0AF1-458C-A130-2AB08D409509}" presName="circ1TxSh" presStyleLbl="vennNode1" presStyleIdx="0" presStyleCnt="1" custScaleX="122857"/>
      <dgm:spPr/>
      <dgm:t>
        <a:bodyPr/>
        <a:lstStyle/>
        <a:p>
          <a:endParaRPr lang="el-GR"/>
        </a:p>
      </dgm:t>
    </dgm:pt>
  </dgm:ptLst>
  <dgm:cxnLst>
    <dgm:cxn modelId="{85DDCF7C-D5ED-4EAE-8CA4-4B77B03A7476}" srcId="{75F5657C-32DD-4B59-BBA8-DB011F58EACA}" destId="{A63EECDA-0AF1-458C-A130-2AB08D409509}" srcOrd="0" destOrd="0" parTransId="{4D8BB09C-DFD9-4415-B352-BE05599196A5}" sibTransId="{5771C83E-90FC-45EA-AE9C-5A9BB0C04322}"/>
    <dgm:cxn modelId="{53F5B2DE-D32F-4774-83DD-805ACCF5F9F4}" type="presOf" srcId="{A63EECDA-0AF1-458C-A130-2AB08D409509}" destId="{91E22FAD-1155-4B17-8378-A0C08E4B8518}" srcOrd="0" destOrd="0" presId="urn:microsoft.com/office/officeart/2005/8/layout/venn1"/>
    <dgm:cxn modelId="{88916349-0065-4F7B-9C8E-3779B30EFC7D}" type="presOf" srcId="{75F5657C-32DD-4B59-BBA8-DB011F58EACA}" destId="{FB632931-CFB6-46E1-8CB6-148AFD359553}" srcOrd="0" destOrd="0" presId="urn:microsoft.com/office/officeart/2005/8/layout/venn1"/>
    <dgm:cxn modelId="{7D54FEC3-F9DB-4DE7-A36B-1A7E0C486C25}" type="presParOf" srcId="{FB632931-CFB6-46E1-8CB6-148AFD359553}" destId="{91E22FAD-1155-4B17-8378-A0C08E4B8518}" srcOrd="0"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AC3E28-5FB4-4B82-B16A-B36E44179B56}" type="doc">
      <dgm:prSet loTypeId="urn:microsoft.com/office/officeart/2005/8/layout/vList3#1" loCatId="list" qsTypeId="urn:microsoft.com/office/officeart/2005/8/quickstyle/simple4" qsCatId="simple" csTypeId="urn:microsoft.com/office/officeart/2005/8/colors/accent2_3" csCatId="accent2" phldr="1"/>
      <dgm:spPr/>
      <dgm:t>
        <a:bodyPr/>
        <a:lstStyle/>
        <a:p>
          <a:endParaRPr lang="el-GR"/>
        </a:p>
      </dgm:t>
    </dgm:pt>
    <dgm:pt modelId="{B49DB088-D260-44CC-8648-2131DA5C9CDF}">
      <dgm:prSet/>
      <dgm:spPr>
        <a:solidFill>
          <a:schemeClr val="accent1">
            <a:lumMod val="50000"/>
          </a:schemeClr>
        </a:solidFill>
      </dgm:spPr>
      <dgm:t>
        <a:bodyPr/>
        <a:lstStyle/>
        <a:p>
          <a:r>
            <a:rPr lang="el-GR" b="1" dirty="0">
              <a:effectLst>
                <a:outerShdw blurRad="38100" dist="38100" dir="2700000" algn="tl">
                  <a:srgbClr val="000000">
                    <a:alpha val="43137"/>
                  </a:srgbClr>
                </a:outerShdw>
              </a:effectLst>
            </a:rPr>
            <a:t>Κακή οδοντική υγεία</a:t>
          </a:r>
        </a:p>
      </dgm:t>
    </dgm:pt>
    <dgm:pt modelId="{CB027BD9-8EBF-4267-876F-D8E0C8FE5C28}" type="parTrans" cxnId="{B25B7434-0B02-417E-AA64-A1198B4B4BFC}">
      <dgm:prSet/>
      <dgm:spPr/>
      <dgm:t>
        <a:bodyPr/>
        <a:lstStyle/>
        <a:p>
          <a:endParaRPr lang="el-GR" b="1">
            <a:effectLst>
              <a:outerShdw blurRad="38100" dist="38100" dir="2700000" algn="tl">
                <a:srgbClr val="000000">
                  <a:alpha val="43137"/>
                </a:srgbClr>
              </a:outerShdw>
            </a:effectLst>
          </a:endParaRPr>
        </a:p>
      </dgm:t>
    </dgm:pt>
    <dgm:pt modelId="{EC363E40-F487-4A7E-8A6F-F4743A2B2460}" type="sibTrans" cxnId="{B25B7434-0B02-417E-AA64-A1198B4B4BFC}">
      <dgm:prSet/>
      <dgm:spPr/>
      <dgm:t>
        <a:bodyPr/>
        <a:lstStyle/>
        <a:p>
          <a:endParaRPr lang="el-GR" b="1">
            <a:effectLst>
              <a:outerShdw blurRad="38100" dist="38100" dir="2700000" algn="tl">
                <a:srgbClr val="000000">
                  <a:alpha val="43137"/>
                </a:srgbClr>
              </a:outerShdw>
            </a:effectLst>
          </a:endParaRPr>
        </a:p>
      </dgm:t>
    </dgm:pt>
    <dgm:pt modelId="{61E5450D-BEED-477D-9199-A2B4E549F203}">
      <dgm:prSet/>
      <dgm:spPr>
        <a:solidFill>
          <a:schemeClr val="accent1">
            <a:lumMod val="50000"/>
          </a:schemeClr>
        </a:solidFill>
      </dgm:spPr>
      <dgm:t>
        <a:bodyPr/>
        <a:lstStyle/>
        <a:p>
          <a:r>
            <a:rPr lang="el-GR" b="1">
              <a:effectLst>
                <a:outerShdw blurRad="38100" dist="38100" dir="2700000" algn="tl">
                  <a:srgbClr val="000000">
                    <a:alpha val="43137"/>
                  </a:srgbClr>
                </a:outerShdw>
              </a:effectLst>
            </a:rPr>
            <a:t>Παχυσαρκία</a:t>
          </a:r>
        </a:p>
      </dgm:t>
    </dgm:pt>
    <dgm:pt modelId="{F718F954-B7CC-4952-A22F-0BAC4BEC3DDD}" type="parTrans" cxnId="{C9F1F72B-29F7-448B-8662-486F3F0F355D}">
      <dgm:prSet/>
      <dgm:spPr/>
      <dgm:t>
        <a:bodyPr/>
        <a:lstStyle/>
        <a:p>
          <a:endParaRPr lang="el-GR" b="1">
            <a:effectLst>
              <a:outerShdw blurRad="38100" dist="38100" dir="2700000" algn="tl">
                <a:srgbClr val="000000">
                  <a:alpha val="43137"/>
                </a:srgbClr>
              </a:outerShdw>
            </a:effectLst>
          </a:endParaRPr>
        </a:p>
      </dgm:t>
    </dgm:pt>
    <dgm:pt modelId="{2189E683-C4F7-4F22-ADF7-B39C5211147C}" type="sibTrans" cxnId="{C9F1F72B-29F7-448B-8662-486F3F0F355D}">
      <dgm:prSet/>
      <dgm:spPr/>
      <dgm:t>
        <a:bodyPr/>
        <a:lstStyle/>
        <a:p>
          <a:endParaRPr lang="el-GR" b="1">
            <a:effectLst>
              <a:outerShdw blurRad="38100" dist="38100" dir="2700000" algn="tl">
                <a:srgbClr val="000000">
                  <a:alpha val="43137"/>
                </a:srgbClr>
              </a:outerShdw>
            </a:effectLst>
          </a:endParaRPr>
        </a:p>
      </dgm:t>
    </dgm:pt>
    <dgm:pt modelId="{E82EEE2F-3E06-42B7-933B-036E8C311020}">
      <dgm:prSet/>
      <dgm:spPr>
        <a:solidFill>
          <a:schemeClr val="accent1">
            <a:lumMod val="50000"/>
          </a:schemeClr>
        </a:solidFill>
      </dgm:spPr>
      <dgm:t>
        <a:bodyPr/>
        <a:lstStyle/>
        <a:p>
          <a:r>
            <a:rPr lang="el-GR" b="1" dirty="0">
              <a:effectLst>
                <a:outerShdw blurRad="38100" dist="38100" dir="2700000" algn="tl">
                  <a:srgbClr val="000000">
                    <a:alpha val="43137"/>
                  </a:srgbClr>
                </a:outerShdw>
              </a:effectLst>
            </a:rPr>
            <a:t>Ναυτία</a:t>
          </a:r>
        </a:p>
      </dgm:t>
    </dgm:pt>
    <dgm:pt modelId="{89D69DF6-6BAA-4013-B33D-E4B4B4C5A087}" type="parTrans" cxnId="{C768D4FE-0447-4BC5-AB37-BD4C31845004}">
      <dgm:prSet/>
      <dgm:spPr/>
      <dgm:t>
        <a:bodyPr/>
        <a:lstStyle/>
        <a:p>
          <a:endParaRPr lang="el-GR" b="1">
            <a:effectLst>
              <a:outerShdw blurRad="38100" dist="38100" dir="2700000" algn="tl">
                <a:srgbClr val="000000">
                  <a:alpha val="43137"/>
                </a:srgbClr>
              </a:outerShdw>
            </a:effectLst>
          </a:endParaRPr>
        </a:p>
      </dgm:t>
    </dgm:pt>
    <dgm:pt modelId="{BFD47F7D-2B17-4978-812E-F15B42CAD924}" type="sibTrans" cxnId="{C768D4FE-0447-4BC5-AB37-BD4C31845004}">
      <dgm:prSet/>
      <dgm:spPr/>
      <dgm:t>
        <a:bodyPr/>
        <a:lstStyle/>
        <a:p>
          <a:endParaRPr lang="el-GR" b="1">
            <a:effectLst>
              <a:outerShdw blurRad="38100" dist="38100" dir="2700000" algn="tl">
                <a:srgbClr val="000000">
                  <a:alpha val="43137"/>
                </a:srgbClr>
              </a:outerShdw>
            </a:effectLst>
          </a:endParaRPr>
        </a:p>
      </dgm:t>
    </dgm:pt>
    <dgm:pt modelId="{ABF1DE1B-3077-434D-A466-1752E03236A5}">
      <dgm:prSet/>
      <dgm:spPr>
        <a:solidFill>
          <a:schemeClr val="accent1">
            <a:lumMod val="50000"/>
          </a:schemeClr>
        </a:solidFill>
      </dgm:spPr>
      <dgm:t>
        <a:bodyPr/>
        <a:lstStyle/>
        <a:p>
          <a:r>
            <a:rPr lang="el-GR" b="1">
              <a:effectLst>
                <a:outerShdw blurRad="38100" dist="38100" dir="2700000" algn="tl">
                  <a:srgbClr val="000000">
                    <a:alpha val="43137"/>
                  </a:srgbClr>
                </a:outerShdw>
              </a:effectLst>
            </a:rPr>
            <a:t>Εμετός</a:t>
          </a:r>
        </a:p>
      </dgm:t>
    </dgm:pt>
    <dgm:pt modelId="{73B03B59-5FC7-48D3-BAB7-D3B3F2D4CF04}" type="parTrans" cxnId="{88558F70-52E0-4118-981F-3DD63F1D113F}">
      <dgm:prSet/>
      <dgm:spPr/>
      <dgm:t>
        <a:bodyPr/>
        <a:lstStyle/>
        <a:p>
          <a:endParaRPr lang="el-GR" b="1">
            <a:effectLst>
              <a:outerShdw blurRad="38100" dist="38100" dir="2700000" algn="tl">
                <a:srgbClr val="000000">
                  <a:alpha val="43137"/>
                </a:srgbClr>
              </a:outerShdw>
            </a:effectLst>
          </a:endParaRPr>
        </a:p>
      </dgm:t>
    </dgm:pt>
    <dgm:pt modelId="{CA82EDF0-2058-449E-AB5C-BFAA8D5368C4}" type="sibTrans" cxnId="{88558F70-52E0-4118-981F-3DD63F1D113F}">
      <dgm:prSet/>
      <dgm:spPr/>
      <dgm:t>
        <a:bodyPr/>
        <a:lstStyle/>
        <a:p>
          <a:endParaRPr lang="el-GR" b="1">
            <a:effectLst>
              <a:outerShdw blurRad="38100" dist="38100" dir="2700000" algn="tl">
                <a:srgbClr val="000000">
                  <a:alpha val="43137"/>
                </a:srgbClr>
              </a:outerShdw>
            </a:effectLst>
          </a:endParaRPr>
        </a:p>
      </dgm:t>
    </dgm:pt>
    <dgm:pt modelId="{B996AF7F-901D-4D1C-8150-3369A6E5298B}">
      <dgm:prSet/>
      <dgm:spPr>
        <a:solidFill>
          <a:schemeClr val="accent1">
            <a:lumMod val="50000"/>
          </a:schemeClr>
        </a:solidFill>
      </dgm:spPr>
      <dgm:t>
        <a:bodyPr/>
        <a:lstStyle/>
        <a:p>
          <a:r>
            <a:rPr lang="el-GR" b="1" dirty="0">
              <a:effectLst>
                <a:outerShdw blurRad="38100" dist="38100" dir="2700000" algn="tl">
                  <a:srgbClr val="000000">
                    <a:alpha val="43137"/>
                  </a:srgbClr>
                </a:outerShdw>
              </a:effectLst>
            </a:rPr>
            <a:t>Θέματα που σχετίζονται με την καρδιά</a:t>
          </a:r>
        </a:p>
      </dgm:t>
    </dgm:pt>
    <dgm:pt modelId="{AA2C3C62-96E8-4D9E-AA1A-3DBC04B757A3}" type="parTrans" cxnId="{4F450539-D27E-49D8-B00D-6E8052E03AB5}">
      <dgm:prSet/>
      <dgm:spPr/>
      <dgm:t>
        <a:bodyPr/>
        <a:lstStyle/>
        <a:p>
          <a:endParaRPr lang="el-GR" b="1">
            <a:effectLst>
              <a:outerShdw blurRad="38100" dist="38100" dir="2700000" algn="tl">
                <a:srgbClr val="000000">
                  <a:alpha val="43137"/>
                </a:srgbClr>
              </a:outerShdw>
            </a:effectLst>
          </a:endParaRPr>
        </a:p>
      </dgm:t>
    </dgm:pt>
    <dgm:pt modelId="{1CC4D390-8FEA-40D1-8EDE-910E73075AF2}" type="sibTrans" cxnId="{4F450539-D27E-49D8-B00D-6E8052E03AB5}">
      <dgm:prSet/>
      <dgm:spPr/>
      <dgm:t>
        <a:bodyPr/>
        <a:lstStyle/>
        <a:p>
          <a:endParaRPr lang="el-GR" b="1">
            <a:effectLst>
              <a:outerShdw blurRad="38100" dist="38100" dir="2700000" algn="tl">
                <a:srgbClr val="000000">
                  <a:alpha val="43137"/>
                </a:srgbClr>
              </a:outerShdw>
            </a:effectLst>
          </a:endParaRPr>
        </a:p>
      </dgm:t>
    </dgm:pt>
    <dgm:pt modelId="{33864A43-BEE7-493F-B4A1-1F2ABF703812}" type="pres">
      <dgm:prSet presAssocID="{1AAC3E28-5FB4-4B82-B16A-B36E44179B56}" presName="linearFlow" presStyleCnt="0">
        <dgm:presLayoutVars>
          <dgm:dir/>
          <dgm:resizeHandles val="exact"/>
        </dgm:presLayoutVars>
      </dgm:prSet>
      <dgm:spPr/>
      <dgm:t>
        <a:bodyPr/>
        <a:lstStyle/>
        <a:p>
          <a:endParaRPr lang="el-GR"/>
        </a:p>
      </dgm:t>
    </dgm:pt>
    <dgm:pt modelId="{A7249293-D042-487C-B2CA-41F0692A351C}" type="pres">
      <dgm:prSet presAssocID="{E82EEE2F-3E06-42B7-933B-036E8C311020}" presName="composite" presStyleCnt="0"/>
      <dgm:spPr/>
    </dgm:pt>
    <dgm:pt modelId="{C31FE591-6341-4B48-B602-44F0BFF778A0}" type="pres">
      <dgm:prSet presAssocID="{E82EEE2F-3E06-42B7-933B-036E8C311020}" presName="imgShp" presStyleLbl="fgImgPlace1" presStyleIdx="0" presStyleCnt="5"/>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pt>
    <dgm:pt modelId="{7F3D279F-F243-4F15-8974-79030C8A1B03}" type="pres">
      <dgm:prSet presAssocID="{E82EEE2F-3E06-42B7-933B-036E8C311020}" presName="txShp" presStyleLbl="node1" presStyleIdx="0" presStyleCnt="5">
        <dgm:presLayoutVars>
          <dgm:bulletEnabled val="1"/>
        </dgm:presLayoutVars>
      </dgm:prSet>
      <dgm:spPr/>
      <dgm:t>
        <a:bodyPr/>
        <a:lstStyle/>
        <a:p>
          <a:endParaRPr lang="el-GR"/>
        </a:p>
      </dgm:t>
    </dgm:pt>
    <dgm:pt modelId="{47814516-62CA-4D30-BFCD-44D163BC427C}" type="pres">
      <dgm:prSet presAssocID="{BFD47F7D-2B17-4978-812E-F15B42CAD924}" presName="spacing" presStyleCnt="0"/>
      <dgm:spPr/>
    </dgm:pt>
    <dgm:pt modelId="{1C8CF787-F774-4C19-BE11-8296EB8C0207}" type="pres">
      <dgm:prSet presAssocID="{ABF1DE1B-3077-434D-A466-1752E03236A5}" presName="composite" presStyleCnt="0"/>
      <dgm:spPr/>
    </dgm:pt>
    <dgm:pt modelId="{A27E9289-D1D2-40C3-A95E-AE78CD5D9585}" type="pres">
      <dgm:prSet presAssocID="{ABF1DE1B-3077-434D-A466-1752E03236A5}" presName="imgShp" presStyleLbl="fgImgPlace1" presStyleIdx="1" presStyleCnt="5"/>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xmlns="" id="0" name="" descr="Apple με συμπαγές γέμισμα"/>
        </a:ext>
      </dgm:extLst>
    </dgm:pt>
    <dgm:pt modelId="{63835197-A2A9-4A41-B130-018E15435ACF}" type="pres">
      <dgm:prSet presAssocID="{ABF1DE1B-3077-434D-A466-1752E03236A5}" presName="txShp" presStyleLbl="node1" presStyleIdx="1" presStyleCnt="5">
        <dgm:presLayoutVars>
          <dgm:bulletEnabled val="1"/>
        </dgm:presLayoutVars>
      </dgm:prSet>
      <dgm:spPr/>
      <dgm:t>
        <a:bodyPr/>
        <a:lstStyle/>
        <a:p>
          <a:endParaRPr lang="el-GR"/>
        </a:p>
      </dgm:t>
    </dgm:pt>
    <dgm:pt modelId="{97EFBFF0-3F13-4918-B443-D0B53EEC938F}" type="pres">
      <dgm:prSet presAssocID="{CA82EDF0-2058-449E-AB5C-BFAA8D5368C4}" presName="spacing" presStyleCnt="0"/>
      <dgm:spPr/>
    </dgm:pt>
    <dgm:pt modelId="{8201E52C-722B-4656-AEC6-DF19BF9A1F9F}" type="pres">
      <dgm:prSet presAssocID="{B49DB088-D260-44CC-8648-2131DA5C9CDF}" presName="composite" presStyleCnt="0"/>
      <dgm:spPr/>
    </dgm:pt>
    <dgm:pt modelId="{585566CC-EB3D-4AF8-A657-C7F819CA9134}" type="pres">
      <dgm:prSet presAssocID="{B49DB088-D260-44CC-8648-2131DA5C9CDF}" presName="imgShp" presStyleLbl="fgImgPlace1" presStyleIdx="2" presStyleCnt="5"/>
      <dgm:spPr>
        <a:solidFill>
          <a:schemeClr val="tx1"/>
        </a:solidFill>
      </dgm:spPr>
    </dgm:pt>
    <dgm:pt modelId="{82C1DB74-D7DC-42C6-95DC-D68F618CD167}" type="pres">
      <dgm:prSet presAssocID="{B49DB088-D260-44CC-8648-2131DA5C9CDF}" presName="txShp" presStyleLbl="node1" presStyleIdx="2" presStyleCnt="5">
        <dgm:presLayoutVars>
          <dgm:bulletEnabled val="1"/>
        </dgm:presLayoutVars>
      </dgm:prSet>
      <dgm:spPr/>
      <dgm:t>
        <a:bodyPr/>
        <a:lstStyle/>
        <a:p>
          <a:endParaRPr lang="el-GR"/>
        </a:p>
      </dgm:t>
    </dgm:pt>
    <dgm:pt modelId="{B162FED4-4389-420D-8D6E-0A1A57942393}" type="pres">
      <dgm:prSet presAssocID="{EC363E40-F487-4A7E-8A6F-F4743A2B2460}" presName="spacing" presStyleCnt="0"/>
      <dgm:spPr/>
    </dgm:pt>
    <dgm:pt modelId="{CF4A4803-BF89-451F-BEB5-B52628346912}" type="pres">
      <dgm:prSet presAssocID="{61E5450D-BEED-477D-9199-A2B4E549F203}" presName="composite" presStyleCnt="0"/>
      <dgm:spPr/>
    </dgm:pt>
    <dgm:pt modelId="{5CB352AC-EF1C-45D0-818C-DF1F47396FF9}" type="pres">
      <dgm:prSet presAssocID="{61E5450D-BEED-477D-9199-A2B4E549F203}" presName="imgShp" presStyleLbl="fgImgPlace1" presStyleIdx="3" presStyleCnt="5"/>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pt>
    <dgm:pt modelId="{F2A42267-F0D8-4C9F-B2D9-3C73B7BEAF30}" type="pres">
      <dgm:prSet presAssocID="{61E5450D-BEED-477D-9199-A2B4E549F203}" presName="txShp" presStyleLbl="node1" presStyleIdx="3" presStyleCnt="5">
        <dgm:presLayoutVars>
          <dgm:bulletEnabled val="1"/>
        </dgm:presLayoutVars>
      </dgm:prSet>
      <dgm:spPr/>
      <dgm:t>
        <a:bodyPr/>
        <a:lstStyle/>
        <a:p>
          <a:endParaRPr lang="el-GR"/>
        </a:p>
      </dgm:t>
    </dgm:pt>
    <dgm:pt modelId="{BA437A8D-E7D8-4B8F-83B5-4780CC8ECE50}" type="pres">
      <dgm:prSet presAssocID="{2189E683-C4F7-4F22-ADF7-B39C5211147C}" presName="spacing" presStyleCnt="0"/>
      <dgm:spPr/>
    </dgm:pt>
    <dgm:pt modelId="{15F238F0-2872-4E7D-AF91-AC652F993B65}" type="pres">
      <dgm:prSet presAssocID="{B996AF7F-901D-4D1C-8150-3369A6E5298B}" presName="composite" presStyleCnt="0"/>
      <dgm:spPr/>
    </dgm:pt>
    <dgm:pt modelId="{EFB00900-0197-43AB-A921-18452216E313}" type="pres">
      <dgm:prSet presAssocID="{B996AF7F-901D-4D1C-8150-3369A6E5298B}" presName="imgShp" presStyleLbl="fgImgPlace1" presStyleIdx="4" presStyleCnt="5"/>
      <dgm:spPr>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dgm:spPr>
      <dgm:extLst>
        <a:ext uri="{E40237B7-FDA0-4F09-8148-C483321AD2D9}">
          <dgm14:cNvPr xmlns:dgm14="http://schemas.microsoft.com/office/drawing/2010/diagram" xmlns="" id="0" name="" descr="Όργανο καρδιάς με συμπαγές γέμισμα"/>
        </a:ext>
      </dgm:extLst>
    </dgm:pt>
    <dgm:pt modelId="{79CBB314-679C-4AB1-AF6A-33D46C95F005}" type="pres">
      <dgm:prSet presAssocID="{B996AF7F-901D-4D1C-8150-3369A6E5298B}" presName="txShp" presStyleLbl="node1" presStyleIdx="4" presStyleCnt="5">
        <dgm:presLayoutVars>
          <dgm:bulletEnabled val="1"/>
        </dgm:presLayoutVars>
      </dgm:prSet>
      <dgm:spPr/>
      <dgm:t>
        <a:bodyPr/>
        <a:lstStyle/>
        <a:p>
          <a:endParaRPr lang="el-GR"/>
        </a:p>
      </dgm:t>
    </dgm:pt>
  </dgm:ptLst>
  <dgm:cxnLst>
    <dgm:cxn modelId="{88558F70-52E0-4118-981F-3DD63F1D113F}" srcId="{1AAC3E28-5FB4-4B82-B16A-B36E44179B56}" destId="{ABF1DE1B-3077-434D-A466-1752E03236A5}" srcOrd="1" destOrd="0" parTransId="{73B03B59-5FC7-48D3-BAB7-D3B3F2D4CF04}" sibTransId="{CA82EDF0-2058-449E-AB5C-BFAA8D5368C4}"/>
    <dgm:cxn modelId="{C768D4FE-0447-4BC5-AB37-BD4C31845004}" srcId="{1AAC3E28-5FB4-4B82-B16A-B36E44179B56}" destId="{E82EEE2F-3E06-42B7-933B-036E8C311020}" srcOrd="0" destOrd="0" parTransId="{89D69DF6-6BAA-4013-B33D-E4B4B4C5A087}" sibTransId="{BFD47F7D-2B17-4978-812E-F15B42CAD924}"/>
    <dgm:cxn modelId="{61C7D71A-AAB4-4DB6-994F-AF0E1F326D25}" type="presOf" srcId="{1AAC3E28-5FB4-4B82-B16A-B36E44179B56}" destId="{33864A43-BEE7-493F-B4A1-1F2ABF703812}" srcOrd="0" destOrd="0" presId="urn:microsoft.com/office/officeart/2005/8/layout/vList3#1"/>
    <dgm:cxn modelId="{C9F1F72B-29F7-448B-8662-486F3F0F355D}" srcId="{1AAC3E28-5FB4-4B82-B16A-B36E44179B56}" destId="{61E5450D-BEED-477D-9199-A2B4E549F203}" srcOrd="3" destOrd="0" parTransId="{F718F954-B7CC-4952-A22F-0BAC4BEC3DDD}" sibTransId="{2189E683-C4F7-4F22-ADF7-B39C5211147C}"/>
    <dgm:cxn modelId="{A04B1DFB-50AE-4363-B7CF-2210350086F1}" type="presOf" srcId="{E82EEE2F-3E06-42B7-933B-036E8C311020}" destId="{7F3D279F-F243-4F15-8974-79030C8A1B03}" srcOrd="0" destOrd="0" presId="urn:microsoft.com/office/officeart/2005/8/layout/vList3#1"/>
    <dgm:cxn modelId="{53AE90C2-64B6-461F-8939-95B12503BE80}" type="presOf" srcId="{ABF1DE1B-3077-434D-A466-1752E03236A5}" destId="{63835197-A2A9-4A41-B130-018E15435ACF}" srcOrd="0" destOrd="0" presId="urn:microsoft.com/office/officeart/2005/8/layout/vList3#1"/>
    <dgm:cxn modelId="{139693E4-B148-44D6-B35C-45BE18329C5F}" type="presOf" srcId="{61E5450D-BEED-477D-9199-A2B4E549F203}" destId="{F2A42267-F0D8-4C9F-B2D9-3C73B7BEAF30}" srcOrd="0" destOrd="0" presId="urn:microsoft.com/office/officeart/2005/8/layout/vList3#1"/>
    <dgm:cxn modelId="{5182B643-38F9-4BAB-965A-01CFC89166D2}" type="presOf" srcId="{B49DB088-D260-44CC-8648-2131DA5C9CDF}" destId="{82C1DB74-D7DC-42C6-95DC-D68F618CD167}" srcOrd="0" destOrd="0" presId="urn:microsoft.com/office/officeart/2005/8/layout/vList3#1"/>
    <dgm:cxn modelId="{4F450539-D27E-49D8-B00D-6E8052E03AB5}" srcId="{1AAC3E28-5FB4-4B82-B16A-B36E44179B56}" destId="{B996AF7F-901D-4D1C-8150-3369A6E5298B}" srcOrd="4" destOrd="0" parTransId="{AA2C3C62-96E8-4D9E-AA1A-3DBC04B757A3}" sibTransId="{1CC4D390-8FEA-40D1-8EDE-910E73075AF2}"/>
    <dgm:cxn modelId="{C77B558A-CE60-4FD5-B584-A3903CE10651}" type="presOf" srcId="{B996AF7F-901D-4D1C-8150-3369A6E5298B}" destId="{79CBB314-679C-4AB1-AF6A-33D46C95F005}" srcOrd="0" destOrd="0" presId="urn:microsoft.com/office/officeart/2005/8/layout/vList3#1"/>
    <dgm:cxn modelId="{B25B7434-0B02-417E-AA64-A1198B4B4BFC}" srcId="{1AAC3E28-5FB4-4B82-B16A-B36E44179B56}" destId="{B49DB088-D260-44CC-8648-2131DA5C9CDF}" srcOrd="2" destOrd="0" parTransId="{CB027BD9-8EBF-4267-876F-D8E0C8FE5C28}" sibTransId="{EC363E40-F487-4A7E-8A6F-F4743A2B2460}"/>
    <dgm:cxn modelId="{04654FE9-04F2-4229-8052-B5627AB7C0B1}" type="presParOf" srcId="{33864A43-BEE7-493F-B4A1-1F2ABF703812}" destId="{A7249293-D042-487C-B2CA-41F0692A351C}" srcOrd="0" destOrd="0" presId="urn:microsoft.com/office/officeart/2005/8/layout/vList3#1"/>
    <dgm:cxn modelId="{DCC661B5-3E1E-492D-B7E7-CFA596764664}" type="presParOf" srcId="{A7249293-D042-487C-B2CA-41F0692A351C}" destId="{C31FE591-6341-4B48-B602-44F0BFF778A0}" srcOrd="0" destOrd="0" presId="urn:microsoft.com/office/officeart/2005/8/layout/vList3#1"/>
    <dgm:cxn modelId="{6243F8C3-6E18-481C-8E3A-A05F7FE797B8}" type="presParOf" srcId="{A7249293-D042-487C-B2CA-41F0692A351C}" destId="{7F3D279F-F243-4F15-8974-79030C8A1B03}" srcOrd="1" destOrd="0" presId="urn:microsoft.com/office/officeart/2005/8/layout/vList3#1"/>
    <dgm:cxn modelId="{8AAC9B0F-B9A8-4A28-B9B3-9DD076318D01}" type="presParOf" srcId="{33864A43-BEE7-493F-B4A1-1F2ABF703812}" destId="{47814516-62CA-4D30-BFCD-44D163BC427C}" srcOrd="1" destOrd="0" presId="urn:microsoft.com/office/officeart/2005/8/layout/vList3#1"/>
    <dgm:cxn modelId="{4E4DD8C9-542D-45A1-8F0D-D0BECA130211}" type="presParOf" srcId="{33864A43-BEE7-493F-B4A1-1F2ABF703812}" destId="{1C8CF787-F774-4C19-BE11-8296EB8C0207}" srcOrd="2" destOrd="0" presId="urn:microsoft.com/office/officeart/2005/8/layout/vList3#1"/>
    <dgm:cxn modelId="{BE37A659-4D4E-4EA4-BFF1-0CA90DE8854E}" type="presParOf" srcId="{1C8CF787-F774-4C19-BE11-8296EB8C0207}" destId="{A27E9289-D1D2-40C3-A95E-AE78CD5D9585}" srcOrd="0" destOrd="0" presId="urn:microsoft.com/office/officeart/2005/8/layout/vList3#1"/>
    <dgm:cxn modelId="{E7520D95-6ECA-4778-A664-968491714DB5}" type="presParOf" srcId="{1C8CF787-F774-4C19-BE11-8296EB8C0207}" destId="{63835197-A2A9-4A41-B130-018E15435ACF}" srcOrd="1" destOrd="0" presId="urn:microsoft.com/office/officeart/2005/8/layout/vList3#1"/>
    <dgm:cxn modelId="{8133C07B-D880-4EA2-8D35-0C91F4DAE354}" type="presParOf" srcId="{33864A43-BEE7-493F-B4A1-1F2ABF703812}" destId="{97EFBFF0-3F13-4918-B443-D0B53EEC938F}" srcOrd="3" destOrd="0" presId="urn:microsoft.com/office/officeart/2005/8/layout/vList3#1"/>
    <dgm:cxn modelId="{66ECA34C-0D92-494A-AD80-06620482EBC7}" type="presParOf" srcId="{33864A43-BEE7-493F-B4A1-1F2ABF703812}" destId="{8201E52C-722B-4656-AEC6-DF19BF9A1F9F}" srcOrd="4" destOrd="0" presId="urn:microsoft.com/office/officeart/2005/8/layout/vList3#1"/>
    <dgm:cxn modelId="{503F27AB-0872-4651-AF3B-95C7EF057844}" type="presParOf" srcId="{8201E52C-722B-4656-AEC6-DF19BF9A1F9F}" destId="{585566CC-EB3D-4AF8-A657-C7F819CA9134}" srcOrd="0" destOrd="0" presId="urn:microsoft.com/office/officeart/2005/8/layout/vList3#1"/>
    <dgm:cxn modelId="{1CBEDA00-EB54-4AA5-B49C-9350501E6664}" type="presParOf" srcId="{8201E52C-722B-4656-AEC6-DF19BF9A1F9F}" destId="{82C1DB74-D7DC-42C6-95DC-D68F618CD167}" srcOrd="1" destOrd="0" presId="urn:microsoft.com/office/officeart/2005/8/layout/vList3#1"/>
    <dgm:cxn modelId="{25C1B39C-3208-4364-980C-CA07574CBB17}" type="presParOf" srcId="{33864A43-BEE7-493F-B4A1-1F2ABF703812}" destId="{B162FED4-4389-420D-8D6E-0A1A57942393}" srcOrd="5" destOrd="0" presId="urn:microsoft.com/office/officeart/2005/8/layout/vList3#1"/>
    <dgm:cxn modelId="{5179D828-E31C-4E24-8970-FC2B78284AB5}" type="presParOf" srcId="{33864A43-BEE7-493F-B4A1-1F2ABF703812}" destId="{CF4A4803-BF89-451F-BEB5-B52628346912}" srcOrd="6" destOrd="0" presId="urn:microsoft.com/office/officeart/2005/8/layout/vList3#1"/>
    <dgm:cxn modelId="{A73AB0FB-A1AC-4AB2-93CC-96E31545CB3C}" type="presParOf" srcId="{CF4A4803-BF89-451F-BEB5-B52628346912}" destId="{5CB352AC-EF1C-45D0-818C-DF1F47396FF9}" srcOrd="0" destOrd="0" presId="urn:microsoft.com/office/officeart/2005/8/layout/vList3#1"/>
    <dgm:cxn modelId="{27077525-EB91-4A5A-8904-B2FC285BDAF7}" type="presParOf" srcId="{CF4A4803-BF89-451F-BEB5-B52628346912}" destId="{F2A42267-F0D8-4C9F-B2D9-3C73B7BEAF30}" srcOrd="1" destOrd="0" presId="urn:microsoft.com/office/officeart/2005/8/layout/vList3#1"/>
    <dgm:cxn modelId="{0BEDBF84-EC52-45B9-B0B7-4BC067716D9C}" type="presParOf" srcId="{33864A43-BEE7-493F-B4A1-1F2ABF703812}" destId="{BA437A8D-E7D8-4B8F-83B5-4780CC8ECE50}" srcOrd="7" destOrd="0" presId="urn:microsoft.com/office/officeart/2005/8/layout/vList3#1"/>
    <dgm:cxn modelId="{AE9FC357-B68A-4D51-8FAF-801127C3604E}" type="presParOf" srcId="{33864A43-BEE7-493F-B4A1-1F2ABF703812}" destId="{15F238F0-2872-4E7D-AF91-AC652F993B65}" srcOrd="8" destOrd="0" presId="urn:microsoft.com/office/officeart/2005/8/layout/vList3#1"/>
    <dgm:cxn modelId="{6555D371-8392-4F57-A1EC-C161070CA878}" type="presParOf" srcId="{15F238F0-2872-4E7D-AF91-AC652F993B65}" destId="{EFB00900-0197-43AB-A921-18452216E313}" srcOrd="0" destOrd="0" presId="urn:microsoft.com/office/officeart/2005/8/layout/vList3#1"/>
    <dgm:cxn modelId="{AD9A4E89-B3F3-44F2-81F8-2023137E9C5C}" type="presParOf" srcId="{15F238F0-2872-4E7D-AF91-AC652F993B65}" destId="{79CBB314-679C-4AB1-AF6A-33D46C95F005}" srcOrd="1"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5CEDC4-EE66-4313-999B-C8C932BD104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258794B1-05D8-4828-97A1-A813C33A4299}">
      <dgm:prSet/>
      <dgm:spPr>
        <a:solidFill>
          <a:schemeClr val="accent4">
            <a:lumMod val="60000"/>
            <a:lumOff val="40000"/>
          </a:schemeClr>
        </a:solidFill>
      </dgm:spPr>
      <dgm:t>
        <a:bodyPr/>
        <a:lstStyle/>
        <a:p>
          <a:r>
            <a:rPr lang="el-GR" dirty="0">
              <a:solidFill>
                <a:schemeClr val="tx1"/>
              </a:solidFill>
            </a:rPr>
            <a:t>Η καφεΐνη είναι διεγερτικό. Είναι επίσης το βασικό συστατικό στα περισσότερα ενεργειακά ποτά και δεν πρέπει να καταναλώνεται σε μεγάλες ποσότητες εάν είσαι έγκυος ή θηλάζεις. Πρόσφατα, πραγματοποιήθηκε μια μεγάλη, συστηματική επιστημονική ανασκόπηση που κατέληξε στο συμπέρασμα ότι η κατανάλωση έως και τεσσάρων φλιτζανιών καφέ δεν ενέχει κίνδυνο για την υγεία (δηλαδή συνολικά έως και 400mg ημερησίως)</a:t>
          </a:r>
        </a:p>
      </dgm:t>
    </dgm:pt>
    <dgm:pt modelId="{B8F628C6-8EF2-4191-AA8F-0DA872600E68}" type="parTrans" cxnId="{576A1E9A-5CAF-4A4A-B833-18C05842AA07}">
      <dgm:prSet/>
      <dgm:spPr/>
      <dgm:t>
        <a:bodyPr/>
        <a:lstStyle/>
        <a:p>
          <a:endParaRPr lang="el-GR"/>
        </a:p>
      </dgm:t>
    </dgm:pt>
    <dgm:pt modelId="{178F84AD-6311-410B-B36C-02E88C55D557}" type="sibTrans" cxnId="{576A1E9A-5CAF-4A4A-B833-18C05842AA07}">
      <dgm:prSet/>
      <dgm:spPr/>
      <dgm:t>
        <a:bodyPr/>
        <a:lstStyle/>
        <a:p>
          <a:endParaRPr lang="el-GR"/>
        </a:p>
      </dgm:t>
    </dgm:pt>
    <dgm:pt modelId="{7BA09D9B-164D-444D-AB65-CC12286DD776}" type="pres">
      <dgm:prSet presAssocID="{C45CEDC4-EE66-4313-999B-C8C932BD1042}" presName="Name0" presStyleCnt="0">
        <dgm:presLayoutVars>
          <dgm:dir/>
          <dgm:animLvl val="lvl"/>
          <dgm:resizeHandles val="exact"/>
        </dgm:presLayoutVars>
      </dgm:prSet>
      <dgm:spPr/>
      <dgm:t>
        <a:bodyPr/>
        <a:lstStyle/>
        <a:p>
          <a:endParaRPr lang="el-GR"/>
        </a:p>
      </dgm:t>
    </dgm:pt>
    <dgm:pt modelId="{41ADC826-B4C2-4421-AD14-4395BB9478C0}" type="pres">
      <dgm:prSet presAssocID="{258794B1-05D8-4828-97A1-A813C33A4299}" presName="linNode" presStyleCnt="0"/>
      <dgm:spPr/>
    </dgm:pt>
    <dgm:pt modelId="{1AF2EB25-6416-4942-A5E4-413BC46629CF}" type="pres">
      <dgm:prSet presAssocID="{258794B1-05D8-4828-97A1-A813C33A4299}" presName="parentText" presStyleLbl="node1" presStyleIdx="0" presStyleCnt="1" custScaleX="168784">
        <dgm:presLayoutVars>
          <dgm:chMax val="1"/>
          <dgm:bulletEnabled val="1"/>
        </dgm:presLayoutVars>
      </dgm:prSet>
      <dgm:spPr/>
      <dgm:t>
        <a:bodyPr/>
        <a:lstStyle/>
        <a:p>
          <a:endParaRPr lang="el-GR"/>
        </a:p>
      </dgm:t>
    </dgm:pt>
  </dgm:ptLst>
  <dgm:cxnLst>
    <dgm:cxn modelId="{1063DD7F-B513-4A1F-9142-75F5793D50D5}" type="presOf" srcId="{C45CEDC4-EE66-4313-999B-C8C932BD1042}" destId="{7BA09D9B-164D-444D-AB65-CC12286DD776}" srcOrd="0" destOrd="0" presId="urn:microsoft.com/office/officeart/2005/8/layout/vList5"/>
    <dgm:cxn modelId="{41A0BBA9-AA0B-40A2-A5C5-22D831A97871}" type="presOf" srcId="{258794B1-05D8-4828-97A1-A813C33A4299}" destId="{1AF2EB25-6416-4942-A5E4-413BC46629CF}" srcOrd="0" destOrd="0" presId="urn:microsoft.com/office/officeart/2005/8/layout/vList5"/>
    <dgm:cxn modelId="{576A1E9A-5CAF-4A4A-B833-18C05842AA07}" srcId="{C45CEDC4-EE66-4313-999B-C8C932BD1042}" destId="{258794B1-05D8-4828-97A1-A813C33A4299}" srcOrd="0" destOrd="0" parTransId="{B8F628C6-8EF2-4191-AA8F-0DA872600E68}" sibTransId="{178F84AD-6311-410B-B36C-02E88C55D557}"/>
    <dgm:cxn modelId="{B9E881A4-4FD5-4CC0-A8D1-9B22396DCA94}" type="presParOf" srcId="{7BA09D9B-164D-444D-AB65-CC12286DD776}" destId="{41ADC826-B4C2-4421-AD14-4395BB9478C0}" srcOrd="0" destOrd="0" presId="urn:microsoft.com/office/officeart/2005/8/layout/vList5"/>
    <dgm:cxn modelId="{D9EF3AB0-D2FA-4A33-B301-72DB6D624D2A}" type="presParOf" srcId="{41ADC826-B4C2-4421-AD14-4395BB9478C0}" destId="{1AF2EB25-6416-4942-A5E4-413BC46629CF}" srcOrd="0"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73AA5D-617C-4183-8886-F5A81E623C17}" type="doc">
      <dgm:prSet loTypeId="urn:microsoft.com/office/officeart/2005/8/layout/hProcess9" loCatId="process" qsTypeId="urn:microsoft.com/office/officeart/2005/8/quickstyle/simple5" qsCatId="simple" csTypeId="urn:microsoft.com/office/officeart/2005/8/colors/accent2_4" csCatId="accent2" phldr="1"/>
      <dgm:spPr/>
      <dgm:t>
        <a:bodyPr/>
        <a:lstStyle/>
        <a:p>
          <a:endParaRPr lang="el-GR"/>
        </a:p>
      </dgm:t>
    </dgm:pt>
    <dgm:pt modelId="{40169349-6AA2-4640-BB41-E3C2853378C1}">
      <dgm:prSet/>
      <dgm:spPr>
        <a:solidFill>
          <a:srgbClr val="FF9966"/>
        </a:solidFill>
        <a:ln>
          <a:solidFill>
            <a:srgbClr val="FF9966"/>
          </a:solidFill>
        </a:ln>
      </dgm:spPr>
      <dgm:t>
        <a:bodyPr/>
        <a:lstStyle/>
        <a:p>
          <a:r>
            <a:rPr lang="el-GR" dirty="0">
              <a:solidFill>
                <a:schemeClr val="tx1"/>
              </a:solidFill>
            </a:rPr>
            <a:t>Τα περισσότερα παραδοσιακά ενεργειακά ποτά περιέχουν μεταξύ 25-40 γραμμαρίων ζάχαρης ανά μερίδα, που είναι περίπου το ίδιο με μια ολόκληρη σοκολάτα.</a:t>
          </a:r>
        </a:p>
      </dgm:t>
    </dgm:pt>
    <dgm:pt modelId="{8D4D2B3C-89C7-4C37-926C-4E200A824C27}" type="parTrans" cxnId="{7F1CEFFF-81DE-46EB-97BC-A62F0987FCC8}">
      <dgm:prSet/>
      <dgm:spPr/>
      <dgm:t>
        <a:bodyPr/>
        <a:lstStyle/>
        <a:p>
          <a:endParaRPr lang="el-GR"/>
        </a:p>
      </dgm:t>
    </dgm:pt>
    <dgm:pt modelId="{F19ED473-124F-4556-A04C-69B203011406}" type="sibTrans" cxnId="{7F1CEFFF-81DE-46EB-97BC-A62F0987FCC8}">
      <dgm:prSet/>
      <dgm:spPr/>
      <dgm:t>
        <a:bodyPr/>
        <a:lstStyle/>
        <a:p>
          <a:endParaRPr lang="el-GR"/>
        </a:p>
      </dgm:t>
    </dgm:pt>
    <dgm:pt modelId="{D39F8AC6-871F-4AFD-8C1D-DB1925E00D22}">
      <dgm:prSet custT="1"/>
      <dgm:spPr>
        <a:solidFill>
          <a:srgbClr val="FFCC66"/>
        </a:solidFill>
        <a:ln>
          <a:solidFill>
            <a:srgbClr val="FFCC66"/>
          </a:solidFill>
        </a:ln>
      </dgm:spPr>
      <dgm:t>
        <a:bodyPr/>
        <a:lstStyle/>
        <a:p>
          <a:r>
            <a:rPr lang="el-GR" sz="2400" b="0" dirty="0">
              <a:solidFill>
                <a:schemeClr val="tx1"/>
              </a:solidFill>
              <a:effectLst/>
            </a:rPr>
            <a:t>Τα υψηλά επίπεδα ζάχαρης όχι μόνο αυξάνουν την περιεκτικότητα σε θερμίδες, αλλά μπορούν επίσης να επηρεάσουν αρνητικά τα δόντια σου, τη χοληστερίνη, τον έλεγχο του σακχάρου στο αίμα και τα επίπεδα ενέργειας. </a:t>
          </a:r>
        </a:p>
      </dgm:t>
    </dgm:pt>
    <dgm:pt modelId="{6F5F04A7-5852-43BF-AF6D-2F6E527D05FA}" type="parTrans" cxnId="{EB3259B8-1B02-4736-978C-F2087FEF851F}">
      <dgm:prSet/>
      <dgm:spPr/>
      <dgm:t>
        <a:bodyPr/>
        <a:lstStyle/>
        <a:p>
          <a:endParaRPr lang="el-GR"/>
        </a:p>
      </dgm:t>
    </dgm:pt>
    <dgm:pt modelId="{D0F2680E-44DD-410B-8FF3-F740447DD6E2}" type="sibTrans" cxnId="{EB3259B8-1B02-4736-978C-F2087FEF851F}">
      <dgm:prSet/>
      <dgm:spPr/>
      <dgm:t>
        <a:bodyPr/>
        <a:lstStyle/>
        <a:p>
          <a:endParaRPr lang="el-GR"/>
        </a:p>
      </dgm:t>
    </dgm:pt>
    <dgm:pt modelId="{E2025884-2111-4F7D-90B9-DF47A26B3843}" type="pres">
      <dgm:prSet presAssocID="{FA73AA5D-617C-4183-8886-F5A81E623C17}" presName="CompostProcess" presStyleCnt="0">
        <dgm:presLayoutVars>
          <dgm:dir/>
          <dgm:resizeHandles val="exact"/>
        </dgm:presLayoutVars>
      </dgm:prSet>
      <dgm:spPr/>
      <dgm:t>
        <a:bodyPr/>
        <a:lstStyle/>
        <a:p>
          <a:endParaRPr lang="el-GR"/>
        </a:p>
      </dgm:t>
    </dgm:pt>
    <dgm:pt modelId="{ACA57229-CD32-4C22-BAA3-EE6B51A6C05C}" type="pres">
      <dgm:prSet presAssocID="{FA73AA5D-617C-4183-8886-F5A81E623C17}" presName="arrow" presStyleLbl="bgShp" presStyleIdx="0" presStyleCnt="1"/>
      <dgm:spPr/>
    </dgm:pt>
    <dgm:pt modelId="{86554D69-B869-4E73-B701-83DF0B60607F}" type="pres">
      <dgm:prSet presAssocID="{FA73AA5D-617C-4183-8886-F5A81E623C17}" presName="linearProcess" presStyleCnt="0"/>
      <dgm:spPr/>
    </dgm:pt>
    <dgm:pt modelId="{98B32EB9-5CA5-465E-B2F6-B599DF4DC7AA}" type="pres">
      <dgm:prSet presAssocID="{40169349-6AA2-4640-BB41-E3C2853378C1}" presName="textNode" presStyleLbl="node1" presStyleIdx="0" presStyleCnt="2">
        <dgm:presLayoutVars>
          <dgm:bulletEnabled val="1"/>
        </dgm:presLayoutVars>
      </dgm:prSet>
      <dgm:spPr/>
      <dgm:t>
        <a:bodyPr/>
        <a:lstStyle/>
        <a:p>
          <a:endParaRPr lang="el-GR"/>
        </a:p>
      </dgm:t>
    </dgm:pt>
    <dgm:pt modelId="{6A76D8AF-37FC-45CB-ADCF-AF27803851BF}" type="pres">
      <dgm:prSet presAssocID="{F19ED473-124F-4556-A04C-69B203011406}" presName="sibTrans" presStyleCnt="0"/>
      <dgm:spPr/>
    </dgm:pt>
    <dgm:pt modelId="{6BA8B085-698C-456A-A718-ED6F29CA341F}" type="pres">
      <dgm:prSet presAssocID="{D39F8AC6-871F-4AFD-8C1D-DB1925E00D22}" presName="textNode" presStyleLbl="node1" presStyleIdx="1" presStyleCnt="2" custScaleY="133496">
        <dgm:presLayoutVars>
          <dgm:bulletEnabled val="1"/>
        </dgm:presLayoutVars>
      </dgm:prSet>
      <dgm:spPr/>
      <dgm:t>
        <a:bodyPr/>
        <a:lstStyle/>
        <a:p>
          <a:endParaRPr lang="el-GR"/>
        </a:p>
      </dgm:t>
    </dgm:pt>
  </dgm:ptLst>
  <dgm:cxnLst>
    <dgm:cxn modelId="{8ABF7DA0-144B-43C8-8A67-01E48ADB8CCF}" type="presOf" srcId="{FA73AA5D-617C-4183-8886-F5A81E623C17}" destId="{E2025884-2111-4F7D-90B9-DF47A26B3843}" srcOrd="0" destOrd="0" presId="urn:microsoft.com/office/officeart/2005/8/layout/hProcess9"/>
    <dgm:cxn modelId="{EB3259B8-1B02-4736-978C-F2087FEF851F}" srcId="{FA73AA5D-617C-4183-8886-F5A81E623C17}" destId="{D39F8AC6-871F-4AFD-8C1D-DB1925E00D22}" srcOrd="1" destOrd="0" parTransId="{6F5F04A7-5852-43BF-AF6D-2F6E527D05FA}" sibTransId="{D0F2680E-44DD-410B-8FF3-F740447DD6E2}"/>
    <dgm:cxn modelId="{5616D166-775C-4CB8-BCCB-2293EEA29436}" type="presOf" srcId="{D39F8AC6-871F-4AFD-8C1D-DB1925E00D22}" destId="{6BA8B085-698C-456A-A718-ED6F29CA341F}" srcOrd="0" destOrd="0" presId="urn:microsoft.com/office/officeart/2005/8/layout/hProcess9"/>
    <dgm:cxn modelId="{7F1CEFFF-81DE-46EB-97BC-A62F0987FCC8}" srcId="{FA73AA5D-617C-4183-8886-F5A81E623C17}" destId="{40169349-6AA2-4640-BB41-E3C2853378C1}" srcOrd="0" destOrd="0" parTransId="{8D4D2B3C-89C7-4C37-926C-4E200A824C27}" sibTransId="{F19ED473-124F-4556-A04C-69B203011406}"/>
    <dgm:cxn modelId="{0A6A7FE3-15F3-4374-8A97-03A77868F5AC}" type="presOf" srcId="{40169349-6AA2-4640-BB41-E3C2853378C1}" destId="{98B32EB9-5CA5-465E-B2F6-B599DF4DC7AA}" srcOrd="0" destOrd="0" presId="urn:microsoft.com/office/officeart/2005/8/layout/hProcess9"/>
    <dgm:cxn modelId="{583E4116-05A1-4E9D-A432-3E4E9FCBD560}" type="presParOf" srcId="{E2025884-2111-4F7D-90B9-DF47A26B3843}" destId="{ACA57229-CD32-4C22-BAA3-EE6B51A6C05C}" srcOrd="0" destOrd="0" presId="urn:microsoft.com/office/officeart/2005/8/layout/hProcess9"/>
    <dgm:cxn modelId="{96583990-059E-477F-811D-A65DE371679F}" type="presParOf" srcId="{E2025884-2111-4F7D-90B9-DF47A26B3843}" destId="{86554D69-B869-4E73-B701-83DF0B60607F}" srcOrd="1" destOrd="0" presId="urn:microsoft.com/office/officeart/2005/8/layout/hProcess9"/>
    <dgm:cxn modelId="{7E424F9F-5783-47C9-BC15-AADC4B6F7B4F}" type="presParOf" srcId="{86554D69-B869-4E73-B701-83DF0B60607F}" destId="{98B32EB9-5CA5-465E-B2F6-B599DF4DC7AA}" srcOrd="0" destOrd="0" presId="urn:microsoft.com/office/officeart/2005/8/layout/hProcess9"/>
    <dgm:cxn modelId="{127FA01C-D950-48E5-A159-045F42E1A68B}" type="presParOf" srcId="{86554D69-B869-4E73-B701-83DF0B60607F}" destId="{6A76D8AF-37FC-45CB-ADCF-AF27803851BF}" srcOrd="1" destOrd="0" presId="urn:microsoft.com/office/officeart/2005/8/layout/hProcess9"/>
    <dgm:cxn modelId="{C831EDFB-E6C5-4B76-A408-1F11A2933FAD}" type="presParOf" srcId="{86554D69-B869-4E73-B701-83DF0B60607F}" destId="{6BA8B085-698C-456A-A718-ED6F29CA341F}" srcOrd="2" destOrd="0" presId="urn:microsoft.com/office/officeart/2005/8/layout/hProcess9"/>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3E1B32-F990-4DF7-B489-FB6D83E122AC}" type="doc">
      <dgm:prSet loTypeId="urn:microsoft.com/office/officeart/2005/8/layout/hList7#1" loCatId="list" qsTypeId="urn:microsoft.com/office/officeart/2005/8/quickstyle/simple1" qsCatId="simple" csTypeId="urn:microsoft.com/office/officeart/2005/8/colors/accent2_4" csCatId="accent2" phldr="1"/>
      <dgm:spPr/>
      <dgm:t>
        <a:bodyPr/>
        <a:lstStyle/>
        <a:p>
          <a:endParaRPr lang="el-GR"/>
        </a:p>
      </dgm:t>
    </dgm:pt>
    <dgm:pt modelId="{49E2777B-51B3-4CD9-9C69-A2064A6B2706}">
      <dgm:prSet/>
      <dgm:spPr/>
      <dgm:t>
        <a:bodyPr/>
        <a:lstStyle/>
        <a:p>
          <a:r>
            <a:rPr lang="el-GR"/>
            <a:t>Η ποικιλία είναι αναγκαίο κομμάτι της διατροφής, καθώς είναι ο πιο εύκολος τρόπος να είμαστε σίγουροι ότι τρεφόμαστε ισορροπημένα. Δεν είναι όλες οι τροφές εξίσου θρεπτικές, και ακόμα και ορισμένα superfoods μπορεί να μην περιέχουν ορισμένα θρεπτικά συστατικά που έχουμε ανάγκη. </a:t>
          </a:r>
        </a:p>
      </dgm:t>
    </dgm:pt>
    <dgm:pt modelId="{7BF7CA40-B926-4FA9-9D2C-F7EF48BAEA37}" type="parTrans" cxnId="{5CD3447C-D697-42EE-8270-C37CDE757CFA}">
      <dgm:prSet/>
      <dgm:spPr/>
      <dgm:t>
        <a:bodyPr/>
        <a:lstStyle/>
        <a:p>
          <a:endParaRPr lang="el-GR"/>
        </a:p>
      </dgm:t>
    </dgm:pt>
    <dgm:pt modelId="{F7BD8232-67EF-4D0C-9669-045620A92139}" type="sibTrans" cxnId="{5CD3447C-D697-42EE-8270-C37CDE757CFA}">
      <dgm:prSet/>
      <dgm:spPr/>
      <dgm:t>
        <a:bodyPr/>
        <a:lstStyle/>
        <a:p>
          <a:endParaRPr lang="el-GR"/>
        </a:p>
      </dgm:t>
    </dgm:pt>
    <dgm:pt modelId="{4D229CD6-155C-4E99-9F49-5932FD579514}" type="pres">
      <dgm:prSet presAssocID="{5D3E1B32-F990-4DF7-B489-FB6D83E122AC}" presName="Name0" presStyleCnt="0">
        <dgm:presLayoutVars>
          <dgm:dir/>
          <dgm:resizeHandles val="exact"/>
        </dgm:presLayoutVars>
      </dgm:prSet>
      <dgm:spPr/>
      <dgm:t>
        <a:bodyPr/>
        <a:lstStyle/>
        <a:p>
          <a:endParaRPr lang="el-GR"/>
        </a:p>
      </dgm:t>
    </dgm:pt>
    <dgm:pt modelId="{FD76798B-EA75-44E0-90B5-52CC6E503509}" type="pres">
      <dgm:prSet presAssocID="{5D3E1B32-F990-4DF7-B489-FB6D83E122AC}" presName="fgShape" presStyleLbl="fgShp" presStyleIdx="0" presStyleCnt="1"/>
      <dgm:spPr/>
    </dgm:pt>
    <dgm:pt modelId="{DBBD6B6F-33A0-4D39-B911-6A3BEF6BAD18}" type="pres">
      <dgm:prSet presAssocID="{5D3E1B32-F990-4DF7-B489-FB6D83E122AC}" presName="linComp" presStyleCnt="0"/>
      <dgm:spPr/>
    </dgm:pt>
    <dgm:pt modelId="{0495573A-A6F6-4724-BEF4-4666530CC2FB}" type="pres">
      <dgm:prSet presAssocID="{49E2777B-51B3-4CD9-9C69-A2064A6B2706}" presName="compNode" presStyleCnt="0"/>
      <dgm:spPr/>
    </dgm:pt>
    <dgm:pt modelId="{59927248-22CE-4252-AB30-6ED68483E0BA}" type="pres">
      <dgm:prSet presAssocID="{49E2777B-51B3-4CD9-9C69-A2064A6B2706}" presName="bkgdShape" presStyleLbl="node1" presStyleIdx="0" presStyleCnt="1"/>
      <dgm:spPr/>
      <dgm:t>
        <a:bodyPr/>
        <a:lstStyle/>
        <a:p>
          <a:endParaRPr lang="el-GR"/>
        </a:p>
      </dgm:t>
    </dgm:pt>
    <dgm:pt modelId="{347C8E61-D965-41CF-910A-F03E0C3FAC44}" type="pres">
      <dgm:prSet presAssocID="{49E2777B-51B3-4CD9-9C69-A2064A6B2706}" presName="nodeTx" presStyleLbl="node1" presStyleIdx="0" presStyleCnt="1">
        <dgm:presLayoutVars>
          <dgm:bulletEnabled val="1"/>
        </dgm:presLayoutVars>
      </dgm:prSet>
      <dgm:spPr/>
      <dgm:t>
        <a:bodyPr/>
        <a:lstStyle/>
        <a:p>
          <a:endParaRPr lang="el-GR"/>
        </a:p>
      </dgm:t>
    </dgm:pt>
    <dgm:pt modelId="{D61B6D6B-E1C9-4180-B796-F965CA577264}" type="pres">
      <dgm:prSet presAssocID="{49E2777B-51B3-4CD9-9C69-A2064A6B2706}" presName="invisiNode" presStyleLbl="node1" presStyleIdx="0" presStyleCnt="1"/>
      <dgm:spPr/>
    </dgm:pt>
    <dgm:pt modelId="{D3C50FD1-8DD9-48E3-8771-B1D3ABE19741}" type="pres">
      <dgm:prSet presAssocID="{49E2777B-51B3-4CD9-9C69-A2064A6B2706}" presName="imagNode" presStyleLbl="fgImgPlace1" presStyleIdx="0" presStyleCnt="1" custScaleX="135561" custScaleY="125450"/>
      <dgm:spPr>
        <a:blipFill>
          <a:blip xmlns:r="http://schemas.openxmlformats.org/officeDocument/2006/relationships" r:embed="rId1">
            <a:extLst>
              <a:ext uri="{28A0092B-C50C-407E-A947-70E740481C1C}">
                <a14:useLocalDpi xmlns:a14="http://schemas.microsoft.com/office/drawing/2010/main" xmlns="" val="0"/>
              </a:ext>
            </a:extLst>
          </a:blip>
          <a:srcRect/>
          <a:stretch>
            <a:fillRect l="-17000" r="-17000"/>
          </a:stretch>
        </a:blipFill>
      </dgm:spPr>
    </dgm:pt>
  </dgm:ptLst>
  <dgm:cxnLst>
    <dgm:cxn modelId="{CBB4E831-3133-48E7-A9A3-7DB0F222520A}" type="presOf" srcId="{49E2777B-51B3-4CD9-9C69-A2064A6B2706}" destId="{59927248-22CE-4252-AB30-6ED68483E0BA}" srcOrd="0" destOrd="0" presId="urn:microsoft.com/office/officeart/2005/8/layout/hList7#1"/>
    <dgm:cxn modelId="{EAF934DD-FBED-436E-9C96-51E515331B70}" type="presOf" srcId="{49E2777B-51B3-4CD9-9C69-A2064A6B2706}" destId="{347C8E61-D965-41CF-910A-F03E0C3FAC44}" srcOrd="1" destOrd="0" presId="urn:microsoft.com/office/officeart/2005/8/layout/hList7#1"/>
    <dgm:cxn modelId="{66E441D5-C73C-46B6-A7F0-8B402E069148}" type="presOf" srcId="{5D3E1B32-F990-4DF7-B489-FB6D83E122AC}" destId="{4D229CD6-155C-4E99-9F49-5932FD579514}" srcOrd="0" destOrd="0" presId="urn:microsoft.com/office/officeart/2005/8/layout/hList7#1"/>
    <dgm:cxn modelId="{5CD3447C-D697-42EE-8270-C37CDE757CFA}" srcId="{5D3E1B32-F990-4DF7-B489-FB6D83E122AC}" destId="{49E2777B-51B3-4CD9-9C69-A2064A6B2706}" srcOrd="0" destOrd="0" parTransId="{7BF7CA40-B926-4FA9-9D2C-F7EF48BAEA37}" sibTransId="{F7BD8232-67EF-4D0C-9669-045620A92139}"/>
    <dgm:cxn modelId="{AE9BF44E-93D8-45E8-97FE-A13B93FC3DC0}" type="presParOf" srcId="{4D229CD6-155C-4E99-9F49-5932FD579514}" destId="{FD76798B-EA75-44E0-90B5-52CC6E503509}" srcOrd="0" destOrd="0" presId="urn:microsoft.com/office/officeart/2005/8/layout/hList7#1"/>
    <dgm:cxn modelId="{7D0C8011-C82A-4188-8EED-76C83CB12B70}" type="presParOf" srcId="{4D229CD6-155C-4E99-9F49-5932FD579514}" destId="{DBBD6B6F-33A0-4D39-B911-6A3BEF6BAD18}" srcOrd="1" destOrd="0" presId="urn:microsoft.com/office/officeart/2005/8/layout/hList7#1"/>
    <dgm:cxn modelId="{84674986-4070-4E9E-9BB9-AF6BC522FD84}" type="presParOf" srcId="{DBBD6B6F-33A0-4D39-B911-6A3BEF6BAD18}" destId="{0495573A-A6F6-4724-BEF4-4666530CC2FB}" srcOrd="0" destOrd="0" presId="urn:microsoft.com/office/officeart/2005/8/layout/hList7#1"/>
    <dgm:cxn modelId="{CA559CF0-2269-4E44-B877-A6DBB9D99DE1}" type="presParOf" srcId="{0495573A-A6F6-4724-BEF4-4666530CC2FB}" destId="{59927248-22CE-4252-AB30-6ED68483E0BA}" srcOrd="0" destOrd="0" presId="urn:microsoft.com/office/officeart/2005/8/layout/hList7#1"/>
    <dgm:cxn modelId="{5A9377F5-D97F-41AA-9B17-D183131A724D}" type="presParOf" srcId="{0495573A-A6F6-4724-BEF4-4666530CC2FB}" destId="{347C8E61-D965-41CF-910A-F03E0C3FAC44}" srcOrd="1" destOrd="0" presId="urn:microsoft.com/office/officeart/2005/8/layout/hList7#1"/>
    <dgm:cxn modelId="{F4FAE396-4ED7-41EE-AD1D-4D3ACD5CE06A}" type="presParOf" srcId="{0495573A-A6F6-4724-BEF4-4666530CC2FB}" destId="{D61B6D6B-E1C9-4180-B796-F965CA577264}" srcOrd="2" destOrd="0" presId="urn:microsoft.com/office/officeart/2005/8/layout/hList7#1"/>
    <dgm:cxn modelId="{174E7164-BAF1-4DC5-8374-C38F7B00DBDC}" type="presParOf" srcId="{0495573A-A6F6-4724-BEF4-4666530CC2FB}" destId="{D3C50FD1-8DD9-48E3-8771-B1D3ABE19741}"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FD2151-6C3D-4F3E-8E7F-D6AB031003A8}" type="doc">
      <dgm:prSet loTypeId="urn:microsoft.com/office/officeart/2005/8/layout/hList1" loCatId="list" qsTypeId="urn:microsoft.com/office/officeart/2005/8/quickstyle/simple2" qsCatId="simple" csTypeId="urn:microsoft.com/office/officeart/2005/8/colors/accent2_3" csCatId="accent2" phldr="1"/>
      <dgm:spPr/>
      <dgm:t>
        <a:bodyPr/>
        <a:lstStyle/>
        <a:p>
          <a:endParaRPr lang="el-GR"/>
        </a:p>
      </dgm:t>
    </dgm:pt>
    <dgm:pt modelId="{6B3AF644-813C-41AC-B12B-9581BF5CFC9C}">
      <dgm:prSet/>
      <dgm:spPr>
        <a:solidFill>
          <a:schemeClr val="accent2">
            <a:lumMod val="50000"/>
          </a:schemeClr>
        </a:solidFill>
      </dgm:spPr>
      <dgm:t>
        <a:bodyPr/>
        <a:lstStyle/>
        <a:p>
          <a:r>
            <a:rPr lang="el-GR" dirty="0">
              <a:effectLst>
                <a:outerShdw blurRad="38100" dist="38100" dir="2700000" algn="tl">
                  <a:srgbClr val="000000">
                    <a:alpha val="43137"/>
                  </a:srgbClr>
                </a:outerShdw>
              </a:effectLst>
            </a:rPr>
            <a:t>Ο πιο σημαντικός ρόλος της ποικιλίας στη διατροφή μας είναι ότι εξισορροπεί τις αρνητικές επιπτώσεις από τις λιγότερο υγιεινές επιλογές. Δεν μπορούμε πάντα να τρεφόμαστε με 100% υγιεινά φαγητά και συχνά κάνουμε ατοπήματα, όπως γλυκά ή τηγανητά. Επιλέγοντας ένα υγιεινό γεύμα, ελαττώνουμε τις συνέπειες μιας κακής επιλογής. Ωστόσο, αυτό δεν είναι δικαιολογία για να τρώμε </a:t>
          </a:r>
          <a:r>
            <a:rPr lang="el-GR" dirty="0" err="1">
              <a:effectLst>
                <a:outerShdw blurRad="38100" dist="38100" dir="2700000" algn="tl">
                  <a:srgbClr val="000000">
                    <a:alpha val="43137"/>
                  </a:srgbClr>
                </a:outerShdw>
              </a:effectLst>
            </a:rPr>
            <a:t>junk</a:t>
          </a:r>
          <a:r>
            <a:rPr lang="el-GR" dirty="0">
              <a:effectLst>
                <a:outerShdw blurRad="38100" dist="38100" dir="2700000" algn="tl">
                  <a:srgbClr val="000000">
                    <a:alpha val="43137"/>
                  </a:srgbClr>
                </a:outerShdw>
              </a:effectLst>
            </a:rPr>
            <a:t> food και να νομίζουμε ότι ένα υγιεινό γεύμα εξουδετερώνει τις επιπλέον θερμίδες και λιπαρά.</a:t>
          </a:r>
        </a:p>
      </dgm:t>
    </dgm:pt>
    <dgm:pt modelId="{A953D4F1-A3FC-4D65-9A2E-972A9D142757}" type="parTrans" cxnId="{0846D827-22D7-402E-9C33-CFA75BA9B6B4}">
      <dgm:prSet/>
      <dgm:spPr/>
      <dgm:t>
        <a:bodyPr/>
        <a:lstStyle/>
        <a:p>
          <a:endParaRPr lang="el-GR"/>
        </a:p>
      </dgm:t>
    </dgm:pt>
    <dgm:pt modelId="{9A76A091-3FBB-43D1-ACE9-DB16BBD25F0D}" type="sibTrans" cxnId="{0846D827-22D7-402E-9C33-CFA75BA9B6B4}">
      <dgm:prSet/>
      <dgm:spPr/>
      <dgm:t>
        <a:bodyPr/>
        <a:lstStyle/>
        <a:p>
          <a:endParaRPr lang="el-GR"/>
        </a:p>
      </dgm:t>
    </dgm:pt>
    <dgm:pt modelId="{DC5D3DF1-EADD-4D6A-83DE-F6266BDAE304}" type="pres">
      <dgm:prSet presAssocID="{43FD2151-6C3D-4F3E-8E7F-D6AB031003A8}" presName="Name0" presStyleCnt="0">
        <dgm:presLayoutVars>
          <dgm:dir/>
          <dgm:animLvl val="lvl"/>
          <dgm:resizeHandles val="exact"/>
        </dgm:presLayoutVars>
      </dgm:prSet>
      <dgm:spPr/>
      <dgm:t>
        <a:bodyPr/>
        <a:lstStyle/>
        <a:p>
          <a:endParaRPr lang="el-GR"/>
        </a:p>
      </dgm:t>
    </dgm:pt>
    <dgm:pt modelId="{B71CD809-4935-489F-A85E-15CAD0C30326}" type="pres">
      <dgm:prSet presAssocID="{6B3AF644-813C-41AC-B12B-9581BF5CFC9C}" presName="composite" presStyleCnt="0"/>
      <dgm:spPr/>
    </dgm:pt>
    <dgm:pt modelId="{AA56A949-A476-417F-A549-8ECDD870723B}" type="pres">
      <dgm:prSet presAssocID="{6B3AF644-813C-41AC-B12B-9581BF5CFC9C}" presName="parTx" presStyleLbl="alignNode1" presStyleIdx="0" presStyleCnt="1">
        <dgm:presLayoutVars>
          <dgm:chMax val="0"/>
          <dgm:chPref val="0"/>
          <dgm:bulletEnabled val="1"/>
        </dgm:presLayoutVars>
      </dgm:prSet>
      <dgm:spPr/>
      <dgm:t>
        <a:bodyPr/>
        <a:lstStyle/>
        <a:p>
          <a:endParaRPr lang="el-GR"/>
        </a:p>
      </dgm:t>
    </dgm:pt>
    <dgm:pt modelId="{2B2E0BFA-F108-40ED-83DD-57B3B5DAEC4F}" type="pres">
      <dgm:prSet presAssocID="{6B3AF644-813C-41AC-B12B-9581BF5CFC9C}" presName="desTx" presStyleLbl="alignAccFollowNode1" presStyleIdx="0" presStyleCnt="1">
        <dgm:presLayoutVars>
          <dgm:bulletEnabled val="1"/>
        </dgm:presLayoutVars>
      </dgm:prSet>
      <dgm:spPr/>
    </dgm:pt>
  </dgm:ptLst>
  <dgm:cxnLst>
    <dgm:cxn modelId="{0846D827-22D7-402E-9C33-CFA75BA9B6B4}" srcId="{43FD2151-6C3D-4F3E-8E7F-D6AB031003A8}" destId="{6B3AF644-813C-41AC-B12B-9581BF5CFC9C}" srcOrd="0" destOrd="0" parTransId="{A953D4F1-A3FC-4D65-9A2E-972A9D142757}" sibTransId="{9A76A091-3FBB-43D1-ACE9-DB16BBD25F0D}"/>
    <dgm:cxn modelId="{DAB969CD-B3C3-425D-8DBE-646DE9F5B0FB}" type="presOf" srcId="{43FD2151-6C3D-4F3E-8E7F-D6AB031003A8}" destId="{DC5D3DF1-EADD-4D6A-83DE-F6266BDAE304}" srcOrd="0" destOrd="0" presId="urn:microsoft.com/office/officeart/2005/8/layout/hList1"/>
    <dgm:cxn modelId="{E09E884C-F834-42A3-B83B-D01AE9119B95}" type="presOf" srcId="{6B3AF644-813C-41AC-B12B-9581BF5CFC9C}" destId="{AA56A949-A476-417F-A549-8ECDD870723B}" srcOrd="0" destOrd="0" presId="urn:microsoft.com/office/officeart/2005/8/layout/hList1"/>
    <dgm:cxn modelId="{D72A10D1-58DF-4DC3-898A-313523071542}" type="presParOf" srcId="{DC5D3DF1-EADD-4D6A-83DE-F6266BDAE304}" destId="{B71CD809-4935-489F-A85E-15CAD0C30326}" srcOrd="0" destOrd="0" presId="urn:microsoft.com/office/officeart/2005/8/layout/hList1"/>
    <dgm:cxn modelId="{ED835ED3-FCC4-4AAB-9232-9E174D5D2C6E}" type="presParOf" srcId="{B71CD809-4935-489F-A85E-15CAD0C30326}" destId="{AA56A949-A476-417F-A549-8ECDD870723B}" srcOrd="0" destOrd="0" presId="urn:microsoft.com/office/officeart/2005/8/layout/hList1"/>
    <dgm:cxn modelId="{6BADF3F6-5E8E-4A27-B7C3-6956E8911054}" type="presParOf" srcId="{B71CD809-4935-489F-A85E-15CAD0C30326}" destId="{2B2E0BFA-F108-40ED-83DD-57B3B5DAEC4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C9F94A-520E-4F10-84C1-FACDF99A60C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l-GR"/>
        </a:p>
      </dgm:t>
    </dgm:pt>
    <dgm:pt modelId="{0A61A462-ACFA-4C35-BD9A-16F6BEBCB3AA}">
      <dgm:prSet/>
      <dgm:spPr/>
      <dgm:t>
        <a:bodyPr/>
        <a:lstStyle/>
        <a:p>
          <a:r>
            <a:rPr lang="el-GR" dirty="0"/>
            <a:t>Προσθέστε φυτικές ίνες και πρωτεΐνες στο μπολ σας για να νιώθετε χορτάτοι για ώρες μετά το πρωινό.</a:t>
          </a:r>
        </a:p>
      </dgm:t>
    </dgm:pt>
    <dgm:pt modelId="{896C0F9C-6411-4E28-9278-80F0ED0FE89C}" type="parTrans" cxnId="{A0048994-0FB3-45AD-8AA6-D45935350CE7}">
      <dgm:prSet/>
      <dgm:spPr/>
      <dgm:t>
        <a:bodyPr/>
        <a:lstStyle/>
        <a:p>
          <a:endParaRPr lang="el-GR"/>
        </a:p>
      </dgm:t>
    </dgm:pt>
    <dgm:pt modelId="{6ABDE377-4252-4515-BEA3-9DE50768EE60}" type="sibTrans" cxnId="{A0048994-0FB3-45AD-8AA6-D45935350CE7}">
      <dgm:prSet/>
      <dgm:spPr/>
      <dgm:t>
        <a:bodyPr/>
        <a:lstStyle/>
        <a:p>
          <a:endParaRPr lang="el-GR"/>
        </a:p>
      </dgm:t>
    </dgm:pt>
    <dgm:pt modelId="{DF913E31-C5CD-4597-A7F1-BD74461952F0}">
      <dgm:prSet/>
      <dgm:spPr/>
      <dgm:t>
        <a:bodyPr/>
        <a:lstStyle/>
        <a:p>
          <a:r>
            <a:rPr lang="el-GR"/>
            <a:t>Αντί να φάτε ένα μπολ δημητριακών με γάλα, πασπαλιστείς τα δημητριακά πάνω από ένα μπολ γιαούρτι με 2% λιπαρά. Το γιαούρτι έχει πρωτεΐνη και καλά λιπαρά, που προκαλούν κορεσμό.</a:t>
          </a:r>
        </a:p>
      </dgm:t>
    </dgm:pt>
    <dgm:pt modelId="{7DDA99B5-1553-49CF-A7A5-9D965F60B969}" type="parTrans" cxnId="{EC920B87-832D-491A-9D79-D1A5EE1F99CB}">
      <dgm:prSet/>
      <dgm:spPr/>
      <dgm:t>
        <a:bodyPr/>
        <a:lstStyle/>
        <a:p>
          <a:endParaRPr lang="el-GR"/>
        </a:p>
      </dgm:t>
    </dgm:pt>
    <dgm:pt modelId="{01C44458-A3D9-49FD-B88D-2AF742A8952D}" type="sibTrans" cxnId="{EC920B87-832D-491A-9D79-D1A5EE1F99CB}">
      <dgm:prSet/>
      <dgm:spPr/>
      <dgm:t>
        <a:bodyPr/>
        <a:lstStyle/>
        <a:p>
          <a:endParaRPr lang="el-GR"/>
        </a:p>
      </dgm:t>
    </dgm:pt>
    <dgm:pt modelId="{BC7E346F-81C5-40E4-AFB7-B0CA9635BA43}">
      <dgm:prSet/>
      <dgm:spPr/>
      <dgm:t>
        <a:bodyPr/>
        <a:lstStyle/>
        <a:p>
          <a:r>
            <a:rPr lang="el-GR"/>
            <a:t>Προσθέστε μερικά φρέσκα φρούτα για να τα ενισχύσετε με φυτικές ίνες.</a:t>
          </a:r>
        </a:p>
      </dgm:t>
    </dgm:pt>
    <dgm:pt modelId="{B04D3A41-2BF0-49CF-81C4-46632CED20AE}" type="parTrans" cxnId="{A35639B6-544E-4F75-A6D0-0192AABDADEF}">
      <dgm:prSet/>
      <dgm:spPr/>
      <dgm:t>
        <a:bodyPr/>
        <a:lstStyle/>
        <a:p>
          <a:endParaRPr lang="el-GR"/>
        </a:p>
      </dgm:t>
    </dgm:pt>
    <dgm:pt modelId="{78EF431F-08EF-4699-9C58-B2EF422D24E6}" type="sibTrans" cxnId="{A35639B6-544E-4F75-A6D0-0192AABDADEF}">
      <dgm:prSet/>
      <dgm:spPr/>
      <dgm:t>
        <a:bodyPr/>
        <a:lstStyle/>
        <a:p>
          <a:endParaRPr lang="el-GR"/>
        </a:p>
      </dgm:t>
    </dgm:pt>
    <dgm:pt modelId="{F18B4072-6DF7-4CA5-94E2-97ADC3753138}">
      <dgm:prSet/>
      <dgm:spPr/>
      <dgm:t>
        <a:bodyPr/>
        <a:lstStyle/>
        <a:p>
          <a:r>
            <a:rPr lang="el-GR"/>
            <a:t>Αν προτιμάτε τα δημητριακά με γάλα ρίξτε και κομμένα φρούτα. Ακόμη και η κατανάλωση ενός βραστού αυγού για πρωτεΐνη θα κάνει όλη τη διαφορά.</a:t>
          </a:r>
        </a:p>
      </dgm:t>
    </dgm:pt>
    <dgm:pt modelId="{53677C84-EAF6-4631-B4CA-AE6A823AE927}" type="parTrans" cxnId="{A6553C5C-0BC6-4531-9865-EA2D49CD1CBE}">
      <dgm:prSet/>
      <dgm:spPr/>
      <dgm:t>
        <a:bodyPr/>
        <a:lstStyle/>
        <a:p>
          <a:endParaRPr lang="el-GR"/>
        </a:p>
      </dgm:t>
    </dgm:pt>
    <dgm:pt modelId="{1555CBD0-630F-48C9-B8F7-1068F753BAA8}" type="sibTrans" cxnId="{A6553C5C-0BC6-4531-9865-EA2D49CD1CBE}">
      <dgm:prSet/>
      <dgm:spPr/>
      <dgm:t>
        <a:bodyPr/>
        <a:lstStyle/>
        <a:p>
          <a:endParaRPr lang="el-GR"/>
        </a:p>
      </dgm:t>
    </dgm:pt>
    <dgm:pt modelId="{B0FBCD98-5F88-4780-9342-0648E0443DC0}">
      <dgm:prSet/>
      <dgm:spPr/>
      <dgm:t>
        <a:bodyPr/>
        <a:lstStyle/>
        <a:p>
          <a:r>
            <a:rPr lang="el-GR"/>
            <a:t>Τέλος, δοκιμάστε δημητριακά με υψηλότερη περιεκτικότητα σε φυτικές ίνες και χαμηλή περιεκτικότητα σε ζάχαρη.</a:t>
          </a:r>
        </a:p>
      </dgm:t>
    </dgm:pt>
    <dgm:pt modelId="{38F81ECA-4721-4772-8B36-888564D2F8D1}" type="parTrans" cxnId="{8A76A913-FE4F-4616-9CBB-CF59408A9E48}">
      <dgm:prSet/>
      <dgm:spPr/>
      <dgm:t>
        <a:bodyPr/>
        <a:lstStyle/>
        <a:p>
          <a:endParaRPr lang="el-GR"/>
        </a:p>
      </dgm:t>
    </dgm:pt>
    <dgm:pt modelId="{492F1D96-8629-43B0-9091-1272AD68C11D}" type="sibTrans" cxnId="{8A76A913-FE4F-4616-9CBB-CF59408A9E48}">
      <dgm:prSet/>
      <dgm:spPr/>
      <dgm:t>
        <a:bodyPr/>
        <a:lstStyle/>
        <a:p>
          <a:endParaRPr lang="el-GR"/>
        </a:p>
      </dgm:t>
    </dgm:pt>
    <dgm:pt modelId="{783D372C-E8E0-4BBD-AB0F-6A211876E2FA}" type="pres">
      <dgm:prSet presAssocID="{4EC9F94A-520E-4F10-84C1-FACDF99A60CA}" presName="linear" presStyleCnt="0">
        <dgm:presLayoutVars>
          <dgm:animLvl val="lvl"/>
          <dgm:resizeHandles val="exact"/>
        </dgm:presLayoutVars>
      </dgm:prSet>
      <dgm:spPr/>
      <dgm:t>
        <a:bodyPr/>
        <a:lstStyle/>
        <a:p>
          <a:endParaRPr lang="el-GR"/>
        </a:p>
      </dgm:t>
    </dgm:pt>
    <dgm:pt modelId="{F9EA25E4-7797-4765-BFC2-174615D8E988}" type="pres">
      <dgm:prSet presAssocID="{0A61A462-ACFA-4C35-BD9A-16F6BEBCB3AA}" presName="parentText" presStyleLbl="node1" presStyleIdx="0" presStyleCnt="5">
        <dgm:presLayoutVars>
          <dgm:chMax val="0"/>
          <dgm:bulletEnabled val="1"/>
        </dgm:presLayoutVars>
      </dgm:prSet>
      <dgm:spPr/>
      <dgm:t>
        <a:bodyPr/>
        <a:lstStyle/>
        <a:p>
          <a:endParaRPr lang="el-GR"/>
        </a:p>
      </dgm:t>
    </dgm:pt>
    <dgm:pt modelId="{F2647122-1DF0-4149-828B-41DAD3BB9A4A}" type="pres">
      <dgm:prSet presAssocID="{6ABDE377-4252-4515-BEA3-9DE50768EE60}" presName="spacer" presStyleCnt="0"/>
      <dgm:spPr/>
    </dgm:pt>
    <dgm:pt modelId="{B108FB2A-CA27-44F2-9E9D-2F997BC4C782}" type="pres">
      <dgm:prSet presAssocID="{DF913E31-C5CD-4597-A7F1-BD74461952F0}" presName="parentText" presStyleLbl="node1" presStyleIdx="1" presStyleCnt="5">
        <dgm:presLayoutVars>
          <dgm:chMax val="0"/>
          <dgm:bulletEnabled val="1"/>
        </dgm:presLayoutVars>
      </dgm:prSet>
      <dgm:spPr/>
      <dgm:t>
        <a:bodyPr/>
        <a:lstStyle/>
        <a:p>
          <a:endParaRPr lang="el-GR"/>
        </a:p>
      </dgm:t>
    </dgm:pt>
    <dgm:pt modelId="{B6944D26-70F0-4AAE-B299-9B78D559983A}" type="pres">
      <dgm:prSet presAssocID="{01C44458-A3D9-49FD-B88D-2AF742A8952D}" presName="spacer" presStyleCnt="0"/>
      <dgm:spPr/>
    </dgm:pt>
    <dgm:pt modelId="{3CAD79D2-4403-4703-94F9-6DED65B8A57F}" type="pres">
      <dgm:prSet presAssocID="{BC7E346F-81C5-40E4-AFB7-B0CA9635BA43}" presName="parentText" presStyleLbl="node1" presStyleIdx="2" presStyleCnt="5">
        <dgm:presLayoutVars>
          <dgm:chMax val="0"/>
          <dgm:bulletEnabled val="1"/>
        </dgm:presLayoutVars>
      </dgm:prSet>
      <dgm:spPr/>
      <dgm:t>
        <a:bodyPr/>
        <a:lstStyle/>
        <a:p>
          <a:endParaRPr lang="el-GR"/>
        </a:p>
      </dgm:t>
    </dgm:pt>
    <dgm:pt modelId="{0DD4F80F-97E3-4D04-B4C6-8D2057480FCB}" type="pres">
      <dgm:prSet presAssocID="{78EF431F-08EF-4699-9C58-B2EF422D24E6}" presName="spacer" presStyleCnt="0"/>
      <dgm:spPr/>
    </dgm:pt>
    <dgm:pt modelId="{BF0CE24C-CD85-4776-82D8-E781F09E5028}" type="pres">
      <dgm:prSet presAssocID="{F18B4072-6DF7-4CA5-94E2-97ADC3753138}" presName="parentText" presStyleLbl="node1" presStyleIdx="3" presStyleCnt="5">
        <dgm:presLayoutVars>
          <dgm:chMax val="0"/>
          <dgm:bulletEnabled val="1"/>
        </dgm:presLayoutVars>
      </dgm:prSet>
      <dgm:spPr/>
      <dgm:t>
        <a:bodyPr/>
        <a:lstStyle/>
        <a:p>
          <a:endParaRPr lang="el-GR"/>
        </a:p>
      </dgm:t>
    </dgm:pt>
    <dgm:pt modelId="{6B2EC5E0-DF76-4083-B110-77DA650FD556}" type="pres">
      <dgm:prSet presAssocID="{1555CBD0-630F-48C9-B8F7-1068F753BAA8}" presName="spacer" presStyleCnt="0"/>
      <dgm:spPr/>
    </dgm:pt>
    <dgm:pt modelId="{5127366B-C5D8-4A9F-A4D0-1682E58C07F5}" type="pres">
      <dgm:prSet presAssocID="{B0FBCD98-5F88-4780-9342-0648E0443DC0}" presName="parentText" presStyleLbl="node1" presStyleIdx="4" presStyleCnt="5">
        <dgm:presLayoutVars>
          <dgm:chMax val="0"/>
          <dgm:bulletEnabled val="1"/>
        </dgm:presLayoutVars>
      </dgm:prSet>
      <dgm:spPr/>
      <dgm:t>
        <a:bodyPr/>
        <a:lstStyle/>
        <a:p>
          <a:endParaRPr lang="el-GR"/>
        </a:p>
      </dgm:t>
    </dgm:pt>
  </dgm:ptLst>
  <dgm:cxnLst>
    <dgm:cxn modelId="{DCE446D8-C650-42EB-9020-F6C416F858F9}" type="presOf" srcId="{F18B4072-6DF7-4CA5-94E2-97ADC3753138}" destId="{BF0CE24C-CD85-4776-82D8-E781F09E5028}" srcOrd="0" destOrd="0" presId="urn:microsoft.com/office/officeart/2005/8/layout/vList2"/>
    <dgm:cxn modelId="{8A76A913-FE4F-4616-9CBB-CF59408A9E48}" srcId="{4EC9F94A-520E-4F10-84C1-FACDF99A60CA}" destId="{B0FBCD98-5F88-4780-9342-0648E0443DC0}" srcOrd="4" destOrd="0" parTransId="{38F81ECA-4721-4772-8B36-888564D2F8D1}" sibTransId="{492F1D96-8629-43B0-9091-1272AD68C11D}"/>
    <dgm:cxn modelId="{6139CA9B-6B4B-4893-BBAF-859E0B4C4F95}" type="presOf" srcId="{0A61A462-ACFA-4C35-BD9A-16F6BEBCB3AA}" destId="{F9EA25E4-7797-4765-BFC2-174615D8E988}" srcOrd="0" destOrd="0" presId="urn:microsoft.com/office/officeart/2005/8/layout/vList2"/>
    <dgm:cxn modelId="{088D705F-13D9-40B0-AFA4-C5594D9EE3F0}" type="presOf" srcId="{B0FBCD98-5F88-4780-9342-0648E0443DC0}" destId="{5127366B-C5D8-4A9F-A4D0-1682E58C07F5}" srcOrd="0" destOrd="0" presId="urn:microsoft.com/office/officeart/2005/8/layout/vList2"/>
    <dgm:cxn modelId="{A35639B6-544E-4F75-A6D0-0192AABDADEF}" srcId="{4EC9F94A-520E-4F10-84C1-FACDF99A60CA}" destId="{BC7E346F-81C5-40E4-AFB7-B0CA9635BA43}" srcOrd="2" destOrd="0" parTransId="{B04D3A41-2BF0-49CF-81C4-46632CED20AE}" sibTransId="{78EF431F-08EF-4699-9C58-B2EF422D24E6}"/>
    <dgm:cxn modelId="{EC920B87-832D-491A-9D79-D1A5EE1F99CB}" srcId="{4EC9F94A-520E-4F10-84C1-FACDF99A60CA}" destId="{DF913E31-C5CD-4597-A7F1-BD74461952F0}" srcOrd="1" destOrd="0" parTransId="{7DDA99B5-1553-49CF-A7A5-9D965F60B969}" sibTransId="{01C44458-A3D9-49FD-B88D-2AF742A8952D}"/>
    <dgm:cxn modelId="{A0AF8FAD-41E9-4568-96D1-6A79D6F45B3C}" type="presOf" srcId="{4EC9F94A-520E-4F10-84C1-FACDF99A60CA}" destId="{783D372C-E8E0-4BBD-AB0F-6A211876E2FA}" srcOrd="0" destOrd="0" presId="urn:microsoft.com/office/officeart/2005/8/layout/vList2"/>
    <dgm:cxn modelId="{CEAFA106-026A-4E53-AA5A-B917AD099C17}" type="presOf" srcId="{DF913E31-C5CD-4597-A7F1-BD74461952F0}" destId="{B108FB2A-CA27-44F2-9E9D-2F997BC4C782}" srcOrd="0" destOrd="0" presId="urn:microsoft.com/office/officeart/2005/8/layout/vList2"/>
    <dgm:cxn modelId="{0897D382-F983-4DED-B26B-9C7116F09D08}" type="presOf" srcId="{BC7E346F-81C5-40E4-AFB7-B0CA9635BA43}" destId="{3CAD79D2-4403-4703-94F9-6DED65B8A57F}" srcOrd="0" destOrd="0" presId="urn:microsoft.com/office/officeart/2005/8/layout/vList2"/>
    <dgm:cxn modelId="{A0048994-0FB3-45AD-8AA6-D45935350CE7}" srcId="{4EC9F94A-520E-4F10-84C1-FACDF99A60CA}" destId="{0A61A462-ACFA-4C35-BD9A-16F6BEBCB3AA}" srcOrd="0" destOrd="0" parTransId="{896C0F9C-6411-4E28-9278-80F0ED0FE89C}" sibTransId="{6ABDE377-4252-4515-BEA3-9DE50768EE60}"/>
    <dgm:cxn modelId="{A6553C5C-0BC6-4531-9865-EA2D49CD1CBE}" srcId="{4EC9F94A-520E-4F10-84C1-FACDF99A60CA}" destId="{F18B4072-6DF7-4CA5-94E2-97ADC3753138}" srcOrd="3" destOrd="0" parTransId="{53677C84-EAF6-4631-B4CA-AE6A823AE927}" sibTransId="{1555CBD0-630F-48C9-B8F7-1068F753BAA8}"/>
    <dgm:cxn modelId="{4C5282A8-05C0-41E8-83DC-7DA3C5DA8C63}" type="presParOf" srcId="{783D372C-E8E0-4BBD-AB0F-6A211876E2FA}" destId="{F9EA25E4-7797-4765-BFC2-174615D8E988}" srcOrd="0" destOrd="0" presId="urn:microsoft.com/office/officeart/2005/8/layout/vList2"/>
    <dgm:cxn modelId="{B6A1B5B1-0FCA-4456-BF67-DBECAB5F9E43}" type="presParOf" srcId="{783D372C-E8E0-4BBD-AB0F-6A211876E2FA}" destId="{F2647122-1DF0-4149-828B-41DAD3BB9A4A}" srcOrd="1" destOrd="0" presId="urn:microsoft.com/office/officeart/2005/8/layout/vList2"/>
    <dgm:cxn modelId="{A7F176CE-449B-4D21-8FA4-3FDE94419891}" type="presParOf" srcId="{783D372C-E8E0-4BBD-AB0F-6A211876E2FA}" destId="{B108FB2A-CA27-44F2-9E9D-2F997BC4C782}" srcOrd="2" destOrd="0" presId="urn:microsoft.com/office/officeart/2005/8/layout/vList2"/>
    <dgm:cxn modelId="{FD1A75EA-02CA-46E4-B9AA-DEE53F28935E}" type="presParOf" srcId="{783D372C-E8E0-4BBD-AB0F-6A211876E2FA}" destId="{B6944D26-70F0-4AAE-B299-9B78D559983A}" srcOrd="3" destOrd="0" presId="urn:microsoft.com/office/officeart/2005/8/layout/vList2"/>
    <dgm:cxn modelId="{3075180D-D0FB-4448-A4A1-5BD5577DC902}" type="presParOf" srcId="{783D372C-E8E0-4BBD-AB0F-6A211876E2FA}" destId="{3CAD79D2-4403-4703-94F9-6DED65B8A57F}" srcOrd="4" destOrd="0" presId="urn:microsoft.com/office/officeart/2005/8/layout/vList2"/>
    <dgm:cxn modelId="{95A625F5-C76B-4806-B576-BC7D629EB47B}" type="presParOf" srcId="{783D372C-E8E0-4BBD-AB0F-6A211876E2FA}" destId="{0DD4F80F-97E3-4D04-B4C6-8D2057480FCB}" srcOrd="5" destOrd="0" presId="urn:microsoft.com/office/officeart/2005/8/layout/vList2"/>
    <dgm:cxn modelId="{61A2E7AE-8F5E-4F98-B47B-7C1DFFA48850}" type="presParOf" srcId="{783D372C-E8E0-4BBD-AB0F-6A211876E2FA}" destId="{BF0CE24C-CD85-4776-82D8-E781F09E5028}" srcOrd="6" destOrd="0" presId="urn:microsoft.com/office/officeart/2005/8/layout/vList2"/>
    <dgm:cxn modelId="{8A10920F-14F0-497A-8461-60D29AD67DB5}" type="presParOf" srcId="{783D372C-E8E0-4BBD-AB0F-6A211876E2FA}" destId="{6B2EC5E0-DF76-4083-B110-77DA650FD556}" srcOrd="7" destOrd="0" presId="urn:microsoft.com/office/officeart/2005/8/layout/vList2"/>
    <dgm:cxn modelId="{DBAE9878-56BF-4EDF-9AE5-EB204B95C023}" type="presParOf" srcId="{783D372C-E8E0-4BBD-AB0F-6A211876E2FA}" destId="{5127366B-C5D8-4A9F-A4D0-1682E58C07F5}"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C9939A-8770-4FBB-9086-B001123FDF6B}" type="doc">
      <dgm:prSet loTypeId="urn:microsoft.com/office/officeart/2005/8/layout/hProcess9" loCatId="process" qsTypeId="urn:microsoft.com/office/officeart/2005/8/quickstyle/simple1" qsCatId="simple" csTypeId="urn:microsoft.com/office/officeart/2005/8/colors/accent2_4" csCatId="accent2" phldr="1"/>
      <dgm:spPr/>
      <dgm:t>
        <a:bodyPr/>
        <a:lstStyle/>
        <a:p>
          <a:endParaRPr lang="el-GR"/>
        </a:p>
      </dgm:t>
    </dgm:pt>
    <dgm:pt modelId="{3EFD83B9-F7A0-49C3-ABE4-E785A2E13951}">
      <dgm:prSet custT="1"/>
      <dgm:spPr>
        <a:solidFill>
          <a:schemeClr val="accent4">
            <a:lumMod val="60000"/>
            <a:lumOff val="40000"/>
          </a:schemeClr>
        </a:solidFill>
      </dgm:spPr>
      <dgm:t>
        <a:bodyPr/>
        <a:lstStyle/>
        <a:p>
          <a:r>
            <a:rPr lang="el-GR" sz="2000" dirty="0">
              <a:solidFill>
                <a:schemeClr val="tx1"/>
              </a:solidFill>
            </a:rPr>
            <a:t>Βαριά γεύματα του τύπου έτοιμες σπανακόπιτες, τυρόπιτες, </a:t>
          </a:r>
          <a:r>
            <a:rPr lang="el-GR" sz="2000" dirty="0" err="1">
              <a:solidFill>
                <a:schemeClr val="tx1"/>
              </a:solidFill>
            </a:rPr>
            <a:t>ζαμπονοτυρόπιτες</a:t>
          </a:r>
          <a:r>
            <a:rPr lang="el-GR" sz="2000" dirty="0">
              <a:solidFill>
                <a:schemeClr val="tx1"/>
              </a:solidFill>
            </a:rPr>
            <a:t> </a:t>
          </a:r>
          <a:r>
            <a:rPr lang="el-GR" sz="2000" dirty="0" err="1">
              <a:solidFill>
                <a:schemeClr val="tx1"/>
              </a:solidFill>
            </a:rPr>
            <a:t>κ.λ.π</a:t>
          </a:r>
          <a:r>
            <a:rPr lang="el-GR" sz="2000" dirty="0">
              <a:solidFill>
                <a:schemeClr val="tx1"/>
              </a:solidFill>
            </a:rPr>
            <a:t>. το μόνο που σας προσφέρουν είναι να φορτώνουν τον οργανισμό σας με περιττές θερμίδες, κακό – κορεσμένο λίπος και αλάτι. </a:t>
          </a:r>
        </a:p>
      </dgm:t>
    </dgm:pt>
    <dgm:pt modelId="{A97347A8-A740-4015-B044-5CAFF721D680}" type="parTrans" cxnId="{FCD514A5-B92C-4AD1-BFC1-E44802CC93F7}">
      <dgm:prSet/>
      <dgm:spPr/>
      <dgm:t>
        <a:bodyPr/>
        <a:lstStyle/>
        <a:p>
          <a:endParaRPr lang="el-GR"/>
        </a:p>
      </dgm:t>
    </dgm:pt>
    <dgm:pt modelId="{460BD54F-81E2-4B98-9891-18671C993063}" type="sibTrans" cxnId="{FCD514A5-B92C-4AD1-BFC1-E44802CC93F7}">
      <dgm:prSet/>
      <dgm:spPr/>
      <dgm:t>
        <a:bodyPr/>
        <a:lstStyle/>
        <a:p>
          <a:endParaRPr lang="el-GR"/>
        </a:p>
      </dgm:t>
    </dgm:pt>
    <dgm:pt modelId="{56FB181E-CF04-47B4-B7EE-CB5ECD5307F8}">
      <dgm:prSet custT="1"/>
      <dgm:spPr>
        <a:solidFill>
          <a:schemeClr val="accent4">
            <a:lumMod val="60000"/>
            <a:lumOff val="40000"/>
          </a:schemeClr>
        </a:solidFill>
      </dgm:spPr>
      <dgm:t>
        <a:bodyPr/>
        <a:lstStyle/>
        <a:p>
          <a:r>
            <a:rPr lang="el-GR" sz="2000" dirty="0">
              <a:solidFill>
                <a:schemeClr val="tx1"/>
              </a:solidFill>
            </a:rPr>
            <a:t>Επίσης, λόγω της περιεκτικότητας σε λίπος, είναι πολύ πιο δύσπεπτα, με αποτέλεσμα η καρδιά να διοχετεύει πολύ αίμα στο στομάχι και το έντερο για την πέψη τους, μειώνοντας το αίμα προς τον εγκέφαλο. </a:t>
          </a:r>
        </a:p>
      </dgm:t>
    </dgm:pt>
    <dgm:pt modelId="{EA8B149D-D1B6-428D-BA89-BF9AD6591B25}" type="parTrans" cxnId="{A2B1446D-2618-4C00-9C9F-D534D436BF75}">
      <dgm:prSet/>
      <dgm:spPr/>
      <dgm:t>
        <a:bodyPr/>
        <a:lstStyle/>
        <a:p>
          <a:endParaRPr lang="el-GR"/>
        </a:p>
      </dgm:t>
    </dgm:pt>
    <dgm:pt modelId="{F28742A1-6ED7-40B2-8BE4-28E29D0AE037}" type="sibTrans" cxnId="{A2B1446D-2618-4C00-9C9F-D534D436BF75}">
      <dgm:prSet/>
      <dgm:spPr/>
      <dgm:t>
        <a:bodyPr/>
        <a:lstStyle/>
        <a:p>
          <a:endParaRPr lang="el-GR"/>
        </a:p>
      </dgm:t>
    </dgm:pt>
    <dgm:pt modelId="{AB103A64-5F93-4383-B29C-67F58778148F}">
      <dgm:prSet custT="1"/>
      <dgm:spPr>
        <a:solidFill>
          <a:schemeClr val="accent4">
            <a:lumMod val="60000"/>
            <a:lumOff val="40000"/>
          </a:schemeClr>
        </a:solidFill>
      </dgm:spPr>
      <dgm:t>
        <a:bodyPr/>
        <a:lstStyle/>
        <a:p>
          <a:r>
            <a:rPr lang="el-GR" sz="2000" dirty="0">
              <a:solidFill>
                <a:sysClr val="windowText" lastClr="000000"/>
              </a:solidFill>
            </a:rPr>
            <a:t>Αποτέλεσμα; Υπνηλία, εύκολη κόπωση και πεσμένη διάθεση.</a:t>
          </a:r>
        </a:p>
      </dgm:t>
    </dgm:pt>
    <dgm:pt modelId="{41E37BFB-629B-4877-81D6-5A9FD95534BE}" type="parTrans" cxnId="{9B1FA338-A4F4-4E4D-906E-4BF29675711D}">
      <dgm:prSet/>
      <dgm:spPr/>
      <dgm:t>
        <a:bodyPr/>
        <a:lstStyle/>
        <a:p>
          <a:endParaRPr lang="el-GR"/>
        </a:p>
      </dgm:t>
    </dgm:pt>
    <dgm:pt modelId="{52FDF481-7477-4ADB-B33B-3E0232F46836}" type="sibTrans" cxnId="{9B1FA338-A4F4-4E4D-906E-4BF29675711D}">
      <dgm:prSet/>
      <dgm:spPr/>
      <dgm:t>
        <a:bodyPr/>
        <a:lstStyle/>
        <a:p>
          <a:endParaRPr lang="el-GR"/>
        </a:p>
      </dgm:t>
    </dgm:pt>
    <dgm:pt modelId="{58A0B428-EF6E-4390-85E1-5C3C89C06301}" type="pres">
      <dgm:prSet presAssocID="{40C9939A-8770-4FBB-9086-B001123FDF6B}" presName="CompostProcess" presStyleCnt="0">
        <dgm:presLayoutVars>
          <dgm:dir/>
          <dgm:resizeHandles val="exact"/>
        </dgm:presLayoutVars>
      </dgm:prSet>
      <dgm:spPr/>
      <dgm:t>
        <a:bodyPr/>
        <a:lstStyle/>
        <a:p>
          <a:endParaRPr lang="el-GR"/>
        </a:p>
      </dgm:t>
    </dgm:pt>
    <dgm:pt modelId="{1B2F4EB7-0EC4-4118-9CC1-374FF144443F}" type="pres">
      <dgm:prSet presAssocID="{40C9939A-8770-4FBB-9086-B001123FDF6B}" presName="arrow" presStyleLbl="bgShp" presStyleIdx="0" presStyleCnt="1"/>
      <dgm:spPr>
        <a:solidFill>
          <a:schemeClr val="accent4">
            <a:lumMod val="40000"/>
            <a:lumOff val="60000"/>
          </a:schemeClr>
        </a:solidFill>
      </dgm:spPr>
    </dgm:pt>
    <dgm:pt modelId="{0F9F3F54-7A21-457F-A66A-0071F0D39EC6}" type="pres">
      <dgm:prSet presAssocID="{40C9939A-8770-4FBB-9086-B001123FDF6B}" presName="linearProcess" presStyleCnt="0"/>
      <dgm:spPr/>
    </dgm:pt>
    <dgm:pt modelId="{A5F48725-C4FE-4E64-BD6B-7CDE380166DD}" type="pres">
      <dgm:prSet presAssocID="{3EFD83B9-F7A0-49C3-ABE4-E785A2E13951}" presName="textNode" presStyleLbl="node1" presStyleIdx="0" presStyleCnt="3" custScaleX="106793" custScaleY="192324">
        <dgm:presLayoutVars>
          <dgm:bulletEnabled val="1"/>
        </dgm:presLayoutVars>
      </dgm:prSet>
      <dgm:spPr/>
      <dgm:t>
        <a:bodyPr/>
        <a:lstStyle/>
        <a:p>
          <a:endParaRPr lang="el-GR"/>
        </a:p>
      </dgm:t>
    </dgm:pt>
    <dgm:pt modelId="{372005A8-DD5E-459F-B72B-2FFFC6B9BBC3}" type="pres">
      <dgm:prSet presAssocID="{460BD54F-81E2-4B98-9891-18671C993063}" presName="sibTrans" presStyleCnt="0"/>
      <dgm:spPr/>
    </dgm:pt>
    <dgm:pt modelId="{FA77233F-2886-42FC-A7C5-DED0901014AD}" type="pres">
      <dgm:prSet presAssocID="{56FB181E-CF04-47B4-B7EE-CB5ECD5307F8}" presName="textNode" presStyleLbl="node1" presStyleIdx="1" presStyleCnt="3" custScaleY="136073">
        <dgm:presLayoutVars>
          <dgm:bulletEnabled val="1"/>
        </dgm:presLayoutVars>
      </dgm:prSet>
      <dgm:spPr/>
      <dgm:t>
        <a:bodyPr/>
        <a:lstStyle/>
        <a:p>
          <a:endParaRPr lang="el-GR"/>
        </a:p>
      </dgm:t>
    </dgm:pt>
    <dgm:pt modelId="{1864DBB8-B26C-430E-B529-CCA32C06915C}" type="pres">
      <dgm:prSet presAssocID="{F28742A1-6ED7-40B2-8BE4-28E29D0AE037}" presName="sibTrans" presStyleCnt="0"/>
      <dgm:spPr/>
    </dgm:pt>
    <dgm:pt modelId="{94B87088-86D3-49B9-B659-CFA839BD3E0B}" type="pres">
      <dgm:prSet presAssocID="{AB103A64-5F93-4383-B29C-67F58778148F}" presName="textNode" presStyleLbl="node1" presStyleIdx="2" presStyleCnt="3">
        <dgm:presLayoutVars>
          <dgm:bulletEnabled val="1"/>
        </dgm:presLayoutVars>
      </dgm:prSet>
      <dgm:spPr/>
      <dgm:t>
        <a:bodyPr/>
        <a:lstStyle/>
        <a:p>
          <a:endParaRPr lang="el-GR"/>
        </a:p>
      </dgm:t>
    </dgm:pt>
  </dgm:ptLst>
  <dgm:cxnLst>
    <dgm:cxn modelId="{A2B1446D-2618-4C00-9C9F-D534D436BF75}" srcId="{40C9939A-8770-4FBB-9086-B001123FDF6B}" destId="{56FB181E-CF04-47B4-B7EE-CB5ECD5307F8}" srcOrd="1" destOrd="0" parTransId="{EA8B149D-D1B6-428D-BA89-BF9AD6591B25}" sibTransId="{F28742A1-6ED7-40B2-8BE4-28E29D0AE037}"/>
    <dgm:cxn modelId="{2893AD7B-54AA-4871-B515-6848667988BE}" type="presOf" srcId="{AB103A64-5F93-4383-B29C-67F58778148F}" destId="{94B87088-86D3-49B9-B659-CFA839BD3E0B}" srcOrd="0" destOrd="0" presId="urn:microsoft.com/office/officeart/2005/8/layout/hProcess9"/>
    <dgm:cxn modelId="{CEA6AEA0-BA6B-4F4E-AD01-FD4D3B781290}" type="presOf" srcId="{56FB181E-CF04-47B4-B7EE-CB5ECD5307F8}" destId="{FA77233F-2886-42FC-A7C5-DED0901014AD}" srcOrd="0" destOrd="0" presId="urn:microsoft.com/office/officeart/2005/8/layout/hProcess9"/>
    <dgm:cxn modelId="{75C4C1C0-9964-4B6B-8F12-00607A197BB4}" type="presOf" srcId="{40C9939A-8770-4FBB-9086-B001123FDF6B}" destId="{58A0B428-EF6E-4390-85E1-5C3C89C06301}" srcOrd="0" destOrd="0" presId="urn:microsoft.com/office/officeart/2005/8/layout/hProcess9"/>
    <dgm:cxn modelId="{8A23D5A7-7890-4B30-98BA-2DEB18375DFB}" type="presOf" srcId="{3EFD83B9-F7A0-49C3-ABE4-E785A2E13951}" destId="{A5F48725-C4FE-4E64-BD6B-7CDE380166DD}" srcOrd="0" destOrd="0" presId="urn:microsoft.com/office/officeart/2005/8/layout/hProcess9"/>
    <dgm:cxn modelId="{9B1FA338-A4F4-4E4D-906E-4BF29675711D}" srcId="{40C9939A-8770-4FBB-9086-B001123FDF6B}" destId="{AB103A64-5F93-4383-B29C-67F58778148F}" srcOrd="2" destOrd="0" parTransId="{41E37BFB-629B-4877-81D6-5A9FD95534BE}" sibTransId="{52FDF481-7477-4ADB-B33B-3E0232F46836}"/>
    <dgm:cxn modelId="{FCD514A5-B92C-4AD1-BFC1-E44802CC93F7}" srcId="{40C9939A-8770-4FBB-9086-B001123FDF6B}" destId="{3EFD83B9-F7A0-49C3-ABE4-E785A2E13951}" srcOrd="0" destOrd="0" parTransId="{A97347A8-A740-4015-B044-5CAFF721D680}" sibTransId="{460BD54F-81E2-4B98-9891-18671C993063}"/>
    <dgm:cxn modelId="{525A83D7-317A-4962-A4DD-5DF03846F532}" type="presParOf" srcId="{58A0B428-EF6E-4390-85E1-5C3C89C06301}" destId="{1B2F4EB7-0EC4-4118-9CC1-374FF144443F}" srcOrd="0" destOrd="0" presId="urn:microsoft.com/office/officeart/2005/8/layout/hProcess9"/>
    <dgm:cxn modelId="{9EEC6968-D1E7-4BD7-A328-00E05B9CA994}" type="presParOf" srcId="{58A0B428-EF6E-4390-85E1-5C3C89C06301}" destId="{0F9F3F54-7A21-457F-A66A-0071F0D39EC6}" srcOrd="1" destOrd="0" presId="urn:microsoft.com/office/officeart/2005/8/layout/hProcess9"/>
    <dgm:cxn modelId="{97A313A2-03AA-4F45-9D9A-A74F446E2C25}" type="presParOf" srcId="{0F9F3F54-7A21-457F-A66A-0071F0D39EC6}" destId="{A5F48725-C4FE-4E64-BD6B-7CDE380166DD}" srcOrd="0" destOrd="0" presId="urn:microsoft.com/office/officeart/2005/8/layout/hProcess9"/>
    <dgm:cxn modelId="{D04D9710-F471-46A2-A947-EA2941999BC1}" type="presParOf" srcId="{0F9F3F54-7A21-457F-A66A-0071F0D39EC6}" destId="{372005A8-DD5E-459F-B72B-2FFFC6B9BBC3}" srcOrd="1" destOrd="0" presId="urn:microsoft.com/office/officeart/2005/8/layout/hProcess9"/>
    <dgm:cxn modelId="{10E27366-5F68-4243-BBE4-1CAB13A5802D}" type="presParOf" srcId="{0F9F3F54-7A21-457F-A66A-0071F0D39EC6}" destId="{FA77233F-2886-42FC-A7C5-DED0901014AD}" srcOrd="2" destOrd="0" presId="urn:microsoft.com/office/officeart/2005/8/layout/hProcess9"/>
    <dgm:cxn modelId="{738B91C1-2BB6-410F-9A02-D998E4358A4B}" type="presParOf" srcId="{0F9F3F54-7A21-457F-A66A-0071F0D39EC6}" destId="{1864DBB8-B26C-430E-B529-CCA32C06915C}" srcOrd="3" destOrd="0" presId="urn:microsoft.com/office/officeart/2005/8/layout/hProcess9"/>
    <dgm:cxn modelId="{2F53D64A-E81E-477E-B5F5-DA3F0DA2515B}" type="presParOf" srcId="{0F9F3F54-7A21-457F-A66A-0071F0D39EC6}" destId="{94B87088-86D3-49B9-B659-CFA839BD3E0B}"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44B543-A5CA-4E15-B90C-FD39EB1B2D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0AA83A24-4B55-4F59-9739-323750CD3605}">
      <dgm:prSet/>
      <dgm:spPr>
        <a:solidFill>
          <a:schemeClr val="accent2">
            <a:lumMod val="50000"/>
          </a:schemeClr>
        </a:solidFill>
      </dgm:spPr>
      <dgm:t>
        <a:bodyPr/>
        <a:lstStyle/>
        <a:p>
          <a:r>
            <a:rPr lang="el-GR" dirty="0"/>
            <a:t>Ο καφές είναι το πιο διαδεδομένο ρόφημα σε ολόκληρο τον κόσμο – όμως για πολλούς λόγους είναι και πρέπει να παραμείνει ένα «ενήλικο» ρόφημα.</a:t>
          </a:r>
        </a:p>
        <a:p>
          <a:r>
            <a:rPr lang="el-GR" dirty="0"/>
            <a:t>Ενώ είναι πλέον ευρέως γνωστό ότι για τους ενήλικες ο καφές δεν είναι μόνο απολαυστικός, αλλά και ευεργετικός για την υγεία, με τα πολλαπλά οφέλη του να ξεπερνούν κατά πολύ τις όποιες «παρενέργειες» του, οι οποίες εξάλλου είναι ασήμαντες και δεν επηρεάζουν όλους τους ανθρώπους με τον ίδιο τρόπο.  Δε συμβαίνει το ίδιο όμως και με τα παιδιά – και τους εφήβους.</a:t>
          </a:r>
        </a:p>
      </dgm:t>
    </dgm:pt>
    <dgm:pt modelId="{F52CAEF0-6342-42D3-99EB-0630E0885F2E}" type="parTrans" cxnId="{E111900F-188E-43B7-9403-5B4C28698A5E}">
      <dgm:prSet/>
      <dgm:spPr/>
      <dgm:t>
        <a:bodyPr/>
        <a:lstStyle/>
        <a:p>
          <a:endParaRPr lang="el-GR"/>
        </a:p>
      </dgm:t>
    </dgm:pt>
    <dgm:pt modelId="{E3F14A3A-4491-4F57-B518-138F945E4579}" type="sibTrans" cxnId="{E111900F-188E-43B7-9403-5B4C28698A5E}">
      <dgm:prSet/>
      <dgm:spPr/>
      <dgm:t>
        <a:bodyPr/>
        <a:lstStyle/>
        <a:p>
          <a:endParaRPr lang="el-GR"/>
        </a:p>
      </dgm:t>
    </dgm:pt>
    <dgm:pt modelId="{D988BAE6-6428-4808-9E1B-CA26EB3056F3}" type="pres">
      <dgm:prSet presAssocID="{C044B543-A5CA-4E15-B90C-FD39EB1B2D35}" presName="linear" presStyleCnt="0">
        <dgm:presLayoutVars>
          <dgm:animLvl val="lvl"/>
          <dgm:resizeHandles val="exact"/>
        </dgm:presLayoutVars>
      </dgm:prSet>
      <dgm:spPr/>
      <dgm:t>
        <a:bodyPr/>
        <a:lstStyle/>
        <a:p>
          <a:endParaRPr lang="el-GR"/>
        </a:p>
      </dgm:t>
    </dgm:pt>
    <dgm:pt modelId="{9ABB3494-8ACC-44BF-81CB-71A0F8457493}" type="pres">
      <dgm:prSet presAssocID="{0AA83A24-4B55-4F59-9739-323750CD3605}" presName="parentText" presStyleLbl="node1" presStyleIdx="0" presStyleCnt="1">
        <dgm:presLayoutVars>
          <dgm:chMax val="0"/>
          <dgm:bulletEnabled val="1"/>
        </dgm:presLayoutVars>
      </dgm:prSet>
      <dgm:spPr/>
      <dgm:t>
        <a:bodyPr/>
        <a:lstStyle/>
        <a:p>
          <a:endParaRPr lang="el-GR"/>
        </a:p>
      </dgm:t>
    </dgm:pt>
  </dgm:ptLst>
  <dgm:cxnLst>
    <dgm:cxn modelId="{E111900F-188E-43B7-9403-5B4C28698A5E}" srcId="{C044B543-A5CA-4E15-B90C-FD39EB1B2D35}" destId="{0AA83A24-4B55-4F59-9739-323750CD3605}" srcOrd="0" destOrd="0" parTransId="{F52CAEF0-6342-42D3-99EB-0630E0885F2E}" sibTransId="{E3F14A3A-4491-4F57-B518-138F945E4579}"/>
    <dgm:cxn modelId="{F15FA3C3-5298-4483-8D03-B1E0B808BEEE}" type="presOf" srcId="{C044B543-A5CA-4E15-B90C-FD39EB1B2D35}" destId="{D988BAE6-6428-4808-9E1B-CA26EB3056F3}" srcOrd="0" destOrd="0" presId="urn:microsoft.com/office/officeart/2005/8/layout/vList2"/>
    <dgm:cxn modelId="{392A5467-D687-48AC-B5AE-860EF262FD11}" type="presOf" srcId="{0AA83A24-4B55-4F59-9739-323750CD3605}" destId="{9ABB3494-8ACC-44BF-81CB-71A0F8457493}" srcOrd="0" destOrd="0" presId="urn:microsoft.com/office/officeart/2005/8/layout/vList2"/>
    <dgm:cxn modelId="{20F10C4E-932E-4B45-8690-6E43D20B48EA}" type="presParOf" srcId="{D988BAE6-6428-4808-9E1B-CA26EB3056F3}" destId="{9ABB3494-8ACC-44BF-81CB-71A0F8457493}"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E22FAD-1155-4B17-8378-A0C08E4B8518}">
      <dsp:nvSpPr>
        <dsp:cNvPr id="0" name=""/>
        <dsp:cNvSpPr/>
      </dsp:nvSpPr>
      <dsp:spPr>
        <a:xfrm>
          <a:off x="1614314" y="0"/>
          <a:ext cx="6310482" cy="5136445"/>
        </a:xfrm>
        <a:prstGeom prst="ellipse">
          <a:avLst/>
        </a:prstGeom>
        <a:solidFill>
          <a:srgbClr val="EC6F5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l-GR" sz="2800" b="0" u="none" strike="noStrike" kern="1200" dirty="0">
              <a:solidFill>
                <a:schemeClr val="tx1"/>
              </a:solidFill>
              <a:effectLst>
                <a:outerShdw blurRad="38100" dist="38100" dir="2700000" algn="tl">
                  <a:srgbClr val="000000">
                    <a:alpha val="43137"/>
                  </a:srgbClr>
                </a:outerShdw>
              </a:effectLst>
            </a:rPr>
            <a:t>Σε μικρότερες δόσεις, το μέσο ενεργειακό ποτό μπορεί να έχει βραχυπρόθεσμα αρνητικά αποτελέσματα, όπως να σε κάνει να είσαι ανήσυχος και ευερέθιστος. Σε χειρότερες περιπτώσεις, έχουν αναφερθεί οι ακόλουθες παρενέργειες:</a:t>
          </a:r>
        </a:p>
      </dsp:txBody>
      <dsp:txXfrm>
        <a:off x="1614314" y="0"/>
        <a:ext cx="6310482" cy="51364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3D279F-F243-4F15-8974-79030C8A1B03}">
      <dsp:nvSpPr>
        <dsp:cNvPr id="0" name=""/>
        <dsp:cNvSpPr/>
      </dsp:nvSpPr>
      <dsp:spPr>
        <a:xfrm rot="10800000">
          <a:off x="1936811" y="2205"/>
          <a:ext cx="6992874" cy="701793"/>
        </a:xfrm>
        <a:prstGeom prst="homePlate">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9471" tIns="114300" rIns="213360" bIns="114300" numCol="1" spcCol="1270" anchor="ctr" anchorCtr="0">
          <a:noAutofit/>
        </a:bodyPr>
        <a:lstStyle/>
        <a:p>
          <a:pPr lvl="0" algn="ctr" defTabSz="1333500">
            <a:lnSpc>
              <a:spcPct val="90000"/>
            </a:lnSpc>
            <a:spcBef>
              <a:spcPct val="0"/>
            </a:spcBef>
            <a:spcAft>
              <a:spcPct val="35000"/>
            </a:spcAft>
          </a:pPr>
          <a:r>
            <a:rPr lang="el-GR" sz="3000" b="1" kern="1200" dirty="0">
              <a:effectLst>
                <a:outerShdw blurRad="38100" dist="38100" dir="2700000" algn="tl">
                  <a:srgbClr val="000000">
                    <a:alpha val="43137"/>
                  </a:srgbClr>
                </a:outerShdw>
              </a:effectLst>
            </a:rPr>
            <a:t>Ναυτία</a:t>
          </a:r>
        </a:p>
      </dsp:txBody>
      <dsp:txXfrm rot="10800000">
        <a:off x="1936811" y="2205"/>
        <a:ext cx="6992874" cy="701793"/>
      </dsp:txXfrm>
    </dsp:sp>
    <dsp:sp modelId="{C31FE591-6341-4B48-B602-44F0BFF778A0}">
      <dsp:nvSpPr>
        <dsp:cNvPr id="0" name=""/>
        <dsp:cNvSpPr/>
      </dsp:nvSpPr>
      <dsp:spPr>
        <a:xfrm>
          <a:off x="1585914" y="2205"/>
          <a:ext cx="701793" cy="701793"/>
        </a:xfrm>
        <a:prstGeom prst="ellipse">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63835197-A2A9-4A41-B130-018E15435ACF}">
      <dsp:nvSpPr>
        <dsp:cNvPr id="0" name=""/>
        <dsp:cNvSpPr/>
      </dsp:nvSpPr>
      <dsp:spPr>
        <a:xfrm rot="10800000">
          <a:off x="1936811" y="913488"/>
          <a:ext cx="6992874" cy="701793"/>
        </a:xfrm>
        <a:prstGeom prst="homePlate">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9471" tIns="114300" rIns="213360" bIns="114300" numCol="1" spcCol="1270" anchor="ctr" anchorCtr="0">
          <a:noAutofit/>
        </a:bodyPr>
        <a:lstStyle/>
        <a:p>
          <a:pPr lvl="0" algn="ctr" defTabSz="1333500">
            <a:lnSpc>
              <a:spcPct val="90000"/>
            </a:lnSpc>
            <a:spcBef>
              <a:spcPct val="0"/>
            </a:spcBef>
            <a:spcAft>
              <a:spcPct val="35000"/>
            </a:spcAft>
          </a:pPr>
          <a:r>
            <a:rPr lang="el-GR" sz="3000" b="1" kern="1200">
              <a:effectLst>
                <a:outerShdw blurRad="38100" dist="38100" dir="2700000" algn="tl">
                  <a:srgbClr val="000000">
                    <a:alpha val="43137"/>
                  </a:srgbClr>
                </a:outerShdw>
              </a:effectLst>
            </a:rPr>
            <a:t>Εμετός</a:t>
          </a:r>
        </a:p>
      </dsp:txBody>
      <dsp:txXfrm rot="10800000">
        <a:off x="1936811" y="913488"/>
        <a:ext cx="6992874" cy="701793"/>
      </dsp:txXfrm>
    </dsp:sp>
    <dsp:sp modelId="{A27E9289-D1D2-40C3-A95E-AE78CD5D9585}">
      <dsp:nvSpPr>
        <dsp:cNvPr id="0" name=""/>
        <dsp:cNvSpPr/>
      </dsp:nvSpPr>
      <dsp:spPr>
        <a:xfrm>
          <a:off x="1585914" y="913488"/>
          <a:ext cx="701793" cy="701793"/>
        </a:xfrm>
        <a:prstGeom prst="ellipse">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2C1DB74-D7DC-42C6-95DC-D68F618CD167}">
      <dsp:nvSpPr>
        <dsp:cNvPr id="0" name=""/>
        <dsp:cNvSpPr/>
      </dsp:nvSpPr>
      <dsp:spPr>
        <a:xfrm rot="10800000">
          <a:off x="1936811" y="1824772"/>
          <a:ext cx="6992874" cy="701793"/>
        </a:xfrm>
        <a:prstGeom prst="homePlate">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9471" tIns="114300" rIns="213360" bIns="114300" numCol="1" spcCol="1270" anchor="ctr" anchorCtr="0">
          <a:noAutofit/>
        </a:bodyPr>
        <a:lstStyle/>
        <a:p>
          <a:pPr lvl="0" algn="ctr" defTabSz="1333500">
            <a:lnSpc>
              <a:spcPct val="90000"/>
            </a:lnSpc>
            <a:spcBef>
              <a:spcPct val="0"/>
            </a:spcBef>
            <a:spcAft>
              <a:spcPct val="35000"/>
            </a:spcAft>
          </a:pPr>
          <a:r>
            <a:rPr lang="el-GR" sz="3000" b="1" kern="1200" dirty="0">
              <a:effectLst>
                <a:outerShdw blurRad="38100" dist="38100" dir="2700000" algn="tl">
                  <a:srgbClr val="000000">
                    <a:alpha val="43137"/>
                  </a:srgbClr>
                </a:outerShdw>
              </a:effectLst>
            </a:rPr>
            <a:t>Κακή οδοντική υγεία</a:t>
          </a:r>
        </a:p>
      </dsp:txBody>
      <dsp:txXfrm rot="10800000">
        <a:off x="1936811" y="1824772"/>
        <a:ext cx="6992874" cy="701793"/>
      </dsp:txXfrm>
    </dsp:sp>
    <dsp:sp modelId="{585566CC-EB3D-4AF8-A657-C7F819CA9134}">
      <dsp:nvSpPr>
        <dsp:cNvPr id="0" name=""/>
        <dsp:cNvSpPr/>
      </dsp:nvSpPr>
      <dsp:spPr>
        <a:xfrm>
          <a:off x="1585914" y="1824772"/>
          <a:ext cx="701793" cy="701793"/>
        </a:xfrm>
        <a:prstGeom prst="ellipse">
          <a:avLst/>
        </a:prstGeom>
        <a:solidFill>
          <a:schemeClr val="tx1"/>
        </a:solidFill>
        <a:ln>
          <a:noFill/>
        </a:ln>
        <a:effectLst/>
      </dsp:spPr>
      <dsp:style>
        <a:lnRef idx="0">
          <a:scrgbClr r="0" g="0" b="0"/>
        </a:lnRef>
        <a:fillRef idx="1">
          <a:scrgbClr r="0" g="0" b="0"/>
        </a:fillRef>
        <a:effectRef idx="2">
          <a:scrgbClr r="0" g="0" b="0"/>
        </a:effectRef>
        <a:fontRef idx="minor"/>
      </dsp:style>
    </dsp:sp>
    <dsp:sp modelId="{F2A42267-F0D8-4C9F-B2D9-3C73B7BEAF30}">
      <dsp:nvSpPr>
        <dsp:cNvPr id="0" name=""/>
        <dsp:cNvSpPr/>
      </dsp:nvSpPr>
      <dsp:spPr>
        <a:xfrm rot="10800000">
          <a:off x="1936811" y="2736056"/>
          <a:ext cx="6992874" cy="701793"/>
        </a:xfrm>
        <a:prstGeom prst="homePlate">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9471" tIns="114300" rIns="213360" bIns="114300" numCol="1" spcCol="1270" anchor="ctr" anchorCtr="0">
          <a:noAutofit/>
        </a:bodyPr>
        <a:lstStyle/>
        <a:p>
          <a:pPr lvl="0" algn="ctr" defTabSz="1333500">
            <a:lnSpc>
              <a:spcPct val="90000"/>
            </a:lnSpc>
            <a:spcBef>
              <a:spcPct val="0"/>
            </a:spcBef>
            <a:spcAft>
              <a:spcPct val="35000"/>
            </a:spcAft>
          </a:pPr>
          <a:r>
            <a:rPr lang="el-GR" sz="3000" b="1" kern="1200">
              <a:effectLst>
                <a:outerShdw blurRad="38100" dist="38100" dir="2700000" algn="tl">
                  <a:srgbClr val="000000">
                    <a:alpha val="43137"/>
                  </a:srgbClr>
                </a:outerShdw>
              </a:effectLst>
            </a:rPr>
            <a:t>Παχυσαρκία</a:t>
          </a:r>
        </a:p>
      </dsp:txBody>
      <dsp:txXfrm rot="10800000">
        <a:off x="1936811" y="2736056"/>
        <a:ext cx="6992874" cy="701793"/>
      </dsp:txXfrm>
    </dsp:sp>
    <dsp:sp modelId="{5CB352AC-EF1C-45D0-818C-DF1F47396FF9}">
      <dsp:nvSpPr>
        <dsp:cNvPr id="0" name=""/>
        <dsp:cNvSpPr/>
      </dsp:nvSpPr>
      <dsp:spPr>
        <a:xfrm>
          <a:off x="1585914" y="2736056"/>
          <a:ext cx="701793" cy="701793"/>
        </a:xfrm>
        <a:prstGeom prst="ellipse">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79CBB314-679C-4AB1-AF6A-33D46C95F005}">
      <dsp:nvSpPr>
        <dsp:cNvPr id="0" name=""/>
        <dsp:cNvSpPr/>
      </dsp:nvSpPr>
      <dsp:spPr>
        <a:xfrm rot="10800000">
          <a:off x="1936811" y="3647339"/>
          <a:ext cx="6992874" cy="701793"/>
        </a:xfrm>
        <a:prstGeom prst="homePlate">
          <a:avLst/>
        </a:prstGeom>
        <a:solidFill>
          <a:schemeClr val="accent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9471" tIns="114300" rIns="213360" bIns="114300" numCol="1" spcCol="1270" anchor="ctr" anchorCtr="0">
          <a:noAutofit/>
        </a:bodyPr>
        <a:lstStyle/>
        <a:p>
          <a:pPr lvl="0" algn="ctr" defTabSz="1333500">
            <a:lnSpc>
              <a:spcPct val="90000"/>
            </a:lnSpc>
            <a:spcBef>
              <a:spcPct val="0"/>
            </a:spcBef>
            <a:spcAft>
              <a:spcPct val="35000"/>
            </a:spcAft>
          </a:pPr>
          <a:r>
            <a:rPr lang="el-GR" sz="3000" b="1" kern="1200" dirty="0">
              <a:effectLst>
                <a:outerShdw blurRad="38100" dist="38100" dir="2700000" algn="tl">
                  <a:srgbClr val="000000">
                    <a:alpha val="43137"/>
                  </a:srgbClr>
                </a:outerShdw>
              </a:effectLst>
            </a:rPr>
            <a:t>Θέματα που σχετίζονται με την καρδιά</a:t>
          </a:r>
        </a:p>
      </dsp:txBody>
      <dsp:txXfrm rot="10800000">
        <a:off x="1936811" y="3647339"/>
        <a:ext cx="6992874" cy="701793"/>
      </dsp:txXfrm>
    </dsp:sp>
    <dsp:sp modelId="{EFB00900-0197-43AB-A921-18452216E313}">
      <dsp:nvSpPr>
        <dsp:cNvPr id="0" name=""/>
        <dsp:cNvSpPr/>
      </dsp:nvSpPr>
      <dsp:spPr>
        <a:xfrm>
          <a:off x="1585914" y="3647339"/>
          <a:ext cx="701793" cy="701793"/>
        </a:xfrm>
        <a:prstGeom prst="ellipse">
          <a:avLst/>
        </a:prstGeom>
        <a:blipFill>
          <a:blip xmlns:r="http://schemas.openxmlformats.org/officeDocument/2006/relationships" r:embed="rId7">
            <a:extLst>
              <a:ext uri="{96DAC541-7B7A-43D3-8B79-37D633B846F1}">
                <asvg:svgBlip xmlns:asvg="http://schemas.microsoft.com/office/drawing/2016/SVG/main" xmlns="" r:embed="rId8"/>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F2EB25-6416-4942-A5E4-413BC46629CF}">
      <dsp:nvSpPr>
        <dsp:cNvPr id="0" name=""/>
        <dsp:cNvSpPr/>
      </dsp:nvSpPr>
      <dsp:spPr>
        <a:xfrm>
          <a:off x="2063042" y="0"/>
          <a:ext cx="6389514" cy="458523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l-GR" sz="2400" kern="1200" dirty="0">
              <a:solidFill>
                <a:schemeClr val="tx1"/>
              </a:solidFill>
            </a:rPr>
            <a:t>Η καφεΐνη είναι διεγερτικό. Είναι επίσης το βασικό συστατικό στα περισσότερα ενεργειακά ποτά και δεν πρέπει να καταναλώνεται σε μεγάλες ποσότητες εάν είσαι έγκυος ή θηλάζεις. Πρόσφατα, πραγματοποιήθηκε μια μεγάλη, συστηματική επιστημονική ανασκόπηση που κατέληξε στο συμπέρασμα ότι η κατανάλωση έως και τεσσάρων φλιτζανιών καφέ δεν ενέχει κίνδυνο για την υγεία (δηλαδή συνολικά έως και 400mg ημερησίως)</a:t>
          </a:r>
        </a:p>
      </dsp:txBody>
      <dsp:txXfrm>
        <a:off x="2063042" y="0"/>
        <a:ext cx="6389514" cy="458523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CA57229-CD32-4C22-BAA3-EE6B51A6C05C}">
      <dsp:nvSpPr>
        <dsp:cNvPr id="0" name=""/>
        <dsp:cNvSpPr/>
      </dsp:nvSpPr>
      <dsp:spPr>
        <a:xfrm>
          <a:off x="820208" y="0"/>
          <a:ext cx="9295694" cy="5032375"/>
        </a:xfrm>
        <a:prstGeom prst="rightArrow">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8B32EB9-5CA5-465E-B2F6-B599DF4DC7AA}">
      <dsp:nvSpPr>
        <dsp:cNvPr id="0" name=""/>
        <dsp:cNvSpPr/>
      </dsp:nvSpPr>
      <dsp:spPr>
        <a:xfrm>
          <a:off x="133" y="1509712"/>
          <a:ext cx="5334558" cy="2012950"/>
        </a:xfrm>
        <a:prstGeom prst="roundRect">
          <a:avLst/>
        </a:prstGeom>
        <a:solidFill>
          <a:srgbClr val="FF9966"/>
        </a:solidFill>
        <a:ln>
          <a:solidFill>
            <a:srgbClr val="FF9966"/>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l-GR" sz="2300" kern="1200" dirty="0">
              <a:solidFill>
                <a:schemeClr val="tx1"/>
              </a:solidFill>
            </a:rPr>
            <a:t>Τα περισσότερα παραδοσιακά ενεργειακά ποτά περιέχουν μεταξύ 25-40 γραμμαρίων ζάχαρης ανά μερίδα, που είναι περίπου το ίδιο με μια ολόκληρη σοκολάτα.</a:t>
          </a:r>
        </a:p>
      </dsp:txBody>
      <dsp:txXfrm>
        <a:off x="133" y="1509712"/>
        <a:ext cx="5334558" cy="2012950"/>
      </dsp:txXfrm>
    </dsp:sp>
    <dsp:sp modelId="{6BA8B085-698C-456A-A718-ED6F29CA341F}">
      <dsp:nvSpPr>
        <dsp:cNvPr id="0" name=""/>
        <dsp:cNvSpPr/>
      </dsp:nvSpPr>
      <dsp:spPr>
        <a:xfrm>
          <a:off x="5601419" y="1172583"/>
          <a:ext cx="5334558" cy="2687207"/>
        </a:xfrm>
        <a:prstGeom prst="roundRect">
          <a:avLst/>
        </a:prstGeom>
        <a:solidFill>
          <a:srgbClr val="FFCC66"/>
        </a:solidFill>
        <a:ln>
          <a:solidFill>
            <a:srgbClr val="FFCC66"/>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l-GR" sz="2400" b="0" kern="1200" dirty="0">
              <a:solidFill>
                <a:schemeClr val="tx1"/>
              </a:solidFill>
              <a:effectLst/>
            </a:rPr>
            <a:t>Τα υψηλά επίπεδα ζάχαρης όχι μόνο αυξάνουν την περιεκτικότητα σε θερμίδες, αλλά μπορούν επίσης να επηρεάσουν αρνητικά τα δόντια σου, τη χοληστερίνη, τον έλεγχο του σακχάρου στο αίμα και τα επίπεδα ενέργειας. </a:t>
          </a:r>
        </a:p>
      </dsp:txBody>
      <dsp:txXfrm>
        <a:off x="5601419" y="1172583"/>
        <a:ext cx="5334558" cy="268720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927248-22CE-4252-AB30-6ED68483E0BA}">
      <dsp:nvSpPr>
        <dsp:cNvPr id="0" name=""/>
        <dsp:cNvSpPr/>
      </dsp:nvSpPr>
      <dsp:spPr>
        <a:xfrm>
          <a:off x="0" y="0"/>
          <a:ext cx="10515600" cy="4382030"/>
        </a:xfrm>
        <a:prstGeom prst="roundRect">
          <a:avLst>
            <a:gd name="adj" fmla="val 10000"/>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l-GR" sz="2500" kern="1200"/>
            <a:t>Η ποικιλία είναι αναγκαίο κομμάτι της διατροφής, καθώς είναι ο πιο εύκολος τρόπος να είμαστε σίγουροι ότι τρεφόμαστε ισορροπημένα. Δεν είναι όλες οι τροφές εξίσου θρεπτικές, και ακόμα και ορισμένα superfoods μπορεί να μην περιέχουν ορισμένα θρεπτικά συστατικά που έχουμε ανάγκη. </a:t>
          </a:r>
        </a:p>
      </dsp:txBody>
      <dsp:txXfrm>
        <a:off x="0" y="1752812"/>
        <a:ext cx="10515600" cy="1752812"/>
      </dsp:txXfrm>
    </dsp:sp>
    <dsp:sp modelId="{D3C50FD1-8DD9-48E3-8771-B1D3ABE19741}">
      <dsp:nvSpPr>
        <dsp:cNvPr id="0" name=""/>
        <dsp:cNvSpPr/>
      </dsp:nvSpPr>
      <dsp:spPr>
        <a:xfrm>
          <a:off x="4268736" y="77236"/>
          <a:ext cx="1978127" cy="1830586"/>
        </a:xfrm>
        <a:prstGeom prst="ellipse">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l="-17000" r="-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76798B-EA75-44E0-90B5-52CC6E503509}">
      <dsp:nvSpPr>
        <dsp:cNvPr id="0" name=""/>
        <dsp:cNvSpPr/>
      </dsp:nvSpPr>
      <dsp:spPr>
        <a:xfrm>
          <a:off x="420623" y="3505624"/>
          <a:ext cx="9674352" cy="657304"/>
        </a:xfrm>
        <a:prstGeom prst="leftRightArrow">
          <a:avLst/>
        </a:prstGeom>
        <a:solidFill>
          <a:schemeClr val="accent2">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070737B-3F4B-4738-8D0F-E554B6C1209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DDD05443-D6D9-4809-9A9A-5973F6D36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1B3AD1FF-A5C2-4172-BD85-C3EE36B18878}"/>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5" name="Θέση υποσέλιδου 4">
            <a:extLst>
              <a:ext uri="{FF2B5EF4-FFF2-40B4-BE49-F238E27FC236}">
                <a16:creationId xmlns:a16="http://schemas.microsoft.com/office/drawing/2014/main" xmlns="" id="{1790D840-F447-4B7E-B204-B91B243442C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A894F621-3973-4A33-B9DD-DB95542DFF97}"/>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308674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6CB5C29-A36A-47C3-82D9-0D64FEC2E9B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07957A64-C8AD-4989-8AFC-16B874EA57D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6BB00AE-0E30-42F3-BDA7-41844A6B5A82}"/>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5" name="Θέση υποσέλιδου 4">
            <a:extLst>
              <a:ext uri="{FF2B5EF4-FFF2-40B4-BE49-F238E27FC236}">
                <a16:creationId xmlns:a16="http://schemas.microsoft.com/office/drawing/2014/main" xmlns="" id="{19803AF9-0F01-4BCB-B511-833C63392AC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A3277B5-7345-4792-9BE1-E9519A8F10B9}"/>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3874060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E59F8A98-8CF2-4333-B772-4F707A44D65A}"/>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6EAC4570-33A9-4F7B-813A-121B7CD2F0C5}"/>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6C195F9C-76CC-450D-BDCF-9219AC82C8C1}"/>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5" name="Θέση υποσέλιδου 4">
            <a:extLst>
              <a:ext uri="{FF2B5EF4-FFF2-40B4-BE49-F238E27FC236}">
                <a16:creationId xmlns:a16="http://schemas.microsoft.com/office/drawing/2014/main" xmlns="" id="{40D2CD54-FEFF-469B-8340-53B3FE9BE21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6FF2CE2-D02D-4819-BF8D-D31B1D8730CB}"/>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380829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B180AF-7814-4409-94DE-8FFFD93883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592B7CB8-81CD-4740-9027-F8E1725DAC2B}"/>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1D9E23E-F150-4E97-8B9F-C2994E66DFDE}"/>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5" name="Θέση υποσέλιδου 4">
            <a:extLst>
              <a:ext uri="{FF2B5EF4-FFF2-40B4-BE49-F238E27FC236}">
                <a16:creationId xmlns:a16="http://schemas.microsoft.com/office/drawing/2014/main" xmlns="" id="{11F6273D-1185-4B72-9DBF-24BD8A5CD0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4F28DF3-9FB6-42E3-8A87-453BE6CCC8A2}"/>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9679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25DFA8D-3CD6-40CB-96D5-32442DB9F36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13E05303-D24C-4175-AEDD-33E030CA53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D71B2F66-67CE-4847-B910-59C13C5545E3}"/>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5" name="Θέση υποσέλιδου 4">
            <a:extLst>
              <a:ext uri="{FF2B5EF4-FFF2-40B4-BE49-F238E27FC236}">
                <a16:creationId xmlns:a16="http://schemas.microsoft.com/office/drawing/2014/main" xmlns="" id="{01A90D7F-FCF6-49C1-8584-BA23F1E71DE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80B11DC1-B754-44A3-B8D6-C96731FE6847}"/>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233093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6AA9B0E-78D6-46FC-A878-98775C7BA97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2619B5C8-E0FB-4441-ACE9-488B9C7AEDF3}"/>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338C5136-46DE-43D6-A4A0-27FEEBE76EA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82D9E810-CED3-4CB1-B486-A765CC349527}"/>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6" name="Θέση υποσέλιδου 5">
            <a:extLst>
              <a:ext uri="{FF2B5EF4-FFF2-40B4-BE49-F238E27FC236}">
                <a16:creationId xmlns:a16="http://schemas.microsoft.com/office/drawing/2014/main" xmlns="" id="{FED5120D-CBDB-4190-86D9-0D31AB01D4A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CFDED575-4700-4AA7-B29F-AC9D8C4A59C4}"/>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321599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422235D-353F-4B79-9B25-0BE407E1089E}"/>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5C0E0053-BC97-4D1A-85E6-1095C718A6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998CC118-DBBA-457C-A7AE-7D7FB312E6D7}"/>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67F2A5FF-C90C-4A2A-8984-32D5A2335A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707B7825-E47B-43BD-9DD1-D4C21692B7F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F17C7C13-F724-4C41-A939-2B636041C1D5}"/>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8" name="Θέση υποσέλιδου 7">
            <a:extLst>
              <a:ext uri="{FF2B5EF4-FFF2-40B4-BE49-F238E27FC236}">
                <a16:creationId xmlns:a16="http://schemas.microsoft.com/office/drawing/2014/main" xmlns="" id="{7367194B-A67D-4C16-99DE-7080E0195FE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9D2B3C88-669E-49C5-9CF4-A5E201E19C8C}"/>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361676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4AC3952-3422-4F73-ABA8-10B39EE54EB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8EB2ADE6-AA08-4D31-8E38-15EEDFC7A161}"/>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4" name="Θέση υποσέλιδου 3">
            <a:extLst>
              <a:ext uri="{FF2B5EF4-FFF2-40B4-BE49-F238E27FC236}">
                <a16:creationId xmlns:a16="http://schemas.microsoft.com/office/drawing/2014/main" xmlns="" id="{664667B4-F532-4BB5-B882-C059DDAA023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C07605B2-43B1-46AD-BFD1-348B96F4AC18}"/>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140482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E27EC96D-8BF0-42E3-B0C8-B0A05F74755C}"/>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3" name="Θέση υποσέλιδου 2">
            <a:extLst>
              <a:ext uri="{FF2B5EF4-FFF2-40B4-BE49-F238E27FC236}">
                <a16:creationId xmlns:a16="http://schemas.microsoft.com/office/drawing/2014/main" xmlns="" id="{1650B43B-8D6A-4861-BEA8-7B96DACA918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E14E3CDE-8BDB-48C2-9C27-C3B35EA08E4A}"/>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274628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69D66B9-9945-4CBF-91A3-614C601A16D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85AC6995-D89C-4BA4-B832-90D8B9C5D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269FCA66-BA68-4D37-8569-A800EF90C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738F198C-575F-4231-BE80-8D0401D863EC}"/>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6" name="Θέση υποσέλιδου 5">
            <a:extLst>
              <a:ext uri="{FF2B5EF4-FFF2-40B4-BE49-F238E27FC236}">
                <a16:creationId xmlns:a16="http://schemas.microsoft.com/office/drawing/2014/main" xmlns="" id="{B510BB16-086E-4777-9266-4A3767BD499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790C6779-D52A-456A-9143-6F679FBBDE76}"/>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100744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AF0DB1-668A-48CD-AA6B-F2B99C59E7E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E4A374A9-9532-4A1C-92F3-D8958485AC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26EBE7EE-DEC6-4229-A6FB-F2B852E66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735D7746-B9A4-406F-BE5F-4D91B21B62D6}"/>
              </a:ext>
            </a:extLst>
          </p:cNvPr>
          <p:cNvSpPr>
            <a:spLocks noGrp="1"/>
          </p:cNvSpPr>
          <p:nvPr>
            <p:ph type="dt" sz="half" idx="10"/>
          </p:nvPr>
        </p:nvSpPr>
        <p:spPr/>
        <p:txBody>
          <a:bodyPr/>
          <a:lstStyle/>
          <a:p>
            <a:fld id="{9AFE9D88-5FDA-4E21-A6F6-3928D91207CC}" type="datetimeFigureOut">
              <a:rPr lang="el-GR" smtClean="0"/>
              <a:pPr/>
              <a:t>16/5/2025</a:t>
            </a:fld>
            <a:endParaRPr lang="el-GR"/>
          </a:p>
        </p:txBody>
      </p:sp>
      <p:sp>
        <p:nvSpPr>
          <p:cNvPr id="6" name="Θέση υποσέλιδου 5">
            <a:extLst>
              <a:ext uri="{FF2B5EF4-FFF2-40B4-BE49-F238E27FC236}">
                <a16:creationId xmlns:a16="http://schemas.microsoft.com/office/drawing/2014/main" xmlns="" id="{7ABEA704-B19B-4976-B0C5-0154573D4A9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1A750FA0-9B2F-459F-871D-7B062FAC2392}"/>
              </a:ext>
            </a:extLst>
          </p:cNvPr>
          <p:cNvSpPr>
            <a:spLocks noGrp="1"/>
          </p:cNvSpPr>
          <p:nvPr>
            <p:ph type="sldNum" sz="quarter" idx="12"/>
          </p:nvPr>
        </p:nvSpPr>
        <p:spPr/>
        <p:txBody>
          <a:body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35000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75E05F43-5E69-41E5-8D52-45014995D1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7C709830-B43E-4B1C-A662-578399FD8B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4CAC963E-8184-4C5A-9195-5D8DC5450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E9D88-5FDA-4E21-A6F6-3928D91207CC}" type="datetimeFigureOut">
              <a:rPr lang="el-GR" smtClean="0"/>
              <a:pPr/>
              <a:t>16/5/2025</a:t>
            </a:fld>
            <a:endParaRPr lang="el-GR"/>
          </a:p>
        </p:txBody>
      </p:sp>
      <p:sp>
        <p:nvSpPr>
          <p:cNvPr id="5" name="Θέση υποσέλιδου 4">
            <a:extLst>
              <a:ext uri="{FF2B5EF4-FFF2-40B4-BE49-F238E27FC236}">
                <a16:creationId xmlns:a16="http://schemas.microsoft.com/office/drawing/2014/main" xmlns="" id="{54C94B6F-56FB-42C1-8806-BFC109095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30CE3DA5-6133-40EC-97BC-F8F892E183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E8D65-F3A7-409C-9E58-CCA4D1DAC66F}" type="slidenum">
              <a:rPr lang="el-GR" smtClean="0"/>
              <a:pPr/>
              <a:t>‹#›</a:t>
            </a:fld>
            <a:endParaRPr lang="el-GR"/>
          </a:p>
        </p:txBody>
      </p:sp>
    </p:spTree>
    <p:extLst>
      <p:ext uri="{BB962C8B-B14F-4D97-AF65-F5344CB8AC3E}">
        <p14:creationId xmlns:p14="http://schemas.microsoft.com/office/powerpoint/2010/main" xmlns="" val="1487663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xhere.com/en/photo/1136732" TargetMode="External"/><Relationship Id="rId7" Type="http://schemas.openxmlformats.org/officeDocument/2006/relationships/diagramColors" Target="../diagrams/colors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pxhere.com/en/photo/1136732" TargetMode="External"/><Relationship Id="rId7" Type="http://schemas.openxmlformats.org/officeDocument/2006/relationships/diagramColors" Target="../diagrams/colors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pxhere.com/en/photo/1136732" TargetMode="External"/><Relationship Id="rId7" Type="http://schemas.openxmlformats.org/officeDocument/2006/relationships/diagramColors" Target="../diagrams/colors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pxhere.com/en/photo/1136732" TargetMode="External"/><Relationship Id="rId7" Type="http://schemas.openxmlformats.org/officeDocument/2006/relationships/diagramColors" Target="../diagrams/colors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40000"/>
                <a:lumOff val="60000"/>
              </a:schemeClr>
            </a:gs>
            <a:gs pos="46000">
              <a:schemeClr val="accent6">
                <a:lumMod val="60000"/>
                <a:lumOff val="40000"/>
              </a:schemeClr>
            </a:gs>
            <a:gs pos="84000">
              <a:schemeClr val="accent6">
                <a:lumMod val="75000"/>
              </a:schemeClr>
            </a:gs>
          </a:gsLst>
          <a:lin ang="5400000" scaled="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2ABE9F4-0ED3-4B6D-A037-411D3FFEFA24}"/>
              </a:ext>
            </a:extLst>
          </p:cNvPr>
          <p:cNvSpPr>
            <a:spLocks noGrp="1"/>
          </p:cNvSpPr>
          <p:nvPr>
            <p:ph type="ctrTitle"/>
          </p:nvPr>
        </p:nvSpPr>
        <p:spPr>
          <a:xfrm>
            <a:off x="1524000" y="2235200"/>
            <a:ext cx="9144000" cy="2387600"/>
          </a:xfrm>
        </p:spPr>
        <p:txBody>
          <a:bodyPr>
            <a:normAutofit/>
          </a:bodyPr>
          <a:lstStyle/>
          <a:p>
            <a:r>
              <a:rPr lang="el-GR" sz="4400" dirty="0">
                <a:latin typeface="Bahnschrift Light SemiCondensed" panose="020B0502040204020203" pitchFamily="34" charset="0"/>
              </a:rPr>
              <a:t>Διατροφικά Λάθη και</a:t>
            </a:r>
            <a:br>
              <a:rPr lang="el-GR" sz="4400" dirty="0">
                <a:latin typeface="Bahnschrift Light SemiCondensed" panose="020B0502040204020203" pitchFamily="34" charset="0"/>
              </a:rPr>
            </a:br>
            <a:r>
              <a:rPr lang="el-GR" sz="4400" dirty="0">
                <a:latin typeface="Bahnschrift Light SemiCondensed" panose="020B0502040204020203" pitchFamily="34" charset="0"/>
              </a:rPr>
              <a:t>η ανάγκη ισορροπίας στην</a:t>
            </a:r>
            <a:br>
              <a:rPr lang="el-GR" sz="4400" dirty="0">
                <a:latin typeface="Bahnschrift Light SemiCondensed" panose="020B0502040204020203" pitchFamily="34" charset="0"/>
              </a:rPr>
            </a:br>
            <a:r>
              <a:rPr lang="el-GR" sz="4400" dirty="0">
                <a:latin typeface="Bahnschrift Light SemiCondensed" panose="020B0502040204020203" pitchFamily="34" charset="0"/>
              </a:rPr>
              <a:t>διατροφή μας</a:t>
            </a:r>
          </a:p>
        </p:txBody>
      </p:sp>
    </p:spTree>
    <p:extLst>
      <p:ext uri="{BB962C8B-B14F-4D97-AF65-F5344CB8AC3E}">
        <p14:creationId xmlns:p14="http://schemas.microsoft.com/office/powerpoint/2010/main" xmlns="" val="39805243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0F4E5B3-C541-4138-864E-947C2F6662CF}"/>
              </a:ext>
            </a:extLst>
          </p:cNvPr>
          <p:cNvSpPr>
            <a:spLocks noGrp="1"/>
          </p:cNvSpPr>
          <p:nvPr>
            <p:ph type="title"/>
          </p:nvPr>
        </p:nvSpPr>
        <p:spPr/>
        <p:txBody>
          <a:bodyPr/>
          <a:lstStyle/>
          <a:p>
            <a:r>
              <a:rPr lang="el-GR" dirty="0">
                <a:latin typeface="Bahnschrift SemiBold Condensed" panose="020B0502040204020203" pitchFamily="34" charset="0"/>
              </a:rPr>
              <a:t>Τι γίνεται αν σας αρέσουν τα δημητριακά;</a:t>
            </a:r>
          </a:p>
        </p:txBody>
      </p:sp>
      <p:graphicFrame>
        <p:nvGraphicFramePr>
          <p:cNvPr id="6" name="Θέση περιεχομένου 5">
            <a:extLst>
              <a:ext uri="{FF2B5EF4-FFF2-40B4-BE49-F238E27FC236}">
                <a16:creationId xmlns:a16="http://schemas.microsoft.com/office/drawing/2014/main" xmlns="" id="{344ED705-A98C-452B-BAD7-C5DCFF0744D3}"/>
              </a:ext>
            </a:extLst>
          </p:cNvPr>
          <p:cNvGraphicFramePr>
            <a:graphicFrameLocks noGrp="1"/>
          </p:cNvGraphicFramePr>
          <p:nvPr>
            <p:ph idx="1"/>
            <p:extLst>
              <p:ext uri="{D42A27DB-BD31-4B8C-83A1-F6EECF244321}">
                <p14:modId xmlns:p14="http://schemas.microsoft.com/office/powerpoint/2010/main" xmlns="" val="1173585093"/>
              </p:ext>
            </p:extLst>
          </p:nvPr>
        </p:nvGraphicFramePr>
        <p:xfrm>
          <a:off x="838200" y="1690688"/>
          <a:ext cx="10515600" cy="461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386915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graphicEl>
                                              <a:dgm id="{F9EA25E4-7797-4765-BFC2-174615D8E988}"/>
                                            </p:graphicEl>
                                          </p:spTgt>
                                        </p:tgtEl>
                                        <p:attrNameLst>
                                          <p:attrName>style.visibility</p:attrName>
                                        </p:attrNameLst>
                                      </p:cBhvr>
                                      <p:to>
                                        <p:strVal val="visible"/>
                                      </p:to>
                                    </p:set>
                                    <p:animEffect transition="in" filter="wipe(up)">
                                      <p:cBhvr>
                                        <p:cTn id="7" dur="500"/>
                                        <p:tgtEl>
                                          <p:spTgt spid="6">
                                            <p:graphicEl>
                                              <a:dgm id="{F9EA25E4-7797-4765-BFC2-174615D8E988}"/>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graphicEl>
                                              <a:dgm id="{B108FB2A-CA27-44F2-9E9D-2F997BC4C782}"/>
                                            </p:graphicEl>
                                          </p:spTgt>
                                        </p:tgtEl>
                                        <p:attrNameLst>
                                          <p:attrName>style.visibility</p:attrName>
                                        </p:attrNameLst>
                                      </p:cBhvr>
                                      <p:to>
                                        <p:strVal val="visible"/>
                                      </p:to>
                                    </p:set>
                                    <p:animEffect transition="in" filter="wipe(up)">
                                      <p:cBhvr>
                                        <p:cTn id="11" dur="500"/>
                                        <p:tgtEl>
                                          <p:spTgt spid="6">
                                            <p:graphicEl>
                                              <a:dgm id="{B108FB2A-CA27-44F2-9E9D-2F997BC4C782}"/>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graphicEl>
                                              <a:dgm id="{3CAD79D2-4403-4703-94F9-6DED65B8A57F}"/>
                                            </p:graphicEl>
                                          </p:spTgt>
                                        </p:tgtEl>
                                        <p:attrNameLst>
                                          <p:attrName>style.visibility</p:attrName>
                                        </p:attrNameLst>
                                      </p:cBhvr>
                                      <p:to>
                                        <p:strVal val="visible"/>
                                      </p:to>
                                    </p:set>
                                    <p:animEffect transition="in" filter="wipe(up)">
                                      <p:cBhvr>
                                        <p:cTn id="15" dur="500"/>
                                        <p:tgtEl>
                                          <p:spTgt spid="6">
                                            <p:graphicEl>
                                              <a:dgm id="{3CAD79D2-4403-4703-94F9-6DED65B8A57F}"/>
                                            </p:graphic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graphicEl>
                                              <a:dgm id="{BF0CE24C-CD85-4776-82D8-E781F09E5028}"/>
                                            </p:graphicEl>
                                          </p:spTgt>
                                        </p:tgtEl>
                                        <p:attrNameLst>
                                          <p:attrName>style.visibility</p:attrName>
                                        </p:attrNameLst>
                                      </p:cBhvr>
                                      <p:to>
                                        <p:strVal val="visible"/>
                                      </p:to>
                                    </p:set>
                                    <p:animEffect transition="in" filter="wipe(up)">
                                      <p:cBhvr>
                                        <p:cTn id="19" dur="500"/>
                                        <p:tgtEl>
                                          <p:spTgt spid="6">
                                            <p:graphicEl>
                                              <a:dgm id="{BF0CE24C-CD85-4776-82D8-E781F09E5028}"/>
                                            </p:graphic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graphicEl>
                                              <a:dgm id="{5127366B-C5D8-4A9F-A4D0-1682E58C07F5}"/>
                                            </p:graphicEl>
                                          </p:spTgt>
                                        </p:tgtEl>
                                        <p:attrNameLst>
                                          <p:attrName>style.visibility</p:attrName>
                                        </p:attrNameLst>
                                      </p:cBhvr>
                                      <p:to>
                                        <p:strVal val="visible"/>
                                      </p:to>
                                    </p:set>
                                    <p:animEffect transition="in" filter="wipe(up)">
                                      <p:cBhvr>
                                        <p:cTn id="23" dur="500"/>
                                        <p:tgtEl>
                                          <p:spTgt spid="6">
                                            <p:graphicEl>
                                              <a:dgm id="{5127366B-C5D8-4A9F-A4D0-1682E58C07F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2A970F2-47D2-4BCA-8729-D359643B421A}"/>
              </a:ext>
            </a:extLst>
          </p:cNvPr>
          <p:cNvSpPr>
            <a:spLocks noGrp="1"/>
          </p:cNvSpPr>
          <p:nvPr>
            <p:ph type="title"/>
          </p:nvPr>
        </p:nvSpPr>
        <p:spPr/>
        <p:txBody>
          <a:bodyPr/>
          <a:lstStyle/>
          <a:p>
            <a:r>
              <a:rPr lang="el-GR" dirty="0">
                <a:latin typeface="Bahnschrift SemiBold Condensed" panose="020B0502040204020203" pitchFamily="34" charset="0"/>
              </a:rPr>
              <a:t>Η εύκολη λύση της -</a:t>
            </a:r>
            <a:r>
              <a:rPr lang="el-GR" dirty="0" err="1">
                <a:latin typeface="Bahnschrift SemiBold Condensed" panose="020B0502040204020203" pitchFamily="34" charset="0"/>
              </a:rPr>
              <a:t>όπιτας</a:t>
            </a:r>
            <a:r>
              <a:rPr lang="el-GR" dirty="0">
                <a:latin typeface="Bahnschrift SemiBold Condensed" panose="020B0502040204020203" pitchFamily="34" charset="0"/>
              </a:rPr>
              <a:t>:</a:t>
            </a:r>
          </a:p>
        </p:txBody>
      </p:sp>
      <p:graphicFrame>
        <p:nvGraphicFramePr>
          <p:cNvPr id="4" name="Θέση περιεχομένου 3">
            <a:extLst>
              <a:ext uri="{FF2B5EF4-FFF2-40B4-BE49-F238E27FC236}">
                <a16:creationId xmlns:a16="http://schemas.microsoft.com/office/drawing/2014/main" xmlns="" id="{1989C5F8-B00B-4BEE-9A82-7BCFEF51E3A7}"/>
              </a:ext>
            </a:extLst>
          </p:cNvPr>
          <p:cNvGraphicFramePr>
            <a:graphicFrameLocks noGrp="1"/>
          </p:cNvGraphicFramePr>
          <p:nvPr>
            <p:ph idx="1"/>
            <p:extLst>
              <p:ext uri="{D42A27DB-BD31-4B8C-83A1-F6EECF244321}">
                <p14:modId xmlns:p14="http://schemas.microsoft.com/office/powerpoint/2010/main" xmlns="" val="18966422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25627533"/>
      </p:ext>
    </p:extLst>
  </p:cSld>
  <p:clrMapOvr>
    <a:masterClrMapping/>
  </p:clrMapOvr>
  <mc:AlternateContent xmlns:mc="http://schemas.openxmlformats.org/markup-compatibility/2006">
    <mc:Choice xmlns:p14="http://schemas.microsoft.com/office/powerpoint/2010/main" xmlns="" Requires="p14">
      <p:transition spd="slow" p14:dur="125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shade val="50000"/>
                <a:hueOff val="-591173"/>
                <a:satOff val="7783"/>
                <a:lumOff val="46617"/>
                <a:alphaOff val="0"/>
                <a:satMod val="103000"/>
                <a:lumMod val="102000"/>
                <a:tint val="94000"/>
              </a:schemeClr>
            </a:gs>
            <a:gs pos="50000">
              <a:schemeClr val="accent2">
                <a:shade val="50000"/>
                <a:hueOff val="-591173"/>
                <a:satOff val="7783"/>
                <a:lumOff val="46617"/>
                <a:alphaOff val="0"/>
                <a:satMod val="110000"/>
                <a:lumMod val="100000"/>
                <a:shade val="100000"/>
              </a:schemeClr>
            </a:gs>
            <a:gs pos="100000">
              <a:schemeClr val="accent2">
                <a:shade val="50000"/>
                <a:hueOff val="-591173"/>
                <a:satOff val="7783"/>
                <a:lumOff val="46617"/>
                <a:alphaOff val="0"/>
                <a:lumMod val="99000"/>
                <a:satMod val="120000"/>
                <a:shade val="78000"/>
              </a:schemeClr>
            </a:gs>
          </a:gsLst>
          <a:lin ang="5400000" scaled="0"/>
        </a:gra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79BD297-47AE-4DD9-BFE1-A5882C8F80B0}"/>
              </a:ext>
            </a:extLst>
          </p:cNvPr>
          <p:cNvSpPr>
            <a:spLocks noGrp="1"/>
          </p:cNvSpPr>
          <p:nvPr>
            <p:ph type="title"/>
          </p:nvPr>
        </p:nvSpPr>
        <p:spPr/>
        <p:txBody>
          <a:bodyPr>
            <a:normAutofit/>
          </a:bodyPr>
          <a:lstStyle/>
          <a:p>
            <a:pPr algn="ctr"/>
            <a:r>
              <a:rPr lang="el-GR" dirty="0">
                <a:latin typeface="Bahnschrift SemiBold Condensed" panose="020B0502040204020203" pitchFamily="34" charset="0"/>
              </a:rPr>
              <a:t>Γιατί οι καφέδες είναι διατροφικά λάθη?</a:t>
            </a:r>
          </a:p>
        </p:txBody>
      </p:sp>
      <p:graphicFrame>
        <p:nvGraphicFramePr>
          <p:cNvPr id="6" name="Θέση περιεχομένου 5">
            <a:extLst>
              <a:ext uri="{FF2B5EF4-FFF2-40B4-BE49-F238E27FC236}">
                <a16:creationId xmlns:a16="http://schemas.microsoft.com/office/drawing/2014/main" xmlns="" id="{9FE81BAC-912F-4E87-81C4-5AEFB1207724}"/>
              </a:ext>
            </a:extLst>
          </p:cNvPr>
          <p:cNvGraphicFramePr>
            <a:graphicFrameLocks noGrp="1"/>
          </p:cNvGraphicFramePr>
          <p:nvPr>
            <p:ph idx="1"/>
            <p:extLst>
              <p:ext uri="{D42A27DB-BD31-4B8C-83A1-F6EECF244321}">
                <p14:modId xmlns:p14="http://schemas.microsoft.com/office/powerpoint/2010/main" xmlns="" val="40598945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4877224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000">
              <a:srgbClr val="993300">
                <a:alpha val="58039"/>
              </a:srgbClr>
            </a:gs>
            <a:gs pos="74000">
              <a:srgbClr val="993300">
                <a:alpha val="58000"/>
              </a:srgbClr>
            </a:gs>
            <a:gs pos="0">
              <a:srgbClr val="993300">
                <a:alpha val="58000"/>
              </a:srgbClr>
            </a:gs>
            <a:gs pos="100000">
              <a:srgbClr val="993300">
                <a:alpha val="5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8" name="Ορθογώνιο: Στρογγύλεμα γωνιών 17">
            <a:extLst>
              <a:ext uri="{FF2B5EF4-FFF2-40B4-BE49-F238E27FC236}">
                <a16:creationId xmlns:a16="http://schemas.microsoft.com/office/drawing/2014/main" xmlns="" id="{BAF06C86-B8BA-6519-2A87-5AD22A06345A}"/>
              </a:ext>
            </a:extLst>
          </p:cNvPr>
          <p:cNvSpPr/>
          <p:nvPr/>
        </p:nvSpPr>
        <p:spPr>
          <a:xfrm>
            <a:off x="1133140" y="2320662"/>
            <a:ext cx="4634236" cy="3515694"/>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FFAD111A-F03A-9AB0-29A1-E4A9C3104563}"/>
              </a:ext>
            </a:extLst>
          </p:cNvPr>
          <p:cNvSpPr txBox="1"/>
          <p:nvPr/>
        </p:nvSpPr>
        <p:spPr>
          <a:xfrm>
            <a:off x="1263391" y="747575"/>
            <a:ext cx="43737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Επιπτώσεις:</a:t>
            </a:r>
          </a:p>
        </p:txBody>
      </p:sp>
      <p:sp>
        <p:nvSpPr>
          <p:cNvPr id="2" name="TextBox 1">
            <a:extLst>
              <a:ext uri="{FF2B5EF4-FFF2-40B4-BE49-F238E27FC236}">
                <a16:creationId xmlns:a16="http://schemas.microsoft.com/office/drawing/2014/main" xmlns="" id="{DAFBF8CE-80F0-5D18-58A0-6100BD71DA32}"/>
              </a:ext>
            </a:extLst>
          </p:cNvPr>
          <p:cNvSpPr txBox="1"/>
          <p:nvPr/>
        </p:nvSpPr>
        <p:spPr>
          <a:xfrm>
            <a:off x="1263390" y="2426017"/>
            <a:ext cx="8266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800" b="1" i="0" u="none" strike="noStrike" kern="1200" cap="none" spc="0" normalizeH="0" baseline="0" noProof="0" dirty="0">
                <a:ln>
                  <a:noFill/>
                </a:ln>
                <a:effectLst/>
                <a:uLnTx/>
                <a:uFillTx/>
                <a:latin typeface="Calibri" panose="020F0502020204030204"/>
                <a:ea typeface="+mn-ea"/>
                <a:cs typeface="+mn-cs"/>
              </a:rPr>
              <a:t>01</a:t>
            </a:r>
          </a:p>
        </p:txBody>
      </p:sp>
      <p:sp>
        <p:nvSpPr>
          <p:cNvPr id="16" name="TextBox 15">
            <a:extLst>
              <a:ext uri="{FF2B5EF4-FFF2-40B4-BE49-F238E27FC236}">
                <a16:creationId xmlns:a16="http://schemas.microsoft.com/office/drawing/2014/main" xmlns="" id="{D4AF8414-3F8E-F73A-DB9A-F3D382EAC61C}"/>
              </a:ext>
            </a:extLst>
          </p:cNvPr>
          <p:cNvSpPr txBox="1"/>
          <p:nvPr/>
        </p:nvSpPr>
        <p:spPr>
          <a:xfrm>
            <a:off x="1263390" y="2930858"/>
            <a:ext cx="4634235" cy="3231654"/>
          </a:xfrm>
          <a:prstGeom prst="rect">
            <a:avLst/>
          </a:prstGeom>
          <a:noFill/>
        </p:spPr>
        <p:txBody>
          <a:bodyPr wrap="square">
            <a:spAutoFit/>
          </a:bodyPr>
          <a:lstStyle/>
          <a:p>
            <a:pPr>
              <a:defRPr/>
            </a:pPr>
            <a:r>
              <a:rPr lang="el-GR" sz="2400" b="1" dirty="0">
                <a:latin typeface="Calibri" panose="020F0502020204030204"/>
              </a:rPr>
              <a:t>Αϋπνία:</a:t>
            </a:r>
            <a:r>
              <a:rPr lang="el-GR" sz="3600" dirty="0"/>
              <a:t> </a:t>
            </a:r>
            <a:r>
              <a:rPr lang="el-GR" sz="2400" dirty="0">
                <a:latin typeface="Calibri" panose="020F0502020204030204"/>
              </a:rPr>
              <a:t>Καθώς το νευρικό σύστημα των μικρότερων ηλικιών είναι πολύ πιο ευαίσθητο στη δραστική ουσία του καφέ, η κατανάλωσή του μπορεί να διαταράξει τις ομαλές συνθήκες ύπνου παιδιών και εφήβων.</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xmlns="" val="4015343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3300">
                <a:alpha val="58000"/>
              </a:srgbClr>
            </a:gs>
            <a:gs pos="62000">
              <a:srgbClr val="993300">
                <a:alpha val="58000"/>
              </a:srgbClr>
            </a:gs>
            <a:gs pos="83000">
              <a:srgbClr val="993300">
                <a:alpha val="58000"/>
              </a:srgbClr>
            </a:gs>
            <a:gs pos="100000">
              <a:srgbClr val="993300">
                <a:alpha val="58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9" name="Ορθογώνιο: Στρογγύλεμα γωνιών 18">
            <a:extLst>
              <a:ext uri="{FF2B5EF4-FFF2-40B4-BE49-F238E27FC236}">
                <a16:creationId xmlns:a16="http://schemas.microsoft.com/office/drawing/2014/main" xmlns="" id="{EBB5AE1D-0543-9A61-0DA9-A563F457B17E}"/>
              </a:ext>
            </a:extLst>
          </p:cNvPr>
          <p:cNvSpPr/>
          <p:nvPr/>
        </p:nvSpPr>
        <p:spPr>
          <a:xfrm>
            <a:off x="6096001" y="2355243"/>
            <a:ext cx="5501146" cy="401169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FFAD111A-F03A-9AB0-29A1-E4A9C3104563}"/>
              </a:ext>
            </a:extLst>
          </p:cNvPr>
          <p:cNvSpPr txBox="1"/>
          <p:nvPr/>
        </p:nvSpPr>
        <p:spPr>
          <a:xfrm>
            <a:off x="1263391" y="612108"/>
            <a:ext cx="43737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Επιπτώσεις:</a:t>
            </a:r>
            <a:endParaRPr kumimoji="0" lang="el-GR" sz="4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endParaRPr>
          </a:p>
        </p:txBody>
      </p:sp>
      <p:sp>
        <p:nvSpPr>
          <p:cNvPr id="3" name="TextBox 2">
            <a:extLst>
              <a:ext uri="{FF2B5EF4-FFF2-40B4-BE49-F238E27FC236}">
                <a16:creationId xmlns:a16="http://schemas.microsoft.com/office/drawing/2014/main" xmlns="" id="{5AAD936A-A571-3F7C-CB33-ED8C22C6EF79}"/>
              </a:ext>
            </a:extLst>
          </p:cNvPr>
          <p:cNvSpPr txBox="1"/>
          <p:nvPr/>
        </p:nvSpPr>
        <p:spPr>
          <a:xfrm>
            <a:off x="6383319" y="2355243"/>
            <a:ext cx="8266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800" b="1" i="0" u="none" strike="noStrike" kern="1200" cap="none" spc="0" normalizeH="0" baseline="0" noProof="0" dirty="0">
                <a:ln>
                  <a:noFill/>
                </a:ln>
                <a:effectLst/>
                <a:uLnTx/>
                <a:uFillTx/>
                <a:latin typeface="Calibri" panose="020F0502020204030204"/>
                <a:ea typeface="+mn-ea"/>
                <a:cs typeface="+mn-cs"/>
              </a:rPr>
              <a:t>02</a:t>
            </a:r>
          </a:p>
        </p:txBody>
      </p:sp>
      <p:sp>
        <p:nvSpPr>
          <p:cNvPr id="17" name="TextBox 16">
            <a:extLst>
              <a:ext uri="{FF2B5EF4-FFF2-40B4-BE49-F238E27FC236}">
                <a16:creationId xmlns:a16="http://schemas.microsoft.com/office/drawing/2014/main" xmlns="" id="{09E2A0D3-411F-672E-56C9-6A1FA79AF3AD}"/>
              </a:ext>
            </a:extLst>
          </p:cNvPr>
          <p:cNvSpPr txBox="1"/>
          <p:nvPr/>
        </p:nvSpPr>
        <p:spPr>
          <a:xfrm>
            <a:off x="6197600" y="2896406"/>
            <a:ext cx="5621867" cy="3600986"/>
          </a:xfrm>
          <a:prstGeom prst="rect">
            <a:avLst/>
          </a:prstGeom>
          <a:noFill/>
        </p:spPr>
        <p:txBody>
          <a:bodyPr wrap="square">
            <a:spAutoFit/>
          </a:bodyPr>
          <a:lstStyle/>
          <a:p>
            <a:r>
              <a:rPr lang="el-GR" sz="2400" b="1" dirty="0">
                <a:latin typeface="Calibri" panose="020F0502020204030204"/>
              </a:rPr>
              <a:t>Στοματική υγεία:</a:t>
            </a:r>
            <a:r>
              <a:rPr lang="el-GR" sz="3600" dirty="0"/>
              <a:t> </a:t>
            </a:r>
            <a:r>
              <a:rPr lang="el-GR" sz="2400" dirty="0">
                <a:latin typeface="Calibri" panose="020F0502020204030204"/>
              </a:rPr>
              <a:t>Αν και ο καφές δεν έχει την παραμικρή επίδραση στα δόντια των ενηλίκων, δε συμβαίνει το ίδιο και με τα δόντια των παιδιών. Καθώς τα παιδικά δόντια δεν έχουν πλήρως αναπτυχθεί, είναι πολύ πιο ευαίσθητα σε οξέα που εντοπίζονται σε διάφορες τροφές, μεταξύ των οποίων είναι και καφές.</a:t>
            </a:r>
            <a:endParaRPr kumimoji="0" lang="el-GR" sz="2400" b="1" i="0" u="none" strike="noStrike" kern="1200" cap="none" spc="0" normalizeH="0" baseline="0" noProof="0" dirty="0">
              <a:ln>
                <a:noFill/>
              </a:ln>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xmlns="" val="27250260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93300">
            <a:alpha val="58000"/>
          </a:srgbClr>
        </a:solidFill>
        <a:effectLst/>
      </p:bgPr>
    </p:bg>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xmlns="" id="{BF1B58DD-5B7B-4980-1B2D-231D67B0068F}"/>
              </a:ext>
            </a:extLst>
          </p:cNvPr>
          <p:cNvSpPr/>
          <p:nvPr/>
        </p:nvSpPr>
        <p:spPr>
          <a:xfrm>
            <a:off x="724396" y="2139549"/>
            <a:ext cx="6318865" cy="4259725"/>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FFAD111A-F03A-9AB0-29A1-E4A9C3104563}"/>
              </a:ext>
            </a:extLst>
          </p:cNvPr>
          <p:cNvSpPr txBox="1"/>
          <p:nvPr/>
        </p:nvSpPr>
        <p:spPr>
          <a:xfrm>
            <a:off x="1252102" y="571615"/>
            <a:ext cx="43737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Επιπτώσεις:</a:t>
            </a:r>
            <a:endParaRPr kumimoji="0" lang="el-GR" sz="4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endParaRPr>
          </a:p>
        </p:txBody>
      </p:sp>
      <p:sp>
        <p:nvSpPr>
          <p:cNvPr id="2" name="TextBox 1">
            <a:extLst>
              <a:ext uri="{FF2B5EF4-FFF2-40B4-BE49-F238E27FC236}">
                <a16:creationId xmlns:a16="http://schemas.microsoft.com/office/drawing/2014/main" xmlns="" id="{DAFBF8CE-80F0-5D18-58A0-6100BD71DA32}"/>
              </a:ext>
            </a:extLst>
          </p:cNvPr>
          <p:cNvSpPr txBox="1"/>
          <p:nvPr/>
        </p:nvSpPr>
        <p:spPr>
          <a:xfrm>
            <a:off x="993787" y="2139549"/>
            <a:ext cx="90597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800" b="1" i="0" u="none" strike="noStrike" kern="1200" cap="none" spc="0" normalizeH="0" baseline="0" noProof="0" dirty="0">
                <a:ln>
                  <a:noFill/>
                </a:ln>
                <a:effectLst/>
                <a:uLnTx/>
                <a:uFillTx/>
                <a:latin typeface="Calibri" panose="020F0502020204030204"/>
                <a:ea typeface="+mn-ea"/>
                <a:cs typeface="+mn-cs"/>
              </a:rPr>
              <a:t>03</a:t>
            </a:r>
          </a:p>
        </p:txBody>
      </p:sp>
      <p:sp>
        <p:nvSpPr>
          <p:cNvPr id="16" name="TextBox 15">
            <a:extLst>
              <a:ext uri="{FF2B5EF4-FFF2-40B4-BE49-F238E27FC236}">
                <a16:creationId xmlns:a16="http://schemas.microsoft.com/office/drawing/2014/main" xmlns="" id="{D4AF8414-3F8E-F73A-DB9A-F3D382EAC61C}"/>
              </a:ext>
            </a:extLst>
          </p:cNvPr>
          <p:cNvSpPr txBox="1"/>
          <p:nvPr/>
        </p:nvSpPr>
        <p:spPr>
          <a:xfrm>
            <a:off x="993786" y="2758399"/>
            <a:ext cx="6049475" cy="3785652"/>
          </a:xfrm>
          <a:prstGeom prst="rect">
            <a:avLst/>
          </a:prstGeom>
          <a:noFill/>
        </p:spPr>
        <p:txBody>
          <a:bodyPr wrap="square">
            <a:spAutoFit/>
          </a:bodyPr>
          <a:lstStyle/>
          <a:p>
            <a:r>
              <a:rPr lang="el-GR" sz="2400" b="1" dirty="0">
                <a:latin typeface="Calibri" panose="020F0502020204030204"/>
              </a:rPr>
              <a:t>Μείωση της όρεξης: </a:t>
            </a:r>
            <a:r>
              <a:rPr lang="el-GR" sz="2400" dirty="0">
                <a:latin typeface="Calibri" panose="020F0502020204030204"/>
              </a:rPr>
              <a:t>Ένα χαρακτηριστικό του καφέ είναι ότι σε ορισμένους οργανισμούς, μπορεί να μειώσει την όρεξη για φαγητό, οδηγώντας σε απώλεια βάρους. Στους εφήβους και ιδιαίτερα στα παιδιά, αυτή η επίπτωση του καφέ είναι ανεπιθύμητη, καθώς η ισορροπημένη και σωστή διατροφή είναι το κλειδί για μια υγιή ανάπτυξη, τόσο σωματική όσο και νοητική.</a:t>
            </a:r>
            <a:endParaRPr kumimoji="0" lang="el-GR" sz="2400" b="0" i="0" u="none" strike="noStrike" kern="1200" cap="none" spc="0" normalizeH="0" baseline="0" noProof="0" dirty="0">
              <a:ln>
                <a:noFill/>
              </a:ln>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0"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xmlns="" val="191223219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93300">
            <a:alpha val="58000"/>
          </a:srgbClr>
        </a:solidFill>
        <a:effectLst/>
      </p:bgPr>
    </p:bg>
    <p:spTree>
      <p:nvGrpSpPr>
        <p:cNvPr id="1" name=""/>
        <p:cNvGrpSpPr/>
        <p:nvPr/>
      </p:nvGrpSpPr>
      <p:grpSpPr>
        <a:xfrm>
          <a:off x="0" y="0"/>
          <a:ext cx="0" cy="0"/>
          <a:chOff x="0" y="0"/>
          <a:chExt cx="0" cy="0"/>
        </a:xfrm>
      </p:grpSpPr>
      <p:sp>
        <p:nvSpPr>
          <p:cNvPr id="5" name="Ορθογώνιο: Στρογγύλεμα γωνιών 4">
            <a:extLst>
              <a:ext uri="{FF2B5EF4-FFF2-40B4-BE49-F238E27FC236}">
                <a16:creationId xmlns:a16="http://schemas.microsoft.com/office/drawing/2014/main" xmlns="" id="{405D1B96-E5BE-9B41-5D04-2ED72C4D2129}"/>
              </a:ext>
            </a:extLst>
          </p:cNvPr>
          <p:cNvSpPr/>
          <p:nvPr/>
        </p:nvSpPr>
        <p:spPr>
          <a:xfrm>
            <a:off x="4854222" y="2342937"/>
            <a:ext cx="6366933" cy="397884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FFAD111A-F03A-9AB0-29A1-E4A9C3104563}"/>
              </a:ext>
            </a:extLst>
          </p:cNvPr>
          <p:cNvSpPr txBox="1"/>
          <p:nvPr/>
        </p:nvSpPr>
        <p:spPr>
          <a:xfrm>
            <a:off x="1263391" y="747575"/>
            <a:ext cx="43737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Επιπτώσεις:</a:t>
            </a:r>
            <a:endParaRPr kumimoji="0" lang="el-GR" sz="4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endParaRPr>
          </a:p>
        </p:txBody>
      </p:sp>
      <p:sp>
        <p:nvSpPr>
          <p:cNvPr id="3" name="TextBox 2">
            <a:extLst>
              <a:ext uri="{FF2B5EF4-FFF2-40B4-BE49-F238E27FC236}">
                <a16:creationId xmlns:a16="http://schemas.microsoft.com/office/drawing/2014/main" xmlns="" id="{5AAD936A-A571-3F7C-CB33-ED8C22C6EF79}"/>
              </a:ext>
            </a:extLst>
          </p:cNvPr>
          <p:cNvSpPr txBox="1"/>
          <p:nvPr/>
        </p:nvSpPr>
        <p:spPr>
          <a:xfrm>
            <a:off x="5475841" y="2342937"/>
            <a:ext cx="8266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800" b="1" i="0" u="none" strike="noStrike" kern="1200" cap="none" spc="0" normalizeH="0" baseline="0" noProof="0" dirty="0">
                <a:ln>
                  <a:noFill/>
                </a:ln>
                <a:effectLst/>
                <a:uLnTx/>
                <a:uFillTx/>
                <a:latin typeface="Calibri" panose="020F0502020204030204"/>
                <a:ea typeface="+mn-ea"/>
                <a:cs typeface="+mn-cs"/>
              </a:rPr>
              <a:t>04</a:t>
            </a:r>
          </a:p>
        </p:txBody>
      </p:sp>
      <p:sp>
        <p:nvSpPr>
          <p:cNvPr id="17" name="TextBox 16">
            <a:extLst>
              <a:ext uri="{FF2B5EF4-FFF2-40B4-BE49-F238E27FC236}">
                <a16:creationId xmlns:a16="http://schemas.microsoft.com/office/drawing/2014/main" xmlns="" id="{09E2A0D3-411F-672E-56C9-6A1FA79AF3AD}"/>
              </a:ext>
            </a:extLst>
          </p:cNvPr>
          <p:cNvSpPr txBox="1"/>
          <p:nvPr/>
        </p:nvSpPr>
        <p:spPr>
          <a:xfrm>
            <a:off x="6548285" y="3512903"/>
            <a:ext cx="492596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3BC2C21C-2C8A-043D-D399-F39B9CF2527F}"/>
              </a:ext>
            </a:extLst>
          </p:cNvPr>
          <p:cNvSpPr txBox="1"/>
          <p:nvPr/>
        </p:nvSpPr>
        <p:spPr>
          <a:xfrm>
            <a:off x="5192889" y="3097404"/>
            <a:ext cx="6224577" cy="3046988"/>
          </a:xfrm>
          <a:prstGeom prst="rect">
            <a:avLst/>
          </a:prstGeom>
          <a:noFill/>
        </p:spPr>
        <p:txBody>
          <a:bodyPr wrap="square">
            <a:spAutoFit/>
          </a:bodyPr>
          <a:lstStyle/>
          <a:p>
            <a:r>
              <a:rPr lang="el-GR" sz="2400" b="1" dirty="0">
                <a:latin typeface="Calibri" panose="020F0502020204030204"/>
              </a:rPr>
              <a:t>Οστική ανάπτυξη: </a:t>
            </a:r>
            <a:r>
              <a:rPr lang="el-GR" sz="2400" i="1" dirty="0">
                <a:latin typeface="Bookman Old Style" panose="02050604050505020204" pitchFamily="18" charset="0"/>
              </a:rPr>
              <a:t>Ο καφές έχει διουρητική δράση και βοηθά στην αποβολή του ασβεστίου από το ανθρώπινο σώμα. Όμως στις μικρότερες ηλικίες, το ασβέστιο είναι πολύτιμο για την σωστή ανάπτυξη των οστών και η αποβολή του πρέπει, στα μέτρα του δυνατού, να αποφεύγεται.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xmlns="" val="334805771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93300">
            <a:alpha val="58000"/>
          </a:srgbClr>
        </a:solidFill>
        <a:effectLst/>
      </p:bgPr>
    </p:bg>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xmlns="" id="{BF1B58DD-5B7B-4980-1B2D-231D67B0068F}"/>
              </a:ext>
            </a:extLst>
          </p:cNvPr>
          <p:cNvSpPr/>
          <p:nvPr/>
        </p:nvSpPr>
        <p:spPr>
          <a:xfrm>
            <a:off x="900425" y="2383556"/>
            <a:ext cx="5099665" cy="3859199"/>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FFAD111A-F03A-9AB0-29A1-E4A9C3104563}"/>
              </a:ext>
            </a:extLst>
          </p:cNvPr>
          <p:cNvSpPr txBox="1"/>
          <p:nvPr/>
        </p:nvSpPr>
        <p:spPr>
          <a:xfrm>
            <a:off x="1263391" y="665766"/>
            <a:ext cx="43737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Επιπτώσεις:</a:t>
            </a:r>
            <a:endParaRPr kumimoji="0" lang="el-GR" sz="4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endParaRPr>
          </a:p>
        </p:txBody>
      </p:sp>
      <p:sp>
        <p:nvSpPr>
          <p:cNvPr id="2" name="TextBox 1">
            <a:extLst>
              <a:ext uri="{FF2B5EF4-FFF2-40B4-BE49-F238E27FC236}">
                <a16:creationId xmlns:a16="http://schemas.microsoft.com/office/drawing/2014/main" xmlns="" id="{DAFBF8CE-80F0-5D18-58A0-6100BD71DA32}"/>
              </a:ext>
            </a:extLst>
          </p:cNvPr>
          <p:cNvSpPr txBox="1"/>
          <p:nvPr/>
        </p:nvSpPr>
        <p:spPr>
          <a:xfrm>
            <a:off x="1263391" y="2465841"/>
            <a:ext cx="8266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800" b="1" i="0" u="none" strike="noStrike" kern="1200" cap="none" spc="0" normalizeH="0" baseline="0" noProof="0" dirty="0">
                <a:ln>
                  <a:noFill/>
                </a:ln>
                <a:effectLst/>
                <a:uLnTx/>
                <a:uFillTx/>
                <a:latin typeface="Calibri" panose="020F0502020204030204"/>
                <a:ea typeface="+mn-ea"/>
                <a:cs typeface="+mn-cs"/>
              </a:rPr>
              <a:t>05</a:t>
            </a:r>
          </a:p>
        </p:txBody>
      </p:sp>
      <p:sp>
        <p:nvSpPr>
          <p:cNvPr id="16" name="TextBox 15">
            <a:extLst>
              <a:ext uri="{FF2B5EF4-FFF2-40B4-BE49-F238E27FC236}">
                <a16:creationId xmlns:a16="http://schemas.microsoft.com/office/drawing/2014/main" xmlns="" id="{D4AF8414-3F8E-F73A-DB9A-F3D382EAC61C}"/>
              </a:ext>
            </a:extLst>
          </p:cNvPr>
          <p:cNvSpPr txBox="1"/>
          <p:nvPr/>
        </p:nvSpPr>
        <p:spPr>
          <a:xfrm>
            <a:off x="1140542" y="3008321"/>
            <a:ext cx="4955457"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dirty="0">
                <a:latin typeface="Calibri" panose="020F0502020204030204"/>
              </a:rPr>
              <a:t>Υπερκινητικότητα:</a:t>
            </a:r>
            <a:r>
              <a:rPr lang="el-GR" sz="3600" dirty="0"/>
              <a:t> </a:t>
            </a:r>
            <a:r>
              <a:rPr lang="el-GR" sz="2400" dirty="0">
                <a:latin typeface="Calibri" panose="020F0502020204030204"/>
              </a:rPr>
              <a:t>Στους ενήλικες, ο καφές αυξάνει τη συγκέντρωση, βελτιώνει την παραγωγικότητα και στο νευρικό σύστημα των παιδιών όμως μπορεί να φέρει αντίθετα αποτελέσματα, μειώνοντας τη συγκέντρωση και προκαλώντας υπερκινητικότητα.</a:t>
            </a:r>
          </a:p>
        </p:txBody>
      </p:sp>
    </p:spTree>
    <p:extLst>
      <p:ext uri="{BB962C8B-B14F-4D97-AF65-F5344CB8AC3E}">
        <p14:creationId xmlns:p14="http://schemas.microsoft.com/office/powerpoint/2010/main" xmlns="" val="197939336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93300">
            <a:alpha val="58000"/>
          </a:srgbClr>
        </a:solidFill>
        <a:effectLst/>
      </p:bgPr>
    </p:bg>
    <p:spTree>
      <p:nvGrpSpPr>
        <p:cNvPr id="1" name=""/>
        <p:cNvGrpSpPr/>
        <p:nvPr/>
      </p:nvGrpSpPr>
      <p:grpSpPr>
        <a:xfrm>
          <a:off x="0" y="0"/>
          <a:ext cx="0" cy="0"/>
          <a:chOff x="0" y="0"/>
          <a:chExt cx="0" cy="0"/>
        </a:xfrm>
      </p:grpSpPr>
      <p:sp>
        <p:nvSpPr>
          <p:cNvPr id="5" name="Ορθογώνιο: Στρογγύλεμα γωνιών 4">
            <a:extLst>
              <a:ext uri="{FF2B5EF4-FFF2-40B4-BE49-F238E27FC236}">
                <a16:creationId xmlns:a16="http://schemas.microsoft.com/office/drawing/2014/main" xmlns="" id="{405D1B96-E5BE-9B41-5D04-2ED72C4D2129}"/>
              </a:ext>
            </a:extLst>
          </p:cNvPr>
          <p:cNvSpPr/>
          <p:nvPr/>
        </p:nvSpPr>
        <p:spPr>
          <a:xfrm>
            <a:off x="6223819" y="2681907"/>
            <a:ext cx="5250426" cy="3447960"/>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xmlns="" id="{FFAD111A-F03A-9AB0-29A1-E4A9C3104563}"/>
              </a:ext>
            </a:extLst>
          </p:cNvPr>
          <p:cNvSpPr txBox="1"/>
          <p:nvPr/>
        </p:nvSpPr>
        <p:spPr>
          <a:xfrm>
            <a:off x="1263391" y="747575"/>
            <a:ext cx="437373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400" b="0" i="1"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rPr>
              <a:t>Επιπτώσεις:</a:t>
            </a:r>
            <a:endParaRPr kumimoji="0" lang="el-GR" sz="44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ookman Old Style" panose="02050604050505020204" pitchFamily="18" charset="0"/>
              <a:ea typeface="+mn-ea"/>
              <a:cs typeface="+mn-cs"/>
            </a:endParaRPr>
          </a:p>
        </p:txBody>
      </p:sp>
      <p:sp>
        <p:nvSpPr>
          <p:cNvPr id="3" name="TextBox 2">
            <a:extLst>
              <a:ext uri="{FF2B5EF4-FFF2-40B4-BE49-F238E27FC236}">
                <a16:creationId xmlns:a16="http://schemas.microsoft.com/office/drawing/2014/main" xmlns="" id="{5AAD936A-A571-3F7C-CB33-ED8C22C6EF79}"/>
              </a:ext>
            </a:extLst>
          </p:cNvPr>
          <p:cNvSpPr txBox="1"/>
          <p:nvPr/>
        </p:nvSpPr>
        <p:spPr>
          <a:xfrm>
            <a:off x="6518786" y="2708020"/>
            <a:ext cx="82666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4800" b="1" i="0" u="none" strike="noStrike" kern="1200" cap="none" spc="0" normalizeH="0" baseline="0" noProof="0" dirty="0">
                <a:ln>
                  <a:noFill/>
                </a:ln>
                <a:effectLst/>
                <a:uLnTx/>
                <a:uFillTx/>
                <a:latin typeface="Calibri" panose="020F0502020204030204"/>
                <a:ea typeface="+mn-ea"/>
                <a:cs typeface="+mn-cs"/>
              </a:rPr>
              <a:t>06</a:t>
            </a:r>
          </a:p>
        </p:txBody>
      </p:sp>
      <p:sp>
        <p:nvSpPr>
          <p:cNvPr id="17" name="TextBox 16">
            <a:extLst>
              <a:ext uri="{FF2B5EF4-FFF2-40B4-BE49-F238E27FC236}">
                <a16:creationId xmlns:a16="http://schemas.microsoft.com/office/drawing/2014/main" xmlns="" id="{09E2A0D3-411F-672E-56C9-6A1FA79AF3AD}"/>
              </a:ext>
            </a:extLst>
          </p:cNvPr>
          <p:cNvSpPr txBox="1"/>
          <p:nvPr/>
        </p:nvSpPr>
        <p:spPr>
          <a:xfrm>
            <a:off x="6548285" y="3512903"/>
            <a:ext cx="492596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3BC2C21C-2C8A-043D-D399-F39B9CF2527F}"/>
              </a:ext>
            </a:extLst>
          </p:cNvPr>
          <p:cNvSpPr txBox="1"/>
          <p:nvPr/>
        </p:nvSpPr>
        <p:spPr>
          <a:xfrm>
            <a:off x="6548285" y="3429000"/>
            <a:ext cx="4925960"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uLnTx/>
                <a:uFillTx/>
                <a:latin typeface="Calibri" panose="020F0502020204030204"/>
                <a:ea typeface="+mn-ea"/>
                <a:cs typeface="+mn-cs"/>
              </a:rPr>
              <a:t>Παχυσαρκία: </a:t>
            </a:r>
            <a:r>
              <a:rPr kumimoji="0" lang="el-GR" sz="2400" i="1" u="none" strike="noStrike" kern="1200" cap="none" spc="0" normalizeH="0" baseline="0" noProof="0" dirty="0">
                <a:ln>
                  <a:noFill/>
                </a:ln>
                <a:uLnTx/>
                <a:uFillTx/>
                <a:latin typeface="Bookman Old Style" panose="02050604050505020204" pitchFamily="18" charset="0"/>
              </a:rPr>
              <a:t>Η συχνή κατανάλωση τέτοιων ροφημάτων από μικρές ηλικίες μπορεί να δράσει επιβαρυντικά ως προς τις διατροφικές συνήθειες, βάζοντας τα θεμέλια για την ανάπτυξη παχυσαρκίας.</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xmlns="" val="9554658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FEE801C-41BE-49D7-BAF7-24CB7472A864}"/>
              </a:ext>
            </a:extLst>
          </p:cNvPr>
          <p:cNvSpPr>
            <a:spLocks noGrp="1"/>
          </p:cNvSpPr>
          <p:nvPr>
            <p:ph idx="1"/>
          </p:nvPr>
        </p:nvSpPr>
        <p:spPr>
          <a:xfrm>
            <a:off x="3376789" y="1261179"/>
            <a:ext cx="5438422" cy="1154642"/>
          </a:xfrm>
        </p:spPr>
        <p:txBody>
          <a:bodyPr>
            <a:noAutofit/>
          </a:bodyPr>
          <a:lstStyle/>
          <a:p>
            <a:pPr marL="0" indent="0" algn="ctr">
              <a:buNone/>
            </a:pPr>
            <a:r>
              <a:rPr lang="el-GR" sz="4800" dirty="0">
                <a:solidFill>
                  <a:schemeClr val="bg1"/>
                </a:solidFill>
                <a:latin typeface="Century" panose="02040604050505020304" pitchFamily="18" charset="0"/>
              </a:rPr>
              <a:t>Τέλος Παρουσίασης</a:t>
            </a:r>
          </a:p>
        </p:txBody>
      </p:sp>
      <p:sp>
        <p:nvSpPr>
          <p:cNvPr id="4" name="Θέση περιεχομένου 2">
            <a:extLst>
              <a:ext uri="{FF2B5EF4-FFF2-40B4-BE49-F238E27FC236}">
                <a16:creationId xmlns:a16="http://schemas.microsoft.com/office/drawing/2014/main" xmlns="" id="{5A238708-563D-476C-95A2-F97101B43139}"/>
              </a:ext>
            </a:extLst>
          </p:cNvPr>
          <p:cNvSpPr txBox="1">
            <a:spLocks/>
          </p:cNvSpPr>
          <p:nvPr/>
        </p:nvSpPr>
        <p:spPr>
          <a:xfrm>
            <a:off x="3376789" y="3581046"/>
            <a:ext cx="5438422" cy="1154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sz="3200" dirty="0">
                <a:solidFill>
                  <a:schemeClr val="bg1"/>
                </a:solidFill>
                <a:latin typeface="Century" panose="02040604050505020304" pitchFamily="18" charset="0"/>
              </a:rPr>
              <a:t>Μητροπούλου Σταυρούλα</a:t>
            </a:r>
          </a:p>
          <a:p>
            <a:pPr marL="0" indent="0" algn="ctr">
              <a:buFont typeface="Arial" panose="020B0604020202020204" pitchFamily="34" charset="0"/>
              <a:buNone/>
            </a:pPr>
            <a:r>
              <a:rPr lang="el-GR" sz="3200" dirty="0">
                <a:solidFill>
                  <a:schemeClr val="bg1"/>
                </a:solidFill>
                <a:latin typeface="Century" panose="02040604050505020304" pitchFamily="18" charset="0"/>
              </a:rPr>
              <a:t>Μητροπούλου Σοφία</a:t>
            </a:r>
          </a:p>
          <a:p>
            <a:pPr marL="0" indent="0" algn="ctr">
              <a:buFont typeface="Arial" panose="020B0604020202020204" pitchFamily="34" charset="0"/>
              <a:buNone/>
            </a:pPr>
            <a:r>
              <a:rPr lang="el-GR" sz="3200" dirty="0">
                <a:solidFill>
                  <a:schemeClr val="bg1"/>
                </a:solidFill>
                <a:latin typeface="Century" panose="02040604050505020304" pitchFamily="18" charset="0"/>
              </a:rPr>
              <a:t>Σμέρλα Αγγελική</a:t>
            </a:r>
          </a:p>
        </p:txBody>
      </p:sp>
    </p:spTree>
    <p:extLst>
      <p:ext uri="{BB962C8B-B14F-4D97-AF65-F5344CB8AC3E}">
        <p14:creationId xmlns:p14="http://schemas.microsoft.com/office/powerpoint/2010/main" xmlns="" val="4191178275"/>
      </p:ext>
    </p:extLst>
  </p:cSld>
  <p:clrMapOvr>
    <a:masterClrMapping/>
  </p:clrMapOvr>
  <mc:AlternateContent xmlns:mc="http://schemas.openxmlformats.org/markup-compatibility/2006">
    <mc:Choice xmlns:p14="http://schemas.microsoft.com/office/powerpoint/2010/main" xmlns="" Requires="p14">
      <p:transition spd="slow" p14:dur="1250" advTm="1000">
        <p:push/>
      </p:transition>
    </mc:Choice>
    <mc:Fallback>
      <p:transition spd="slow" advTm="1000">
        <p:pu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xmlns="" id="{040EC39F-FE3A-4C37-AF92-6F477FB99745}"/>
              </a:ext>
            </a:extLst>
          </p:cNvPr>
          <p:cNvSpPr/>
          <p:nvPr/>
        </p:nvSpPr>
        <p:spPr>
          <a:xfrm>
            <a:off x="1043710" y="1020115"/>
            <a:ext cx="9966036" cy="390748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a:extLst>
              <a:ext uri="{FF2B5EF4-FFF2-40B4-BE49-F238E27FC236}">
                <a16:creationId xmlns:a16="http://schemas.microsoft.com/office/drawing/2014/main" xmlns="" id="{7E422FC2-3A73-4B53-A06E-D3880A90BAFA}"/>
              </a:ext>
            </a:extLst>
          </p:cNvPr>
          <p:cNvSpPr/>
          <p:nvPr/>
        </p:nvSpPr>
        <p:spPr>
          <a:xfrm>
            <a:off x="1339273" y="1246909"/>
            <a:ext cx="10039928" cy="4128655"/>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Θέση περιεχομένου 2">
            <a:extLst>
              <a:ext uri="{FF2B5EF4-FFF2-40B4-BE49-F238E27FC236}">
                <a16:creationId xmlns:a16="http://schemas.microsoft.com/office/drawing/2014/main" xmlns="" id="{A5121081-8094-426C-AB8A-74030F92E275}"/>
              </a:ext>
            </a:extLst>
          </p:cNvPr>
          <p:cNvSpPr>
            <a:spLocks noGrp="1"/>
          </p:cNvSpPr>
          <p:nvPr>
            <p:ph idx="1"/>
          </p:nvPr>
        </p:nvSpPr>
        <p:spPr>
          <a:xfrm>
            <a:off x="1530928" y="1909377"/>
            <a:ext cx="9848273" cy="4351338"/>
          </a:xfrm>
        </p:spPr>
        <p:txBody>
          <a:bodyPr/>
          <a:lstStyle/>
          <a:p>
            <a:pPr marL="0" indent="0">
              <a:lnSpc>
                <a:spcPct val="107000"/>
              </a:lnSpc>
              <a:spcAft>
                <a:spcPts val="800"/>
              </a:spcAft>
              <a:buNone/>
            </a:pPr>
            <a:r>
              <a:rPr lang="el-GR" sz="2800" dirty="0">
                <a:effectLst/>
                <a:latin typeface="Calibri" panose="020F0502020204030204" pitchFamily="34" charset="0"/>
                <a:ea typeface="Calibri" panose="020F0502020204030204" pitchFamily="34" charset="0"/>
                <a:cs typeface="Times New Roman" panose="02020603050405020304" pitchFamily="18" charset="0"/>
              </a:rPr>
              <a:t>Μια μελέτη του Παγκόσμιου Οργανισμού Υγείας εξέτασε την ασφάλεια ορισμένων από τα πιο συχνά καταναλώσιμα ενεργειακά ποτά, γεγονός που προκάλεσε ανησυχίες για τη μακροχρόνια τακτική κατανάλωση καφεΐνης, ωστόσο, δήλωσαν ότι απαιτείται περισσότερη έρευνα για τον προσδιορισμό των επιπτώσεών της. </a:t>
            </a:r>
          </a:p>
        </p:txBody>
      </p:sp>
    </p:spTree>
    <p:extLst>
      <p:ext uri="{BB962C8B-B14F-4D97-AF65-F5344CB8AC3E}">
        <p14:creationId xmlns:p14="http://schemas.microsoft.com/office/powerpoint/2010/main" xmlns="" val="414497697"/>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xmlns="" id="{177EF5A6-9BC2-4D35-B3BB-996DCBAEF2A7}"/>
              </a:ext>
            </a:extLst>
          </p:cNvPr>
          <p:cNvSpPr/>
          <p:nvPr/>
        </p:nvSpPr>
        <p:spPr>
          <a:xfrm>
            <a:off x="2068946" y="1753322"/>
            <a:ext cx="7102763" cy="319578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Ορθογώνιο 4">
            <a:extLst>
              <a:ext uri="{FF2B5EF4-FFF2-40B4-BE49-F238E27FC236}">
                <a16:creationId xmlns:a16="http://schemas.microsoft.com/office/drawing/2014/main" xmlns="" id="{76FFA09A-17A8-4752-A77C-C340E2423FFF}"/>
              </a:ext>
            </a:extLst>
          </p:cNvPr>
          <p:cNvSpPr/>
          <p:nvPr/>
        </p:nvSpPr>
        <p:spPr>
          <a:xfrm>
            <a:off x="2221346" y="1905722"/>
            <a:ext cx="7181272" cy="3195781"/>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3" name="Θέση περιεχομένου 2">
            <a:extLst>
              <a:ext uri="{FF2B5EF4-FFF2-40B4-BE49-F238E27FC236}">
                <a16:creationId xmlns:a16="http://schemas.microsoft.com/office/drawing/2014/main" xmlns="" id="{18F736F6-7393-4D6B-A67E-0F5CA27CE88C}"/>
              </a:ext>
            </a:extLst>
          </p:cNvPr>
          <p:cNvSpPr>
            <a:spLocks noGrp="1"/>
          </p:cNvSpPr>
          <p:nvPr>
            <p:ph idx="1"/>
          </p:nvPr>
        </p:nvSpPr>
        <p:spPr>
          <a:xfrm>
            <a:off x="2367973" y="2315151"/>
            <a:ext cx="7034645" cy="2786352"/>
          </a:xfrm>
          <a:ln>
            <a:noFill/>
          </a:ln>
        </p:spPr>
        <p:txBody>
          <a:bodyPr/>
          <a:lstStyle/>
          <a:p>
            <a:pPr marL="0" indent="0">
              <a:buNone/>
            </a:pPr>
            <a:r>
              <a:rPr lang="el-GR" dirty="0"/>
              <a:t>Μια άλλη ανησυχία σχετίζεται με την κατανάλωση ενεργειακών ποτών αναμεμειγμένων με αλκοόλ σε τακτική βάση, η οποία υποδεικνύει την αυξημένη πιθανότητα εμφάνισης πιο δυσμενών συνεπειών, όπως </a:t>
            </a:r>
            <a:r>
              <a:rPr lang="el-GR" dirty="0" err="1"/>
              <a:t>τροχέων</a:t>
            </a:r>
            <a:r>
              <a:rPr lang="el-GR" dirty="0"/>
              <a:t> ατυχημάτων.</a:t>
            </a:r>
          </a:p>
        </p:txBody>
      </p:sp>
    </p:spTree>
    <p:extLst>
      <p:ext uri="{BB962C8B-B14F-4D97-AF65-F5344CB8AC3E}">
        <p14:creationId xmlns:p14="http://schemas.microsoft.com/office/powerpoint/2010/main" xmlns="" val="28471715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25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grpId="0" nodeType="with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extLst>
              <a:ext uri="{837473B0-CC2E-450A-ABE3-18F120FF3D39}">
                <a1611:picAttrSrcUrl xmlns:a1611="http://schemas.microsoft.com/office/drawing/2016/11/main" xmlns=""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42BF1CB-E3C6-4398-96D3-AE9C4141E6E8}"/>
              </a:ext>
            </a:extLst>
          </p:cNvPr>
          <p:cNvSpPr>
            <a:spLocks noGrp="1"/>
          </p:cNvSpPr>
          <p:nvPr>
            <p:ph type="title"/>
          </p:nvPr>
        </p:nvSpPr>
        <p:spPr>
          <a:noFill/>
        </p:spPr>
        <p:txBody>
          <a:bodyPr/>
          <a:lstStyle/>
          <a:p>
            <a:pPr algn="ctr"/>
            <a:r>
              <a:rPr lang="el-GR" b="1" u="sng" dirty="0">
                <a:solidFill>
                  <a:srgbClr val="FF0000"/>
                </a:solidFill>
                <a:effectLst>
                  <a:outerShdw blurRad="38100" dist="38100" dir="2700000" algn="tl">
                    <a:srgbClr val="000000">
                      <a:alpha val="43137"/>
                    </a:srgbClr>
                  </a:outerShdw>
                </a:effectLst>
              </a:rPr>
              <a:t>Παρενέργειες ενεργειακών ποτών:</a:t>
            </a:r>
          </a:p>
        </p:txBody>
      </p:sp>
      <p:graphicFrame>
        <p:nvGraphicFramePr>
          <p:cNvPr id="4" name="Θέση περιεχομένου 3">
            <a:extLst>
              <a:ext uri="{FF2B5EF4-FFF2-40B4-BE49-F238E27FC236}">
                <a16:creationId xmlns:a16="http://schemas.microsoft.com/office/drawing/2014/main" xmlns="" id="{7CE2949C-AEC4-4BBC-843C-4C995715CE62}"/>
              </a:ext>
            </a:extLst>
          </p:cNvPr>
          <p:cNvGraphicFramePr>
            <a:graphicFrameLocks noGrp="1"/>
          </p:cNvGraphicFramePr>
          <p:nvPr>
            <p:ph idx="1"/>
            <p:extLst>
              <p:ext uri="{D42A27DB-BD31-4B8C-83A1-F6EECF244321}">
                <p14:modId xmlns:p14="http://schemas.microsoft.com/office/powerpoint/2010/main" xmlns="" val="1936544925"/>
              </p:ext>
            </p:extLst>
          </p:nvPr>
        </p:nvGraphicFramePr>
        <p:xfrm>
          <a:off x="1326444" y="1501421"/>
          <a:ext cx="9539112" cy="5136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75249357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extLst>
              <a:ext uri="{837473B0-CC2E-450A-ABE3-18F120FF3D39}">
                <a1611:picAttrSrcUrl xmlns:a1611="http://schemas.microsoft.com/office/drawing/2016/11/main" xmlns="" r:id="rId3"/>
              </a:ext>
            </a:extLst>
          </a:blip>
          <a:srcRect/>
          <a:stretch>
            <a:fillRect t="-9000" b="-9000"/>
          </a:stretch>
        </a:blipFill>
        <a:effectLst/>
      </p:bgPr>
    </p:bg>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xmlns="" id="{2A20948B-3691-4903-A11D-6165FCC5175A}"/>
              </a:ext>
            </a:extLst>
          </p:cNvPr>
          <p:cNvGraphicFramePr>
            <a:graphicFrameLocks noGrp="1"/>
          </p:cNvGraphicFramePr>
          <p:nvPr>
            <p:ph idx="1"/>
            <p:extLst>
              <p:ext uri="{D42A27DB-BD31-4B8C-83A1-F6EECF244321}">
                <p14:modId xmlns:p14="http://schemas.microsoft.com/office/powerpoint/2010/main" xmlns="" val="3258570507"/>
              </p:ext>
            </p:extLst>
          </p:nvPr>
        </p:nvGraphicFramePr>
        <p:xfrm>
          <a:off x="1270819" y="106854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346778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585566CC-EB3D-4AF8-A657-C7F819CA9134}"/>
                                            </p:graphicEl>
                                          </p:spTgt>
                                        </p:tgtEl>
                                        <p:attrNameLst>
                                          <p:attrName>style.visibility</p:attrName>
                                        </p:attrNameLst>
                                      </p:cBhvr>
                                      <p:to>
                                        <p:strVal val="visible"/>
                                      </p:to>
                                    </p:set>
                                    <p:animEffect transition="in" filter="fade">
                                      <p:cBhvr>
                                        <p:cTn id="7" dur="500"/>
                                        <p:tgtEl>
                                          <p:spTgt spid="5">
                                            <p:graphicEl>
                                              <a:dgm id="{585566CC-EB3D-4AF8-A657-C7F819CA9134}"/>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82C1DB74-D7DC-42C6-95DC-D68F618CD167}"/>
                                            </p:graphicEl>
                                          </p:spTgt>
                                        </p:tgtEl>
                                        <p:attrNameLst>
                                          <p:attrName>style.visibility</p:attrName>
                                        </p:attrNameLst>
                                      </p:cBhvr>
                                      <p:to>
                                        <p:strVal val="visible"/>
                                      </p:to>
                                    </p:set>
                                    <p:animEffect transition="in" filter="fade">
                                      <p:cBhvr>
                                        <p:cTn id="11" dur="500"/>
                                        <p:tgtEl>
                                          <p:spTgt spid="5">
                                            <p:graphicEl>
                                              <a:dgm id="{82C1DB74-D7DC-42C6-95DC-D68F618CD16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5CB352AC-EF1C-45D0-818C-DF1F47396FF9}"/>
                                            </p:graphicEl>
                                          </p:spTgt>
                                        </p:tgtEl>
                                        <p:attrNameLst>
                                          <p:attrName>style.visibility</p:attrName>
                                        </p:attrNameLst>
                                      </p:cBhvr>
                                      <p:to>
                                        <p:strVal val="visible"/>
                                      </p:to>
                                    </p:set>
                                    <p:animEffect transition="in" filter="fade">
                                      <p:cBhvr>
                                        <p:cTn id="15" dur="500"/>
                                        <p:tgtEl>
                                          <p:spTgt spid="5">
                                            <p:graphicEl>
                                              <a:dgm id="{5CB352AC-EF1C-45D0-818C-DF1F47396FF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F2A42267-F0D8-4C9F-B2D9-3C73B7BEAF30}"/>
                                            </p:graphicEl>
                                          </p:spTgt>
                                        </p:tgtEl>
                                        <p:attrNameLst>
                                          <p:attrName>style.visibility</p:attrName>
                                        </p:attrNameLst>
                                      </p:cBhvr>
                                      <p:to>
                                        <p:strVal val="visible"/>
                                      </p:to>
                                    </p:set>
                                    <p:animEffect transition="in" filter="fade">
                                      <p:cBhvr>
                                        <p:cTn id="19" dur="500"/>
                                        <p:tgtEl>
                                          <p:spTgt spid="5">
                                            <p:graphicEl>
                                              <a:dgm id="{F2A42267-F0D8-4C9F-B2D9-3C73B7BEAF30}"/>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graphicEl>
                                              <a:dgm id="{C31FE591-6341-4B48-B602-44F0BFF778A0}"/>
                                            </p:graphicEl>
                                          </p:spTgt>
                                        </p:tgtEl>
                                        <p:attrNameLst>
                                          <p:attrName>style.visibility</p:attrName>
                                        </p:attrNameLst>
                                      </p:cBhvr>
                                      <p:to>
                                        <p:strVal val="visible"/>
                                      </p:to>
                                    </p:set>
                                    <p:animEffect transition="in" filter="fade">
                                      <p:cBhvr>
                                        <p:cTn id="23" dur="500"/>
                                        <p:tgtEl>
                                          <p:spTgt spid="5">
                                            <p:graphicEl>
                                              <a:dgm id="{C31FE591-6341-4B48-B602-44F0BFF778A0}"/>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
                                            <p:graphicEl>
                                              <a:dgm id="{7F3D279F-F243-4F15-8974-79030C8A1B03}"/>
                                            </p:graphicEl>
                                          </p:spTgt>
                                        </p:tgtEl>
                                        <p:attrNameLst>
                                          <p:attrName>style.visibility</p:attrName>
                                        </p:attrNameLst>
                                      </p:cBhvr>
                                      <p:to>
                                        <p:strVal val="visible"/>
                                      </p:to>
                                    </p:set>
                                    <p:animEffect transition="in" filter="fade">
                                      <p:cBhvr>
                                        <p:cTn id="27" dur="500"/>
                                        <p:tgtEl>
                                          <p:spTgt spid="5">
                                            <p:graphicEl>
                                              <a:dgm id="{7F3D279F-F243-4F15-8974-79030C8A1B03}"/>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graphicEl>
                                              <a:dgm id="{A27E9289-D1D2-40C3-A95E-AE78CD5D9585}"/>
                                            </p:graphicEl>
                                          </p:spTgt>
                                        </p:tgtEl>
                                        <p:attrNameLst>
                                          <p:attrName>style.visibility</p:attrName>
                                        </p:attrNameLst>
                                      </p:cBhvr>
                                      <p:to>
                                        <p:strVal val="visible"/>
                                      </p:to>
                                    </p:set>
                                    <p:animEffect transition="in" filter="fade">
                                      <p:cBhvr>
                                        <p:cTn id="31" dur="500"/>
                                        <p:tgtEl>
                                          <p:spTgt spid="5">
                                            <p:graphicEl>
                                              <a:dgm id="{A27E9289-D1D2-40C3-A95E-AE78CD5D9585}"/>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
                                            <p:graphicEl>
                                              <a:dgm id="{63835197-A2A9-4A41-B130-018E15435ACF}"/>
                                            </p:graphicEl>
                                          </p:spTgt>
                                        </p:tgtEl>
                                        <p:attrNameLst>
                                          <p:attrName>style.visibility</p:attrName>
                                        </p:attrNameLst>
                                      </p:cBhvr>
                                      <p:to>
                                        <p:strVal val="visible"/>
                                      </p:to>
                                    </p:set>
                                    <p:animEffect transition="in" filter="fade">
                                      <p:cBhvr>
                                        <p:cTn id="35" dur="500"/>
                                        <p:tgtEl>
                                          <p:spTgt spid="5">
                                            <p:graphicEl>
                                              <a:dgm id="{63835197-A2A9-4A41-B130-018E15435ACF}"/>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
                                            <p:graphicEl>
                                              <a:dgm id="{EFB00900-0197-43AB-A921-18452216E313}"/>
                                            </p:graphicEl>
                                          </p:spTgt>
                                        </p:tgtEl>
                                        <p:attrNameLst>
                                          <p:attrName>style.visibility</p:attrName>
                                        </p:attrNameLst>
                                      </p:cBhvr>
                                      <p:to>
                                        <p:strVal val="visible"/>
                                      </p:to>
                                    </p:set>
                                    <p:animEffect transition="in" filter="fade">
                                      <p:cBhvr>
                                        <p:cTn id="39" dur="500"/>
                                        <p:tgtEl>
                                          <p:spTgt spid="5">
                                            <p:graphicEl>
                                              <a:dgm id="{EFB00900-0197-43AB-A921-18452216E313}"/>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
                                            <p:graphicEl>
                                              <a:dgm id="{79CBB314-679C-4AB1-AF6A-33D46C95F005}"/>
                                            </p:graphicEl>
                                          </p:spTgt>
                                        </p:tgtEl>
                                        <p:attrNameLst>
                                          <p:attrName>style.visibility</p:attrName>
                                        </p:attrNameLst>
                                      </p:cBhvr>
                                      <p:to>
                                        <p:strVal val="visible"/>
                                      </p:to>
                                    </p:set>
                                    <p:animEffect transition="in" filter="fade">
                                      <p:cBhvr>
                                        <p:cTn id="43" dur="500"/>
                                        <p:tgtEl>
                                          <p:spTgt spid="5">
                                            <p:graphicEl>
                                              <a:dgm id="{79CBB314-679C-4AB1-AF6A-33D46C95F00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extLst>
              <a:ext uri="{837473B0-CC2E-450A-ABE3-18F120FF3D39}">
                <a1611:picAttrSrcUrl xmlns:a1611="http://schemas.microsoft.com/office/drawing/2016/11/main" xmlns=""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9BC7FFE-D31E-451D-B292-EBF40815CF82}"/>
              </a:ext>
            </a:extLst>
          </p:cNvPr>
          <p:cNvSpPr>
            <a:spLocks noGrp="1"/>
          </p:cNvSpPr>
          <p:nvPr>
            <p:ph type="title"/>
          </p:nvPr>
        </p:nvSpPr>
        <p:spPr/>
        <p:txBody>
          <a:bodyPr/>
          <a:lstStyle/>
          <a:p>
            <a:pPr algn="ctr"/>
            <a:r>
              <a:rPr lang="el-GR" b="1" u="sng" dirty="0"/>
              <a:t>Καφεΐνη στα ενεργειακά ποτά:</a:t>
            </a:r>
          </a:p>
        </p:txBody>
      </p:sp>
      <p:graphicFrame>
        <p:nvGraphicFramePr>
          <p:cNvPr id="4" name="Θέση περιεχομένου 3">
            <a:extLst>
              <a:ext uri="{FF2B5EF4-FFF2-40B4-BE49-F238E27FC236}">
                <a16:creationId xmlns:a16="http://schemas.microsoft.com/office/drawing/2014/main" xmlns="" id="{0BDE86D0-BB22-4DA4-9F94-5585244FCADB}"/>
              </a:ext>
            </a:extLst>
          </p:cNvPr>
          <p:cNvGraphicFramePr>
            <a:graphicFrameLocks noGrp="1"/>
          </p:cNvGraphicFramePr>
          <p:nvPr>
            <p:ph idx="1"/>
            <p:extLst>
              <p:ext uri="{D42A27DB-BD31-4B8C-83A1-F6EECF244321}">
                <p14:modId xmlns:p14="http://schemas.microsoft.com/office/powerpoint/2010/main" xmlns="" val="2981528411"/>
              </p:ext>
            </p:extLst>
          </p:nvPr>
        </p:nvGraphicFramePr>
        <p:xfrm>
          <a:off x="838200" y="1591733"/>
          <a:ext cx="10515600" cy="45852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7798650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3000"/>
            <a:lum/>
            <a:extLst>
              <a:ext uri="{837473B0-CC2E-450A-ABE3-18F120FF3D39}">
                <a1611:picAttrSrcUrl xmlns:a1611="http://schemas.microsoft.com/office/drawing/2016/11/main" xmlns=""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149AE6-2AB3-472F-9A12-0485B34B30EE}"/>
              </a:ext>
            </a:extLst>
          </p:cNvPr>
          <p:cNvSpPr>
            <a:spLocks noGrp="1"/>
          </p:cNvSpPr>
          <p:nvPr>
            <p:ph type="title"/>
          </p:nvPr>
        </p:nvSpPr>
        <p:spPr/>
        <p:txBody>
          <a:bodyPr/>
          <a:lstStyle/>
          <a:p>
            <a:pPr algn="ctr"/>
            <a:r>
              <a:rPr lang="el-GR" b="1" u="sng" dirty="0"/>
              <a:t>Ζάχαρη σε ενεργειακά ποτά:</a:t>
            </a:r>
          </a:p>
        </p:txBody>
      </p:sp>
      <p:graphicFrame>
        <p:nvGraphicFramePr>
          <p:cNvPr id="6" name="Θέση περιεχομένου 5">
            <a:extLst>
              <a:ext uri="{FF2B5EF4-FFF2-40B4-BE49-F238E27FC236}">
                <a16:creationId xmlns:a16="http://schemas.microsoft.com/office/drawing/2014/main" xmlns="" id="{BC5D004D-912D-4201-A7D9-CE833D7CC55D}"/>
              </a:ext>
            </a:extLst>
          </p:cNvPr>
          <p:cNvGraphicFramePr>
            <a:graphicFrameLocks noGrp="1"/>
          </p:cNvGraphicFramePr>
          <p:nvPr>
            <p:ph idx="1"/>
            <p:extLst>
              <p:ext uri="{D42A27DB-BD31-4B8C-83A1-F6EECF244321}">
                <p14:modId xmlns:p14="http://schemas.microsoft.com/office/powerpoint/2010/main" xmlns="" val="4008957732"/>
              </p:ext>
            </p:extLst>
          </p:nvPr>
        </p:nvGraphicFramePr>
        <p:xfrm>
          <a:off x="838200" y="1690688"/>
          <a:ext cx="10936111" cy="5032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9294290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ACA57229-CD32-4C22-BAA3-EE6B51A6C05C}"/>
                                            </p:graphicEl>
                                          </p:spTgt>
                                        </p:tgtEl>
                                        <p:attrNameLst>
                                          <p:attrName>style.visibility</p:attrName>
                                        </p:attrNameLst>
                                      </p:cBhvr>
                                      <p:to>
                                        <p:strVal val="visible"/>
                                      </p:to>
                                    </p:set>
                                    <p:animEffect transition="in" filter="fade">
                                      <p:cBhvr>
                                        <p:cTn id="7" dur="500"/>
                                        <p:tgtEl>
                                          <p:spTgt spid="6">
                                            <p:graphicEl>
                                              <a:dgm id="{ACA57229-CD32-4C22-BAA3-EE6B51A6C05C}"/>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98B32EB9-5CA5-465E-B2F6-B599DF4DC7AA}"/>
                                            </p:graphicEl>
                                          </p:spTgt>
                                        </p:tgtEl>
                                        <p:attrNameLst>
                                          <p:attrName>style.visibility</p:attrName>
                                        </p:attrNameLst>
                                      </p:cBhvr>
                                      <p:to>
                                        <p:strVal val="visible"/>
                                      </p:to>
                                    </p:set>
                                    <p:animEffect transition="in" filter="fade">
                                      <p:cBhvr>
                                        <p:cTn id="11" dur="500"/>
                                        <p:tgtEl>
                                          <p:spTgt spid="6">
                                            <p:graphicEl>
                                              <a:dgm id="{98B32EB9-5CA5-465E-B2F6-B599DF4DC7AA}"/>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6BA8B085-698C-456A-A718-ED6F29CA341F}"/>
                                            </p:graphicEl>
                                          </p:spTgt>
                                        </p:tgtEl>
                                        <p:attrNameLst>
                                          <p:attrName>style.visibility</p:attrName>
                                        </p:attrNameLst>
                                      </p:cBhvr>
                                      <p:to>
                                        <p:strVal val="visible"/>
                                      </p:to>
                                    </p:set>
                                    <p:animEffect transition="in" filter="fade">
                                      <p:cBhvr>
                                        <p:cTn id="15" dur="500"/>
                                        <p:tgtEl>
                                          <p:spTgt spid="6">
                                            <p:graphicEl>
                                              <a:dgm id="{6BA8B085-698C-456A-A718-ED6F29CA34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D11DC3A-C1A8-46A0-AA9B-F45550B13D11}"/>
              </a:ext>
            </a:extLst>
          </p:cNvPr>
          <p:cNvSpPr>
            <a:spLocks noGrp="1"/>
          </p:cNvSpPr>
          <p:nvPr>
            <p:ph type="title"/>
          </p:nvPr>
        </p:nvSpPr>
        <p:spPr/>
        <p:txBody>
          <a:bodyPr>
            <a:normAutofit/>
          </a:bodyPr>
          <a:lstStyle/>
          <a:p>
            <a:pPr algn="ctr"/>
            <a:r>
              <a:rPr lang="el-GR" dirty="0">
                <a:latin typeface="Bahnschrift SemiBold Condensed" panose="020B0502040204020203" pitchFamily="34" charset="0"/>
              </a:rPr>
              <a:t>Γιατί δεν πρέπει να τρώμε ΜΟΝΟ γάλα με δημητριακά?</a:t>
            </a:r>
          </a:p>
        </p:txBody>
      </p:sp>
      <p:graphicFrame>
        <p:nvGraphicFramePr>
          <p:cNvPr id="4" name="Θέση περιεχομένου 3">
            <a:extLst>
              <a:ext uri="{FF2B5EF4-FFF2-40B4-BE49-F238E27FC236}">
                <a16:creationId xmlns:a16="http://schemas.microsoft.com/office/drawing/2014/main" xmlns="" id="{31D41360-AFCC-4019-96DA-9BB6FA7D7DB6}"/>
              </a:ext>
            </a:extLst>
          </p:cNvPr>
          <p:cNvGraphicFramePr>
            <a:graphicFrameLocks noGrp="1"/>
          </p:cNvGraphicFramePr>
          <p:nvPr>
            <p:ph idx="1"/>
            <p:extLst>
              <p:ext uri="{D42A27DB-BD31-4B8C-83A1-F6EECF244321}">
                <p14:modId xmlns:p14="http://schemas.microsoft.com/office/powerpoint/2010/main" xmlns="" val="3943436727"/>
              </p:ext>
            </p:extLst>
          </p:nvPr>
        </p:nvGraphicFramePr>
        <p:xfrm>
          <a:off x="838200" y="1794933"/>
          <a:ext cx="10515600" cy="4382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95070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Θέση περιεχομένου 4">
            <a:extLst>
              <a:ext uri="{FF2B5EF4-FFF2-40B4-BE49-F238E27FC236}">
                <a16:creationId xmlns:a16="http://schemas.microsoft.com/office/drawing/2014/main" xmlns="" id="{8395E252-B610-4E3B-8BC7-5050D21E5DD8}"/>
              </a:ext>
            </a:extLst>
          </p:cNvPr>
          <p:cNvGraphicFramePr>
            <a:graphicFrameLocks noGrp="1"/>
          </p:cNvGraphicFramePr>
          <p:nvPr>
            <p:ph idx="1"/>
            <p:extLst>
              <p:ext uri="{D42A27DB-BD31-4B8C-83A1-F6EECF244321}">
                <p14:modId xmlns:p14="http://schemas.microsoft.com/office/powerpoint/2010/main" xmlns="" val="3840374158"/>
              </p:ext>
            </p:extLst>
          </p:nvPr>
        </p:nvGraphicFramePr>
        <p:xfrm>
          <a:off x="838200" y="1628980"/>
          <a:ext cx="10515600" cy="32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317625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260</TotalTime>
  <Words>986</Words>
  <Application>Microsoft Office PowerPoint</Application>
  <PresentationFormat>Προσαρμογή</PresentationFormat>
  <Paragraphs>53</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Θέμα του Office</vt:lpstr>
      <vt:lpstr>Διατροφικά Λάθη και η ανάγκη ισορροπίας στην διατροφή μας</vt:lpstr>
      <vt:lpstr>Διαφάνεια 2</vt:lpstr>
      <vt:lpstr>Διαφάνεια 3</vt:lpstr>
      <vt:lpstr>Παρενέργειες ενεργειακών ποτών:</vt:lpstr>
      <vt:lpstr>Διαφάνεια 5</vt:lpstr>
      <vt:lpstr>Καφεΐνη στα ενεργειακά ποτά:</vt:lpstr>
      <vt:lpstr>Ζάχαρη σε ενεργειακά ποτά:</vt:lpstr>
      <vt:lpstr>Γιατί δεν πρέπει να τρώμε ΜΟΝΟ γάλα με δημητριακά?</vt:lpstr>
      <vt:lpstr>Διαφάνεια 9</vt:lpstr>
      <vt:lpstr>Τι γίνεται αν σας αρέσουν τα δημητριακά;</vt:lpstr>
      <vt:lpstr>Η εύκολη λύση της -όπιτας:</vt:lpstr>
      <vt:lpstr>Γιατί οι καφέδες είναι διατροφικά λάθη?</vt:lpstr>
      <vt:lpstr>Διαφάνεια 13</vt:lpstr>
      <vt:lpstr>Διαφάνεια 14</vt:lpstr>
      <vt:lpstr>Διαφάνεια 15</vt:lpstr>
      <vt:lpstr>Διαφάνεια 16</vt:lpstr>
      <vt:lpstr>Διαφάνεια 17</vt:lpstr>
      <vt:lpstr>Διαφάνεια 18</vt:lpstr>
      <vt:lpstr>Διαφάνεια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Stavroula</dc:creator>
  <cp:lastModifiedBy>User</cp:lastModifiedBy>
  <cp:revision>20</cp:revision>
  <dcterms:created xsi:type="dcterms:W3CDTF">2025-03-30T10:35:13Z</dcterms:created>
  <dcterms:modified xsi:type="dcterms:W3CDTF">2025-05-16T05:59:35Z</dcterms:modified>
</cp:coreProperties>
</file>