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Arimo" charset="0"/>
      <p:regular r:id="rId15"/>
    </p:embeddedFont>
    <p:embeddedFont>
      <p:font typeface="Arimo Bold" charset="0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869" y="-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29.01.2025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10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11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12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2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3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5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6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7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8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9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845475" y="7973765"/>
            <a:ext cx="463154" cy="463154"/>
            <a:chOff x="0" y="0"/>
            <a:chExt cx="617538" cy="6175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7601" cy="617601"/>
            </a:xfrm>
            <a:custGeom>
              <a:avLst/>
              <a:gdLst/>
              <a:ahLst/>
              <a:cxnLst/>
              <a:rect l="l" t="t" r="r" b="b"/>
              <a:pathLst>
                <a:path w="617601" h="617601">
                  <a:moveTo>
                    <a:pt x="0" y="308737"/>
                  </a:moveTo>
                  <a:cubicBezTo>
                    <a:pt x="0" y="138303"/>
                    <a:pt x="138303" y="0"/>
                    <a:pt x="308737" y="0"/>
                  </a:cubicBezTo>
                  <a:cubicBezTo>
                    <a:pt x="310642" y="0"/>
                    <a:pt x="312547" y="889"/>
                    <a:pt x="313690" y="2413"/>
                  </a:cubicBezTo>
                  <a:lnTo>
                    <a:pt x="308737" y="6350"/>
                  </a:lnTo>
                  <a:lnTo>
                    <a:pt x="308737" y="0"/>
                  </a:lnTo>
                  <a:lnTo>
                    <a:pt x="308737" y="6350"/>
                  </a:lnTo>
                  <a:lnTo>
                    <a:pt x="308737" y="0"/>
                  </a:lnTo>
                  <a:cubicBezTo>
                    <a:pt x="479298" y="0"/>
                    <a:pt x="617601" y="138303"/>
                    <a:pt x="617601" y="308737"/>
                  </a:cubicBezTo>
                  <a:cubicBezTo>
                    <a:pt x="617601" y="311150"/>
                    <a:pt x="616204" y="313309"/>
                    <a:pt x="614045" y="314452"/>
                  </a:cubicBezTo>
                  <a:lnTo>
                    <a:pt x="611251" y="308737"/>
                  </a:lnTo>
                  <a:lnTo>
                    <a:pt x="617601" y="308737"/>
                  </a:lnTo>
                  <a:cubicBezTo>
                    <a:pt x="617601" y="479298"/>
                    <a:pt x="479298" y="617474"/>
                    <a:pt x="308864" y="617474"/>
                  </a:cubicBezTo>
                  <a:lnTo>
                    <a:pt x="308864" y="611124"/>
                  </a:lnTo>
                  <a:lnTo>
                    <a:pt x="308864" y="604774"/>
                  </a:lnTo>
                  <a:lnTo>
                    <a:pt x="308864" y="611124"/>
                  </a:lnTo>
                  <a:lnTo>
                    <a:pt x="308864" y="617474"/>
                  </a:lnTo>
                  <a:cubicBezTo>
                    <a:pt x="138303" y="617601"/>
                    <a:pt x="0" y="479298"/>
                    <a:pt x="0" y="308737"/>
                  </a:cubicBezTo>
                  <a:lnTo>
                    <a:pt x="6350" y="308737"/>
                  </a:lnTo>
                  <a:lnTo>
                    <a:pt x="0" y="308737"/>
                  </a:lnTo>
                  <a:moveTo>
                    <a:pt x="12700" y="308737"/>
                  </a:moveTo>
                  <a:lnTo>
                    <a:pt x="6350" y="308737"/>
                  </a:lnTo>
                  <a:lnTo>
                    <a:pt x="12700" y="308737"/>
                  </a:lnTo>
                  <a:cubicBezTo>
                    <a:pt x="12700" y="472313"/>
                    <a:pt x="145288" y="604901"/>
                    <a:pt x="308737" y="604901"/>
                  </a:cubicBezTo>
                  <a:cubicBezTo>
                    <a:pt x="312293" y="604901"/>
                    <a:pt x="315087" y="607695"/>
                    <a:pt x="315087" y="611251"/>
                  </a:cubicBezTo>
                  <a:cubicBezTo>
                    <a:pt x="315087" y="614807"/>
                    <a:pt x="312293" y="617601"/>
                    <a:pt x="308737" y="617601"/>
                  </a:cubicBezTo>
                  <a:cubicBezTo>
                    <a:pt x="305181" y="617601"/>
                    <a:pt x="302387" y="614807"/>
                    <a:pt x="302387" y="611251"/>
                  </a:cubicBezTo>
                  <a:cubicBezTo>
                    <a:pt x="302387" y="607695"/>
                    <a:pt x="305181" y="604901"/>
                    <a:pt x="308737" y="604901"/>
                  </a:cubicBezTo>
                  <a:cubicBezTo>
                    <a:pt x="472313" y="604901"/>
                    <a:pt x="604774" y="472313"/>
                    <a:pt x="604774" y="308864"/>
                  </a:cubicBezTo>
                  <a:cubicBezTo>
                    <a:pt x="604774" y="306451"/>
                    <a:pt x="606171" y="304292"/>
                    <a:pt x="608330" y="303149"/>
                  </a:cubicBezTo>
                  <a:lnTo>
                    <a:pt x="611124" y="308864"/>
                  </a:lnTo>
                  <a:lnTo>
                    <a:pt x="604774" y="308864"/>
                  </a:lnTo>
                  <a:cubicBezTo>
                    <a:pt x="604901" y="145288"/>
                    <a:pt x="472313" y="12700"/>
                    <a:pt x="308737" y="12700"/>
                  </a:cubicBezTo>
                  <a:cubicBezTo>
                    <a:pt x="306832" y="12700"/>
                    <a:pt x="304927" y="11811"/>
                    <a:pt x="303784" y="10287"/>
                  </a:cubicBezTo>
                  <a:lnTo>
                    <a:pt x="308737" y="6350"/>
                  </a:lnTo>
                  <a:lnTo>
                    <a:pt x="308737" y="12700"/>
                  </a:lnTo>
                  <a:cubicBezTo>
                    <a:pt x="145288" y="12700"/>
                    <a:pt x="12700" y="145288"/>
                    <a:pt x="12700" y="3087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 descr="preencoded.png"/>
          <p:cNvSpPr/>
          <p:nvPr/>
        </p:nvSpPr>
        <p:spPr>
          <a:xfrm>
            <a:off x="7845474" y="7469949"/>
            <a:ext cx="434579" cy="434579"/>
          </a:xfrm>
          <a:custGeom>
            <a:avLst/>
            <a:gdLst/>
            <a:ahLst/>
            <a:cxnLst/>
            <a:rect l="l" t="t" r="r" b="b"/>
            <a:pathLst>
              <a:path w="434579" h="434579">
                <a:moveTo>
                  <a:pt x="0" y="0"/>
                </a:moveTo>
                <a:lnTo>
                  <a:pt x="434579" y="0"/>
                </a:lnTo>
                <a:lnTo>
                  <a:pt x="434579" y="434579"/>
                </a:lnTo>
                <a:lnTo>
                  <a:pt x="0" y="434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6866572" cy="10287000"/>
          </a:xfrm>
          <a:custGeom>
            <a:avLst/>
            <a:gdLst/>
            <a:ahLst/>
            <a:cxnLst/>
            <a:rect l="l" t="t" r="r" b="b"/>
            <a:pathLst>
              <a:path w="6866572" h="10287000">
                <a:moveTo>
                  <a:pt x="0" y="0"/>
                </a:moveTo>
                <a:lnTo>
                  <a:pt x="6866572" y="0"/>
                </a:lnTo>
                <a:lnTo>
                  <a:pt x="68665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850237" y="1776412"/>
            <a:ext cx="944552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1" dirty="0">
                <a:solidFill>
                  <a:srgbClr val="484237"/>
                </a:solidFill>
                <a:ea typeface="Arimo Bold"/>
                <a:cs typeface="Arimo Bold"/>
                <a:sym typeface="Arimo Bold"/>
              </a:rPr>
              <a:t>Πρόσφυγες και Αλυτρωτικά Κινήματα κατά το 19ο Αιώνα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50237" y="4457700"/>
            <a:ext cx="9445526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2"/>
              </a:lnSpc>
            </a:pPr>
            <a:r>
              <a:rPr lang="en-US" sz="2800" dirty="0">
                <a:solidFill>
                  <a:srgbClr val="746558"/>
                </a:solidFill>
                <a:ea typeface="Arimo"/>
                <a:cs typeface="Arimo"/>
                <a:sym typeface="Arimo"/>
              </a:rPr>
              <a:t>Κατά τη διάρκεια του 19ου αιώνα, απελευθερωτικά κινήματα ξέσπασαν στην τουρκοκρατούμενη ηπειρωτική Ελλάδα και την Κρήτη, με υποκίνηση ή ανοχή του ελληνικού κράτους. Αυτά τα κινήματα και </a:t>
            </a:r>
            <a:r>
              <a:rPr lang="el-GR" sz="2800" dirty="0" smtClean="0">
                <a:solidFill>
                  <a:srgbClr val="746558"/>
                </a:solidFill>
                <a:ea typeface="Arimo"/>
                <a:cs typeface="Arimo"/>
                <a:sym typeface="Arimo"/>
              </a:rPr>
              <a:t>οι </a:t>
            </a:r>
            <a:r>
              <a:rPr lang="en-US" sz="2800" dirty="0" smtClean="0">
                <a:solidFill>
                  <a:srgbClr val="746558"/>
                </a:solidFill>
                <a:ea typeface="Arimo"/>
                <a:cs typeface="Arimo"/>
                <a:sym typeface="Arimo"/>
              </a:rPr>
              <a:t>συνακόλουθες </a:t>
            </a:r>
            <a:r>
              <a:rPr lang="en-US" sz="2800" dirty="0">
                <a:solidFill>
                  <a:srgbClr val="746558"/>
                </a:solidFill>
                <a:ea typeface="Arimo"/>
                <a:cs typeface="Arimo"/>
                <a:sym typeface="Arimo"/>
              </a:rPr>
              <a:t>αναστατώσεις προκάλεσαν σημαντικά προσφυγικά ρεύματα, συμβάλλοντας στην αύξηση του πληθυσμού της ελεύθερης Ελλάδας.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08676" y="7462817"/>
            <a:ext cx="469359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2"/>
              </a:lnSpc>
            </a:pPr>
            <a:r>
              <a:rPr lang="en-US" sz="245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  Vasilis Varsamopoulos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5474" y="8893000"/>
            <a:ext cx="9662302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  <a:spcBef>
                <a:spcPct val="0"/>
              </a:spcBef>
            </a:pPr>
            <a:r>
              <a:rPr lang="en-US" sz="2150" b="1" dirty="0">
                <a:solidFill>
                  <a:srgbClr val="000000"/>
                </a:solidFill>
                <a:ea typeface="Arimo Bold"/>
                <a:cs typeface="Arimo Bold"/>
                <a:sym typeface="Arimo Bold"/>
              </a:rPr>
              <a:t>Γελοιογραφία από το σατιρικό περιοδικό Νέος Αριστοφάνης: </a:t>
            </a:r>
            <a:endParaRPr lang="en-US" sz="2150" b="1" dirty="0" smtClean="0">
              <a:solidFill>
                <a:srgbClr val="000000"/>
              </a:solidFill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2687"/>
              </a:lnSpc>
              <a:spcBef>
                <a:spcPct val="0"/>
              </a:spcBef>
            </a:pPr>
            <a:r>
              <a:rPr lang="en-US" sz="2150" b="1" dirty="0" smtClean="0">
                <a:solidFill>
                  <a:srgbClr val="000000"/>
                </a:solidFill>
                <a:ea typeface="Arimo Bold"/>
                <a:cs typeface="Arimo Bold"/>
                <a:sym typeface="Arimo Bold"/>
              </a:rPr>
              <a:t>Οι </a:t>
            </a:r>
            <a:r>
              <a:rPr lang="en-US" sz="2150" b="1" dirty="0">
                <a:solidFill>
                  <a:srgbClr val="000000"/>
                </a:solidFill>
                <a:ea typeface="Arimo Bold"/>
                <a:cs typeface="Arimo Bold"/>
                <a:sym typeface="Arimo Bold"/>
              </a:rPr>
              <a:t>«αλύτρωτες» περιοχές είναι τα πουλερικά που ταΐζει η Ελλάδα.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009781" y="2450157"/>
            <a:ext cx="28575" cy="7194054"/>
            <a:chOff x="0" y="0"/>
            <a:chExt cx="38100" cy="95920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8100" cy="9592056"/>
            </a:xfrm>
            <a:custGeom>
              <a:avLst/>
              <a:gdLst/>
              <a:ahLst/>
              <a:cxnLst/>
              <a:rect l="l" t="t" r="r" b="b"/>
              <a:pathLst>
                <a:path w="38100" h="9592056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cubicBezTo>
                    <a:pt x="29591" y="0"/>
                    <a:pt x="38100" y="8509"/>
                    <a:pt x="38100" y="19050"/>
                  </a:cubicBezTo>
                  <a:lnTo>
                    <a:pt x="38100" y="9573006"/>
                  </a:lnTo>
                  <a:cubicBezTo>
                    <a:pt x="38100" y="9583548"/>
                    <a:pt x="29591" y="9592056"/>
                    <a:pt x="19050" y="9592056"/>
                  </a:cubicBezTo>
                  <a:cubicBezTo>
                    <a:pt x="8509" y="9592056"/>
                    <a:pt x="0" y="9583548"/>
                    <a:pt x="0" y="9573006"/>
                  </a:cubicBezTo>
                  <a:close/>
                </a:path>
              </a:pathLst>
            </a:custGeom>
            <a:solidFill>
              <a:srgbClr val="D4CEC3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257877" y="2960638"/>
            <a:ext cx="816323" cy="28575"/>
            <a:chOff x="0" y="0"/>
            <a:chExt cx="1088430" cy="38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88390" cy="38100"/>
            </a:xfrm>
            <a:custGeom>
              <a:avLst/>
              <a:gdLst/>
              <a:ahLst/>
              <a:cxnLst/>
              <a:rect l="l" t="t" r="r" b="b"/>
              <a:pathLst>
                <a:path w="1088390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069340" y="0"/>
                  </a:lnTo>
                  <a:cubicBezTo>
                    <a:pt x="1079881" y="0"/>
                    <a:pt x="1088390" y="8509"/>
                    <a:pt x="1088390" y="19050"/>
                  </a:cubicBezTo>
                  <a:cubicBezTo>
                    <a:pt x="1088390" y="29591"/>
                    <a:pt x="1079881" y="38100"/>
                    <a:pt x="1069340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4CEC3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761685" y="2712541"/>
            <a:ext cx="524767" cy="524768"/>
            <a:chOff x="0" y="0"/>
            <a:chExt cx="699690" cy="6996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9643" cy="699643"/>
            </a:xfrm>
            <a:custGeom>
              <a:avLst/>
              <a:gdLst/>
              <a:ahLst/>
              <a:cxnLst/>
              <a:rect l="l" t="t" r="r" b="b"/>
              <a:pathLst>
                <a:path w="699643" h="699643">
                  <a:moveTo>
                    <a:pt x="0" y="46609"/>
                  </a:moveTo>
                  <a:cubicBezTo>
                    <a:pt x="0" y="20828"/>
                    <a:pt x="20828" y="0"/>
                    <a:pt x="46609" y="0"/>
                  </a:cubicBezTo>
                  <a:lnTo>
                    <a:pt x="653034" y="0"/>
                  </a:lnTo>
                  <a:cubicBezTo>
                    <a:pt x="678815" y="0"/>
                    <a:pt x="699643" y="20828"/>
                    <a:pt x="699643" y="46609"/>
                  </a:cubicBezTo>
                  <a:lnTo>
                    <a:pt x="699643" y="653034"/>
                  </a:lnTo>
                  <a:cubicBezTo>
                    <a:pt x="699643" y="678815"/>
                    <a:pt x="678815" y="699643"/>
                    <a:pt x="653034" y="699643"/>
                  </a:cubicBezTo>
                  <a:lnTo>
                    <a:pt x="46609" y="699643"/>
                  </a:lnTo>
                  <a:cubicBezTo>
                    <a:pt x="20828" y="699643"/>
                    <a:pt x="0" y="678815"/>
                    <a:pt x="0" y="653034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8257877" y="4910732"/>
            <a:ext cx="816323" cy="28575"/>
            <a:chOff x="0" y="0"/>
            <a:chExt cx="1088430" cy="38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88390" cy="38100"/>
            </a:xfrm>
            <a:custGeom>
              <a:avLst/>
              <a:gdLst/>
              <a:ahLst/>
              <a:cxnLst/>
              <a:rect l="l" t="t" r="r" b="b"/>
              <a:pathLst>
                <a:path w="1088390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069340" y="0"/>
                  </a:lnTo>
                  <a:cubicBezTo>
                    <a:pt x="1079881" y="0"/>
                    <a:pt x="1088390" y="8509"/>
                    <a:pt x="1088390" y="19050"/>
                  </a:cubicBezTo>
                  <a:cubicBezTo>
                    <a:pt x="1088390" y="29591"/>
                    <a:pt x="1079881" y="38100"/>
                    <a:pt x="1069340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4CEC3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7761685" y="4662636"/>
            <a:ext cx="524767" cy="524768"/>
            <a:chOff x="0" y="0"/>
            <a:chExt cx="699690" cy="6996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99643" cy="699643"/>
            </a:xfrm>
            <a:custGeom>
              <a:avLst/>
              <a:gdLst/>
              <a:ahLst/>
              <a:cxnLst/>
              <a:rect l="l" t="t" r="r" b="b"/>
              <a:pathLst>
                <a:path w="699643" h="699643">
                  <a:moveTo>
                    <a:pt x="0" y="46609"/>
                  </a:moveTo>
                  <a:cubicBezTo>
                    <a:pt x="0" y="20828"/>
                    <a:pt x="20828" y="0"/>
                    <a:pt x="46609" y="0"/>
                  </a:cubicBezTo>
                  <a:lnTo>
                    <a:pt x="653034" y="0"/>
                  </a:lnTo>
                  <a:cubicBezTo>
                    <a:pt x="678815" y="0"/>
                    <a:pt x="699643" y="20828"/>
                    <a:pt x="699643" y="46609"/>
                  </a:cubicBezTo>
                  <a:lnTo>
                    <a:pt x="699643" y="653034"/>
                  </a:lnTo>
                  <a:cubicBezTo>
                    <a:pt x="699643" y="678815"/>
                    <a:pt x="678815" y="699643"/>
                    <a:pt x="653034" y="699643"/>
                  </a:cubicBezTo>
                  <a:lnTo>
                    <a:pt x="46609" y="699643"/>
                  </a:lnTo>
                  <a:cubicBezTo>
                    <a:pt x="20828" y="699643"/>
                    <a:pt x="0" y="678815"/>
                    <a:pt x="0" y="653034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8257877" y="6860827"/>
            <a:ext cx="816323" cy="28575"/>
            <a:chOff x="0" y="0"/>
            <a:chExt cx="1088430" cy="381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88390" cy="38100"/>
            </a:xfrm>
            <a:custGeom>
              <a:avLst/>
              <a:gdLst/>
              <a:ahLst/>
              <a:cxnLst/>
              <a:rect l="l" t="t" r="r" b="b"/>
              <a:pathLst>
                <a:path w="1088390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069340" y="0"/>
                  </a:lnTo>
                  <a:cubicBezTo>
                    <a:pt x="1079881" y="0"/>
                    <a:pt x="1088390" y="8509"/>
                    <a:pt x="1088390" y="19050"/>
                  </a:cubicBezTo>
                  <a:cubicBezTo>
                    <a:pt x="1088390" y="29591"/>
                    <a:pt x="1079881" y="38100"/>
                    <a:pt x="1069340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4CEC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7761685" y="6612731"/>
            <a:ext cx="524767" cy="524767"/>
            <a:chOff x="0" y="0"/>
            <a:chExt cx="699690" cy="6996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99643" cy="699643"/>
            </a:xfrm>
            <a:custGeom>
              <a:avLst/>
              <a:gdLst/>
              <a:ahLst/>
              <a:cxnLst/>
              <a:rect l="l" t="t" r="r" b="b"/>
              <a:pathLst>
                <a:path w="699643" h="699643">
                  <a:moveTo>
                    <a:pt x="0" y="46609"/>
                  </a:moveTo>
                  <a:cubicBezTo>
                    <a:pt x="0" y="20828"/>
                    <a:pt x="20828" y="0"/>
                    <a:pt x="46609" y="0"/>
                  </a:cubicBezTo>
                  <a:lnTo>
                    <a:pt x="653034" y="0"/>
                  </a:lnTo>
                  <a:cubicBezTo>
                    <a:pt x="678815" y="0"/>
                    <a:pt x="699643" y="20828"/>
                    <a:pt x="699643" y="46609"/>
                  </a:cubicBezTo>
                  <a:lnTo>
                    <a:pt x="699643" y="653034"/>
                  </a:lnTo>
                  <a:cubicBezTo>
                    <a:pt x="699643" y="678815"/>
                    <a:pt x="678815" y="699643"/>
                    <a:pt x="653034" y="699643"/>
                  </a:cubicBezTo>
                  <a:lnTo>
                    <a:pt x="46609" y="699643"/>
                  </a:lnTo>
                  <a:cubicBezTo>
                    <a:pt x="20828" y="699643"/>
                    <a:pt x="0" y="678815"/>
                    <a:pt x="0" y="653034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8257877" y="8437810"/>
            <a:ext cx="816323" cy="28575"/>
            <a:chOff x="0" y="0"/>
            <a:chExt cx="1088430" cy="38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88390" cy="38100"/>
            </a:xfrm>
            <a:custGeom>
              <a:avLst/>
              <a:gdLst/>
              <a:ahLst/>
              <a:cxnLst/>
              <a:rect l="l" t="t" r="r" b="b"/>
              <a:pathLst>
                <a:path w="1088390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069340" y="0"/>
                  </a:lnTo>
                  <a:cubicBezTo>
                    <a:pt x="1079881" y="0"/>
                    <a:pt x="1088390" y="8509"/>
                    <a:pt x="1088390" y="19050"/>
                  </a:cubicBezTo>
                  <a:cubicBezTo>
                    <a:pt x="1088390" y="29591"/>
                    <a:pt x="1079881" y="38100"/>
                    <a:pt x="1069340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4CEC3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7761685" y="8189714"/>
            <a:ext cx="524767" cy="524767"/>
            <a:chOff x="0" y="0"/>
            <a:chExt cx="699690" cy="6996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99643" cy="699643"/>
            </a:xfrm>
            <a:custGeom>
              <a:avLst/>
              <a:gdLst/>
              <a:ahLst/>
              <a:cxnLst/>
              <a:rect l="l" t="t" r="r" b="b"/>
              <a:pathLst>
                <a:path w="699643" h="699643">
                  <a:moveTo>
                    <a:pt x="0" y="46609"/>
                  </a:moveTo>
                  <a:cubicBezTo>
                    <a:pt x="0" y="20828"/>
                    <a:pt x="20828" y="0"/>
                    <a:pt x="46609" y="0"/>
                  </a:cubicBezTo>
                  <a:lnTo>
                    <a:pt x="653034" y="0"/>
                  </a:lnTo>
                  <a:cubicBezTo>
                    <a:pt x="678815" y="0"/>
                    <a:pt x="699643" y="20828"/>
                    <a:pt x="699643" y="46609"/>
                  </a:cubicBezTo>
                  <a:lnTo>
                    <a:pt x="699643" y="653034"/>
                  </a:lnTo>
                  <a:cubicBezTo>
                    <a:pt x="699643" y="678815"/>
                    <a:pt x="678815" y="699643"/>
                    <a:pt x="653034" y="699643"/>
                  </a:cubicBezTo>
                  <a:lnTo>
                    <a:pt x="46609" y="699643"/>
                  </a:lnTo>
                  <a:cubicBezTo>
                    <a:pt x="20828" y="699643"/>
                    <a:pt x="0" y="678815"/>
                    <a:pt x="0" y="653034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sp>
        <p:nvSpPr>
          <p:cNvPr id="25" name="Freeform 25"/>
          <p:cNvSpPr/>
          <p:nvPr/>
        </p:nvSpPr>
        <p:spPr>
          <a:xfrm>
            <a:off x="0" y="-559"/>
            <a:ext cx="7445722" cy="10276511"/>
          </a:xfrm>
          <a:custGeom>
            <a:avLst/>
            <a:gdLst/>
            <a:ahLst/>
            <a:cxnLst/>
            <a:rect l="l" t="t" r="r" b="b"/>
            <a:pathLst>
              <a:path w="7445722" h="10276511">
                <a:moveTo>
                  <a:pt x="0" y="0"/>
                </a:moveTo>
                <a:lnTo>
                  <a:pt x="7445722" y="0"/>
                </a:lnTo>
                <a:lnTo>
                  <a:pt x="7445722" y="10276511"/>
                </a:lnTo>
                <a:lnTo>
                  <a:pt x="0" y="102765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4152" r="-52626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7674322" y="604689"/>
            <a:ext cx="9797355" cy="1431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87"/>
              </a:lnSpc>
            </a:pPr>
            <a:r>
              <a:rPr lang="en-US" sz="4500" b="1" dirty="0">
                <a:solidFill>
                  <a:srgbClr val="484237"/>
                </a:solidFill>
                <a:latin typeface="+mj-lt"/>
                <a:ea typeface="Arimo Bold"/>
                <a:cs typeface="Arimo Bold"/>
                <a:sym typeface="Arimo Bold"/>
              </a:rPr>
              <a:t>Εξέλιξη του Προσφυγικού Κύματος από την Κρήτη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941469" y="2828479"/>
            <a:ext cx="165050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306817" y="2654796"/>
            <a:ext cx="2915394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Μέσα 1867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306817" y="3092351"/>
            <a:ext cx="816486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sz="25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Μικρός σχετικά αριθμός αμάχων κατόρθωσε να φύγει από την Κρήτη, όπου τα προβλήματα διαβίωσης ήταν μεγάλα.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918102" y="4778574"/>
            <a:ext cx="211931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306817" y="4604891"/>
            <a:ext cx="2939654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Διακοπή Μεταφορών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306817" y="5042446"/>
            <a:ext cx="8164860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sz="25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Μερικά ξένα πλοία διέκοψαν για μήνες τη μεταφορά γυναικόπαιδων, μετά από διαμαρτυρίες της Οθωμανικής αυτοκρατορίας.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918697" y="6728669"/>
            <a:ext cx="210741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306817" y="6554986"/>
            <a:ext cx="2915394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Φεβρουάριος 1868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306817" y="6992541"/>
            <a:ext cx="816486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sz="25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Περίπου 10.000 πρόσφυγες είχαν φτάσει στην Αθήνα.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914977" y="8305651"/>
            <a:ext cx="21818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4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306817" y="8131969"/>
            <a:ext cx="2915394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1868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306817" y="8569524"/>
            <a:ext cx="816486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sz="25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Πρόσφυγες κατέπλεαν καθημερινά σε μεγάλες ομάδες, κυρίως άμαχος πληθυσμός, σε κακή κατάσταση.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992238" y="1158031"/>
            <a:ext cx="11538198" cy="815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4500" b="1" dirty="0">
                <a:solidFill>
                  <a:srgbClr val="484237"/>
                </a:solidFill>
                <a:latin typeface="+mj-lt"/>
                <a:ea typeface="Arimo Bold"/>
                <a:cs typeface="Arimo Bold"/>
                <a:sym typeface="Arimo Bold"/>
              </a:rPr>
              <a:t>Αδυναμία του Ελληνικού Κράτους</a:t>
            </a:r>
          </a:p>
        </p:txBody>
      </p:sp>
      <p:sp>
        <p:nvSpPr>
          <p:cNvPr id="7" name="Freeform 7" descr="preencoded.png"/>
          <p:cNvSpPr/>
          <p:nvPr/>
        </p:nvSpPr>
        <p:spPr>
          <a:xfrm>
            <a:off x="3722935" y="2668191"/>
            <a:ext cx="2690069" cy="2087315"/>
          </a:xfrm>
          <a:custGeom>
            <a:avLst/>
            <a:gdLst/>
            <a:ahLst/>
            <a:cxnLst/>
            <a:rect l="l" t="t" r="r" b="b"/>
            <a:pathLst>
              <a:path w="2690069" h="2087315">
                <a:moveTo>
                  <a:pt x="0" y="0"/>
                </a:moveTo>
                <a:lnTo>
                  <a:pt x="2690069" y="0"/>
                </a:lnTo>
                <a:lnTo>
                  <a:pt x="2690069" y="2087315"/>
                </a:lnTo>
                <a:lnTo>
                  <a:pt x="0" y="20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2" b="-42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984402" y="3565624"/>
            <a:ext cx="16713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7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96521" y="3140422"/>
            <a:ext cx="4657497" cy="449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Έλλειψη Υποστήριξης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96521" y="3686770"/>
            <a:ext cx="8732192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5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Το κράτος απέτυχε να στηρίξει σταθερά την Κρητική επανάσταση.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483846" y="4771876"/>
            <a:ext cx="10741075" cy="19050"/>
            <a:chOff x="0" y="0"/>
            <a:chExt cx="14321433" cy="25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321410" cy="25400"/>
            </a:xfrm>
            <a:custGeom>
              <a:avLst/>
              <a:gdLst/>
              <a:ahLst/>
              <a:cxnLst/>
              <a:rect l="l" t="t" r="r" b="b"/>
              <a:pathLst>
                <a:path w="14321410" h="25400">
                  <a:moveTo>
                    <a:pt x="0" y="12700"/>
                  </a:moveTo>
                  <a:cubicBezTo>
                    <a:pt x="0" y="5715"/>
                    <a:pt x="5715" y="0"/>
                    <a:pt x="12700" y="0"/>
                  </a:cubicBezTo>
                  <a:lnTo>
                    <a:pt x="14308710" y="0"/>
                  </a:lnTo>
                  <a:cubicBezTo>
                    <a:pt x="14315695" y="0"/>
                    <a:pt x="14321410" y="5715"/>
                    <a:pt x="14321410" y="12700"/>
                  </a:cubicBezTo>
                  <a:cubicBezTo>
                    <a:pt x="14321410" y="19685"/>
                    <a:pt x="14315695" y="25400"/>
                    <a:pt x="14308710" y="25400"/>
                  </a:cubicBezTo>
                  <a:lnTo>
                    <a:pt x="12700" y="25400"/>
                  </a:lnTo>
                  <a:cubicBezTo>
                    <a:pt x="5715" y="25400"/>
                    <a:pt x="0" y="19685"/>
                    <a:pt x="0" y="12700"/>
                  </a:cubicBezTo>
                  <a:close/>
                </a:path>
              </a:pathLst>
            </a:custGeom>
            <a:solidFill>
              <a:srgbClr val="D4CEC3"/>
            </a:solidFill>
          </p:spPr>
        </p:sp>
      </p:grpSp>
      <p:sp>
        <p:nvSpPr>
          <p:cNvPr id="13" name="Freeform 13" descr="preencoded.png"/>
          <p:cNvSpPr/>
          <p:nvPr/>
        </p:nvSpPr>
        <p:spPr>
          <a:xfrm>
            <a:off x="2377976" y="4826348"/>
            <a:ext cx="5380136" cy="2087315"/>
          </a:xfrm>
          <a:custGeom>
            <a:avLst/>
            <a:gdLst/>
            <a:ahLst/>
            <a:cxnLst/>
            <a:rect l="l" t="t" r="r" b="b"/>
            <a:pathLst>
              <a:path w="5380136" h="2087315">
                <a:moveTo>
                  <a:pt x="0" y="0"/>
                </a:moveTo>
                <a:lnTo>
                  <a:pt x="5380136" y="0"/>
                </a:lnTo>
                <a:lnTo>
                  <a:pt x="5380136" y="2087314"/>
                </a:lnTo>
                <a:lnTo>
                  <a:pt x="0" y="20873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" r="-45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960590" y="5453211"/>
            <a:ext cx="21475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7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41630" y="5298579"/>
            <a:ext cx="5456524" cy="449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Ανεπαρκής Αντιμετώπιση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41630" y="5844927"/>
            <a:ext cx="8450164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5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Αποτυχία αντιμετώπισης του οξέος προσφυγικού προβλήματος.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828955" y="6930032"/>
            <a:ext cx="9395966" cy="19050"/>
            <a:chOff x="0" y="0"/>
            <a:chExt cx="12527955" cy="25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527915" cy="25400"/>
            </a:xfrm>
            <a:custGeom>
              <a:avLst/>
              <a:gdLst/>
              <a:ahLst/>
              <a:cxnLst/>
              <a:rect l="l" t="t" r="r" b="b"/>
              <a:pathLst>
                <a:path w="12527915" h="25400">
                  <a:moveTo>
                    <a:pt x="0" y="12700"/>
                  </a:moveTo>
                  <a:cubicBezTo>
                    <a:pt x="0" y="5715"/>
                    <a:pt x="5715" y="0"/>
                    <a:pt x="12700" y="0"/>
                  </a:cubicBezTo>
                  <a:lnTo>
                    <a:pt x="12515215" y="0"/>
                  </a:lnTo>
                  <a:cubicBezTo>
                    <a:pt x="12522200" y="0"/>
                    <a:pt x="12527915" y="5715"/>
                    <a:pt x="12527915" y="12700"/>
                  </a:cubicBezTo>
                  <a:cubicBezTo>
                    <a:pt x="12527915" y="19685"/>
                    <a:pt x="12522200" y="25400"/>
                    <a:pt x="12515215" y="25400"/>
                  </a:cubicBezTo>
                  <a:lnTo>
                    <a:pt x="12700" y="25400"/>
                  </a:lnTo>
                  <a:cubicBezTo>
                    <a:pt x="5715" y="25400"/>
                    <a:pt x="0" y="19685"/>
                    <a:pt x="0" y="12700"/>
                  </a:cubicBezTo>
                  <a:close/>
                </a:path>
              </a:pathLst>
            </a:custGeom>
            <a:solidFill>
              <a:srgbClr val="D4CEC3"/>
            </a:solidFill>
          </p:spPr>
        </p:sp>
      </p:grpSp>
      <p:sp>
        <p:nvSpPr>
          <p:cNvPr id="19" name="Freeform 19" descr="preencoded.png"/>
          <p:cNvSpPr/>
          <p:nvPr/>
        </p:nvSpPr>
        <p:spPr>
          <a:xfrm>
            <a:off x="1032868" y="6984504"/>
            <a:ext cx="8070205" cy="2087315"/>
          </a:xfrm>
          <a:custGeom>
            <a:avLst/>
            <a:gdLst/>
            <a:ahLst/>
            <a:cxnLst/>
            <a:rect l="l" t="t" r="r" b="b"/>
            <a:pathLst>
              <a:path w="8070205" h="2087315">
                <a:moveTo>
                  <a:pt x="0" y="0"/>
                </a:moveTo>
                <a:lnTo>
                  <a:pt x="8070204" y="0"/>
                </a:lnTo>
                <a:lnTo>
                  <a:pt x="8070204" y="2087315"/>
                </a:lnTo>
                <a:lnTo>
                  <a:pt x="0" y="20873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" r="-16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961036" y="7611367"/>
            <a:ext cx="21356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7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386590" y="7229921"/>
            <a:ext cx="354404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Έλλειψη Πόρων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386590" y="7776270"/>
            <a:ext cx="762565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5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Ανεπάρκεια οικονομικών και υλικών πόρων για την υποστήριξη των προσφύγων.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992238" y="1961700"/>
            <a:ext cx="11809362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6000" b="1" dirty="0">
                <a:solidFill>
                  <a:srgbClr val="484237"/>
                </a:solidFill>
                <a:latin typeface="+mj-lt"/>
                <a:ea typeface="Arimo Bold"/>
                <a:cs typeface="Arimo Bold"/>
                <a:sym typeface="Arimo Bold"/>
              </a:rPr>
              <a:t>Μεταγενέστερες Κρητικές Κρίσεις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14600" y="4559053"/>
            <a:ext cx="4510088" cy="854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2"/>
              </a:lnSpc>
            </a:pPr>
            <a:r>
              <a:rPr lang="en-US" sz="4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1895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97622" y="5705921"/>
            <a:ext cx="3544044" cy="41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Ανακίνηση Κρητικού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14600" y="6275250"/>
            <a:ext cx="4510088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2"/>
              </a:lnSpc>
            </a:pPr>
            <a:r>
              <a:rPr lang="en-US" sz="25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Το 1895 ανακινήθηκε πάλι το Κρητικό ζήτημα, αλλά χωρίς να προκαλέσει μεγάλο κύμα φυγής.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10800" y="4559052"/>
            <a:ext cx="4510236" cy="854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2"/>
              </a:lnSpc>
            </a:pPr>
            <a:r>
              <a:rPr lang="en-US" sz="4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1895-1898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76024" y="5705920"/>
            <a:ext cx="3779788" cy="41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Καθοριστικά Γεγονότα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10800" y="6271380"/>
            <a:ext cx="4510236" cy="181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2"/>
              </a:lnSpc>
            </a:pPr>
            <a:r>
              <a:rPr lang="en-US" sz="25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Τα γεγονότα αυτής της περιόδου ήταν καθοριστικά για την τύχη του νησιού, αλλά δεν προκάλεσαν κύμα μεγάλης φυγής.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992237" y="2160835"/>
            <a:ext cx="16267062" cy="85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1" dirty="0">
                <a:solidFill>
                  <a:srgbClr val="484237"/>
                </a:solidFill>
                <a:ea typeface="Arimo Bold"/>
                <a:cs typeface="Arimo Bold"/>
                <a:sym typeface="Arimo Bold"/>
              </a:rPr>
              <a:t>Συμμετοχή Προσφύγων στα Αλυτρωτικά Κινήματα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92238" y="4734074"/>
            <a:ext cx="496044" cy="496044"/>
            <a:chOff x="0" y="0"/>
            <a:chExt cx="661392" cy="6613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1416" cy="661416"/>
            </a:xfrm>
            <a:custGeom>
              <a:avLst/>
              <a:gdLst/>
              <a:ahLst/>
              <a:cxnLst/>
              <a:rect l="l" t="t" r="r" b="b"/>
              <a:pathLst>
                <a:path w="661416" h="661416">
                  <a:moveTo>
                    <a:pt x="0" y="56769"/>
                  </a:moveTo>
                  <a:cubicBezTo>
                    <a:pt x="0" y="25400"/>
                    <a:pt x="25400" y="0"/>
                    <a:pt x="56769" y="0"/>
                  </a:cubicBezTo>
                  <a:lnTo>
                    <a:pt x="604647" y="0"/>
                  </a:lnTo>
                  <a:cubicBezTo>
                    <a:pt x="636016" y="0"/>
                    <a:pt x="661416" y="25400"/>
                    <a:pt x="661416" y="56769"/>
                  </a:cubicBezTo>
                  <a:lnTo>
                    <a:pt x="661416" y="604647"/>
                  </a:lnTo>
                  <a:cubicBezTo>
                    <a:pt x="661416" y="636016"/>
                    <a:pt x="636016" y="661416"/>
                    <a:pt x="604647" y="661416"/>
                  </a:cubicBezTo>
                  <a:lnTo>
                    <a:pt x="56769" y="661416"/>
                  </a:lnTo>
                  <a:cubicBezTo>
                    <a:pt x="25400" y="661416"/>
                    <a:pt x="0" y="636016"/>
                    <a:pt x="0" y="604647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771799" y="4695974"/>
            <a:ext cx="354404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Ένοπλοι Πρόσφυγες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71799" y="5242323"/>
            <a:ext cx="4465885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 dirty="0">
                <a:solidFill>
                  <a:srgbClr val="746558"/>
                </a:solidFill>
                <a:ea typeface="Arimo"/>
                <a:cs typeface="Arimo"/>
                <a:sym typeface="Arimo"/>
              </a:rPr>
              <a:t>Μακεδόνες, Ηπειρώτες και Κρήτες πρόσφυγες που είχαν εγκατασταθεί στην ελεύθερη Ελλάδα από τον καιρό της Επανάστασης συμμετείχαν ενεργά στα αλυτρωτικά κινήματα.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521202" y="4734074"/>
            <a:ext cx="496044" cy="496044"/>
            <a:chOff x="0" y="0"/>
            <a:chExt cx="661392" cy="6613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61416" cy="661416"/>
            </a:xfrm>
            <a:custGeom>
              <a:avLst/>
              <a:gdLst/>
              <a:ahLst/>
              <a:cxnLst/>
              <a:rect l="l" t="t" r="r" b="b"/>
              <a:pathLst>
                <a:path w="661416" h="661416">
                  <a:moveTo>
                    <a:pt x="0" y="56769"/>
                  </a:moveTo>
                  <a:cubicBezTo>
                    <a:pt x="0" y="25400"/>
                    <a:pt x="25400" y="0"/>
                    <a:pt x="56769" y="0"/>
                  </a:cubicBezTo>
                  <a:lnTo>
                    <a:pt x="604647" y="0"/>
                  </a:lnTo>
                  <a:cubicBezTo>
                    <a:pt x="636016" y="0"/>
                    <a:pt x="661416" y="25400"/>
                    <a:pt x="661416" y="56769"/>
                  </a:cubicBezTo>
                  <a:lnTo>
                    <a:pt x="661416" y="604647"/>
                  </a:lnTo>
                  <a:cubicBezTo>
                    <a:pt x="661416" y="636016"/>
                    <a:pt x="636016" y="661416"/>
                    <a:pt x="604647" y="661416"/>
                  </a:cubicBezTo>
                  <a:lnTo>
                    <a:pt x="56769" y="661416"/>
                  </a:lnTo>
                  <a:cubicBezTo>
                    <a:pt x="25400" y="661416"/>
                    <a:pt x="0" y="636016"/>
                    <a:pt x="0" y="604647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7300764" y="4695974"/>
            <a:ext cx="4377929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Νέα Προσφυγικά Ρεύματα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00764" y="5242323"/>
            <a:ext cx="4465885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 dirty="0">
                <a:solidFill>
                  <a:srgbClr val="746558"/>
                </a:solidFill>
                <a:ea typeface="Arimo"/>
                <a:cs typeface="Arimo"/>
                <a:sym typeface="Arimo"/>
              </a:rPr>
              <a:t>Οι αναστατώσεις που προκλήθηκαν από τα κινήματα οδήγησαν σε νέα κύματα προσφύγων, με το μεγαλύτερο να προέρχεται από την Κρητική επανάσταση του 1866-69.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050166" y="4734074"/>
            <a:ext cx="496044" cy="496044"/>
            <a:chOff x="0" y="0"/>
            <a:chExt cx="661392" cy="66139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61416" cy="661416"/>
            </a:xfrm>
            <a:custGeom>
              <a:avLst/>
              <a:gdLst/>
              <a:ahLst/>
              <a:cxnLst/>
              <a:rect l="l" t="t" r="r" b="b"/>
              <a:pathLst>
                <a:path w="661416" h="661416">
                  <a:moveTo>
                    <a:pt x="0" y="56769"/>
                  </a:moveTo>
                  <a:cubicBezTo>
                    <a:pt x="0" y="25400"/>
                    <a:pt x="25400" y="0"/>
                    <a:pt x="56769" y="0"/>
                  </a:cubicBezTo>
                  <a:lnTo>
                    <a:pt x="604647" y="0"/>
                  </a:lnTo>
                  <a:cubicBezTo>
                    <a:pt x="636016" y="0"/>
                    <a:pt x="661416" y="25400"/>
                    <a:pt x="661416" y="56769"/>
                  </a:cubicBezTo>
                  <a:lnTo>
                    <a:pt x="661416" y="604647"/>
                  </a:lnTo>
                  <a:cubicBezTo>
                    <a:pt x="661416" y="636016"/>
                    <a:pt x="636016" y="661416"/>
                    <a:pt x="604647" y="661416"/>
                  </a:cubicBezTo>
                  <a:lnTo>
                    <a:pt x="56769" y="661416"/>
                  </a:lnTo>
                  <a:cubicBezTo>
                    <a:pt x="25400" y="661416"/>
                    <a:pt x="0" y="636016"/>
                    <a:pt x="0" y="604647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2829729" y="4695974"/>
            <a:ext cx="354404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Αύξηση Πληθυσμού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829729" y="5242323"/>
            <a:ext cx="4465885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 dirty="0">
                <a:solidFill>
                  <a:srgbClr val="746558"/>
                </a:solidFill>
                <a:ea typeface="Arimo"/>
                <a:cs typeface="Arimo"/>
                <a:sym typeface="Arimo"/>
              </a:rPr>
              <a:t>Τα προσφυγικά ρεύματα συνέβαλαν σημαντικά στη σταθερή αύξηση του πληθυσμού της χώρας, ο οποίος διπλασιάστηκε από το 1840 έως το 1880.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876764"/>
            <a:ext cx="15640645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1" dirty="0">
                <a:solidFill>
                  <a:srgbClr val="484237"/>
                </a:solidFill>
                <a:latin typeface="+mj-lt"/>
                <a:ea typeface="Arimo Bold"/>
                <a:cs typeface="Arimo Bold"/>
                <a:sym typeface="Arimo Bold"/>
              </a:rPr>
              <a:t>Προσωρινή Φύση των Προσφυγικών Κινήσεων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2238" y="4504730"/>
            <a:ext cx="4257229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 dirty="0">
                <a:solidFill>
                  <a:srgbClr val="484237"/>
                </a:solidFill>
                <a:latin typeface="+mj-lt"/>
                <a:ea typeface="Arimo Bold"/>
                <a:cs typeface="Arimo Bold"/>
                <a:sym typeface="Arimo Bold"/>
              </a:rPr>
              <a:t>Επιστροφή στις Πατρίδες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2238" y="5164485"/>
            <a:ext cx="7805886" cy="1919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4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Σε αρκετές περιπτώσεις, οι πρόσφυγες που προέρχονταν από περιοχές σε εμπόλεμη κατάσταση επέστρεφαν μετά από σύντομο διάστημα στις ιδιαίτερες πατρίδες τους, όταν ηρεμούσαν τα πράγματα.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99401" y="4504730"/>
            <a:ext cx="354404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 dirty="0">
                <a:solidFill>
                  <a:srgbClr val="484237"/>
                </a:solidFill>
                <a:latin typeface="+mj-lt"/>
                <a:ea typeface="Arimo Bold"/>
                <a:cs typeface="Arimo Bold"/>
                <a:sym typeface="Arimo Bold"/>
              </a:rPr>
              <a:t>Προσωρινή Διαμονή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99401" y="5164485"/>
            <a:ext cx="780588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4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Αυτό</a:t>
            </a:r>
            <a:r>
              <a:rPr lang="en-US" sz="24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 το φαινόμενο υπογραμμίζει τη συχνά προσωρινή φύση των προσφυγικών κινήσεων κατά τη διάρκεια του 19ου αιώνα, καθώς πολλοί πρόσφυγες διατηρούσαν την ελπίδα και την πρόθεση να επιστρέψουν στις εστίες τους.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215237" y="3024634"/>
            <a:ext cx="791915" cy="28575"/>
            <a:chOff x="0" y="0"/>
            <a:chExt cx="1055887" cy="38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55878" cy="38100"/>
            </a:xfrm>
            <a:custGeom>
              <a:avLst/>
              <a:gdLst/>
              <a:ahLst/>
              <a:cxnLst/>
              <a:rect l="l" t="t" r="r" b="b"/>
              <a:pathLst>
                <a:path w="1055878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036828" y="0"/>
                  </a:lnTo>
                  <a:cubicBezTo>
                    <a:pt x="1047369" y="0"/>
                    <a:pt x="1055878" y="8509"/>
                    <a:pt x="1055878" y="19050"/>
                  </a:cubicBezTo>
                  <a:cubicBezTo>
                    <a:pt x="1055878" y="29591"/>
                    <a:pt x="1047369" y="38100"/>
                    <a:pt x="1036828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4CEC3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734672" y="2784425"/>
            <a:ext cx="509141" cy="509141"/>
            <a:chOff x="0" y="0"/>
            <a:chExt cx="678855" cy="6788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5" h="678815">
                  <a:moveTo>
                    <a:pt x="0" y="45212"/>
                  </a:moveTo>
                  <a:cubicBezTo>
                    <a:pt x="0" y="20320"/>
                    <a:pt x="20320" y="0"/>
                    <a:pt x="45212" y="0"/>
                  </a:cubicBezTo>
                  <a:lnTo>
                    <a:pt x="633603" y="0"/>
                  </a:lnTo>
                  <a:cubicBezTo>
                    <a:pt x="658622" y="0"/>
                    <a:pt x="678815" y="20320"/>
                    <a:pt x="678815" y="45212"/>
                  </a:cubicBezTo>
                  <a:lnTo>
                    <a:pt x="678815" y="633603"/>
                  </a:lnTo>
                  <a:cubicBezTo>
                    <a:pt x="678815" y="658622"/>
                    <a:pt x="658495" y="678815"/>
                    <a:pt x="633603" y="678815"/>
                  </a:cubicBezTo>
                  <a:lnTo>
                    <a:pt x="45212" y="678815"/>
                  </a:lnTo>
                  <a:cubicBezTo>
                    <a:pt x="20320" y="678815"/>
                    <a:pt x="0" y="658622"/>
                    <a:pt x="0" y="633603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215237" y="4916835"/>
            <a:ext cx="791915" cy="28575"/>
            <a:chOff x="0" y="0"/>
            <a:chExt cx="1055887" cy="381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55878" cy="38100"/>
            </a:xfrm>
            <a:custGeom>
              <a:avLst/>
              <a:gdLst/>
              <a:ahLst/>
              <a:cxnLst/>
              <a:rect l="l" t="t" r="r" b="b"/>
              <a:pathLst>
                <a:path w="1055878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036828" y="0"/>
                  </a:lnTo>
                  <a:cubicBezTo>
                    <a:pt x="1047369" y="0"/>
                    <a:pt x="1055878" y="8509"/>
                    <a:pt x="1055878" y="19050"/>
                  </a:cubicBezTo>
                  <a:cubicBezTo>
                    <a:pt x="1055878" y="29591"/>
                    <a:pt x="1047369" y="38100"/>
                    <a:pt x="1036828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4CEC3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734672" y="4676626"/>
            <a:ext cx="509141" cy="509141"/>
            <a:chOff x="0" y="0"/>
            <a:chExt cx="678855" cy="67885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5" h="678815">
                  <a:moveTo>
                    <a:pt x="0" y="45212"/>
                  </a:moveTo>
                  <a:cubicBezTo>
                    <a:pt x="0" y="20320"/>
                    <a:pt x="20320" y="0"/>
                    <a:pt x="45212" y="0"/>
                  </a:cubicBezTo>
                  <a:lnTo>
                    <a:pt x="633603" y="0"/>
                  </a:lnTo>
                  <a:cubicBezTo>
                    <a:pt x="658622" y="0"/>
                    <a:pt x="678815" y="20320"/>
                    <a:pt x="678815" y="45212"/>
                  </a:cubicBezTo>
                  <a:lnTo>
                    <a:pt x="678815" y="633603"/>
                  </a:lnTo>
                  <a:cubicBezTo>
                    <a:pt x="678815" y="658622"/>
                    <a:pt x="658495" y="678815"/>
                    <a:pt x="633603" y="678815"/>
                  </a:cubicBezTo>
                  <a:lnTo>
                    <a:pt x="45212" y="678815"/>
                  </a:lnTo>
                  <a:cubicBezTo>
                    <a:pt x="20320" y="678815"/>
                    <a:pt x="0" y="658622"/>
                    <a:pt x="0" y="633603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215237" y="6809035"/>
            <a:ext cx="791915" cy="28575"/>
            <a:chOff x="0" y="0"/>
            <a:chExt cx="1055887" cy="381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55878" cy="38100"/>
            </a:xfrm>
            <a:custGeom>
              <a:avLst/>
              <a:gdLst/>
              <a:ahLst/>
              <a:cxnLst/>
              <a:rect l="l" t="t" r="r" b="b"/>
              <a:pathLst>
                <a:path w="1055878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036828" y="0"/>
                  </a:lnTo>
                  <a:cubicBezTo>
                    <a:pt x="1047369" y="0"/>
                    <a:pt x="1055878" y="8509"/>
                    <a:pt x="1055878" y="19050"/>
                  </a:cubicBezTo>
                  <a:cubicBezTo>
                    <a:pt x="1055878" y="29591"/>
                    <a:pt x="1047369" y="38100"/>
                    <a:pt x="1036828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4CEC3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734672" y="6568827"/>
            <a:ext cx="509141" cy="509141"/>
            <a:chOff x="0" y="0"/>
            <a:chExt cx="678855" cy="67885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5" h="678815">
                  <a:moveTo>
                    <a:pt x="0" y="45212"/>
                  </a:moveTo>
                  <a:cubicBezTo>
                    <a:pt x="0" y="20320"/>
                    <a:pt x="20320" y="0"/>
                    <a:pt x="45212" y="0"/>
                  </a:cubicBezTo>
                  <a:lnTo>
                    <a:pt x="633603" y="0"/>
                  </a:lnTo>
                  <a:cubicBezTo>
                    <a:pt x="658622" y="0"/>
                    <a:pt x="678815" y="20320"/>
                    <a:pt x="678815" y="45212"/>
                  </a:cubicBezTo>
                  <a:lnTo>
                    <a:pt x="678815" y="633603"/>
                  </a:lnTo>
                  <a:cubicBezTo>
                    <a:pt x="678815" y="658622"/>
                    <a:pt x="658495" y="678815"/>
                    <a:pt x="633603" y="678815"/>
                  </a:cubicBezTo>
                  <a:lnTo>
                    <a:pt x="45212" y="678815"/>
                  </a:lnTo>
                  <a:cubicBezTo>
                    <a:pt x="20320" y="678815"/>
                    <a:pt x="0" y="658622"/>
                    <a:pt x="0" y="633603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215237" y="8701236"/>
            <a:ext cx="791915" cy="28575"/>
            <a:chOff x="0" y="0"/>
            <a:chExt cx="1055887" cy="38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55878" cy="38100"/>
            </a:xfrm>
            <a:custGeom>
              <a:avLst/>
              <a:gdLst/>
              <a:ahLst/>
              <a:cxnLst/>
              <a:rect l="l" t="t" r="r" b="b"/>
              <a:pathLst>
                <a:path w="1055878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036828" y="0"/>
                  </a:lnTo>
                  <a:cubicBezTo>
                    <a:pt x="1047369" y="0"/>
                    <a:pt x="1055878" y="8509"/>
                    <a:pt x="1055878" y="19050"/>
                  </a:cubicBezTo>
                  <a:cubicBezTo>
                    <a:pt x="1055878" y="29591"/>
                    <a:pt x="1047369" y="38100"/>
                    <a:pt x="1036828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4CEC3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7734672" y="8461027"/>
            <a:ext cx="509141" cy="509141"/>
            <a:chOff x="0" y="0"/>
            <a:chExt cx="678855" cy="67885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78815" cy="678815"/>
            </a:xfrm>
            <a:custGeom>
              <a:avLst/>
              <a:gdLst/>
              <a:ahLst/>
              <a:cxnLst/>
              <a:rect l="l" t="t" r="r" b="b"/>
              <a:pathLst>
                <a:path w="678815" h="678815">
                  <a:moveTo>
                    <a:pt x="0" y="45212"/>
                  </a:moveTo>
                  <a:cubicBezTo>
                    <a:pt x="0" y="20320"/>
                    <a:pt x="20320" y="0"/>
                    <a:pt x="45212" y="0"/>
                  </a:cubicBezTo>
                  <a:lnTo>
                    <a:pt x="633603" y="0"/>
                  </a:lnTo>
                  <a:cubicBezTo>
                    <a:pt x="658622" y="0"/>
                    <a:pt x="678815" y="20320"/>
                    <a:pt x="678815" y="45212"/>
                  </a:cubicBezTo>
                  <a:lnTo>
                    <a:pt x="678815" y="633603"/>
                  </a:lnTo>
                  <a:cubicBezTo>
                    <a:pt x="678815" y="658622"/>
                    <a:pt x="658495" y="678815"/>
                    <a:pt x="633603" y="678815"/>
                  </a:cubicBezTo>
                  <a:lnTo>
                    <a:pt x="45212" y="678815"/>
                  </a:lnTo>
                  <a:cubicBezTo>
                    <a:pt x="20320" y="678815"/>
                    <a:pt x="0" y="658622"/>
                    <a:pt x="0" y="633603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0" y="5842"/>
            <a:ext cx="6858000" cy="10281158"/>
          </a:xfrm>
          <a:custGeom>
            <a:avLst/>
            <a:gdLst/>
            <a:ahLst/>
            <a:cxnLst/>
            <a:rect l="l" t="t" r="r" b="b"/>
            <a:pathLst>
              <a:path w="6858000" h="10281158">
                <a:moveTo>
                  <a:pt x="0" y="0"/>
                </a:moveTo>
                <a:lnTo>
                  <a:pt x="6858000" y="0"/>
                </a:lnTo>
                <a:lnTo>
                  <a:pt x="6858000" y="10281158"/>
                </a:lnTo>
                <a:lnTo>
                  <a:pt x="0" y="10281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244" r="-65347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7649915" y="738336"/>
            <a:ext cx="9846171" cy="1405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62"/>
              </a:lnSpc>
            </a:pPr>
            <a:r>
              <a:rPr lang="en-US" sz="4400" b="1" dirty="0">
                <a:solidFill>
                  <a:srgbClr val="484237"/>
                </a:solidFill>
                <a:ea typeface="Arimo Bold"/>
                <a:cs typeface="Arimo Bold"/>
                <a:sym typeface="Arimo Bold"/>
              </a:rPr>
              <a:t>Θεσσαλία, Ήπειρος, Μακεδονία: Κριμαϊκός Πόλεμος 1854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909099" y="2897832"/>
            <a:ext cx="160139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240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233892" y="2727573"/>
            <a:ext cx="4131097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40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Ελπίδες Απελευθέρωσης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233892" y="3150245"/>
            <a:ext cx="826219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2400" dirty="0">
                <a:solidFill>
                  <a:srgbClr val="746558"/>
                </a:solidFill>
                <a:ea typeface="Arimo"/>
                <a:cs typeface="Arimo"/>
                <a:sym typeface="Arimo"/>
              </a:rPr>
              <a:t>Ο Κριμαϊκός πόλεμος του 1854 γέννησε ελπίδες στους Έλληνες για την απελευθέρωση της Ηπείρου, της Θεσσαλίας και της Μακεδονίας.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886327" y="4790034"/>
            <a:ext cx="20568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240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233892" y="4619774"/>
            <a:ext cx="3062882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40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Επαναστατικά Σώματα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233892" y="5042446"/>
            <a:ext cx="8262194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2400" dirty="0">
                <a:solidFill>
                  <a:srgbClr val="746558"/>
                </a:solidFill>
                <a:ea typeface="Arimo"/>
                <a:cs typeface="Arimo"/>
                <a:sym typeface="Arimo"/>
              </a:rPr>
              <a:t>Επαναστατικά σώματα από την Ελλάδα διείσδυσαν στις επαρχίες αυτές και κάλεσαν τους κατοίκους να ξεσηκωθούν.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886924" y="6682234"/>
            <a:ext cx="20449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240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233892" y="6511975"/>
            <a:ext cx="2860774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40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Αποτυχία Κινημάτων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233892" y="6934646"/>
            <a:ext cx="8262194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2400" dirty="0">
                <a:solidFill>
                  <a:srgbClr val="746558"/>
                </a:solidFill>
                <a:ea typeface="Arimo"/>
                <a:cs typeface="Arimo"/>
                <a:sym typeface="Arimo"/>
              </a:rPr>
              <a:t>Τα κινήματα όμως απέτυχαν. Τους αντάρτες που επέστρεψαν στην Ελλάδα ακολούθησαν και άμαχοι.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883351" y="8574435"/>
            <a:ext cx="211634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240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4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233892" y="8404175"/>
            <a:ext cx="4483713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40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Επιστροφή Προσφύγων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233892" y="8826848"/>
            <a:ext cx="8262194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2400" dirty="0">
                <a:solidFill>
                  <a:srgbClr val="746558"/>
                </a:solidFill>
                <a:ea typeface="Arimo"/>
                <a:cs typeface="Arimo"/>
                <a:sym typeface="Arimo"/>
              </a:rPr>
              <a:t>Όταν ηρέμησε η κατάσταση, οι πρόσφυγες επέστρεψαν στις εστίες τους.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2400" y="9185920"/>
            <a:ext cx="65532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37"/>
              </a:lnSpc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ea typeface="Arimo Bold"/>
                <a:cs typeface="Arimo Bold"/>
                <a:sym typeface="Arimo Bold"/>
              </a:rPr>
              <a:t>Greek volunteers under Panos Koronaios in Sevastopol during the Crimean War, Benaki Museum, Athens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84635" y="2923431"/>
            <a:ext cx="4704010" cy="3477220"/>
            <a:chOff x="0" y="0"/>
            <a:chExt cx="6272013" cy="46362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72022" cy="4636262"/>
            </a:xfrm>
            <a:custGeom>
              <a:avLst/>
              <a:gdLst/>
              <a:ahLst/>
              <a:cxnLst/>
              <a:rect l="l" t="t" r="r" b="b"/>
              <a:pathLst>
                <a:path w="6272022" h="4636262">
                  <a:moveTo>
                    <a:pt x="0" y="50546"/>
                  </a:moveTo>
                  <a:cubicBezTo>
                    <a:pt x="0" y="22606"/>
                    <a:pt x="22606" y="0"/>
                    <a:pt x="50546" y="0"/>
                  </a:cubicBezTo>
                  <a:lnTo>
                    <a:pt x="6221476" y="0"/>
                  </a:lnTo>
                  <a:cubicBezTo>
                    <a:pt x="6249416" y="0"/>
                    <a:pt x="6272022" y="22606"/>
                    <a:pt x="6272022" y="50546"/>
                  </a:cubicBezTo>
                  <a:lnTo>
                    <a:pt x="6272022" y="4585716"/>
                  </a:lnTo>
                  <a:cubicBezTo>
                    <a:pt x="6272022" y="4613656"/>
                    <a:pt x="6249416" y="4636262"/>
                    <a:pt x="6221476" y="4636262"/>
                  </a:cubicBezTo>
                  <a:lnTo>
                    <a:pt x="50546" y="4636262"/>
                  </a:lnTo>
                  <a:cubicBezTo>
                    <a:pt x="22606" y="4636262"/>
                    <a:pt x="0" y="4613656"/>
                    <a:pt x="0" y="4585716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841355" y="2923431"/>
            <a:ext cx="4704010" cy="3477220"/>
            <a:chOff x="0" y="0"/>
            <a:chExt cx="6272013" cy="46362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72022" cy="4636262"/>
            </a:xfrm>
            <a:custGeom>
              <a:avLst/>
              <a:gdLst/>
              <a:ahLst/>
              <a:cxnLst/>
              <a:rect l="l" t="t" r="r" b="b"/>
              <a:pathLst>
                <a:path w="6272022" h="4636262">
                  <a:moveTo>
                    <a:pt x="0" y="50546"/>
                  </a:moveTo>
                  <a:cubicBezTo>
                    <a:pt x="0" y="22606"/>
                    <a:pt x="22606" y="0"/>
                    <a:pt x="50546" y="0"/>
                  </a:cubicBezTo>
                  <a:lnTo>
                    <a:pt x="6221476" y="0"/>
                  </a:lnTo>
                  <a:cubicBezTo>
                    <a:pt x="6249416" y="0"/>
                    <a:pt x="6272022" y="22606"/>
                    <a:pt x="6272022" y="50546"/>
                  </a:cubicBezTo>
                  <a:lnTo>
                    <a:pt x="6272022" y="4585716"/>
                  </a:lnTo>
                  <a:cubicBezTo>
                    <a:pt x="6272022" y="4613656"/>
                    <a:pt x="6249416" y="4636262"/>
                    <a:pt x="6221476" y="4636262"/>
                  </a:cubicBezTo>
                  <a:lnTo>
                    <a:pt x="50546" y="4636262"/>
                  </a:lnTo>
                  <a:cubicBezTo>
                    <a:pt x="22606" y="4636262"/>
                    <a:pt x="0" y="4613656"/>
                    <a:pt x="0" y="4585716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884635" y="6653361"/>
            <a:ext cx="4704010" cy="2668786"/>
            <a:chOff x="0" y="0"/>
            <a:chExt cx="6272013" cy="355838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272022" cy="3558413"/>
            </a:xfrm>
            <a:custGeom>
              <a:avLst/>
              <a:gdLst/>
              <a:ahLst/>
              <a:cxnLst/>
              <a:rect l="l" t="t" r="r" b="b"/>
              <a:pathLst>
                <a:path w="6272022" h="3558413">
                  <a:moveTo>
                    <a:pt x="0" y="50546"/>
                  </a:moveTo>
                  <a:cubicBezTo>
                    <a:pt x="0" y="22606"/>
                    <a:pt x="22606" y="0"/>
                    <a:pt x="50546" y="0"/>
                  </a:cubicBezTo>
                  <a:lnTo>
                    <a:pt x="6221476" y="0"/>
                  </a:lnTo>
                  <a:cubicBezTo>
                    <a:pt x="6249416" y="0"/>
                    <a:pt x="6272022" y="22606"/>
                    <a:pt x="6272022" y="50546"/>
                  </a:cubicBezTo>
                  <a:lnTo>
                    <a:pt x="6272022" y="3507867"/>
                  </a:lnTo>
                  <a:cubicBezTo>
                    <a:pt x="6272022" y="3535807"/>
                    <a:pt x="6249416" y="3558413"/>
                    <a:pt x="6221476" y="3558413"/>
                  </a:cubicBezTo>
                  <a:lnTo>
                    <a:pt x="50546" y="3558413"/>
                  </a:lnTo>
                  <a:cubicBezTo>
                    <a:pt x="22606" y="3558413"/>
                    <a:pt x="0" y="3535807"/>
                    <a:pt x="0" y="3507867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5841355" y="6653361"/>
            <a:ext cx="4704010" cy="2668786"/>
            <a:chOff x="0" y="0"/>
            <a:chExt cx="6272013" cy="35583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272022" cy="3558413"/>
            </a:xfrm>
            <a:custGeom>
              <a:avLst/>
              <a:gdLst/>
              <a:ahLst/>
              <a:cxnLst/>
              <a:rect l="l" t="t" r="r" b="b"/>
              <a:pathLst>
                <a:path w="6272022" h="3558413">
                  <a:moveTo>
                    <a:pt x="0" y="50546"/>
                  </a:moveTo>
                  <a:cubicBezTo>
                    <a:pt x="0" y="22606"/>
                    <a:pt x="22606" y="0"/>
                    <a:pt x="50546" y="0"/>
                  </a:cubicBezTo>
                  <a:lnTo>
                    <a:pt x="6221476" y="0"/>
                  </a:lnTo>
                  <a:cubicBezTo>
                    <a:pt x="6249416" y="0"/>
                    <a:pt x="6272022" y="22606"/>
                    <a:pt x="6272022" y="50546"/>
                  </a:cubicBezTo>
                  <a:lnTo>
                    <a:pt x="6272022" y="3507867"/>
                  </a:lnTo>
                  <a:cubicBezTo>
                    <a:pt x="6272022" y="3535807"/>
                    <a:pt x="6249416" y="3558413"/>
                    <a:pt x="6221476" y="3558413"/>
                  </a:cubicBezTo>
                  <a:lnTo>
                    <a:pt x="50546" y="3558413"/>
                  </a:lnTo>
                  <a:cubicBezTo>
                    <a:pt x="22606" y="3558413"/>
                    <a:pt x="0" y="3535807"/>
                    <a:pt x="0" y="3507867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0802541" y="7384"/>
            <a:ext cx="7485459" cy="10279616"/>
          </a:xfrm>
          <a:custGeom>
            <a:avLst/>
            <a:gdLst/>
            <a:ahLst/>
            <a:cxnLst/>
            <a:rect l="l" t="t" r="r" b="b"/>
            <a:pathLst>
              <a:path w="7485459" h="10279616">
                <a:moveTo>
                  <a:pt x="0" y="0"/>
                </a:moveTo>
                <a:lnTo>
                  <a:pt x="7485459" y="0"/>
                </a:lnTo>
                <a:lnTo>
                  <a:pt x="7485459" y="10279616"/>
                </a:lnTo>
                <a:lnTo>
                  <a:pt x="0" y="10279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1017" r="-48643" b="-7169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84635" y="917079"/>
            <a:ext cx="9660731" cy="1540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7"/>
              </a:lnSpc>
            </a:pPr>
            <a:r>
              <a:rPr lang="en-US" sz="4800" b="1" dirty="0">
                <a:solidFill>
                  <a:srgbClr val="484237"/>
                </a:solidFill>
                <a:ea typeface="Arimo Bold"/>
                <a:cs typeface="Arimo Bold"/>
                <a:sym typeface="Arimo Bold"/>
              </a:rPr>
              <a:t>Επιπτώσεις του Κριμαϊκού Πολέμου στην Αθήνα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7345" y="3157091"/>
            <a:ext cx="3159472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2"/>
              </a:lnSpc>
            </a:pPr>
            <a:r>
              <a:rPr lang="en-US" sz="240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Επιδημία Χολέρας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7345" y="3627388"/>
            <a:ext cx="4198590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5"/>
              </a:lnSpc>
            </a:pPr>
            <a:r>
              <a:rPr lang="en-US" sz="2400" dirty="0">
                <a:solidFill>
                  <a:srgbClr val="746558"/>
                </a:solidFill>
                <a:ea typeface="Arimo"/>
                <a:cs typeface="Arimo"/>
                <a:sym typeface="Arimo"/>
              </a:rPr>
              <a:t>Ο Κριμαϊκός πόλεμος έπληξε τους πρόσφυγες και μέσα στην Αθήνα. Η επιδημία χολέρας, που έφεραν τα γαλλικά στρατεύματα κατοχής, διαδόθηκε γρήγορα στην πρωτεύουσα.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94065" y="3157091"/>
            <a:ext cx="419859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2"/>
              </a:lnSpc>
            </a:pPr>
            <a:r>
              <a:rPr lang="en-US" sz="240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Πλήγμα στους Πρόσφυγες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094065" y="3627388"/>
            <a:ext cx="4198590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5"/>
              </a:lnSpc>
            </a:pPr>
            <a:r>
              <a:rPr lang="en-US" sz="2400" dirty="0">
                <a:solidFill>
                  <a:srgbClr val="746558"/>
                </a:solidFill>
                <a:ea typeface="Arimo"/>
                <a:cs typeface="Arimo"/>
                <a:sym typeface="Arimo"/>
              </a:rPr>
              <a:t>Η επιδημία έπληξε ιδιαίτερα το νότιο τμήμα της πόλης, όπου κατοικούσαν σε άθλιες συνθήκες πρόσφυγες από τα τουρκοκρατούμενα ελληνικά μέρη.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7345" y="6887021"/>
            <a:ext cx="3159472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2"/>
              </a:lnSpc>
            </a:pPr>
            <a:r>
              <a:rPr lang="en-US" sz="240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Νέοι Πρόσφυγες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37345" y="7357319"/>
            <a:ext cx="4198590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5"/>
              </a:lnSpc>
            </a:pPr>
            <a:r>
              <a:rPr lang="en-US" sz="2400" dirty="0">
                <a:solidFill>
                  <a:srgbClr val="746558"/>
                </a:solidFill>
                <a:ea typeface="Arimo"/>
                <a:cs typeface="Arimo"/>
                <a:sym typeface="Arimo"/>
              </a:rPr>
              <a:t>Οι πρόσφυγες αυτοί είχαν φτάσει στην Αθήνα μετά τη διακοπή των ελληνοτουρκικών σχέσεων (Μάρτιος 1854).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094065" y="6887021"/>
            <a:ext cx="3977431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2"/>
              </a:lnSpc>
            </a:pPr>
            <a:r>
              <a:rPr lang="en-US" sz="240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Προσφυγικός Συνοικισμός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94065" y="7357319"/>
            <a:ext cx="4198590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5"/>
              </a:lnSpc>
            </a:pPr>
            <a:r>
              <a:rPr lang="en-US" sz="2400" dirty="0">
                <a:solidFill>
                  <a:srgbClr val="746558"/>
                </a:solidFill>
                <a:ea typeface="Arimo"/>
                <a:cs typeface="Arimo"/>
                <a:sym typeface="Arimo"/>
              </a:rPr>
              <a:t>Για την αποκατάσταση όλων των προσφύγων του 1854, ιδρύθηκε προσφυγικός συνοικισμός στο χωριό Ανίβιτσα της Φθιώτιδας.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 descr="preencoded.png"/>
          <p:cNvSpPr/>
          <p:nvPr/>
        </p:nvSpPr>
        <p:spPr>
          <a:xfrm>
            <a:off x="7636966" y="2337644"/>
            <a:ext cx="1112788" cy="1780580"/>
          </a:xfrm>
          <a:custGeom>
            <a:avLst/>
            <a:gdLst/>
            <a:ahLst/>
            <a:cxnLst/>
            <a:rect l="l" t="t" r="r" b="b"/>
            <a:pathLst>
              <a:path w="1112788" h="1780580">
                <a:moveTo>
                  <a:pt x="0" y="0"/>
                </a:moveTo>
                <a:lnTo>
                  <a:pt x="1112788" y="0"/>
                </a:lnTo>
                <a:lnTo>
                  <a:pt x="1112788" y="1780580"/>
                </a:lnTo>
                <a:lnTo>
                  <a:pt x="0" y="1780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6" r="-56"/>
            </a:stretch>
          </a:blipFill>
        </p:spPr>
      </p:sp>
      <p:sp>
        <p:nvSpPr>
          <p:cNvPr id="8" name="Freeform 8" descr="preencoded.png"/>
          <p:cNvSpPr/>
          <p:nvPr/>
        </p:nvSpPr>
        <p:spPr>
          <a:xfrm>
            <a:off x="7636966" y="4118222"/>
            <a:ext cx="1112788" cy="1780580"/>
          </a:xfrm>
          <a:custGeom>
            <a:avLst/>
            <a:gdLst/>
            <a:ahLst/>
            <a:cxnLst/>
            <a:rect l="l" t="t" r="r" b="b"/>
            <a:pathLst>
              <a:path w="1112788" h="1780580">
                <a:moveTo>
                  <a:pt x="0" y="0"/>
                </a:moveTo>
                <a:lnTo>
                  <a:pt x="1112788" y="0"/>
                </a:lnTo>
                <a:lnTo>
                  <a:pt x="1112788" y="1780580"/>
                </a:lnTo>
                <a:lnTo>
                  <a:pt x="0" y="1780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6" r="-56"/>
            </a:stretch>
          </a:blipFill>
        </p:spPr>
      </p:sp>
      <p:sp>
        <p:nvSpPr>
          <p:cNvPr id="9" name="Freeform 9" descr="preencoded.png"/>
          <p:cNvSpPr/>
          <p:nvPr/>
        </p:nvSpPr>
        <p:spPr>
          <a:xfrm>
            <a:off x="7636966" y="5898802"/>
            <a:ext cx="1112788" cy="1994595"/>
          </a:xfrm>
          <a:custGeom>
            <a:avLst/>
            <a:gdLst/>
            <a:ahLst/>
            <a:cxnLst/>
            <a:rect l="l" t="t" r="r" b="b"/>
            <a:pathLst>
              <a:path w="1112788" h="1994595">
                <a:moveTo>
                  <a:pt x="0" y="0"/>
                </a:moveTo>
                <a:lnTo>
                  <a:pt x="1112788" y="0"/>
                </a:lnTo>
                <a:lnTo>
                  <a:pt x="1112788" y="1994595"/>
                </a:lnTo>
                <a:lnTo>
                  <a:pt x="0" y="19945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0" r="-170"/>
            </a:stretch>
          </a:blipFill>
        </p:spPr>
      </p:sp>
      <p:sp>
        <p:nvSpPr>
          <p:cNvPr id="10" name="Freeform 10" descr="preencoded.png"/>
          <p:cNvSpPr/>
          <p:nvPr/>
        </p:nvSpPr>
        <p:spPr>
          <a:xfrm>
            <a:off x="7636966" y="7893397"/>
            <a:ext cx="1112788" cy="1780580"/>
          </a:xfrm>
          <a:custGeom>
            <a:avLst/>
            <a:gdLst/>
            <a:ahLst/>
            <a:cxnLst/>
            <a:rect l="l" t="t" r="r" b="b"/>
            <a:pathLst>
              <a:path w="1112788" h="1780580">
                <a:moveTo>
                  <a:pt x="0" y="0"/>
                </a:moveTo>
                <a:lnTo>
                  <a:pt x="1112788" y="0"/>
                </a:lnTo>
                <a:lnTo>
                  <a:pt x="1112788" y="1780581"/>
                </a:lnTo>
                <a:lnTo>
                  <a:pt x="0" y="17805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6" r="-5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34528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5794" t="-8139" r="-45546" b="-8802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636966" y="574774"/>
            <a:ext cx="9872067" cy="136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7"/>
              </a:lnSpc>
            </a:pPr>
            <a:r>
              <a:rPr lang="en-US" sz="4400" b="1" dirty="0">
                <a:solidFill>
                  <a:srgbClr val="484237"/>
                </a:solidFill>
                <a:ea typeface="Arimo Bold"/>
                <a:cs typeface="Arimo Bold"/>
                <a:sym typeface="Arimo Bold"/>
              </a:rPr>
              <a:t>Ρωσοτουρκικός Πόλεμος (1877-1878) και Επαναστατικά Κινήματα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83576" y="2541091"/>
            <a:ext cx="4275535" cy="34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240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Αναθέρμανση Ελπίδων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083576" y="2955577"/>
            <a:ext cx="8425458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400" dirty="0">
                <a:solidFill>
                  <a:srgbClr val="746558"/>
                </a:solidFill>
                <a:ea typeface="Arimo"/>
                <a:cs typeface="Arimo"/>
                <a:sym typeface="Arimo"/>
              </a:rPr>
              <a:t>Ο Ρωσοτουρκικός πόλεμος αναθέρμανε το όνειρο της ανάκτησης της Ηπείρου, της Θεσσαλίας και της Μακεδονίας.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083576" y="4321671"/>
            <a:ext cx="5169017" cy="34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240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Ίδρυση Μακεδόνικης Επιτροπής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083576" y="4736157"/>
            <a:ext cx="8425458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400" dirty="0">
                <a:solidFill>
                  <a:srgbClr val="746558"/>
                </a:solidFill>
                <a:ea typeface="Arimo"/>
                <a:cs typeface="Arimo"/>
                <a:sym typeface="Arimo"/>
              </a:rPr>
              <a:t>Τον Ιανουάριο του 1878 ιδρύθηκε στην Αθήνα η Μακεδόνικη Επιτροπή, με σκοπό την οργάνωση επανάστασης στη Μακεδονία.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083576" y="6102251"/>
            <a:ext cx="4212729" cy="34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240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Συμμετοχή Προσφύγων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083576" y="6516737"/>
            <a:ext cx="842545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400" dirty="0">
                <a:solidFill>
                  <a:srgbClr val="746558"/>
                </a:solidFill>
                <a:ea typeface="Arimo"/>
                <a:cs typeface="Arimo"/>
                <a:sym typeface="Arimo"/>
              </a:rPr>
              <a:t>Οι Μακεδόνες πρόσφυγες της Νέας Πέλλας, και άλλοι της Εύβοιας, ανταποκρίθηκαν στις προσπάθειες της Επιτροπής να συγκεντρώσει στρατιωτική δύναμη.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083576" y="8096845"/>
            <a:ext cx="3875444" cy="34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2400" b="1" dirty="0">
                <a:solidFill>
                  <a:srgbClr val="746558"/>
                </a:solidFill>
                <a:ea typeface="Arimo Bold"/>
                <a:cs typeface="Arimo Bold"/>
                <a:sym typeface="Arimo Bold"/>
              </a:rPr>
              <a:t>Έκρηξη Επανάστασης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083576" y="8511331"/>
            <a:ext cx="842545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400" dirty="0">
                <a:solidFill>
                  <a:srgbClr val="746558"/>
                </a:solidFill>
                <a:ea typeface="Arimo"/>
                <a:cs typeface="Arimo"/>
                <a:sym typeface="Arimo"/>
              </a:rPr>
              <a:t>Η επανάσταση ξέσπασε στον Όλυμπο, στα Πιέρια και στη Χαλκιδική και έληξε με ανακωχή μεταξύ των Ελλήνων επαναστατών και των Τούρκων.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9560" y="9034823"/>
            <a:ext cx="6096000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62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ea typeface="Arimo Bold"/>
                <a:cs typeface="Arimo Bold"/>
                <a:sym typeface="Arimo Bold"/>
              </a:rPr>
              <a:t>The Avenger: An Allegorical War Map for 1877 by Fred. W. Rose, 1877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51632" y="2450752"/>
            <a:ext cx="28575" cy="7192416"/>
            <a:chOff x="0" y="0"/>
            <a:chExt cx="38100" cy="95898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8100" cy="9589897"/>
            </a:xfrm>
            <a:custGeom>
              <a:avLst/>
              <a:gdLst/>
              <a:ahLst/>
              <a:cxnLst/>
              <a:rect l="l" t="t" r="r" b="b"/>
              <a:pathLst>
                <a:path w="38100" h="9589897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cubicBezTo>
                    <a:pt x="29591" y="0"/>
                    <a:pt x="38100" y="8509"/>
                    <a:pt x="38100" y="19050"/>
                  </a:cubicBezTo>
                  <a:lnTo>
                    <a:pt x="38100" y="9570847"/>
                  </a:lnTo>
                  <a:cubicBezTo>
                    <a:pt x="38100" y="9581388"/>
                    <a:pt x="29591" y="9589897"/>
                    <a:pt x="19050" y="9589897"/>
                  </a:cubicBezTo>
                  <a:cubicBezTo>
                    <a:pt x="8509" y="9589897"/>
                    <a:pt x="0" y="9581388"/>
                    <a:pt x="0" y="9570847"/>
                  </a:cubicBezTo>
                  <a:close/>
                </a:path>
              </a:pathLst>
            </a:custGeom>
            <a:solidFill>
              <a:srgbClr val="D4CEC3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399654" y="2960935"/>
            <a:ext cx="816174" cy="28575"/>
            <a:chOff x="0" y="0"/>
            <a:chExt cx="1088232" cy="38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88263" cy="38100"/>
            </a:xfrm>
            <a:custGeom>
              <a:avLst/>
              <a:gdLst/>
              <a:ahLst/>
              <a:cxnLst/>
              <a:rect l="l" t="t" r="r" b="b"/>
              <a:pathLst>
                <a:path w="1088263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069213" y="0"/>
                  </a:lnTo>
                  <a:cubicBezTo>
                    <a:pt x="1079754" y="0"/>
                    <a:pt x="1088263" y="8509"/>
                    <a:pt x="1088263" y="19050"/>
                  </a:cubicBezTo>
                  <a:cubicBezTo>
                    <a:pt x="1088263" y="29591"/>
                    <a:pt x="1079754" y="38100"/>
                    <a:pt x="1069213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4CEC3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03610" y="2712988"/>
            <a:ext cx="524619" cy="524619"/>
            <a:chOff x="0" y="0"/>
            <a:chExt cx="699492" cy="6994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9516" cy="699516"/>
            </a:xfrm>
            <a:custGeom>
              <a:avLst/>
              <a:gdLst/>
              <a:ahLst/>
              <a:cxnLst/>
              <a:rect l="l" t="t" r="r" b="b"/>
              <a:pathLst>
                <a:path w="699516" h="699516">
                  <a:moveTo>
                    <a:pt x="0" y="46609"/>
                  </a:moveTo>
                  <a:cubicBezTo>
                    <a:pt x="0" y="20828"/>
                    <a:pt x="20828" y="0"/>
                    <a:pt x="46609" y="0"/>
                  </a:cubicBezTo>
                  <a:lnTo>
                    <a:pt x="652907" y="0"/>
                  </a:lnTo>
                  <a:cubicBezTo>
                    <a:pt x="678688" y="0"/>
                    <a:pt x="699516" y="20828"/>
                    <a:pt x="699516" y="46609"/>
                  </a:cubicBezTo>
                  <a:lnTo>
                    <a:pt x="699516" y="652907"/>
                  </a:lnTo>
                  <a:cubicBezTo>
                    <a:pt x="699516" y="678688"/>
                    <a:pt x="678688" y="699516"/>
                    <a:pt x="652907" y="699516"/>
                  </a:cubicBezTo>
                  <a:lnTo>
                    <a:pt x="46609" y="699516"/>
                  </a:lnTo>
                  <a:cubicBezTo>
                    <a:pt x="20828" y="699516"/>
                    <a:pt x="0" y="678561"/>
                    <a:pt x="0" y="652907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99654" y="4537472"/>
            <a:ext cx="816174" cy="28575"/>
            <a:chOff x="0" y="0"/>
            <a:chExt cx="1088232" cy="38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88263" cy="38100"/>
            </a:xfrm>
            <a:custGeom>
              <a:avLst/>
              <a:gdLst/>
              <a:ahLst/>
              <a:cxnLst/>
              <a:rect l="l" t="t" r="r" b="b"/>
              <a:pathLst>
                <a:path w="1088263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069213" y="0"/>
                  </a:lnTo>
                  <a:cubicBezTo>
                    <a:pt x="1079754" y="0"/>
                    <a:pt x="1088263" y="8509"/>
                    <a:pt x="1088263" y="19050"/>
                  </a:cubicBezTo>
                  <a:cubicBezTo>
                    <a:pt x="1088263" y="29591"/>
                    <a:pt x="1079754" y="38100"/>
                    <a:pt x="1069213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4CEC3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03610" y="4289524"/>
            <a:ext cx="524619" cy="524619"/>
            <a:chOff x="0" y="0"/>
            <a:chExt cx="699492" cy="69949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99516" cy="699516"/>
            </a:xfrm>
            <a:custGeom>
              <a:avLst/>
              <a:gdLst/>
              <a:ahLst/>
              <a:cxnLst/>
              <a:rect l="l" t="t" r="r" b="b"/>
              <a:pathLst>
                <a:path w="699516" h="699516">
                  <a:moveTo>
                    <a:pt x="0" y="46609"/>
                  </a:moveTo>
                  <a:cubicBezTo>
                    <a:pt x="0" y="20828"/>
                    <a:pt x="20828" y="0"/>
                    <a:pt x="46609" y="0"/>
                  </a:cubicBezTo>
                  <a:lnTo>
                    <a:pt x="652907" y="0"/>
                  </a:lnTo>
                  <a:cubicBezTo>
                    <a:pt x="678688" y="0"/>
                    <a:pt x="699516" y="20828"/>
                    <a:pt x="699516" y="46609"/>
                  </a:cubicBezTo>
                  <a:lnTo>
                    <a:pt x="699516" y="652907"/>
                  </a:lnTo>
                  <a:cubicBezTo>
                    <a:pt x="699516" y="678688"/>
                    <a:pt x="678688" y="699516"/>
                    <a:pt x="652907" y="699516"/>
                  </a:cubicBezTo>
                  <a:lnTo>
                    <a:pt x="46609" y="699516"/>
                  </a:lnTo>
                  <a:cubicBezTo>
                    <a:pt x="20828" y="699516"/>
                    <a:pt x="0" y="678561"/>
                    <a:pt x="0" y="652907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399654" y="6487120"/>
            <a:ext cx="816174" cy="28575"/>
            <a:chOff x="0" y="0"/>
            <a:chExt cx="1088232" cy="381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88263" cy="38100"/>
            </a:xfrm>
            <a:custGeom>
              <a:avLst/>
              <a:gdLst/>
              <a:ahLst/>
              <a:cxnLst/>
              <a:rect l="l" t="t" r="r" b="b"/>
              <a:pathLst>
                <a:path w="1088263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069213" y="0"/>
                  </a:lnTo>
                  <a:cubicBezTo>
                    <a:pt x="1079754" y="0"/>
                    <a:pt x="1088263" y="8509"/>
                    <a:pt x="1088263" y="19050"/>
                  </a:cubicBezTo>
                  <a:cubicBezTo>
                    <a:pt x="1088263" y="29591"/>
                    <a:pt x="1079754" y="38100"/>
                    <a:pt x="1069213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4CEC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903610" y="6239172"/>
            <a:ext cx="524619" cy="524619"/>
            <a:chOff x="0" y="0"/>
            <a:chExt cx="699492" cy="69949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99516" cy="699516"/>
            </a:xfrm>
            <a:custGeom>
              <a:avLst/>
              <a:gdLst/>
              <a:ahLst/>
              <a:cxnLst/>
              <a:rect l="l" t="t" r="r" b="b"/>
              <a:pathLst>
                <a:path w="699516" h="699516">
                  <a:moveTo>
                    <a:pt x="0" y="46609"/>
                  </a:moveTo>
                  <a:cubicBezTo>
                    <a:pt x="0" y="20828"/>
                    <a:pt x="20828" y="0"/>
                    <a:pt x="46609" y="0"/>
                  </a:cubicBezTo>
                  <a:lnTo>
                    <a:pt x="652907" y="0"/>
                  </a:lnTo>
                  <a:cubicBezTo>
                    <a:pt x="678688" y="0"/>
                    <a:pt x="699516" y="20828"/>
                    <a:pt x="699516" y="46609"/>
                  </a:cubicBezTo>
                  <a:lnTo>
                    <a:pt x="699516" y="652907"/>
                  </a:lnTo>
                  <a:cubicBezTo>
                    <a:pt x="699516" y="678688"/>
                    <a:pt x="678688" y="699516"/>
                    <a:pt x="652907" y="699516"/>
                  </a:cubicBezTo>
                  <a:lnTo>
                    <a:pt x="46609" y="699516"/>
                  </a:lnTo>
                  <a:cubicBezTo>
                    <a:pt x="20828" y="699516"/>
                    <a:pt x="0" y="678561"/>
                    <a:pt x="0" y="652907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399654" y="8436769"/>
            <a:ext cx="816174" cy="28575"/>
            <a:chOff x="0" y="0"/>
            <a:chExt cx="1088232" cy="38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88263" cy="38100"/>
            </a:xfrm>
            <a:custGeom>
              <a:avLst/>
              <a:gdLst/>
              <a:ahLst/>
              <a:cxnLst/>
              <a:rect l="l" t="t" r="r" b="b"/>
              <a:pathLst>
                <a:path w="1088263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069213" y="0"/>
                  </a:lnTo>
                  <a:cubicBezTo>
                    <a:pt x="1079754" y="0"/>
                    <a:pt x="1088263" y="8509"/>
                    <a:pt x="1088263" y="19050"/>
                  </a:cubicBezTo>
                  <a:cubicBezTo>
                    <a:pt x="1088263" y="29591"/>
                    <a:pt x="1079754" y="38100"/>
                    <a:pt x="1069213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4CEC3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903610" y="8188821"/>
            <a:ext cx="524619" cy="524619"/>
            <a:chOff x="0" y="0"/>
            <a:chExt cx="699492" cy="69949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99516" cy="699516"/>
            </a:xfrm>
            <a:custGeom>
              <a:avLst/>
              <a:gdLst/>
              <a:ahLst/>
              <a:cxnLst/>
              <a:rect l="l" t="t" r="r" b="b"/>
              <a:pathLst>
                <a:path w="699516" h="699516">
                  <a:moveTo>
                    <a:pt x="0" y="46609"/>
                  </a:moveTo>
                  <a:cubicBezTo>
                    <a:pt x="0" y="20828"/>
                    <a:pt x="20828" y="0"/>
                    <a:pt x="46609" y="0"/>
                  </a:cubicBezTo>
                  <a:lnTo>
                    <a:pt x="652907" y="0"/>
                  </a:lnTo>
                  <a:cubicBezTo>
                    <a:pt x="678688" y="0"/>
                    <a:pt x="699516" y="20828"/>
                    <a:pt x="699516" y="46609"/>
                  </a:cubicBezTo>
                  <a:lnTo>
                    <a:pt x="699516" y="652907"/>
                  </a:lnTo>
                  <a:cubicBezTo>
                    <a:pt x="699516" y="678688"/>
                    <a:pt x="678688" y="699516"/>
                    <a:pt x="652907" y="699516"/>
                  </a:cubicBezTo>
                  <a:lnTo>
                    <a:pt x="46609" y="699516"/>
                  </a:lnTo>
                  <a:cubicBezTo>
                    <a:pt x="20828" y="699516"/>
                    <a:pt x="0" y="678561"/>
                    <a:pt x="0" y="652907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sp>
        <p:nvSpPr>
          <p:cNvPr id="25" name="Freeform 25"/>
          <p:cNvSpPr/>
          <p:nvPr/>
        </p:nvSpPr>
        <p:spPr>
          <a:xfrm>
            <a:off x="10842427" y="0"/>
            <a:ext cx="7445573" cy="10287000"/>
          </a:xfrm>
          <a:custGeom>
            <a:avLst/>
            <a:gdLst/>
            <a:ahLst/>
            <a:cxnLst/>
            <a:rect l="l" t="t" r="r" b="b"/>
            <a:pathLst>
              <a:path w="7445573" h="10287000">
                <a:moveTo>
                  <a:pt x="0" y="0"/>
                </a:moveTo>
                <a:lnTo>
                  <a:pt x="7445573" y="0"/>
                </a:lnTo>
                <a:lnTo>
                  <a:pt x="74455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645" r="-49226" b="-18058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816174" y="980631"/>
            <a:ext cx="9797654" cy="6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87"/>
              </a:lnSpc>
            </a:pPr>
            <a:r>
              <a:rPr lang="en-US" sz="4400" b="1" dirty="0">
                <a:solidFill>
                  <a:srgbClr val="484237"/>
                </a:solidFill>
                <a:latin typeface="+mj-lt"/>
                <a:ea typeface="Arimo Bold"/>
                <a:cs typeface="Arimo Bold"/>
                <a:sym typeface="Arimo Bold"/>
              </a:rPr>
              <a:t>Ελληνοτουρκικός Πόλεμος του 1897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83394" y="2828925"/>
            <a:ext cx="165050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4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448520" y="2655242"/>
            <a:ext cx="445531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24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Υποχώρηση Ελληνικού Στρατού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448520" y="3092798"/>
            <a:ext cx="816530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sz="24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Μετά την κατάληψη της Λάρισας, ο ελληνικός στρατός υποχώρησε.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59880" y="4405461"/>
            <a:ext cx="211931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4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448520" y="4231779"/>
            <a:ext cx="3859262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24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Έξοδος Άμαχου Πληθυσμού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448520" y="4669334"/>
            <a:ext cx="816530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sz="24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Ακολούθησε γενική έξοδος του άμαχου πληθυσμού, που έφευγε πανικόβλητος.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60475" y="6355110"/>
            <a:ext cx="210741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4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448520" y="6181427"/>
            <a:ext cx="2915096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24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Συνθήκη Ειρήνης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448520" y="6618982"/>
            <a:ext cx="8165306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sz="24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Η συνθήκη ειρήνης της Κωνσταντινούπολης προέβλεπε ρυθμίσεις στη θεσσαλική συνοριακή γραμμή με μικρές βελτιώσεις υπέρ των Τούρκων.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56754" y="8304759"/>
            <a:ext cx="218182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4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4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448520" y="8131076"/>
            <a:ext cx="4233714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24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Εγκατάλειψη Κουτσούφλιανης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448520" y="8568630"/>
            <a:ext cx="816530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sz="24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Οι κάτοικοι του χωριού Κουτσούφλιανη το εγκατέλειψαν και εγκαταστάθηκαν νοτιότερα σε ελληνικό έδαφος.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842427" y="1715879"/>
            <a:ext cx="5753338" cy="385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7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Greek painting of the Battle of Velestino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992237" y="1318445"/>
            <a:ext cx="16303526" cy="829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4900" b="1" dirty="0">
                <a:solidFill>
                  <a:srgbClr val="484237"/>
                </a:solidFill>
                <a:latin typeface="+mj-lt"/>
                <a:ea typeface="Arimo Bold"/>
                <a:cs typeface="Arimo Bold"/>
                <a:sym typeface="Arimo Bold"/>
              </a:rPr>
              <a:t>Κρητικές Επαναστάσεις και Προσφυγικά Κύματα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92238" y="3267075"/>
            <a:ext cx="2717155" cy="1633686"/>
            <a:chOff x="0" y="0"/>
            <a:chExt cx="3622873" cy="21782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2802" cy="2178177"/>
            </a:xfrm>
            <a:custGeom>
              <a:avLst/>
              <a:gdLst/>
              <a:ahLst/>
              <a:cxnLst/>
              <a:rect l="l" t="t" r="r" b="b"/>
              <a:pathLst>
                <a:path w="3622802" h="2178177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3566160" y="0"/>
                  </a:lnTo>
                  <a:cubicBezTo>
                    <a:pt x="3597529" y="0"/>
                    <a:pt x="3622802" y="25400"/>
                    <a:pt x="3622802" y="56642"/>
                  </a:cubicBezTo>
                  <a:lnTo>
                    <a:pt x="3622802" y="2121535"/>
                  </a:lnTo>
                  <a:cubicBezTo>
                    <a:pt x="3622802" y="2152904"/>
                    <a:pt x="3597402" y="2178177"/>
                    <a:pt x="3566160" y="2178177"/>
                  </a:cubicBezTo>
                  <a:lnTo>
                    <a:pt x="56642" y="2178177"/>
                  </a:lnTo>
                  <a:cubicBezTo>
                    <a:pt x="25273" y="2178177"/>
                    <a:pt x="0" y="2152777"/>
                    <a:pt x="0" y="2121535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275755" y="3667125"/>
            <a:ext cx="16713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7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92910" y="3512492"/>
            <a:ext cx="354404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Κίνημα του 1841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92910" y="4058841"/>
            <a:ext cx="12208074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5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Μικρός αριθμός Κρητών κατέφυγε στην ελεύθερη Ελλάδα μετά την αποτυχία του κινήματος.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851076" y="4881711"/>
            <a:ext cx="13303002" cy="19050"/>
            <a:chOff x="0" y="0"/>
            <a:chExt cx="17737337" cy="25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737328" cy="25400"/>
            </a:xfrm>
            <a:custGeom>
              <a:avLst/>
              <a:gdLst/>
              <a:ahLst/>
              <a:cxnLst/>
              <a:rect l="l" t="t" r="r" b="b"/>
              <a:pathLst>
                <a:path w="17737328" h="25400">
                  <a:moveTo>
                    <a:pt x="0" y="12700"/>
                  </a:moveTo>
                  <a:cubicBezTo>
                    <a:pt x="0" y="5715"/>
                    <a:pt x="5715" y="0"/>
                    <a:pt x="12700" y="0"/>
                  </a:cubicBezTo>
                  <a:lnTo>
                    <a:pt x="17724628" y="0"/>
                  </a:lnTo>
                  <a:cubicBezTo>
                    <a:pt x="17731614" y="0"/>
                    <a:pt x="17737328" y="5715"/>
                    <a:pt x="17737328" y="12700"/>
                  </a:cubicBezTo>
                  <a:cubicBezTo>
                    <a:pt x="17737328" y="19685"/>
                    <a:pt x="17731614" y="25400"/>
                    <a:pt x="17724628" y="25400"/>
                  </a:cubicBezTo>
                  <a:lnTo>
                    <a:pt x="12700" y="25400"/>
                  </a:lnTo>
                  <a:cubicBezTo>
                    <a:pt x="5715" y="25400"/>
                    <a:pt x="0" y="19685"/>
                    <a:pt x="0" y="12700"/>
                  </a:cubicBezTo>
                  <a:close/>
                </a:path>
              </a:pathLst>
            </a:custGeom>
            <a:solidFill>
              <a:srgbClr val="D4CEC3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92238" y="5042446"/>
            <a:ext cx="5434459" cy="2087315"/>
            <a:chOff x="0" y="0"/>
            <a:chExt cx="7245945" cy="278308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245985" cy="2783078"/>
            </a:xfrm>
            <a:custGeom>
              <a:avLst/>
              <a:gdLst/>
              <a:ahLst/>
              <a:cxnLst/>
              <a:rect l="l" t="t" r="r" b="b"/>
              <a:pathLst>
                <a:path w="7245985" h="2783078">
                  <a:moveTo>
                    <a:pt x="0" y="56769"/>
                  </a:moveTo>
                  <a:cubicBezTo>
                    <a:pt x="0" y="25400"/>
                    <a:pt x="25400" y="0"/>
                    <a:pt x="56769" y="0"/>
                  </a:cubicBezTo>
                  <a:lnTo>
                    <a:pt x="7189216" y="0"/>
                  </a:lnTo>
                  <a:cubicBezTo>
                    <a:pt x="7220585" y="0"/>
                    <a:pt x="7245985" y="25400"/>
                    <a:pt x="7245985" y="56769"/>
                  </a:cubicBezTo>
                  <a:lnTo>
                    <a:pt x="7245985" y="2726309"/>
                  </a:lnTo>
                  <a:cubicBezTo>
                    <a:pt x="7245985" y="2757678"/>
                    <a:pt x="7220585" y="2783078"/>
                    <a:pt x="7189216" y="2783078"/>
                  </a:cubicBezTo>
                  <a:lnTo>
                    <a:pt x="56769" y="2783078"/>
                  </a:lnTo>
                  <a:cubicBezTo>
                    <a:pt x="25400" y="2783078"/>
                    <a:pt x="0" y="2757678"/>
                    <a:pt x="0" y="2726309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275755" y="5669310"/>
            <a:ext cx="21475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7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10214" y="5287864"/>
            <a:ext cx="552152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Κρητική Επανάσταση 1866-1869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10214" y="5834211"/>
            <a:ext cx="1030203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5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Προκάλεσε το μεγαλύτερο προσφυγικό κύμα στο δεύτερο μισό του 19ου αιώνα.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6568380" y="7110710"/>
            <a:ext cx="10585698" cy="19050"/>
            <a:chOff x="0" y="0"/>
            <a:chExt cx="14114263" cy="25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114272" cy="25400"/>
            </a:xfrm>
            <a:custGeom>
              <a:avLst/>
              <a:gdLst/>
              <a:ahLst/>
              <a:cxnLst/>
              <a:rect l="l" t="t" r="r" b="b"/>
              <a:pathLst>
                <a:path w="14114272" h="25400">
                  <a:moveTo>
                    <a:pt x="0" y="12700"/>
                  </a:moveTo>
                  <a:cubicBezTo>
                    <a:pt x="0" y="5715"/>
                    <a:pt x="5715" y="0"/>
                    <a:pt x="12700" y="0"/>
                  </a:cubicBezTo>
                  <a:lnTo>
                    <a:pt x="14101572" y="0"/>
                  </a:lnTo>
                  <a:cubicBezTo>
                    <a:pt x="14108557" y="0"/>
                    <a:pt x="14114272" y="5715"/>
                    <a:pt x="14114272" y="12700"/>
                  </a:cubicBezTo>
                  <a:cubicBezTo>
                    <a:pt x="14114272" y="19685"/>
                    <a:pt x="14108557" y="25400"/>
                    <a:pt x="14101572" y="25400"/>
                  </a:cubicBezTo>
                  <a:lnTo>
                    <a:pt x="12700" y="25400"/>
                  </a:lnTo>
                  <a:cubicBezTo>
                    <a:pt x="5715" y="25400"/>
                    <a:pt x="0" y="19685"/>
                    <a:pt x="0" y="12700"/>
                  </a:cubicBezTo>
                  <a:close/>
                </a:path>
              </a:pathLst>
            </a:custGeom>
            <a:solidFill>
              <a:srgbClr val="D4CEC3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992238" y="7271445"/>
            <a:ext cx="8151762" cy="2087315"/>
            <a:chOff x="0" y="0"/>
            <a:chExt cx="10869017" cy="278308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869168" cy="2783078"/>
            </a:xfrm>
            <a:custGeom>
              <a:avLst/>
              <a:gdLst/>
              <a:ahLst/>
              <a:cxnLst/>
              <a:rect l="l" t="t" r="r" b="b"/>
              <a:pathLst>
                <a:path w="10869168" h="2783078">
                  <a:moveTo>
                    <a:pt x="0" y="56769"/>
                  </a:moveTo>
                  <a:cubicBezTo>
                    <a:pt x="0" y="25400"/>
                    <a:pt x="25400" y="0"/>
                    <a:pt x="56769" y="0"/>
                  </a:cubicBezTo>
                  <a:lnTo>
                    <a:pt x="10812399" y="0"/>
                  </a:lnTo>
                  <a:cubicBezTo>
                    <a:pt x="10843768" y="0"/>
                    <a:pt x="10869168" y="25400"/>
                    <a:pt x="10869168" y="56769"/>
                  </a:cubicBezTo>
                  <a:lnTo>
                    <a:pt x="10869168" y="2726309"/>
                  </a:lnTo>
                  <a:cubicBezTo>
                    <a:pt x="10869168" y="2757678"/>
                    <a:pt x="10843768" y="2783078"/>
                    <a:pt x="10812399" y="2783078"/>
                  </a:cubicBezTo>
                  <a:lnTo>
                    <a:pt x="56769" y="2783078"/>
                  </a:lnTo>
                  <a:cubicBezTo>
                    <a:pt x="25400" y="2783078"/>
                    <a:pt x="0" y="2757678"/>
                    <a:pt x="0" y="2726309"/>
                  </a:cubicBezTo>
                  <a:close/>
                </a:path>
              </a:pathLst>
            </a:custGeom>
            <a:solidFill>
              <a:srgbClr val="EEE8DD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275755" y="7898309"/>
            <a:ext cx="21356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7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427518" y="7516862"/>
            <a:ext cx="399960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Πρώτες Αφίξεις το 1866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427518" y="8063210"/>
            <a:ext cx="758472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5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Οι πρώτες κρητικές οικογένειες έφθασαν τον Ιούλιο του 1866 στον Πειραιά και τη Σύρο μέσω Κυθήρων.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CF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6F0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13716000" y="0"/>
            <a:ext cx="4572000" cy="10291167"/>
          </a:xfrm>
          <a:custGeom>
            <a:avLst/>
            <a:gdLst/>
            <a:ahLst/>
            <a:cxnLst/>
            <a:rect l="l" t="t" r="r" b="b"/>
            <a:pathLst>
              <a:path w="4572000" h="10291167">
                <a:moveTo>
                  <a:pt x="0" y="0"/>
                </a:moveTo>
                <a:lnTo>
                  <a:pt x="4572000" y="0"/>
                </a:lnTo>
                <a:lnTo>
                  <a:pt x="4572000" y="10291167"/>
                </a:lnTo>
                <a:lnTo>
                  <a:pt x="0" y="102911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" r="-20"/>
            </a:stretch>
          </a:blipFill>
        </p:spPr>
      </p:sp>
      <p:sp>
        <p:nvSpPr>
          <p:cNvPr id="7" name="Freeform 7" descr="preencoded.png"/>
          <p:cNvSpPr/>
          <p:nvPr/>
        </p:nvSpPr>
        <p:spPr>
          <a:xfrm>
            <a:off x="969912" y="2909441"/>
            <a:ext cx="692795" cy="692795"/>
          </a:xfrm>
          <a:custGeom>
            <a:avLst/>
            <a:gdLst/>
            <a:ahLst/>
            <a:cxnLst/>
            <a:rect l="l" t="t" r="r" b="b"/>
            <a:pathLst>
              <a:path w="692795" h="692795">
                <a:moveTo>
                  <a:pt x="0" y="0"/>
                </a:moveTo>
                <a:lnTo>
                  <a:pt x="692795" y="0"/>
                </a:lnTo>
                <a:lnTo>
                  <a:pt x="692795" y="692795"/>
                </a:lnTo>
                <a:lnTo>
                  <a:pt x="0" y="6927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 descr="preencoded.png"/>
          <p:cNvSpPr/>
          <p:nvPr/>
        </p:nvSpPr>
        <p:spPr>
          <a:xfrm>
            <a:off x="7065764" y="2909441"/>
            <a:ext cx="692795" cy="692795"/>
          </a:xfrm>
          <a:custGeom>
            <a:avLst/>
            <a:gdLst/>
            <a:ahLst/>
            <a:cxnLst/>
            <a:rect l="l" t="t" r="r" b="b"/>
            <a:pathLst>
              <a:path w="692795" h="692795">
                <a:moveTo>
                  <a:pt x="0" y="0"/>
                </a:moveTo>
                <a:lnTo>
                  <a:pt x="692795" y="0"/>
                </a:lnTo>
                <a:lnTo>
                  <a:pt x="692795" y="692795"/>
                </a:lnTo>
                <a:lnTo>
                  <a:pt x="0" y="692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 descr="preencoded.png"/>
          <p:cNvSpPr/>
          <p:nvPr/>
        </p:nvSpPr>
        <p:spPr>
          <a:xfrm>
            <a:off x="969912" y="6629846"/>
            <a:ext cx="692795" cy="692795"/>
          </a:xfrm>
          <a:custGeom>
            <a:avLst/>
            <a:gdLst/>
            <a:ahLst/>
            <a:cxnLst/>
            <a:rect l="l" t="t" r="r" b="b"/>
            <a:pathLst>
              <a:path w="692795" h="692795">
                <a:moveTo>
                  <a:pt x="0" y="0"/>
                </a:moveTo>
                <a:lnTo>
                  <a:pt x="692795" y="0"/>
                </a:lnTo>
                <a:lnTo>
                  <a:pt x="692795" y="692795"/>
                </a:lnTo>
                <a:lnTo>
                  <a:pt x="0" y="6927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 descr="preencoded.png"/>
          <p:cNvSpPr/>
          <p:nvPr/>
        </p:nvSpPr>
        <p:spPr>
          <a:xfrm>
            <a:off x="7065764" y="6629846"/>
            <a:ext cx="692795" cy="692795"/>
          </a:xfrm>
          <a:custGeom>
            <a:avLst/>
            <a:gdLst/>
            <a:ahLst/>
            <a:cxnLst/>
            <a:rect l="l" t="t" r="r" b="b"/>
            <a:pathLst>
              <a:path w="692795" h="692795">
                <a:moveTo>
                  <a:pt x="0" y="0"/>
                </a:moveTo>
                <a:lnTo>
                  <a:pt x="692795" y="0"/>
                </a:lnTo>
                <a:lnTo>
                  <a:pt x="692795" y="692795"/>
                </a:lnTo>
                <a:lnTo>
                  <a:pt x="0" y="6927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559450" y="0"/>
            <a:ext cx="5728550" cy="10340017"/>
          </a:xfrm>
          <a:custGeom>
            <a:avLst/>
            <a:gdLst/>
            <a:ahLst/>
            <a:cxnLst/>
            <a:rect l="l" t="t" r="r" b="b"/>
            <a:pathLst>
              <a:path w="5728550" h="10340017">
                <a:moveTo>
                  <a:pt x="0" y="0"/>
                </a:moveTo>
                <a:lnTo>
                  <a:pt x="5728550" y="0"/>
                </a:lnTo>
                <a:lnTo>
                  <a:pt x="5728550" y="10340017"/>
                </a:lnTo>
                <a:lnTo>
                  <a:pt x="0" y="103400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7936" t="-512" r="-110222" b="-515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69912" y="704850"/>
            <a:ext cx="10917288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812"/>
              </a:lnSpc>
            </a:pPr>
            <a:r>
              <a:rPr lang="en-US" sz="4500" b="1" dirty="0" smtClean="0">
                <a:solidFill>
                  <a:srgbClr val="484237"/>
                </a:solidFill>
                <a:latin typeface="+mj-lt"/>
                <a:ea typeface="Arimo Bold"/>
                <a:cs typeface="Arimo Bold"/>
                <a:sym typeface="Arimo Bold"/>
              </a:rPr>
              <a:t>Οργάνωση</a:t>
            </a:r>
            <a:r>
              <a:rPr lang="en-US" sz="4500" b="1" dirty="0">
                <a:solidFill>
                  <a:srgbClr val="484237"/>
                </a:solidFill>
                <a:latin typeface="+mj-lt"/>
                <a:ea typeface="Arimo Bold"/>
                <a:cs typeface="Arimo Bold"/>
                <a:sym typeface="Arimo Bold"/>
              </a:rPr>
              <a:t> </a:t>
            </a:r>
            <a:r>
              <a:rPr lang="el-GR" sz="4500" b="1" dirty="0">
                <a:solidFill>
                  <a:srgbClr val="484237"/>
                </a:solidFill>
                <a:latin typeface="+mj-lt"/>
                <a:ea typeface="Arimo Bold"/>
                <a:cs typeface="Arimo Bold"/>
                <a:sym typeface="Arimo Bold"/>
              </a:rPr>
              <a:t>β</a:t>
            </a:r>
            <a:r>
              <a:rPr lang="en-US" sz="4500" b="1" dirty="0" smtClean="0">
                <a:solidFill>
                  <a:srgbClr val="484237"/>
                </a:solidFill>
                <a:latin typeface="+mj-lt"/>
                <a:ea typeface="Arimo Bold"/>
                <a:cs typeface="Arimo Bold"/>
                <a:sym typeface="Arimo Bold"/>
              </a:rPr>
              <a:t>οήθειας </a:t>
            </a:r>
            <a:r>
              <a:rPr lang="en-US" sz="4500" b="1" dirty="0">
                <a:solidFill>
                  <a:srgbClr val="484237"/>
                </a:solidFill>
                <a:latin typeface="+mj-lt"/>
                <a:ea typeface="Arimo Bold"/>
                <a:cs typeface="Arimo Bold"/>
                <a:sym typeface="Arimo Bold"/>
              </a:rPr>
              <a:t>για τους Κρήτες Πρόσφυγες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9912" y="3850779"/>
            <a:ext cx="568017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Κεντρική Επιτροπή υπέρ των Κρητών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9912" y="4383435"/>
            <a:ext cx="5680174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5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Συστάθηκε στην Αθήνα για την ενίσχυση του κρητικού αγώνα.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65764" y="3850779"/>
            <a:ext cx="3463975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Επιτροπή Σύρου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65764" y="4383435"/>
            <a:ext cx="5680322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5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Συνεργάστηκε με την Κεντρική Επιτροπή για την υποστήριξη των προσφύγων.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69912" y="7571185"/>
            <a:ext cx="3463975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Διεθνείς Επιτροπές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69912" y="8103840"/>
            <a:ext cx="5680174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5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Ιδρύθηκαν στο εξωτερικό για την περίθαλψη των αμάχων προσφύγων.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065764" y="7571185"/>
            <a:ext cx="5074587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500" b="1" dirty="0">
                <a:solidFill>
                  <a:srgbClr val="746558"/>
                </a:solidFill>
                <a:latin typeface="+mj-lt"/>
                <a:ea typeface="Arimo Bold"/>
                <a:cs typeface="Arimo Bold"/>
                <a:sym typeface="Arimo Bold"/>
              </a:rPr>
              <a:t>Αγγλοελληνική Επιτροπή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65764" y="8103840"/>
            <a:ext cx="5680322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500" dirty="0">
                <a:solidFill>
                  <a:srgbClr val="746558"/>
                </a:solidFill>
                <a:latin typeface="+mj-lt"/>
                <a:ea typeface="Arimo"/>
                <a:cs typeface="Arimo"/>
                <a:sym typeface="Arimo"/>
              </a:rPr>
              <a:t>Συνεργάστηκε με την επιτροπή του Λονδίνου για την περίθαλψη 4.500 προσφύγων.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946</Words>
  <Application>Microsoft Office PowerPoint</Application>
  <PresentationFormat>Προσαρμογή</PresentationFormat>
  <Paragraphs>149</Paragraphs>
  <Slides>12</Slides>
  <Notes>12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7" baseType="lpstr">
      <vt:lpstr>Arial</vt:lpstr>
      <vt:lpstr>Arimo</vt:lpstr>
      <vt:lpstr>Arimo Bold</vt:lpstr>
      <vt:lpstr>Calibri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Πρόσφυγες και αλυτρωτικά κινήματα κατά το 19ο αιώνα</dc:title>
  <cp:lastModifiedBy>Vasilis Varsamopoulos</cp:lastModifiedBy>
  <cp:revision>5</cp:revision>
  <dcterms:created xsi:type="dcterms:W3CDTF">2006-08-16T00:00:00Z</dcterms:created>
  <dcterms:modified xsi:type="dcterms:W3CDTF">2025-01-29T14:30:30Z</dcterms:modified>
  <dc:identifier>DAGdlaTz8vM</dc:identifier>
</cp:coreProperties>
</file>