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F32E1E-8018-41E5-B371-5D81A1124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1AEBCA0-88C3-44A5-9BCE-388A7F890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BA33BD-A87F-45F6-A545-EC19C948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 u="none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1F154C6-41EA-4A84-A06A-D47D8876B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92B4743-4966-497E-BA6A-CC15708F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138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Pr>
        <a:gradFill flip="none" rotWithShape="1">
          <a:gsLst>
            <a:gs pos="0">
              <a:srgbClr val="002060"/>
            </a:gs>
            <a:gs pos="96000">
              <a:srgbClr val="FFC820"/>
            </a:gs>
            <a:gs pos="80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723A4F-9EC4-4106-B97A-FAA7A4A513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25601"/>
            <a:ext cx="10515600" cy="1325563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>
              <a:defRPr sz="4000" b="1" u="sng">
                <a:solidFill>
                  <a:schemeClr val="tx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l-GR" dirty="0"/>
              <a:t>Σ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266BA9-B421-4261-B7A2-F289020B1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9CDA0EE-E361-4264-AA39-9A1DD6988F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2475" y="6356350"/>
            <a:ext cx="2743200" cy="365125"/>
          </a:xfrm>
        </p:spPr>
        <p:txBody>
          <a:bodyPr/>
          <a:lstStyle>
            <a:lvl1pPr>
              <a:defRPr b="1" u="sng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</a:lstStyle>
          <a:p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2CE7CE2-6338-490F-816C-FA775437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/>
              <a:t>ΕΡΓΑΣΙΑ ΠΛΑΓΙΟΤΙΤΛΩΝ 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44D12DC-8774-4945-AF2B-FF926BDA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824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172659-066E-4519-9FBD-89160785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349DD75-0E2E-41CF-ABD2-FE3E26C68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6522ABD-355C-4DC1-B4BA-A5BD1C8FD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85DB7A-AA0F-43AA-8235-DF8F7B283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1EBEA4D-9C84-4F69-93C3-A56DFDED4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650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A1D98E-9CAC-48E4-8DB4-05E69804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645472-A3B8-445D-ABDE-57D30CEF0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0F3DFC5-7508-4853-B574-DC0909A9A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A06627A-7858-4588-8E4A-F8A75813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EAE812C-3693-4E56-AB0D-FA1FA431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9BB1E61-6D97-44F8-A429-A8D4B0FD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76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6827C0-6D68-40C9-8DA5-A31AB2AEB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C1E4726-C644-4E3F-B272-0635FD2F8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379164C-9508-4871-A6BF-5E23612C7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7E9074-D148-407D-BE04-83B2D5378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1B5AC42-B3AD-483A-965A-B754C53DF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BFDE953-D8DB-48D9-A334-9F683A60F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DA1355C-33F0-43A1-8E79-10A411D4E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07C72B4-AFFB-4F64-B923-322AB4BA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758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0E208B-C951-498F-B460-CE7DFD92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B2E0683-B143-47AA-93A9-40561898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53E16AE-3C53-4D63-9862-1A401D58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A251030-5B33-416D-8929-1A27972B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446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7CE1DC0-3778-422A-B1CD-65EB0360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BD091C9-255F-4DB0-B8FB-E0B2F9F9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14FCB2A-58F6-42E2-B0BE-5A0C99961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201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B9551A-DC0E-4F1F-9F46-E0C60FEB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63D4A8-B2F6-4AF6-AE46-559FFEFBF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FEEF3B0-BF28-4124-96AD-0407991D9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3EB7D0C-D009-4354-B647-5A8FFB6E7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A341202-EFF8-43DB-9536-3CA75FC30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A847EEA-0EFF-4198-9470-CBFFCD14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344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BB3116-6F35-4BB3-B136-A0C343983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EA24D01-3704-4509-9C3C-36631618C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5638827-E527-484B-A351-77AB048C3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03747B4-2A10-4548-8914-99202910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DCAC7BD-55C4-4488-80D2-11C7CFF6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4312BF5-B7E1-4FDD-9805-ACD5F52A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61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ADFA9D-ECC3-403E-A641-67BF2069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5A5633A-15CB-4BD0-822B-F780B4628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676337B-26DA-4596-BA83-35D8842E8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DB11432-EA37-4252-8976-8F5A9525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46CAEB8-FBEA-4FC2-B037-7DE87657F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639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7920D7-FBC9-4880-93E7-E0E8C711C6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FBDE608-2F02-4E56-BA87-7D5E8411C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81AE925-59A8-4AAF-A220-A99DC10E2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81CE063-C184-4A35-8379-E8B7D961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2108C53-EE41-4AF5-81BC-08C56C8D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102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E360FF5-D617-4D1F-938E-EC4EAF1B3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64C3D34-BDBD-4D56-80FA-7366B5383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10BCB2-051C-4ADD-95B7-E587F4CB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DCBDB-1BD3-4520-9D2A-956EDAD59385}" type="datetimeFigureOut">
              <a:rPr lang="el-GR" smtClean="0"/>
              <a:t>22/3/2020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D198FC3-56BD-429F-8B47-3643FEEC0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62E8A45-5A74-41D8-B3A5-57EF90033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ECAC6-CE44-40B7-AD4F-B34EBEF9150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867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1flPlsCzS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9892CE-CF17-4661-97B3-79B53D9B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694" y="181154"/>
            <a:ext cx="10584611" cy="2419199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l-GR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ΟΜΗΡΟΥ ΟΔΥΣΣΕΙΑ </a:t>
            </a:r>
            <a:br>
              <a:rPr lang="el-GR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</a:br>
            <a:r>
              <a:rPr lang="el-GR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ΡΑΨΩΔΙΑ ι</a:t>
            </a:r>
            <a:br>
              <a:rPr lang="el-GR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</a:br>
            <a:r>
              <a:rPr lang="el-GR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ΕΝΟΤΗΤΑ 14</a:t>
            </a:r>
            <a:r>
              <a:rPr lang="el-GR" sz="3600" b="1" u="sng" baseline="30000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η</a:t>
            </a:r>
            <a:br>
              <a:rPr lang="el-GR" sz="3600" b="1" baseline="30000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</a:br>
            <a:br>
              <a:rPr lang="el-GR" sz="3600" b="1" baseline="30000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</a:br>
            <a:r>
              <a:rPr lang="el-GR" sz="3600" b="1" baseline="30000" dirty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στίχοι 240-512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3434482-1A1E-470F-A495-24F637FE3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215" y="2745897"/>
            <a:ext cx="5505089" cy="3391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1E17C4C-A2DA-4A9E-9CD2-C53ACE62D033}"/>
              </a:ext>
            </a:extLst>
          </p:cNvPr>
          <p:cNvSpPr/>
          <p:nvPr/>
        </p:nvSpPr>
        <p:spPr>
          <a:xfrm>
            <a:off x="7125377" y="6282965"/>
            <a:ext cx="3020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https://youtu.be/T1flPlsCzSM</a:t>
            </a:r>
            <a:r>
              <a:rPr lang="el-GR" dirty="0"/>
              <a:t> </a:t>
            </a:r>
          </a:p>
        </p:txBody>
      </p:sp>
      <p:sp>
        <p:nvSpPr>
          <p:cNvPr id="5" name="Πάπυρος: Οριζόντιος 4">
            <a:extLst>
              <a:ext uri="{FF2B5EF4-FFF2-40B4-BE49-F238E27FC236}">
                <a16:creationId xmlns:a16="http://schemas.microsoft.com/office/drawing/2014/main" id="{0C0FF372-541D-44B7-9FD7-289C0DD1CB56}"/>
              </a:ext>
            </a:extLst>
          </p:cNvPr>
          <p:cNvSpPr/>
          <p:nvPr/>
        </p:nvSpPr>
        <p:spPr>
          <a:xfrm>
            <a:off x="724618" y="3429000"/>
            <a:ext cx="4597879" cy="2169543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35400E-5307-4FE8-8D42-9EAD45B78EB3}"/>
              </a:ext>
            </a:extLst>
          </p:cNvPr>
          <p:cNvSpPr txBox="1"/>
          <p:nvPr/>
        </p:nvSpPr>
        <p:spPr>
          <a:xfrm>
            <a:off x="1026543" y="3858164"/>
            <a:ext cx="42959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Πολλών δ’ ανθρώπων </a:t>
            </a:r>
            <a:r>
              <a:rPr lang="el-GR" b="1" dirty="0" err="1"/>
              <a:t>ίδεν</a:t>
            </a:r>
            <a:r>
              <a:rPr lang="el-GR" b="1" dirty="0"/>
              <a:t> </a:t>
            </a:r>
            <a:r>
              <a:rPr lang="el-GR" b="1" dirty="0" err="1"/>
              <a:t>άστεα</a:t>
            </a:r>
            <a:r>
              <a:rPr lang="el-GR" b="1" dirty="0"/>
              <a:t> και </a:t>
            </a:r>
            <a:r>
              <a:rPr lang="el-GR" b="1" dirty="0" err="1"/>
              <a:t>νόον</a:t>
            </a:r>
            <a:r>
              <a:rPr lang="el-GR" b="1" dirty="0"/>
              <a:t> </a:t>
            </a:r>
            <a:r>
              <a:rPr lang="el-GR" b="1" dirty="0" err="1"/>
              <a:t>έγνων</a:t>
            </a:r>
            <a:r>
              <a:rPr lang="el-GR" b="1" dirty="0"/>
              <a:t>.</a:t>
            </a:r>
          </a:p>
          <a:p>
            <a:endParaRPr lang="el-GR" b="1" dirty="0"/>
          </a:p>
          <a:p>
            <a:r>
              <a:rPr lang="el-GR" dirty="0"/>
              <a:t>(Γνώρισε τις πόλεις και τον νου πολλών ανθρώπων.)</a:t>
            </a:r>
          </a:p>
        </p:txBody>
      </p:sp>
    </p:spTree>
    <p:extLst>
      <p:ext uri="{BB962C8B-B14F-4D97-AF65-F5344CB8AC3E}">
        <p14:creationId xmlns:p14="http://schemas.microsoft.com/office/powerpoint/2010/main" val="1210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B5AA6F-A2FC-45D9-BB04-8337A430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612" y="339246"/>
            <a:ext cx="10515600" cy="1325563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Οδυσσέας στο νησί των Κυκλώπων</a:t>
            </a: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C7AA793F-DBD8-45E2-B7E6-4B313EB4F6EC}"/>
              </a:ext>
            </a:extLst>
          </p:cNvPr>
          <p:cNvGrpSpPr/>
          <p:nvPr/>
        </p:nvGrpSpPr>
        <p:grpSpPr>
          <a:xfrm>
            <a:off x="899768" y="2168315"/>
            <a:ext cx="10901168" cy="3936857"/>
            <a:chOff x="899768" y="2168315"/>
            <a:chExt cx="10901168" cy="3936857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30267FB6-7B09-4391-9ABB-D1B18E893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9768" y="2168315"/>
              <a:ext cx="5682707" cy="393685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F597EF69-A149-480B-A9D4-1F2C95F82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9328" y="2838091"/>
              <a:ext cx="4641608" cy="2597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750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286DBB-89AB-4DA1-8CC9-9CEF5029F2F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u="sng" dirty="0">
                <a:ln w="0"/>
              </a:rPr>
              <a:t>ΣΤΙΧΟΙ 240-255</a:t>
            </a:r>
            <a:r>
              <a:rPr lang="el-GR" b="0" u="none" dirty="0">
                <a:ln w="0"/>
              </a:rPr>
              <a:t>:</a:t>
            </a:r>
            <a:r>
              <a:rPr lang="el-GR" b="0" u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l-GR" b="0" i="1" u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Η άφιξη του Οδυσσέα και των συντρόφων του στη σπηλιά του Κύκλωπα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6CE22DBA-6C1A-456D-A73E-8C04CB1D9B73}"/>
              </a:ext>
            </a:extLst>
          </p:cNvPr>
          <p:cNvGrpSpPr/>
          <p:nvPr/>
        </p:nvGrpSpPr>
        <p:grpSpPr>
          <a:xfrm>
            <a:off x="838200" y="1897812"/>
            <a:ext cx="10515600" cy="4140678"/>
            <a:chOff x="838200" y="1897812"/>
            <a:chExt cx="10515600" cy="4140678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B9B0362C-D42F-4BC5-A1CC-B6A5BF42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60101" y="2286000"/>
              <a:ext cx="4993699" cy="375249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DAEA8925-82C9-47FD-9C20-B4EC16648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1897812"/>
              <a:ext cx="4574569" cy="32090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1827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D1BF71-1D6F-41B5-AEA3-B1CCA6F1B63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b="1" u="sng" dirty="0">
                <a:solidFill>
                  <a:schemeClr val="tx1"/>
                </a:solidFill>
              </a:rPr>
              <a:t>ΣΤΙΧΟΙ 259-270</a:t>
            </a:r>
            <a:r>
              <a:rPr lang="el-GR" sz="4000" b="0" u="none" dirty="0">
                <a:solidFill>
                  <a:schemeClr val="tx1"/>
                </a:solidFill>
              </a:rPr>
              <a:t>:</a:t>
            </a:r>
            <a:r>
              <a:rPr lang="el-GR" sz="4000" u="none" dirty="0">
                <a:solidFill>
                  <a:schemeClr val="tx1"/>
                </a:solidFill>
              </a:rPr>
              <a:t> </a:t>
            </a:r>
            <a:r>
              <a:rPr lang="el-GR" sz="4000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ερχομός του Πολύφημου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28E610EE-6C92-4FE0-8563-D5638B7A00F6}"/>
              </a:ext>
            </a:extLst>
          </p:cNvPr>
          <p:cNvGrpSpPr/>
          <p:nvPr/>
        </p:nvGrpSpPr>
        <p:grpSpPr>
          <a:xfrm>
            <a:off x="1191883" y="1936179"/>
            <a:ext cx="9808234" cy="4596220"/>
            <a:chOff x="1191883" y="1936179"/>
            <a:chExt cx="9808234" cy="4596220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D1AF43A3-EA13-4CE3-B720-8CC765A23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1883" y="1936179"/>
              <a:ext cx="3363434" cy="4404236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3BC761E1-A312-41F5-9B69-7AA53F741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2279" y="2548630"/>
              <a:ext cx="5487838" cy="398376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6281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9F207C-56CC-4932-8966-F2C76D0AB34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ΣΤΙΧΟΙ 276-286</a:t>
            </a:r>
            <a:r>
              <a:rPr lang="el-GR" b="0" u="none" dirty="0">
                <a:solidFill>
                  <a:schemeClr val="tx1"/>
                </a:solidFill>
              </a:rPr>
              <a:t>: 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πρώτη επαφή του Οδυσσέα με τον Πολύφημο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036B987-A6B4-4933-BD0F-671D02C3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21" y="2027347"/>
            <a:ext cx="4550404" cy="3303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AD66DF0-F237-47F4-8B6F-EE82EE721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95" y="3429000"/>
            <a:ext cx="5619705" cy="28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4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E30D46-8797-4C87-B801-BED7817495C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ΣΤΙΧΟΙ 293-304</a:t>
            </a:r>
            <a:r>
              <a:rPr lang="el-GR" b="0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ικεσία του Οδυσσέα και η ύβρις του Κύκλωπα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C3E992F-CE54-41D2-AB77-055D8DFC4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823" y="2038025"/>
            <a:ext cx="6156354" cy="4134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1504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07430E-8CFB-4432-9B7C-15533F7BEDD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ΣΤΙΧΟΙ 308-316</a:t>
            </a:r>
            <a:r>
              <a:rPr lang="el-GR" b="0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Οδυσσέας αποφεύγει την παγίδα του Κύκλωπα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05FBC8-832E-45B3-B6AD-FCA3CB9D2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204" y="2232630"/>
            <a:ext cx="6659592" cy="4150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286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1BC5C-5E02-4868-87C9-A1A777B947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ΣΤΙΧΟΙ 317-330</a:t>
            </a:r>
            <a:r>
              <a:rPr lang="el-GR" b="0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απάνθρωπη συμπεριφορά του Πολύφημου </a:t>
            </a: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020233BC-BB9C-4B01-B9D1-B0EEBAA978B9}"/>
              </a:ext>
            </a:extLst>
          </p:cNvPr>
          <p:cNvGrpSpPr/>
          <p:nvPr/>
        </p:nvGrpSpPr>
        <p:grpSpPr>
          <a:xfrm>
            <a:off x="1419225" y="2004319"/>
            <a:ext cx="9126026" cy="4444105"/>
            <a:chOff x="1419225" y="2004319"/>
            <a:chExt cx="9126026" cy="4444105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9B374DF2-D317-4B5F-A99B-AAF8F4F27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9225" y="2004319"/>
              <a:ext cx="3541700" cy="444410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E10B6ACB-F082-4457-A83D-C5F79EE0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2524125"/>
              <a:ext cx="4449251" cy="359912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2967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1BE286-BF23-4273-B362-3B277E4548D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tx1"/>
                </a:solidFill>
              </a:rPr>
              <a:t>ΣΤΙΧΟΙ 331-339</a:t>
            </a:r>
            <a:r>
              <a:rPr lang="el-GR" b="0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δεύτερη σκέψη του Οδυσσέα 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CB36C547-EF25-409D-B339-1C734E825823}"/>
              </a:ext>
            </a:extLst>
          </p:cNvPr>
          <p:cNvGrpSpPr/>
          <p:nvPr/>
        </p:nvGrpSpPr>
        <p:grpSpPr>
          <a:xfrm>
            <a:off x="1390291" y="1888424"/>
            <a:ext cx="9504870" cy="4664414"/>
            <a:chOff x="1390291" y="1888424"/>
            <a:chExt cx="9504870" cy="4664414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FC5178E5-EB29-42ED-87ED-1713DC5CD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0291" y="1888424"/>
              <a:ext cx="2620992" cy="466441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E44A9419-8681-4AA2-8F21-A45137969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3568" y="1888425"/>
              <a:ext cx="5241593" cy="466441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5113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300C51-4EEE-4095-9E8B-FFCD1CB0918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ΣΤΙΧΟΙ 340-344</a:t>
            </a:r>
            <a:r>
              <a:rPr lang="el-GR" b="0" u="none" dirty="0">
                <a:solidFill>
                  <a:schemeClr val="tx1"/>
                </a:solidFill>
              </a:rPr>
              <a:t>: </a:t>
            </a:r>
            <a:r>
              <a:rPr lang="el-GR" b="0" i="1" u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Πολύφημος τρώει άλλους 2 συντρόφους και βγαίνει για βοσκή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E81D1B4-502D-441B-A59A-0CA9AB208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222" y="2111862"/>
            <a:ext cx="6613556" cy="418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0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E43747-5121-42DE-AD4A-50CA1111E9A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ΣΤΙΧΟΙ350-353</a:t>
            </a:r>
            <a:r>
              <a:rPr lang="el-GR" b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Οδυσσέας καταστρώνει σχέδιο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B68319B6-E90E-408C-9DF0-0E16B36802D2}"/>
              </a:ext>
            </a:extLst>
          </p:cNvPr>
          <p:cNvGrpSpPr/>
          <p:nvPr/>
        </p:nvGrpSpPr>
        <p:grpSpPr>
          <a:xfrm>
            <a:off x="838200" y="1871932"/>
            <a:ext cx="10312827" cy="4521620"/>
            <a:chOff x="838200" y="1871932"/>
            <a:chExt cx="10312827" cy="4521620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7DD8B4D5-9861-48C1-94FF-ECE942F17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871932"/>
              <a:ext cx="4521620" cy="452162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22DA8B03-BD51-48BF-8658-042905166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2605652"/>
              <a:ext cx="5055027" cy="3787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2330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C8B660-640D-4460-9D95-EB2DE15F42C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 373-382</a:t>
            </a:r>
            <a:r>
              <a:rPr lang="el-GR" b="0" u="none" dirty="0"/>
              <a:t>: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Πολύφημος επιστρέφει και τρώει άλλους 2 συντρόφους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2D8842E-E2D5-4404-AB58-5E18EB185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561" y="2526258"/>
            <a:ext cx="6380877" cy="33138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8473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CEAE55-A7D2-4374-AF9C-EDA3D6C4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ΣΤΙΧΟΙ 383-402</a:t>
            </a:r>
            <a:r>
              <a:rPr lang="el-GR" b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Οδυσσέας μεθά τον Κύκλωπα με κρασί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727D73D-4397-4957-AB89-4D9DED35C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032" y="1948148"/>
            <a:ext cx="5453968" cy="3404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B35D848-9FD0-4E1C-AFDF-0AD7AFA8A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303" y="3046951"/>
            <a:ext cx="5203274" cy="325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2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AD4100-47EC-4376-BB7F-8DD5DDBCB05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 404-413</a:t>
            </a:r>
            <a:r>
              <a:rPr lang="el-GR" b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Οδυσσέας ξεγελάει τον Κύκλωπα με το όνομά του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3AA1BA3-B36D-41A4-980D-1CB224BCD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636" y="1726852"/>
            <a:ext cx="8822728" cy="496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1ECD29-4695-4D84-89AD-C5DF1CC4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857"/>
            <a:ext cx="10515600" cy="132556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 414-444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Ο Οδυσσέας τυφλώνει τον Πολύφημο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56C5FD6-3C9E-4F9D-B852-7015FC364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384" y="1843113"/>
            <a:ext cx="5273497" cy="2225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8D538B2-6489-43D0-90B6-178A04834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383" y="4537731"/>
            <a:ext cx="5273497" cy="1994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CDB7736-35A1-4155-BE11-F43EE6915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994" y="1843113"/>
            <a:ext cx="3695700" cy="4730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523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8B1AA2-0A22-4CBD-AAD3-64234FA4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601"/>
            <a:ext cx="10515600" cy="150002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dirty="0"/>
              <a:t>ΣΤΙΧΟΙ 445-459</a:t>
            </a:r>
            <a:r>
              <a:rPr lang="el-GR" sz="3600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Πολύφημος ζητάει βοήθεια από του άλλους Κύκλωπες, αλλά αυτοί νομίζουν ότι τρελάθηκε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1E4DC2E-D113-4573-B11A-9C276EEAA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289" y="2115971"/>
            <a:ext cx="3542722" cy="432502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64660C1-A60B-4883-92AD-64C2886116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8200" y="2229789"/>
            <a:ext cx="5257800" cy="3947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7736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96000">
              <a:srgbClr val="FFC820"/>
            </a:gs>
            <a:gs pos="80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2D3DF7-45CC-4FAB-9AB0-514C5FF27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528" y="325601"/>
            <a:ext cx="10719272" cy="132556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 460-491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Ο Πολύφημος βγάζει το κοπάδι του για βοσκή</a:t>
            </a:r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244B56A4-EDC4-4852-BC53-F5AC5F484C94}"/>
              </a:ext>
            </a:extLst>
          </p:cNvPr>
          <p:cNvGrpSpPr/>
          <p:nvPr/>
        </p:nvGrpSpPr>
        <p:grpSpPr>
          <a:xfrm>
            <a:off x="634528" y="1922627"/>
            <a:ext cx="10590684" cy="4465308"/>
            <a:chOff x="634528" y="1922627"/>
            <a:chExt cx="10590684" cy="4465308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2B51D564-9549-4AB4-9A35-A04B8B32B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4528" y="2109575"/>
              <a:ext cx="2927101" cy="384660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F4EC6CC2-9F1A-4576-99C7-10648570E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6587" y="3835235"/>
              <a:ext cx="3843285" cy="25527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3E79EC68-DE1A-47AD-8E3C-9F0D71113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7409" y="1922627"/>
              <a:ext cx="2867803" cy="311609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4895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96000">
              <a:srgbClr val="FFC820"/>
            </a:gs>
            <a:gs pos="80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D5B1B1-1702-40AE-A80B-B0DA4CB31D7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ΣΤΙΧΟΙ 492-512</a:t>
            </a:r>
            <a:r>
              <a:rPr lang="el-GR" b="0" i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Ο Κύκλωπας μιλάει στο κριάρι του.</a:t>
            </a: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A23B9CE6-8675-4A7A-81CD-F732647CE1D9}"/>
              </a:ext>
            </a:extLst>
          </p:cNvPr>
          <p:cNvGrpSpPr/>
          <p:nvPr/>
        </p:nvGrpSpPr>
        <p:grpSpPr>
          <a:xfrm>
            <a:off x="1117119" y="2012987"/>
            <a:ext cx="9707594" cy="4519412"/>
            <a:chOff x="1117119" y="2012987"/>
            <a:chExt cx="9707594" cy="4519412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7C54ADCA-A9E8-49F8-BFD2-4D31A4298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84839" y="2012987"/>
              <a:ext cx="3339874" cy="3628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3253528C-E36D-482A-A2A6-218A083BC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7119" y="2567281"/>
              <a:ext cx="5511181" cy="396511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04600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7C0D44-7F51-4EEA-AEFF-A7CC050A8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Σαν βγεις στον πηγαιμό για την Ιθάκη… </a:t>
            </a:r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15C15E1D-323D-42A6-BB6F-1548A70974DE}"/>
              </a:ext>
            </a:extLst>
          </p:cNvPr>
          <p:cNvGrpSpPr/>
          <p:nvPr/>
        </p:nvGrpSpPr>
        <p:grpSpPr>
          <a:xfrm>
            <a:off x="1064443" y="2039926"/>
            <a:ext cx="9997126" cy="3902305"/>
            <a:chOff x="1064443" y="2039926"/>
            <a:chExt cx="9997126" cy="3902305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A173C74A-82B3-49F3-A21A-E6CADF0B9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4443" y="2134582"/>
              <a:ext cx="4136450" cy="2588836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FFC6E6FD-2C94-436B-986F-71754453C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9569" y="2039926"/>
              <a:ext cx="4572000" cy="3902305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4642B1A-51F8-4B2A-9010-6D6E4CF97517}"/>
              </a:ext>
            </a:extLst>
          </p:cNvPr>
          <p:cNvSpPr txBox="1"/>
          <p:nvPr/>
        </p:nvSpPr>
        <p:spPr>
          <a:xfrm>
            <a:off x="1510865" y="5557510"/>
            <a:ext cx="3243606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4400" b="1" u="sng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Condensed" panose="020B0502040204020203" pitchFamily="34" charset="0"/>
              </a:rPr>
              <a:t>ΤΖΑΝΗ ΕΛΕΝΗ Α4</a:t>
            </a:r>
          </a:p>
        </p:txBody>
      </p:sp>
    </p:spTree>
    <p:extLst>
      <p:ext uri="{BB962C8B-B14F-4D97-AF65-F5344CB8AC3E}">
        <p14:creationId xmlns:p14="http://schemas.microsoft.com/office/powerpoint/2010/main" val="193464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225</Words>
  <Application>Microsoft Office PowerPoint</Application>
  <PresentationFormat>Ευρεία οθόνη</PresentationFormat>
  <Paragraphs>24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5" baseType="lpstr">
      <vt:lpstr>Arial</vt:lpstr>
      <vt:lpstr>Bahnschrift Condensed</vt:lpstr>
      <vt:lpstr>Book Antiqua</vt:lpstr>
      <vt:lpstr>Calibri</vt:lpstr>
      <vt:lpstr>Calibri Light</vt:lpstr>
      <vt:lpstr>Θέμα του Office</vt:lpstr>
      <vt:lpstr>ΟΜΗΡΟΥ ΟΔΥΣΣΕΙΑ  ΡΑΨΩΔΙΑ ι ΕΝΟΤΗΤΑ 14η  στίχοι 240-512</vt:lpstr>
      <vt:lpstr>Ο Οδυσσέας στο νησί των Κυκλώπων</vt:lpstr>
      <vt:lpstr>ΣΤΙΧΟΙ 240-255: Η άφιξη του Οδυσσέα και των συντρόφων του στη σπηλιά του Κύκλωπα</vt:lpstr>
      <vt:lpstr>ΣΤΙΧΟΙ 259-270: Ο ερχομός του Πολύφημου</vt:lpstr>
      <vt:lpstr>ΣΤΙΧΟΙ 276-286: Η πρώτη επαφή του Οδυσσέα με τον Πολύφημο</vt:lpstr>
      <vt:lpstr>ΣΤΙΧΟΙ 293-304: Η ικεσία του Οδυσσέα και η ύβρις του Κύκλωπα</vt:lpstr>
      <vt:lpstr>ΣΤΙΧΟΙ 308-316: Ο Οδυσσέας αποφεύγει την παγίδα του Κύκλωπα</vt:lpstr>
      <vt:lpstr>ΣΤΙΧΟΙ 317-330: Η απάνθρωπη συμπεριφορά του Πολύφημου </vt:lpstr>
      <vt:lpstr>ΣΤΙΧΟΙ 331-339: Η δεύτερη σκέψη του Οδυσσέα </vt:lpstr>
      <vt:lpstr>ΣΤΙΧΟΙ 340-344: Ο Πολύφημος τρώει άλλους 2 συντρόφους και βγαίνει για βοσκή</vt:lpstr>
      <vt:lpstr>ΣΤΙΧΟΙ350-353: Ο Οδυσσέας καταστρώνει σχέδιο</vt:lpstr>
      <vt:lpstr>ΣΤΙΧΟΙ 373-382:Ο Πολύφημος επιστρέφει και τρώει άλλους 2 συντρόφους</vt:lpstr>
      <vt:lpstr>ΣΤΙΧΟΙ 383-402: Ο Οδυσσέας μεθά τον Κύκλωπα με κρασί</vt:lpstr>
      <vt:lpstr>ΣΤΙΧΟΙ 404-413: Ο Οδυσσέας ξεγελάει τον Κύκλωπα με το όνομά του</vt:lpstr>
      <vt:lpstr>ΣΤΙΧΟΙ 414-444: Ο Οδυσσέας τυφλώνει τον Πολύφημο</vt:lpstr>
      <vt:lpstr>ΣΤΙΧΟΙ 445-459: Ο Πολύφημος ζητάει βοήθεια από του άλλους Κύκλωπες, αλλά αυτοί νομίζουν ότι τρελάθηκε</vt:lpstr>
      <vt:lpstr>ΣΤΙΧΟΙ 460-491: Ο Πολύφημος βγάζει το κοπάδι του για βοσκή</vt:lpstr>
      <vt:lpstr>ΣΤΙΧΟΙ 492-512: Ο Κύκλωπας μιλάει στο κριάρι του.</vt:lpstr>
      <vt:lpstr>Σαν βγεις στον πηγαιμό για την Ιθάκη…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ΟΜΗΡΟΥ ΟΔΥΣΣΕΙΑ  ΡΑΨΩΔΙΑ ι ΕΝΟΤΗΤΑ 14η</dc:title>
  <dc:creator>dell</dc:creator>
  <cp:lastModifiedBy>dell</cp:lastModifiedBy>
  <cp:revision>23</cp:revision>
  <dcterms:created xsi:type="dcterms:W3CDTF">2020-03-22T15:00:16Z</dcterms:created>
  <dcterms:modified xsi:type="dcterms:W3CDTF">2020-03-22T18:28:28Z</dcterms:modified>
</cp:coreProperties>
</file>