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 id="268" r:id="rId14"/>
    <p:sldId id="269" r:id="rId15"/>
    <p:sldId id="270" r:id="rId16"/>
    <p:sldId id="271" r:id="rId17"/>
    <p:sldId id="272" r:id="rId1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91"/>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18/11/2024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18/11/2024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18/11/2024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18/11/2024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18/11/2024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18/11/2024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18/11/2024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18/11/2024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18/11/2024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18/11/2024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18/11/2024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18/11/2024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8"/>
          <p:cNvSpPr>
            <a:spLocks noGrp="1"/>
          </p:cNvSpPr>
          <p:nvPr>
            <p:ph type="ctrTitle"/>
          </p:nvPr>
        </p:nvSpPr>
        <p:spPr>
          <a:xfrm>
            <a:off x="714348" y="428604"/>
            <a:ext cx="7772400" cy="147002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l-GR" sz="4000" b="1" dirty="0" smtClean="0">
                <a:solidFill>
                  <a:prstClr val="black"/>
                </a:solidFill>
                <a:latin typeface="Calibri" pitchFamily="34" charset="0"/>
                <a:cs typeface="Calibri" pitchFamily="34" charset="0"/>
              </a:rPr>
              <a:t>Αγωγή Βρεφών και Νηπίων (Ε)</a:t>
            </a:r>
          </a:p>
          <a:p>
            <a:pPr algn="ctr"/>
            <a:r>
              <a:rPr lang="el-GR" sz="4000" b="1" dirty="0" smtClean="0">
                <a:solidFill>
                  <a:prstClr val="black"/>
                </a:solidFill>
                <a:latin typeface="Calibri" pitchFamily="34" charset="0"/>
                <a:cs typeface="Calibri" pitchFamily="34" charset="0"/>
              </a:rPr>
              <a:t>Γ΄ΒΡΕΦΟΝΗΠΙΟΚΟΜΩΝ</a:t>
            </a:r>
            <a:endParaRPr lang="el-GR" sz="4000" b="1" dirty="0">
              <a:solidFill>
                <a:prstClr val="black"/>
              </a:solidFill>
              <a:latin typeface="Calibri" pitchFamily="34" charset="0"/>
              <a:cs typeface="Calibri" pitchFamily="34" charset="0"/>
            </a:endParaRPr>
          </a:p>
        </p:txBody>
      </p:sp>
      <p:sp>
        <p:nvSpPr>
          <p:cNvPr id="5" name="4 - Υπότιτλος"/>
          <p:cNvSpPr txBox="1">
            <a:spLocks noGrp="1"/>
          </p:cNvSpPr>
          <p:nvPr>
            <p:ph type="subTitle" idx="1"/>
          </p:nvPr>
        </p:nvSpPr>
        <p:spPr>
          <a:xfrm>
            <a:off x="214282" y="4786322"/>
            <a:ext cx="2928958" cy="523220"/>
          </a:xfrm>
          <a:prstGeom prst="rect">
            <a:avLst/>
          </a:prstGeom>
          <a:noFill/>
        </p:spPr>
        <p:txBody>
          <a:bodyPr wrap="square" rtlCol="0">
            <a:spAutoFit/>
          </a:bodyPr>
          <a:lstStyle/>
          <a:p>
            <a:r>
              <a:rPr lang="el-GR" sz="2800" b="1" dirty="0" smtClean="0">
                <a:latin typeface="Calibri" pitchFamily="34" charset="0"/>
                <a:cs typeface="Calibri" pitchFamily="34" charset="0"/>
              </a:rPr>
              <a:t>Χατζή Παρασκευή</a:t>
            </a:r>
          </a:p>
        </p:txBody>
      </p:sp>
      <p:sp>
        <p:nvSpPr>
          <p:cNvPr id="6" name="5 - TextBox"/>
          <p:cNvSpPr txBox="1"/>
          <p:nvPr/>
        </p:nvSpPr>
        <p:spPr>
          <a:xfrm>
            <a:off x="500034" y="2428868"/>
            <a:ext cx="8429684" cy="1323439"/>
          </a:xfrm>
          <a:prstGeom prst="rect">
            <a:avLst/>
          </a:prstGeom>
          <a:noFill/>
        </p:spPr>
        <p:txBody>
          <a:bodyPr wrap="square" rtlCol="0">
            <a:spAutoFit/>
          </a:bodyPr>
          <a:lstStyle/>
          <a:p>
            <a:r>
              <a:rPr lang="el-GR" sz="4000" b="1" dirty="0" smtClean="0">
                <a:latin typeface="+mj-lt"/>
              </a:rPr>
              <a:t>Ο ρόλος του περιβάλλοντος του παιδιού στη γλωσσική του ανάπτυξη</a:t>
            </a:r>
            <a:endParaRPr lang="el-GR" sz="4000" b="1" dirty="0">
              <a:latin typeface="+mj-l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785794"/>
            <a:ext cx="8229600" cy="5340369"/>
          </a:xfrm>
        </p:spPr>
        <p:txBody>
          <a:bodyPr>
            <a:normAutofit/>
          </a:bodyPr>
          <a:lstStyle/>
          <a:p>
            <a:pPr algn="ctr">
              <a:buNone/>
            </a:pPr>
            <a:r>
              <a:rPr lang="el-GR" sz="2400" b="1" dirty="0" smtClean="0">
                <a:latin typeface="+mj-lt"/>
              </a:rPr>
              <a:t>Φύλλο ελέγχου</a:t>
            </a:r>
          </a:p>
          <a:p>
            <a:pPr algn="ctr">
              <a:buNone/>
            </a:pPr>
            <a:endParaRPr lang="el-GR" sz="2400" b="1" dirty="0" smtClean="0">
              <a:latin typeface="+mj-lt"/>
            </a:endParaRPr>
          </a:p>
          <a:p>
            <a:pPr algn="just">
              <a:buNone/>
            </a:pPr>
            <a:endParaRPr lang="el-GR" sz="2000" dirty="0">
              <a:latin typeface="+mj-lt"/>
            </a:endParaRPr>
          </a:p>
        </p:txBody>
      </p:sp>
      <p:sp>
        <p:nvSpPr>
          <p:cNvPr id="4" name="1 - Τίτλος"/>
          <p:cNvSpPr>
            <a:spLocks noGrp="1"/>
          </p:cNvSpPr>
          <p:nvPr>
            <p:ph type="title"/>
          </p:nvPr>
        </p:nvSpPr>
        <p:spPr>
          <a:xfrm>
            <a:off x="457200" y="274638"/>
            <a:ext cx="8229600" cy="511156"/>
          </a:xfrm>
        </p:spPr>
        <p:txBody>
          <a:bodyPr>
            <a:normAutofit fontScale="90000"/>
          </a:bodyPr>
          <a:lstStyle/>
          <a:p>
            <a:r>
              <a:rPr lang="el-GR" sz="2000" dirty="0" smtClean="0"/>
              <a:t>Ο ρόλος του περιβάλλοντος του παιδιού στη γλωσσική του ανάπτυξη</a:t>
            </a:r>
            <a:r>
              <a:rPr lang="el-GR" b="1" dirty="0" smtClean="0"/>
              <a:t/>
            </a:r>
            <a:br>
              <a:rPr lang="el-GR" b="1" dirty="0" smtClean="0"/>
            </a:br>
            <a:endParaRPr lang="el-GR" dirty="0"/>
          </a:p>
        </p:txBody>
      </p:sp>
      <p:sp>
        <p:nvSpPr>
          <p:cNvPr id="5" name="Rectangle 2"/>
          <p:cNvSpPr>
            <a:spLocks noChangeArrowheads="1"/>
          </p:cNvSpPr>
          <p:nvPr/>
        </p:nvSpPr>
        <p:spPr bwMode="auto">
          <a:xfrm>
            <a:off x="0" y="785794"/>
            <a:ext cx="8001024" cy="2092881"/>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3200"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ΦΥΛΛΟ ΕΛΕΓΧΟΥ</a:t>
            </a:r>
            <a:endParaRPr kumimoji="0" lang="el-GR" sz="3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000"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Ονοματεπώνυμο:</a:t>
            </a:r>
            <a:endParaRPr kumimoji="0" lang="el-GR" sz="8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000"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Τάξη:</a:t>
            </a:r>
            <a:endParaRPr kumimoji="0" lang="el-GR" sz="8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800" b="0" i="1"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Ερώτηση :</a:t>
            </a:r>
            <a:endParaRPr kumimoji="0" lang="el-GR" sz="8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400" b="0" i="1"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Στις παρακάτω προτάσεις κυκλώστε το </a:t>
            </a:r>
            <a:r>
              <a:rPr kumimoji="0" lang="el-GR" sz="1400" b="1" i="1"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Σ</a:t>
            </a:r>
            <a:r>
              <a:rPr kumimoji="0" lang="el-GR" sz="1400" b="0" i="1"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αν πιστεύετε ότι η πρόταση είναι σωστή. Αν πιστεύετε ότι είναι λανθασμένη, κυκλώστε το </a:t>
            </a:r>
            <a:r>
              <a:rPr kumimoji="0" lang="el-GR" sz="1400" b="1" i="1"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Λ</a:t>
            </a:r>
            <a:r>
              <a:rPr kumimoji="0" lang="el-GR" sz="1400" b="0" i="1"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a:t>
            </a:r>
            <a:endParaRPr kumimoji="0" lang="el-GR" sz="8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200"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1.</a:t>
            </a:r>
            <a:endParaRPr kumimoji="0" lang="el-GR" sz="1800" b="0" i="0" u="none" strike="noStrike" cap="none" normalizeH="0" baseline="0" dirty="0" smtClean="0">
              <a:ln>
                <a:noFill/>
              </a:ln>
              <a:solidFill>
                <a:schemeClr val="tx1"/>
              </a:solidFill>
              <a:effectLst/>
              <a:latin typeface="Calibri" pitchFamily="34" charset="0"/>
              <a:cs typeface="Calibri" pitchFamily="34" charset="0"/>
            </a:endParaRPr>
          </a:p>
        </p:txBody>
      </p:sp>
      <p:graphicFrame>
        <p:nvGraphicFramePr>
          <p:cNvPr id="6" name="5 - Πίνακας"/>
          <p:cNvGraphicFramePr>
            <a:graphicFrameLocks noGrp="1"/>
          </p:cNvGraphicFramePr>
          <p:nvPr/>
        </p:nvGraphicFramePr>
        <p:xfrm>
          <a:off x="714348" y="2857496"/>
          <a:ext cx="5678805" cy="909955"/>
        </p:xfrm>
        <a:graphic>
          <a:graphicData uri="http://schemas.openxmlformats.org/drawingml/2006/table">
            <a:tbl>
              <a:tblPr/>
              <a:tblGrid>
                <a:gridCol w="342900"/>
                <a:gridCol w="4612005"/>
                <a:gridCol w="723900"/>
              </a:tblGrid>
              <a:tr h="785818">
                <a:tc>
                  <a:txBody>
                    <a:bodyPr/>
                    <a:lstStyle/>
                    <a:p>
                      <a:pPr algn="l">
                        <a:lnSpc>
                          <a:spcPct val="115000"/>
                        </a:lnSpc>
                        <a:spcBef>
                          <a:spcPts val="1440"/>
                        </a:spcBef>
                        <a:spcAft>
                          <a:spcPts val="1345"/>
                        </a:spcAft>
                      </a:pPr>
                      <a:r>
                        <a:rPr lang="el-GR" sz="1200" dirty="0">
                          <a:latin typeface="Calibri"/>
                          <a:ea typeface="Times New Roman"/>
                          <a:cs typeface="Times New Roman"/>
                        </a:rPr>
                        <a:t>Σ-Λ</a:t>
                      </a:r>
                      <a:endParaRPr lang="el-GR"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15000"/>
                        </a:lnSpc>
                        <a:spcBef>
                          <a:spcPts val="1440"/>
                        </a:spcBef>
                        <a:spcAft>
                          <a:spcPts val="1345"/>
                        </a:spcAft>
                        <a:buClrTx/>
                        <a:buSzTx/>
                        <a:buFontTx/>
                        <a:buNone/>
                        <a:tabLst/>
                        <a:defRPr/>
                      </a:pPr>
                      <a:r>
                        <a:rPr lang="el-GR" sz="1100" dirty="0" smtClean="0"/>
                        <a:t>Το </a:t>
                      </a:r>
                      <a:r>
                        <a:rPr lang="el-GR" sz="1100" b="0" dirty="0" smtClean="0"/>
                        <a:t>περιβάλλον</a:t>
                      </a:r>
                      <a:r>
                        <a:rPr lang="el-GR" sz="1100" dirty="0" smtClean="0"/>
                        <a:t> μέσα στο οποίο μεγαλώνει το παιδί παίζει σπουδαίο ρόλο στη γλωσσική του ανάπτυξη. </a:t>
                      </a:r>
                    </a:p>
                    <a:p>
                      <a:pPr algn="l">
                        <a:lnSpc>
                          <a:spcPct val="115000"/>
                        </a:lnSpc>
                        <a:spcBef>
                          <a:spcPts val="1440"/>
                        </a:spcBef>
                        <a:spcAft>
                          <a:spcPts val="1345"/>
                        </a:spcAft>
                      </a:pPr>
                      <a:endParaRPr lang="el-GR"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1440"/>
                        </a:spcBef>
                        <a:spcAft>
                          <a:spcPts val="1345"/>
                        </a:spcAft>
                      </a:pPr>
                      <a:r>
                        <a:rPr lang="el-GR" sz="1200" dirty="0">
                          <a:latin typeface="Calibri"/>
                          <a:ea typeface="Times New Roman"/>
                          <a:cs typeface="Times New Roman"/>
                        </a:rPr>
                        <a:t>4</a:t>
                      </a:r>
                      <a:endParaRPr lang="el-GR" sz="1100" dirty="0">
                        <a:latin typeface="Calibri"/>
                        <a:ea typeface="Times New Roman"/>
                        <a:cs typeface="Times New Roman"/>
                      </a:endParaRPr>
                    </a:p>
                    <a:p>
                      <a:pPr algn="ctr">
                        <a:lnSpc>
                          <a:spcPct val="115000"/>
                        </a:lnSpc>
                        <a:spcBef>
                          <a:spcPts val="1440"/>
                        </a:spcBef>
                        <a:spcAft>
                          <a:spcPts val="1345"/>
                        </a:spcAft>
                      </a:pPr>
                      <a:r>
                        <a:rPr lang="el-GR" sz="1200" dirty="0">
                          <a:latin typeface="Calibri"/>
                          <a:ea typeface="Times New Roman"/>
                          <a:cs typeface="Times New Roman"/>
                        </a:rPr>
                        <a:t>Μονάδες</a:t>
                      </a:r>
                      <a:endParaRPr lang="el-GR"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7" name="6 - Πίνακας"/>
          <p:cNvGraphicFramePr>
            <a:graphicFrameLocks noGrp="1"/>
          </p:cNvGraphicFramePr>
          <p:nvPr/>
        </p:nvGraphicFramePr>
        <p:xfrm>
          <a:off x="785786" y="4429132"/>
          <a:ext cx="5669915" cy="1714627"/>
        </p:xfrm>
        <a:graphic>
          <a:graphicData uri="http://schemas.openxmlformats.org/drawingml/2006/table">
            <a:tbl>
              <a:tblPr/>
              <a:tblGrid>
                <a:gridCol w="342900"/>
                <a:gridCol w="4603115"/>
                <a:gridCol w="723900"/>
              </a:tblGrid>
              <a:tr h="121285">
                <a:tc>
                  <a:txBody>
                    <a:bodyPr/>
                    <a:lstStyle/>
                    <a:p>
                      <a:pPr>
                        <a:lnSpc>
                          <a:spcPct val="115000"/>
                        </a:lnSpc>
                        <a:spcBef>
                          <a:spcPts val="2375"/>
                        </a:spcBef>
                        <a:spcAft>
                          <a:spcPts val="3600"/>
                        </a:spcAft>
                      </a:pPr>
                      <a:r>
                        <a:rPr lang="el-GR" sz="1200" dirty="0">
                          <a:latin typeface="Calibri"/>
                          <a:ea typeface="Times New Roman"/>
                          <a:cs typeface="Times New Roman"/>
                        </a:rPr>
                        <a:t>Σ-Λ</a:t>
                      </a:r>
                      <a:endParaRPr lang="el-GR"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15000"/>
                        </a:lnSpc>
                        <a:spcBef>
                          <a:spcPts val="2375"/>
                        </a:spcBef>
                        <a:spcAft>
                          <a:spcPts val="3600"/>
                        </a:spcAft>
                        <a:buClrTx/>
                        <a:buSzTx/>
                        <a:buFontTx/>
                        <a:buNone/>
                        <a:tabLst/>
                        <a:defRPr/>
                      </a:pPr>
                      <a:r>
                        <a:rPr lang="el-GR" sz="1100" dirty="0" smtClean="0"/>
                        <a:t>Έρευνες έχουν δείξει πως παιδιά που μεγαλώνουν σε οικογένειες, όπου οι </a:t>
                      </a:r>
                      <a:r>
                        <a:rPr lang="el-GR" sz="1100" b="0" dirty="0" smtClean="0"/>
                        <a:t>γονείς</a:t>
                      </a:r>
                      <a:r>
                        <a:rPr lang="el-GR" sz="1100" dirty="0" smtClean="0"/>
                        <a:t> τους έχουν </a:t>
                      </a:r>
                      <a:r>
                        <a:rPr lang="el-GR" sz="1100" b="0" dirty="0" smtClean="0"/>
                        <a:t>υψηλό</a:t>
                      </a:r>
                      <a:r>
                        <a:rPr lang="el-GR" sz="1100" b="1" dirty="0" smtClean="0"/>
                        <a:t> </a:t>
                      </a:r>
                      <a:r>
                        <a:rPr lang="el-GR" sz="1100" b="0" dirty="0" smtClean="0"/>
                        <a:t>μορφωτικό</a:t>
                      </a:r>
                      <a:r>
                        <a:rPr lang="el-GR" sz="1100" b="1" dirty="0" smtClean="0"/>
                        <a:t> </a:t>
                      </a:r>
                      <a:r>
                        <a:rPr lang="el-GR" sz="1100" b="0" dirty="0" smtClean="0"/>
                        <a:t>επίπεδο</a:t>
                      </a:r>
                      <a:r>
                        <a:rPr lang="el-GR" sz="1100" dirty="0" smtClean="0"/>
                        <a:t>, χρησιμοποιούν </a:t>
                      </a:r>
                      <a:r>
                        <a:rPr lang="el-GR" sz="1100" b="0" dirty="0" smtClean="0"/>
                        <a:t>μικρότερο</a:t>
                      </a:r>
                      <a:r>
                        <a:rPr lang="el-GR" sz="1100" b="1" dirty="0" smtClean="0"/>
                        <a:t> </a:t>
                      </a:r>
                      <a:r>
                        <a:rPr lang="el-GR" sz="1100" b="0" dirty="0" smtClean="0"/>
                        <a:t>αριθμό</a:t>
                      </a:r>
                      <a:r>
                        <a:rPr lang="el-GR" sz="1100" b="1" dirty="0" smtClean="0"/>
                        <a:t> </a:t>
                      </a:r>
                      <a:r>
                        <a:rPr lang="el-GR" sz="1100" b="0" dirty="0" smtClean="0"/>
                        <a:t>λέξεων</a:t>
                      </a:r>
                      <a:r>
                        <a:rPr lang="el-GR" sz="1100" dirty="0" smtClean="0"/>
                        <a:t> από παιδιά της ίδιας ηλικίας, που μεγαλώνουν σε περιβάλλον φτωχό σε ερεθίσματα. </a:t>
                      </a:r>
                    </a:p>
                    <a:p>
                      <a:pPr>
                        <a:lnSpc>
                          <a:spcPct val="115000"/>
                        </a:lnSpc>
                        <a:spcBef>
                          <a:spcPts val="2375"/>
                        </a:spcBef>
                        <a:spcAft>
                          <a:spcPts val="3600"/>
                        </a:spcAft>
                      </a:pPr>
                      <a:endParaRPr lang="el-GR"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1440"/>
                        </a:spcBef>
                        <a:spcAft>
                          <a:spcPts val="1345"/>
                        </a:spcAft>
                      </a:pPr>
                      <a:r>
                        <a:rPr lang="el-GR" sz="1200" dirty="0">
                          <a:latin typeface="Calibri"/>
                          <a:ea typeface="Times New Roman"/>
                          <a:cs typeface="Times New Roman"/>
                        </a:rPr>
                        <a:t>4</a:t>
                      </a:r>
                      <a:endParaRPr lang="el-GR" sz="1100" dirty="0">
                        <a:latin typeface="Calibri"/>
                        <a:ea typeface="Times New Roman"/>
                        <a:cs typeface="Times New Roman"/>
                      </a:endParaRPr>
                    </a:p>
                    <a:p>
                      <a:pPr algn="ctr">
                        <a:lnSpc>
                          <a:spcPct val="115000"/>
                        </a:lnSpc>
                        <a:spcBef>
                          <a:spcPts val="2375"/>
                        </a:spcBef>
                        <a:spcAft>
                          <a:spcPts val="3600"/>
                        </a:spcAft>
                      </a:pPr>
                      <a:r>
                        <a:rPr lang="el-GR" sz="1200" dirty="0">
                          <a:latin typeface="Calibri"/>
                          <a:ea typeface="Times New Roman"/>
                          <a:cs typeface="Times New Roman"/>
                        </a:rPr>
                        <a:t>Μονάδες</a:t>
                      </a:r>
                      <a:endParaRPr lang="el-GR"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7 - Ορθογώνιο"/>
          <p:cNvSpPr/>
          <p:nvPr/>
        </p:nvSpPr>
        <p:spPr>
          <a:xfrm>
            <a:off x="142844" y="4143380"/>
            <a:ext cx="377026" cy="369332"/>
          </a:xfrm>
          <a:prstGeom prst="rect">
            <a:avLst/>
          </a:prstGeom>
        </p:spPr>
        <p:txBody>
          <a:bodyPr wrap="none">
            <a:spAutoFit/>
          </a:bodyPr>
          <a:lstStyle/>
          <a:p>
            <a:pPr lvl="0" fontAlgn="base">
              <a:spcBef>
                <a:spcPct val="0"/>
              </a:spcBef>
              <a:spcAft>
                <a:spcPct val="0"/>
              </a:spcAft>
            </a:pPr>
            <a:r>
              <a:rPr lang="el-GR" b="1" dirty="0" smtClean="0">
                <a:latin typeface="Calibri" pitchFamily="34" charset="0"/>
                <a:ea typeface="Times New Roman" pitchFamily="18" charset="0"/>
                <a:cs typeface="Arial" pitchFamily="34" charset="0"/>
              </a:rPr>
              <a:t> </a:t>
            </a:r>
            <a:r>
              <a:rPr lang="el-GR" sz="1200" b="1" dirty="0" smtClean="0">
                <a:latin typeface="Calibri" pitchFamily="34" charset="0"/>
                <a:ea typeface="Times New Roman" pitchFamily="18" charset="0"/>
                <a:cs typeface="Arial" pitchFamily="34" charset="0"/>
              </a:rPr>
              <a:t>2</a:t>
            </a:r>
            <a:r>
              <a:rPr lang="el-GR" sz="1400" b="1" dirty="0" smtClean="0">
                <a:latin typeface="Calibri" pitchFamily="34" charset="0"/>
                <a:ea typeface="Times New Roman" pitchFamily="18" charset="0"/>
                <a:cs typeface="Arial" pitchFamily="34" charset="0"/>
              </a:rPr>
              <a:t>.</a:t>
            </a:r>
            <a:endParaRPr lang="el-GR" sz="1400" dirty="0" smtClean="0">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idx="1"/>
          </p:nvPr>
        </p:nvSpPr>
        <p:spPr bwMode="auto">
          <a:xfrm>
            <a:off x="500034" y="386814"/>
            <a:ext cx="8229600" cy="954107"/>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3200"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ΦΥΛΛΟ </a:t>
            </a:r>
            <a:r>
              <a:rPr kumimoji="0" lang="el-GR" sz="3200"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ΕΛΕΓΧΟΥ</a:t>
            </a:r>
            <a:endParaRPr kumimoji="0" lang="el-GR" sz="2400"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Calibri" pitchFamily="34" charset="0"/>
              <a:cs typeface="Calibri" pitchFamily="34" charset="0"/>
            </a:endParaRPr>
          </a:p>
        </p:txBody>
      </p:sp>
      <p:sp>
        <p:nvSpPr>
          <p:cNvPr id="5" name="1 - Τίτλος"/>
          <p:cNvSpPr>
            <a:spLocks noGrp="1"/>
          </p:cNvSpPr>
          <p:nvPr>
            <p:ph type="title"/>
          </p:nvPr>
        </p:nvSpPr>
        <p:spPr>
          <a:xfrm>
            <a:off x="457200" y="274638"/>
            <a:ext cx="8229600" cy="582594"/>
          </a:xfrm>
        </p:spPr>
        <p:txBody>
          <a:bodyPr>
            <a:normAutofit fontScale="90000"/>
          </a:bodyPr>
          <a:lstStyle/>
          <a:p>
            <a:r>
              <a:rPr lang="el-GR" sz="2000" dirty="0" smtClean="0"/>
              <a:t>Ο ρόλος του περιβάλλοντος του παιδιού στη γλωσσική του ανάπτυξη</a:t>
            </a:r>
            <a:r>
              <a:rPr lang="el-GR" b="1" dirty="0" smtClean="0"/>
              <a:t/>
            </a:r>
            <a:br>
              <a:rPr lang="el-GR" b="1" dirty="0" smtClean="0"/>
            </a:br>
            <a:endParaRPr lang="el-GR" dirty="0"/>
          </a:p>
        </p:txBody>
      </p:sp>
      <p:sp>
        <p:nvSpPr>
          <p:cNvPr id="6" name="5 - TextBox"/>
          <p:cNvSpPr txBox="1"/>
          <p:nvPr/>
        </p:nvSpPr>
        <p:spPr>
          <a:xfrm>
            <a:off x="571472" y="1500174"/>
            <a:ext cx="4429156" cy="2215991"/>
          </a:xfrm>
          <a:prstGeom prst="rect">
            <a:avLst/>
          </a:prstGeom>
          <a:noFill/>
        </p:spPr>
        <p:txBody>
          <a:bodyPr wrap="square" rtlCol="0">
            <a:spAutoFit/>
          </a:bodyPr>
          <a:lstStyle/>
          <a:p>
            <a:r>
              <a:rPr lang="el-GR" sz="2000" b="1" dirty="0" smtClean="0">
                <a:latin typeface="Calibri" pitchFamily="34" charset="0"/>
                <a:cs typeface="Calibri" pitchFamily="34" charset="0"/>
              </a:rPr>
              <a:t>Απαντήσεις:</a:t>
            </a:r>
          </a:p>
          <a:p>
            <a:pPr marL="457200" indent="-457200">
              <a:buAutoNum type="arabicParenR"/>
            </a:pPr>
            <a:r>
              <a:rPr lang="el-GR" sz="2000" b="1" dirty="0" smtClean="0">
                <a:latin typeface="Calibri" pitchFamily="34" charset="0"/>
                <a:cs typeface="Calibri" pitchFamily="34" charset="0"/>
              </a:rPr>
              <a:t>Σ </a:t>
            </a:r>
            <a:endParaRPr lang="el-GR" sz="2000" dirty="0" smtClean="0">
              <a:latin typeface="Calibri" pitchFamily="34" charset="0"/>
              <a:cs typeface="Calibri" pitchFamily="34" charset="0"/>
            </a:endParaRPr>
          </a:p>
          <a:p>
            <a:pPr marL="457200" indent="-457200">
              <a:buAutoNum type="arabicParenR"/>
            </a:pPr>
            <a:r>
              <a:rPr lang="el-GR" sz="2000" b="1" dirty="0" smtClean="0">
                <a:latin typeface="Calibri" pitchFamily="34" charset="0"/>
                <a:cs typeface="Calibri" pitchFamily="34" charset="0"/>
              </a:rPr>
              <a:t>Λ</a:t>
            </a:r>
          </a:p>
          <a:p>
            <a:pPr marL="457200" indent="-457200">
              <a:buAutoNum type="arabicParenR"/>
            </a:pPr>
            <a:r>
              <a:rPr lang="el-GR" sz="2000" b="1" dirty="0" smtClean="0">
                <a:latin typeface="Calibri" pitchFamily="34" charset="0"/>
                <a:cs typeface="Calibri" pitchFamily="34" charset="0"/>
              </a:rPr>
              <a:t>Σ</a:t>
            </a:r>
          </a:p>
          <a:p>
            <a:pPr marL="457200" indent="-457200">
              <a:buAutoNum type="arabicParenR"/>
            </a:pPr>
            <a:r>
              <a:rPr lang="el-GR" sz="2000" b="1" dirty="0" smtClean="0">
                <a:latin typeface="Calibri" pitchFamily="34" charset="0"/>
                <a:cs typeface="Calibri" pitchFamily="34" charset="0"/>
              </a:rPr>
              <a:t>Λ</a:t>
            </a:r>
          </a:p>
          <a:p>
            <a:pPr marL="457200" indent="-457200">
              <a:buAutoNum type="arabicParenR"/>
            </a:pPr>
            <a:r>
              <a:rPr lang="el-GR" sz="2000" b="1" dirty="0" smtClean="0">
                <a:latin typeface="Calibri" pitchFamily="34" charset="0"/>
                <a:cs typeface="Calibri" pitchFamily="34" charset="0"/>
              </a:rPr>
              <a:t>Σ</a:t>
            </a:r>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457200" y="274638"/>
            <a:ext cx="8229600" cy="511156"/>
          </a:xfrm>
        </p:spPr>
        <p:txBody>
          <a:bodyPr>
            <a:normAutofit fontScale="90000"/>
          </a:bodyPr>
          <a:lstStyle/>
          <a:p>
            <a:r>
              <a:rPr lang="el-GR" sz="2000" dirty="0" smtClean="0"/>
              <a:t>Ο ρόλος του περιβάλλοντος του παιδιού στη γλωσσική του ανάπτυξη</a:t>
            </a:r>
            <a:r>
              <a:rPr lang="el-GR" b="1" dirty="0" smtClean="0"/>
              <a:t/>
            </a:r>
            <a:br>
              <a:rPr lang="el-GR" b="1" dirty="0" smtClean="0"/>
            </a:br>
            <a:endParaRPr lang="el-GR" dirty="0"/>
          </a:p>
        </p:txBody>
      </p:sp>
      <p:sp>
        <p:nvSpPr>
          <p:cNvPr id="5" name="Rectangle 2"/>
          <p:cNvSpPr>
            <a:spLocks noGrp="1" noChangeArrowheads="1"/>
          </p:cNvSpPr>
          <p:nvPr>
            <p:ph idx="1"/>
          </p:nvPr>
        </p:nvSpPr>
        <p:spPr bwMode="auto">
          <a:xfrm>
            <a:off x="0" y="571480"/>
            <a:ext cx="8229600" cy="276999"/>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lvl="0" indent="0" fontAlgn="base">
              <a:spcBef>
                <a:spcPct val="0"/>
              </a:spcBef>
              <a:spcAft>
                <a:spcPct val="0"/>
              </a:spcAft>
              <a:buNone/>
            </a:pPr>
            <a:r>
              <a:rPr lang="el-GR" sz="1200" b="1" dirty="0" smtClean="0">
                <a:latin typeface="Calibri" pitchFamily="34" charset="0"/>
                <a:ea typeface="Times New Roman" pitchFamily="18" charset="0"/>
                <a:cs typeface="Calibri" pitchFamily="34" charset="0"/>
              </a:rPr>
              <a:t>3.</a:t>
            </a: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6" name="5 - Πίνακας"/>
          <p:cNvGraphicFramePr>
            <a:graphicFrameLocks noGrp="1"/>
          </p:cNvGraphicFramePr>
          <p:nvPr/>
        </p:nvGraphicFramePr>
        <p:xfrm>
          <a:off x="1214414" y="1214422"/>
          <a:ext cx="5653405" cy="1295527"/>
        </p:xfrm>
        <a:graphic>
          <a:graphicData uri="http://schemas.openxmlformats.org/drawingml/2006/table">
            <a:tbl>
              <a:tblPr/>
              <a:tblGrid>
                <a:gridCol w="340995"/>
                <a:gridCol w="4588510"/>
                <a:gridCol w="723900"/>
              </a:tblGrid>
              <a:tr h="928694">
                <a:tc>
                  <a:txBody>
                    <a:bodyPr/>
                    <a:lstStyle/>
                    <a:p>
                      <a:pPr algn="l">
                        <a:lnSpc>
                          <a:spcPct val="115000"/>
                        </a:lnSpc>
                        <a:spcBef>
                          <a:spcPts val="1440"/>
                        </a:spcBef>
                        <a:spcAft>
                          <a:spcPts val="1345"/>
                        </a:spcAft>
                      </a:pPr>
                      <a:r>
                        <a:rPr lang="el-GR" sz="1200" dirty="0">
                          <a:latin typeface="Calibri"/>
                          <a:ea typeface="Times New Roman"/>
                          <a:cs typeface="Times New Roman"/>
                        </a:rPr>
                        <a:t>Σ-Λ</a:t>
                      </a:r>
                      <a:endParaRPr lang="el-GR"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15000"/>
                        </a:lnSpc>
                        <a:spcBef>
                          <a:spcPts val="1440"/>
                        </a:spcBef>
                        <a:spcAft>
                          <a:spcPts val="1345"/>
                        </a:spcAft>
                        <a:buClrTx/>
                        <a:buSzTx/>
                        <a:buFontTx/>
                        <a:buNone/>
                        <a:tabLst/>
                        <a:defRPr/>
                      </a:pPr>
                      <a:r>
                        <a:rPr lang="el-GR" sz="1100" dirty="0" smtClean="0"/>
                        <a:t>Τους μιλάμε κατά τη διάρκεια του </a:t>
                      </a:r>
                      <a:r>
                        <a:rPr lang="el-GR" sz="1100" b="0" dirty="0" smtClean="0"/>
                        <a:t>μπάνιου</a:t>
                      </a:r>
                      <a:r>
                        <a:rPr lang="el-GR" sz="1100" dirty="0" smtClean="0"/>
                        <a:t>, του </a:t>
                      </a:r>
                      <a:r>
                        <a:rPr lang="el-GR" sz="1100" b="0" dirty="0" smtClean="0"/>
                        <a:t>αλλάγματος</a:t>
                      </a:r>
                      <a:r>
                        <a:rPr lang="el-GR" sz="1100" dirty="0" smtClean="0"/>
                        <a:t>, του </a:t>
                      </a:r>
                      <a:r>
                        <a:rPr lang="el-GR" sz="1100" b="0" dirty="0" smtClean="0"/>
                        <a:t>φαγητού</a:t>
                      </a:r>
                      <a:r>
                        <a:rPr lang="el-GR" sz="1100" dirty="0" smtClean="0"/>
                        <a:t> και γενικά κατά </a:t>
                      </a:r>
                      <a:r>
                        <a:rPr lang="el-GR" sz="1100" b="0" dirty="0" smtClean="0"/>
                        <a:t>τη διάρκεια της φροντίδας </a:t>
                      </a:r>
                      <a:r>
                        <a:rPr lang="el-GR" sz="1100" dirty="0" smtClean="0"/>
                        <a:t>τους. Τους μιλάμε με τρόπο γλυκό και ήρεμο, αποφεύγοντας να χρησιμοποιούμε </a:t>
                      </a:r>
                      <a:r>
                        <a:rPr lang="el-GR" sz="1100" dirty="0" err="1" smtClean="0"/>
                        <a:t>μωρουδίστικες</a:t>
                      </a:r>
                      <a:r>
                        <a:rPr lang="el-GR" sz="1100" dirty="0" smtClean="0"/>
                        <a:t> εκφράσεις, για να μαθαίνει το παιδί από την αρχή σωστά τη γλώσσα.</a:t>
                      </a:r>
                    </a:p>
                    <a:p>
                      <a:pPr algn="l">
                        <a:lnSpc>
                          <a:spcPct val="115000"/>
                        </a:lnSpc>
                        <a:spcBef>
                          <a:spcPts val="1440"/>
                        </a:spcBef>
                        <a:spcAft>
                          <a:spcPts val="1345"/>
                        </a:spcAft>
                      </a:pPr>
                      <a:endParaRPr lang="el-GR"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1440"/>
                        </a:spcBef>
                        <a:spcAft>
                          <a:spcPts val="1345"/>
                        </a:spcAft>
                      </a:pPr>
                      <a:r>
                        <a:rPr lang="el-GR" sz="1200" dirty="0">
                          <a:latin typeface="Calibri"/>
                          <a:ea typeface="Times New Roman"/>
                          <a:cs typeface="Times New Roman"/>
                        </a:rPr>
                        <a:t>4</a:t>
                      </a:r>
                      <a:endParaRPr lang="el-GR" sz="1100" dirty="0">
                        <a:latin typeface="Calibri"/>
                        <a:ea typeface="Times New Roman"/>
                        <a:cs typeface="Times New Roman"/>
                      </a:endParaRPr>
                    </a:p>
                    <a:p>
                      <a:pPr algn="ctr">
                        <a:lnSpc>
                          <a:spcPct val="115000"/>
                        </a:lnSpc>
                        <a:spcBef>
                          <a:spcPts val="1440"/>
                        </a:spcBef>
                        <a:spcAft>
                          <a:spcPts val="1345"/>
                        </a:spcAft>
                      </a:pPr>
                      <a:r>
                        <a:rPr lang="el-GR" sz="1200" dirty="0">
                          <a:latin typeface="Calibri"/>
                          <a:ea typeface="Times New Roman"/>
                          <a:cs typeface="Times New Roman"/>
                        </a:rPr>
                        <a:t>Μονάδες</a:t>
                      </a:r>
                      <a:endParaRPr lang="el-GR"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Rectangle 3"/>
          <p:cNvSpPr>
            <a:spLocks noChangeArrowheads="1"/>
          </p:cNvSpPr>
          <p:nvPr/>
        </p:nvSpPr>
        <p:spPr bwMode="auto">
          <a:xfrm>
            <a:off x="0" y="2786058"/>
            <a:ext cx="8001024" cy="276999"/>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1" i="0" u="none" strike="noStrike" cap="none" normalizeH="0" baseline="0" smtClean="0">
                <a:ln>
                  <a:noFill/>
                </a:ln>
                <a:solidFill>
                  <a:schemeClr val="tx1"/>
                </a:solidFill>
                <a:effectLst/>
                <a:latin typeface="Calibri" pitchFamily="34" charset="0"/>
                <a:ea typeface="Times New Roman" pitchFamily="18" charset="0"/>
                <a:cs typeface="Calibri" pitchFamily="34" charset="0"/>
              </a:rPr>
              <a:t>4.</a:t>
            </a: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8" name="7 - Πίνακας"/>
          <p:cNvGraphicFramePr>
            <a:graphicFrameLocks noGrp="1"/>
          </p:cNvGraphicFramePr>
          <p:nvPr/>
        </p:nvGraphicFramePr>
        <p:xfrm>
          <a:off x="1285852" y="3071810"/>
          <a:ext cx="5653405" cy="928694"/>
        </p:xfrm>
        <a:graphic>
          <a:graphicData uri="http://schemas.openxmlformats.org/drawingml/2006/table">
            <a:tbl>
              <a:tblPr/>
              <a:tblGrid>
                <a:gridCol w="340995"/>
                <a:gridCol w="4588510"/>
                <a:gridCol w="723900"/>
              </a:tblGrid>
              <a:tr h="928694">
                <a:tc>
                  <a:txBody>
                    <a:bodyPr/>
                    <a:lstStyle/>
                    <a:p>
                      <a:pPr algn="l">
                        <a:lnSpc>
                          <a:spcPct val="115000"/>
                        </a:lnSpc>
                        <a:spcBef>
                          <a:spcPts val="1440"/>
                        </a:spcBef>
                        <a:spcAft>
                          <a:spcPts val="1345"/>
                        </a:spcAft>
                      </a:pPr>
                      <a:r>
                        <a:rPr lang="el-GR" sz="1200" dirty="0">
                          <a:latin typeface="Calibri"/>
                          <a:ea typeface="Times New Roman"/>
                          <a:cs typeface="Times New Roman"/>
                        </a:rPr>
                        <a:t>Σ-Λ</a:t>
                      </a:r>
                      <a:endParaRPr lang="el-GR"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15000"/>
                        </a:lnSpc>
                        <a:spcBef>
                          <a:spcPts val="1440"/>
                        </a:spcBef>
                        <a:spcAft>
                          <a:spcPts val="1345"/>
                        </a:spcAft>
                        <a:buClrTx/>
                        <a:buSzTx/>
                        <a:buFontTx/>
                        <a:buNone/>
                        <a:tabLst/>
                        <a:defRPr/>
                      </a:pPr>
                      <a:r>
                        <a:rPr lang="el-GR" sz="1100" dirty="0" smtClean="0"/>
                        <a:t>Τους διαβάζουμε βιβλία μη κατάλληλα για την ηλικία τους δείχνοντάς τους και εικόνες. Το παιδί με τη σειρά του μπορεί να τις επαναλαμβάνει.</a:t>
                      </a:r>
                    </a:p>
                    <a:p>
                      <a:pPr algn="l">
                        <a:lnSpc>
                          <a:spcPct val="115000"/>
                        </a:lnSpc>
                        <a:spcBef>
                          <a:spcPts val="1440"/>
                        </a:spcBef>
                        <a:spcAft>
                          <a:spcPts val="1345"/>
                        </a:spcAft>
                      </a:pPr>
                      <a:endParaRPr lang="el-GR"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1440"/>
                        </a:spcBef>
                        <a:spcAft>
                          <a:spcPts val="1345"/>
                        </a:spcAft>
                      </a:pPr>
                      <a:r>
                        <a:rPr lang="el-GR" sz="1200" dirty="0">
                          <a:latin typeface="Calibri"/>
                          <a:ea typeface="Times New Roman"/>
                          <a:cs typeface="Times New Roman"/>
                        </a:rPr>
                        <a:t>4</a:t>
                      </a:r>
                      <a:endParaRPr lang="el-GR" sz="1100" dirty="0">
                        <a:latin typeface="Calibri"/>
                        <a:ea typeface="Times New Roman"/>
                        <a:cs typeface="Times New Roman"/>
                      </a:endParaRPr>
                    </a:p>
                    <a:p>
                      <a:pPr algn="ctr">
                        <a:lnSpc>
                          <a:spcPct val="115000"/>
                        </a:lnSpc>
                        <a:spcBef>
                          <a:spcPts val="1440"/>
                        </a:spcBef>
                        <a:spcAft>
                          <a:spcPts val="1345"/>
                        </a:spcAft>
                      </a:pPr>
                      <a:r>
                        <a:rPr lang="el-GR" sz="1200" dirty="0">
                          <a:latin typeface="Calibri"/>
                          <a:ea typeface="Times New Roman"/>
                          <a:cs typeface="Times New Roman"/>
                        </a:rPr>
                        <a:t>Μονάδες</a:t>
                      </a:r>
                      <a:endParaRPr lang="el-GR"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9" name="Rectangle 4"/>
          <p:cNvSpPr>
            <a:spLocks noChangeArrowheads="1"/>
          </p:cNvSpPr>
          <p:nvPr/>
        </p:nvSpPr>
        <p:spPr bwMode="auto">
          <a:xfrm>
            <a:off x="0" y="4429132"/>
            <a:ext cx="7715272" cy="276999"/>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1" i="0" u="none" strike="noStrike" cap="none" normalizeH="0" baseline="0" smtClean="0">
                <a:ln>
                  <a:noFill/>
                </a:ln>
                <a:solidFill>
                  <a:schemeClr val="tx1"/>
                </a:solidFill>
                <a:effectLst/>
                <a:latin typeface="Calibri" pitchFamily="34" charset="0"/>
                <a:ea typeface="Times New Roman" pitchFamily="18" charset="0"/>
                <a:cs typeface="Calibri" pitchFamily="34" charset="0"/>
              </a:rPr>
              <a:t>5.</a:t>
            </a: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10" name="9 - Πίνακας"/>
          <p:cNvGraphicFramePr>
            <a:graphicFrameLocks noGrp="1"/>
          </p:cNvGraphicFramePr>
          <p:nvPr/>
        </p:nvGraphicFramePr>
        <p:xfrm>
          <a:off x="1285852" y="5072074"/>
          <a:ext cx="5653405" cy="1102741"/>
        </p:xfrm>
        <a:graphic>
          <a:graphicData uri="http://schemas.openxmlformats.org/drawingml/2006/table">
            <a:tbl>
              <a:tblPr/>
              <a:tblGrid>
                <a:gridCol w="340995"/>
                <a:gridCol w="4588510"/>
                <a:gridCol w="723900"/>
              </a:tblGrid>
              <a:tr h="928694">
                <a:tc>
                  <a:txBody>
                    <a:bodyPr/>
                    <a:lstStyle/>
                    <a:p>
                      <a:pPr algn="l">
                        <a:lnSpc>
                          <a:spcPct val="115000"/>
                        </a:lnSpc>
                        <a:spcBef>
                          <a:spcPts val="1440"/>
                        </a:spcBef>
                        <a:spcAft>
                          <a:spcPts val="1345"/>
                        </a:spcAft>
                      </a:pPr>
                      <a:r>
                        <a:rPr lang="el-GR" sz="1200" dirty="0">
                          <a:latin typeface="Calibri"/>
                          <a:ea typeface="Times New Roman"/>
                          <a:cs typeface="Times New Roman"/>
                        </a:rPr>
                        <a:t>Σ-Λ</a:t>
                      </a:r>
                      <a:endParaRPr lang="el-GR"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15000"/>
                        </a:lnSpc>
                        <a:spcBef>
                          <a:spcPts val="1440"/>
                        </a:spcBef>
                        <a:spcAft>
                          <a:spcPts val="1345"/>
                        </a:spcAft>
                        <a:buClrTx/>
                        <a:buSzTx/>
                        <a:buFontTx/>
                        <a:buNone/>
                        <a:tabLst/>
                        <a:defRPr/>
                      </a:pPr>
                      <a:r>
                        <a:rPr lang="el-GR" sz="1100" dirty="0" smtClean="0"/>
                        <a:t>Τους δίνουμε την ευκαιρία να μιλάνε </a:t>
                      </a:r>
                      <a:r>
                        <a:rPr lang="el-GR" sz="1100" b="0" dirty="0" smtClean="0"/>
                        <a:t>αυθόρμητα</a:t>
                      </a:r>
                      <a:r>
                        <a:rPr lang="el-GR" sz="1100" dirty="0" smtClean="0"/>
                        <a:t> κάθε στιγμή που τα ίδια τα παιδιά θελήσουν. Εμείς τα ακούμε </a:t>
                      </a:r>
                      <a:r>
                        <a:rPr lang="el-GR" sz="1100" b="0" dirty="0" smtClean="0"/>
                        <a:t>προσεκτικά</a:t>
                      </a:r>
                      <a:r>
                        <a:rPr lang="el-GR" sz="1100" dirty="0" smtClean="0"/>
                        <a:t> και τους απαντάμε χωρίς να δείχνουμε αδιαφορία.</a:t>
                      </a:r>
                    </a:p>
                    <a:p>
                      <a:pPr algn="l">
                        <a:lnSpc>
                          <a:spcPct val="115000"/>
                        </a:lnSpc>
                        <a:spcBef>
                          <a:spcPts val="1440"/>
                        </a:spcBef>
                        <a:spcAft>
                          <a:spcPts val="1345"/>
                        </a:spcAft>
                      </a:pPr>
                      <a:endParaRPr lang="el-GR"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1440"/>
                        </a:spcBef>
                        <a:spcAft>
                          <a:spcPts val="1345"/>
                        </a:spcAft>
                      </a:pPr>
                      <a:r>
                        <a:rPr lang="el-GR" sz="1200" dirty="0">
                          <a:latin typeface="Calibri"/>
                          <a:ea typeface="Times New Roman"/>
                          <a:cs typeface="Times New Roman"/>
                        </a:rPr>
                        <a:t>4</a:t>
                      </a:r>
                      <a:endParaRPr lang="el-GR" sz="1100" dirty="0">
                        <a:latin typeface="Calibri"/>
                        <a:ea typeface="Times New Roman"/>
                        <a:cs typeface="Times New Roman"/>
                      </a:endParaRPr>
                    </a:p>
                    <a:p>
                      <a:pPr algn="ctr">
                        <a:lnSpc>
                          <a:spcPct val="115000"/>
                        </a:lnSpc>
                        <a:spcBef>
                          <a:spcPts val="1440"/>
                        </a:spcBef>
                        <a:spcAft>
                          <a:spcPts val="1345"/>
                        </a:spcAft>
                      </a:pPr>
                      <a:r>
                        <a:rPr lang="el-GR" sz="1200" dirty="0">
                          <a:latin typeface="Calibri"/>
                          <a:ea typeface="Times New Roman"/>
                          <a:cs typeface="Times New Roman"/>
                        </a:rPr>
                        <a:t>Μονάδες</a:t>
                      </a:r>
                      <a:endParaRPr lang="el-GR"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00034" y="571480"/>
            <a:ext cx="8229600" cy="4525963"/>
          </a:xfrm>
        </p:spPr>
        <p:txBody>
          <a:bodyPr/>
          <a:lstStyle/>
          <a:p>
            <a:pPr algn="ctr">
              <a:buNone/>
            </a:pPr>
            <a:r>
              <a:rPr lang="el-GR" sz="3600" b="1" dirty="0" smtClean="0">
                <a:latin typeface="Calibri" pitchFamily="34" charset="0"/>
                <a:cs typeface="Calibri" pitchFamily="34" charset="0"/>
              </a:rPr>
              <a:t>ΑΝΑΚΕΦΑΛΑΙΩΣΗ</a:t>
            </a:r>
          </a:p>
          <a:p>
            <a:r>
              <a:rPr lang="el-GR" b="1" dirty="0" smtClean="0">
                <a:latin typeface="Calibri" pitchFamily="34" charset="0"/>
                <a:cs typeface="Calibri" pitchFamily="34" charset="0"/>
              </a:rPr>
              <a:t>Κεφάλαιο 12-ΓΛΩΣΣΙΚΗ </a:t>
            </a:r>
            <a:r>
              <a:rPr lang="el-GR" b="1" dirty="0" smtClean="0">
                <a:latin typeface="Calibri" pitchFamily="34" charset="0"/>
                <a:cs typeface="Calibri" pitchFamily="34" charset="0"/>
              </a:rPr>
              <a:t>ΑΝΑΠΤΥΞΗ</a:t>
            </a:r>
          </a:p>
          <a:p>
            <a:r>
              <a:rPr lang="el-GR" b="1" dirty="0" smtClean="0">
                <a:latin typeface="Calibri" pitchFamily="34" charset="0"/>
                <a:cs typeface="Calibri" pitchFamily="34" charset="0"/>
              </a:rPr>
              <a:t>12.4 Ο ρόλος του περιβάλλοντος του παιδιού στην γλωσσική του ανάπτυξη</a:t>
            </a:r>
            <a:endParaRPr lang="el-GR" b="1" dirty="0" smtClean="0">
              <a:latin typeface="Calibri" pitchFamily="34" charset="0"/>
              <a:cs typeface="Calibri" pitchFamily="34" charset="0"/>
            </a:endParaRPr>
          </a:p>
          <a:p>
            <a:endParaRPr lang="el-GR" dirty="0"/>
          </a:p>
        </p:txBody>
      </p:sp>
      <p:sp>
        <p:nvSpPr>
          <p:cNvPr id="4" name="1 - Τίτλος"/>
          <p:cNvSpPr>
            <a:spLocks noGrp="1"/>
          </p:cNvSpPr>
          <p:nvPr>
            <p:ph type="title"/>
          </p:nvPr>
        </p:nvSpPr>
        <p:spPr>
          <a:xfrm>
            <a:off x="457200" y="274638"/>
            <a:ext cx="8229600" cy="439718"/>
          </a:xfrm>
        </p:spPr>
        <p:txBody>
          <a:bodyPr>
            <a:normAutofit fontScale="90000"/>
          </a:bodyPr>
          <a:lstStyle/>
          <a:p>
            <a:r>
              <a:rPr lang="el-GR" sz="2000" dirty="0" smtClean="0"/>
              <a:t>Ο ρόλος του περιβάλλοντος του παιδιού στη γλωσσική του ανάπτυξη</a:t>
            </a:r>
            <a:r>
              <a:rPr lang="el-GR" b="1" dirty="0" smtClean="0"/>
              <a:t/>
            </a:r>
            <a:br>
              <a:rPr lang="el-GR" b="1" dirty="0" smtClean="0"/>
            </a:b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περιεχομένου"/>
          <p:cNvSpPr>
            <a:spLocks noGrp="1"/>
          </p:cNvSpPr>
          <p:nvPr>
            <p:ph idx="1"/>
          </p:nvPr>
        </p:nvSpPr>
        <p:spPr>
          <a:xfrm>
            <a:off x="357158" y="785794"/>
            <a:ext cx="8229600" cy="2154436"/>
          </a:xfrm>
          <a:prstGeom prst="rect">
            <a:avLst/>
          </a:prstGeom>
        </p:spPr>
        <p:txBody>
          <a:bodyPr wrap="square">
            <a:spAutoFit/>
          </a:bodyPr>
          <a:lstStyle/>
          <a:p>
            <a:pPr algn="ctr">
              <a:buNone/>
            </a:pPr>
            <a:r>
              <a:rPr lang="el-GR" sz="3200" b="1" dirty="0" smtClean="0">
                <a:latin typeface="Calibri" pitchFamily="34" charset="0"/>
                <a:cs typeface="Calibri" pitchFamily="34" charset="0"/>
              </a:rPr>
              <a:t>ΑΝΑΦΟΡΕΣ</a:t>
            </a:r>
          </a:p>
          <a:p>
            <a:pPr>
              <a:buFont typeface="Arial" pitchFamily="34" charset="0"/>
              <a:buChar char="•"/>
            </a:pPr>
            <a:r>
              <a:rPr lang="el-GR" sz="3000" dirty="0" smtClean="0">
                <a:latin typeface="Calibri" pitchFamily="34" charset="0"/>
                <a:cs typeface="Calibri" pitchFamily="34" charset="0"/>
              </a:rPr>
              <a:t>12.4., </a:t>
            </a:r>
            <a:r>
              <a:rPr lang="el-GR" sz="3000" dirty="0" smtClean="0">
                <a:latin typeface="Calibri" pitchFamily="34" charset="0"/>
                <a:cs typeface="Calibri" pitchFamily="34" charset="0"/>
              </a:rPr>
              <a:t>σελ. </a:t>
            </a:r>
            <a:r>
              <a:rPr lang="el-GR" sz="3000" dirty="0" smtClean="0">
                <a:latin typeface="Calibri" pitchFamily="34" charset="0"/>
                <a:cs typeface="Calibri" pitchFamily="34" charset="0"/>
              </a:rPr>
              <a:t>185-187, </a:t>
            </a:r>
            <a:r>
              <a:rPr lang="el-GR" sz="3000" dirty="0" smtClean="0">
                <a:latin typeface="Calibri" pitchFamily="34" charset="0"/>
                <a:cs typeface="Calibri" pitchFamily="34" charset="0"/>
              </a:rPr>
              <a:t>Κεφάλαιο 12-Γλωσσική ανάπτυξη (Βιβλίο)</a:t>
            </a:r>
          </a:p>
          <a:p>
            <a:pPr>
              <a:buFont typeface="Arial" pitchFamily="34" charset="0"/>
              <a:buChar char="•"/>
            </a:pPr>
            <a:r>
              <a:rPr lang="el-GR" sz="3000" dirty="0" smtClean="0">
                <a:latin typeface="Calibri" pitchFamily="34" charset="0"/>
                <a:cs typeface="Calibri" pitchFamily="34" charset="0"/>
              </a:rPr>
              <a:t> </a:t>
            </a:r>
            <a:r>
              <a:rPr lang="en-US" sz="3000" dirty="0" smtClean="0">
                <a:latin typeface="Calibri" pitchFamily="34" charset="0"/>
                <a:cs typeface="Calibri" pitchFamily="34" charset="0"/>
              </a:rPr>
              <a:t>E-class (</a:t>
            </a:r>
            <a:r>
              <a:rPr lang="el-GR" sz="3000" dirty="0" smtClean="0">
                <a:latin typeface="Calibri" pitchFamily="34" charset="0"/>
                <a:cs typeface="Calibri" pitchFamily="34" charset="0"/>
              </a:rPr>
              <a:t>πλατφόρμα ασύγχρονης εκπαίδευσης) </a:t>
            </a:r>
          </a:p>
        </p:txBody>
      </p:sp>
      <p:sp>
        <p:nvSpPr>
          <p:cNvPr id="5" name="1 - Τίτλος"/>
          <p:cNvSpPr>
            <a:spLocks noGrp="1"/>
          </p:cNvSpPr>
          <p:nvPr>
            <p:ph type="title"/>
          </p:nvPr>
        </p:nvSpPr>
        <p:spPr>
          <a:xfrm>
            <a:off x="457200" y="274638"/>
            <a:ext cx="8229600" cy="582594"/>
          </a:xfrm>
        </p:spPr>
        <p:txBody>
          <a:bodyPr>
            <a:normAutofit fontScale="90000"/>
          </a:bodyPr>
          <a:lstStyle/>
          <a:p>
            <a:r>
              <a:rPr lang="el-GR" sz="2000" dirty="0" smtClean="0"/>
              <a:t>Ο ρόλος του περιβάλλοντος του παιδιού στη γλωσσική του ανάπτυξη</a:t>
            </a:r>
            <a:r>
              <a:rPr lang="el-GR" b="1" dirty="0" smtClean="0"/>
              <a:t/>
            </a:r>
            <a:br>
              <a:rPr lang="el-GR" b="1" dirty="0" smtClean="0"/>
            </a:b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457200" y="274638"/>
            <a:ext cx="8229600" cy="582594"/>
          </a:xfrm>
        </p:spPr>
        <p:txBody>
          <a:bodyPr>
            <a:normAutofit fontScale="90000"/>
          </a:bodyPr>
          <a:lstStyle/>
          <a:p>
            <a:r>
              <a:rPr lang="el-GR" sz="2000" dirty="0" smtClean="0"/>
              <a:t>Ο ρόλος του περιβάλλοντος του παιδιού στη γλωσσική του ανάπτυξη</a:t>
            </a:r>
            <a:r>
              <a:rPr lang="el-GR" b="1" dirty="0" smtClean="0"/>
              <a:t/>
            </a:r>
            <a:br>
              <a:rPr lang="el-GR" b="1" dirty="0" smtClean="0"/>
            </a:br>
            <a:endParaRPr lang="el-GR" dirty="0"/>
          </a:p>
        </p:txBody>
      </p:sp>
      <p:sp>
        <p:nvSpPr>
          <p:cNvPr id="5" name="4 - Θέση περιεχομένου"/>
          <p:cNvSpPr txBox="1">
            <a:spLocks noGrp="1"/>
          </p:cNvSpPr>
          <p:nvPr>
            <p:ph idx="1"/>
          </p:nvPr>
        </p:nvSpPr>
        <p:spPr>
          <a:xfrm>
            <a:off x="457200" y="785813"/>
            <a:ext cx="8229600" cy="1138773"/>
          </a:xfrm>
          <a:prstGeom prst="rect">
            <a:avLst/>
          </a:prstGeom>
          <a:noFill/>
        </p:spPr>
        <p:txBody>
          <a:bodyPr wrap="square" rtlCol="0">
            <a:spAutoFit/>
          </a:bodyPr>
          <a:lstStyle/>
          <a:p>
            <a:pPr algn="ctr">
              <a:buNone/>
            </a:pPr>
            <a:r>
              <a:rPr lang="el-GR" sz="3200" b="1" dirty="0" smtClean="0">
                <a:latin typeface="Calibri" pitchFamily="34" charset="0"/>
                <a:cs typeface="Calibri" pitchFamily="34" charset="0"/>
              </a:rPr>
              <a:t>ΕΠΟΜΕΝΟ </a:t>
            </a:r>
            <a:r>
              <a:rPr lang="el-GR" sz="3200" b="1" dirty="0" smtClean="0">
                <a:latin typeface="Calibri" pitchFamily="34" charset="0"/>
                <a:cs typeface="Calibri" pitchFamily="34" charset="0"/>
              </a:rPr>
              <a:t>ΜΑΘΗΜΑ</a:t>
            </a:r>
            <a:endParaRPr lang="el-GR" sz="3000" dirty="0" smtClean="0">
              <a:latin typeface="Calibri" pitchFamily="34" charset="0"/>
              <a:cs typeface="Calibri" pitchFamily="34" charset="0"/>
            </a:endParaRPr>
          </a:p>
          <a:p>
            <a:pPr>
              <a:buFont typeface="Arial" pitchFamily="34" charset="0"/>
              <a:buChar char="•"/>
            </a:pPr>
            <a:r>
              <a:rPr lang="el-GR" sz="3000" dirty="0" smtClean="0">
                <a:latin typeface="Calibri" pitchFamily="34" charset="0"/>
                <a:cs typeface="Calibri" pitchFamily="34" charset="0"/>
              </a:rPr>
              <a:t> 12.5. Διαταραχές ομιλίας και λόγου</a:t>
            </a:r>
            <a:endParaRPr lang="el-GR" sz="3000" dirty="0">
              <a:latin typeface="Calibri" pitchFamily="34" charset="0"/>
              <a:cs typeface="Calibri"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457200" y="274638"/>
            <a:ext cx="8229600" cy="439718"/>
          </a:xfrm>
        </p:spPr>
        <p:txBody>
          <a:bodyPr>
            <a:normAutofit fontScale="90000"/>
          </a:bodyPr>
          <a:lstStyle/>
          <a:p>
            <a:r>
              <a:rPr lang="el-GR" sz="2000" dirty="0" smtClean="0"/>
              <a:t>Ο ρόλος του περιβάλλοντος του παιδιού στη γλωσσική του ανάπτυξη</a:t>
            </a:r>
            <a:r>
              <a:rPr lang="el-GR" b="1" dirty="0" smtClean="0"/>
              <a:t/>
            </a:r>
            <a:br>
              <a:rPr lang="el-GR" b="1" dirty="0" smtClean="0"/>
            </a:br>
            <a:endParaRPr lang="el-GR" dirty="0"/>
          </a:p>
        </p:txBody>
      </p:sp>
      <p:sp>
        <p:nvSpPr>
          <p:cNvPr id="6" name="Rectangle 3"/>
          <p:cNvSpPr>
            <a:spLocks noChangeArrowheads="1"/>
          </p:cNvSpPr>
          <p:nvPr/>
        </p:nvSpPr>
        <p:spPr bwMode="auto">
          <a:xfrm>
            <a:off x="500034" y="3857628"/>
            <a:ext cx="8143900" cy="252376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80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Για την επόμενη φορά </a:t>
            </a:r>
            <a:r>
              <a:rPr kumimoji="0" lang="el-GR" sz="2800" i="0" u="none" strike="noStrike" cap="none" normalizeH="0" baseline="0" dirty="0" err="1" smtClean="0">
                <a:ln>
                  <a:noFill/>
                </a:ln>
                <a:solidFill>
                  <a:schemeClr val="tx1"/>
                </a:solidFill>
                <a:effectLst/>
                <a:latin typeface="Calibri" pitchFamily="34" charset="0"/>
                <a:ea typeface="Times New Roman" pitchFamily="18" charset="0"/>
                <a:cs typeface="Calibri" pitchFamily="34" charset="0"/>
              </a:rPr>
              <a:t>προσπαθείστε</a:t>
            </a:r>
            <a:r>
              <a:rPr kumimoji="0" lang="el-GR" sz="280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a:t>
            </a:r>
            <a:r>
              <a:rPr kumimoji="0" lang="el-GR" sz="280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να </a:t>
            </a:r>
            <a:r>
              <a:rPr lang="el-GR" sz="2800" dirty="0" smtClean="0">
                <a:latin typeface="Calibri" pitchFamily="34" charset="0"/>
                <a:ea typeface="Times New Roman" pitchFamily="18" charset="0"/>
                <a:cs typeface="Calibri" pitchFamily="34" charset="0"/>
              </a:rPr>
              <a:t>σκεφτείτε σε</a:t>
            </a:r>
            <a:r>
              <a:rPr kumimoji="0" lang="el-GR" sz="280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έναν</a:t>
            </a:r>
            <a:r>
              <a:rPr kumimoji="0" lang="el-GR" sz="2800" i="0" u="none" strike="noStrike" cap="none" normalizeH="0" dirty="0" smtClean="0">
                <a:ln>
                  <a:noFill/>
                </a:ln>
                <a:solidFill>
                  <a:schemeClr val="tx1"/>
                </a:solidFill>
                <a:effectLst/>
                <a:latin typeface="Calibri" pitchFamily="34" charset="0"/>
                <a:ea typeface="Times New Roman" pitchFamily="18" charset="0"/>
                <a:cs typeface="Calibri" pitchFamily="34" charset="0"/>
              </a:rPr>
              <a:t> βρεφονηπιακό σταθμό που εργάζεστε</a:t>
            </a:r>
            <a:r>
              <a:rPr kumimoji="0" lang="el-GR" sz="280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4 δραστηριότητες που θα εφαρμόζατε σε παιδιά</a:t>
            </a:r>
            <a:r>
              <a:rPr kumimoji="0" lang="el-GR" sz="2800" i="0" u="none" strike="noStrike" cap="none" normalizeH="0" dirty="0" smtClean="0">
                <a:ln>
                  <a:noFill/>
                </a:ln>
                <a:solidFill>
                  <a:schemeClr val="tx1"/>
                </a:solidFill>
                <a:effectLst/>
                <a:latin typeface="Calibri" pitchFamily="34" charset="0"/>
                <a:ea typeface="Times New Roman" pitchFamily="18" charset="0"/>
                <a:cs typeface="Calibri" pitchFamily="34" charset="0"/>
              </a:rPr>
              <a:t> 0-2 ετών</a:t>
            </a:r>
            <a:r>
              <a:rPr kumimoji="0" lang="el-GR" sz="280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προκειμένου</a:t>
            </a:r>
            <a:r>
              <a:rPr kumimoji="0" lang="el-GR" sz="2800" i="0" u="none" strike="noStrike" cap="none" normalizeH="0" dirty="0" smtClean="0">
                <a:ln>
                  <a:noFill/>
                </a:ln>
                <a:solidFill>
                  <a:schemeClr val="tx1"/>
                </a:solidFill>
                <a:effectLst/>
                <a:latin typeface="Calibri" pitchFamily="34" charset="0"/>
                <a:ea typeface="Times New Roman" pitchFamily="18" charset="0"/>
                <a:cs typeface="Calibri" pitchFamily="34" charset="0"/>
              </a:rPr>
              <a:t> να αναπτυχθεί γλωσσικά.</a:t>
            </a:r>
            <a:endParaRPr kumimoji="0" lang="el-GR" sz="280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2200"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400"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Καλή επιτυχία!</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027" name="Picture 3" descr="C:\Users\USER\Desktop\shutterstock_575225692-1-600x400.jpg"/>
          <p:cNvPicPr>
            <a:picLocks noGrp="1" noChangeAspect="1" noChangeArrowheads="1"/>
          </p:cNvPicPr>
          <p:nvPr>
            <p:ph idx="1"/>
          </p:nvPr>
        </p:nvPicPr>
        <p:blipFill>
          <a:blip r:embed="rId2" cstate="print"/>
          <a:srcRect/>
          <a:stretch>
            <a:fillRect/>
          </a:stretch>
        </p:blipFill>
        <p:spPr bwMode="auto">
          <a:xfrm>
            <a:off x="571472" y="1785927"/>
            <a:ext cx="3429024" cy="2143140"/>
          </a:xfrm>
          <a:prstGeom prst="rect">
            <a:avLst/>
          </a:prstGeom>
          <a:noFill/>
        </p:spPr>
      </p:pic>
      <p:sp>
        <p:nvSpPr>
          <p:cNvPr id="9" name="8 - TextBox"/>
          <p:cNvSpPr txBox="1"/>
          <p:nvPr/>
        </p:nvSpPr>
        <p:spPr>
          <a:xfrm>
            <a:off x="428596" y="714356"/>
            <a:ext cx="4929222" cy="923330"/>
          </a:xfrm>
          <a:prstGeom prst="rect">
            <a:avLst/>
          </a:prstGeom>
          <a:noFill/>
        </p:spPr>
        <p:txBody>
          <a:bodyPr wrap="square" rtlCol="0">
            <a:spAutoFit/>
          </a:bodyPr>
          <a:lstStyle/>
          <a:p>
            <a:r>
              <a:rPr lang="el-GR" b="1" dirty="0" err="1" smtClean="0">
                <a:latin typeface="Calibri" pitchFamily="34" charset="0"/>
                <a:cs typeface="Calibri" pitchFamily="34" charset="0"/>
              </a:rPr>
              <a:t>Εργασιούλα</a:t>
            </a:r>
            <a:r>
              <a:rPr lang="el-GR" b="1" dirty="0" smtClean="0">
                <a:latin typeface="Calibri" pitchFamily="34" charset="0"/>
                <a:cs typeface="Calibri" pitchFamily="34" charset="0"/>
              </a:rPr>
              <a:t>:</a:t>
            </a:r>
          </a:p>
          <a:p>
            <a:r>
              <a:rPr lang="el-GR" dirty="0" smtClean="0">
                <a:latin typeface="Calibri" pitchFamily="34" charset="0"/>
                <a:cs typeface="Calibri" pitchFamily="34" charset="0"/>
              </a:rPr>
              <a:t>Ονοματεπώνυμο:</a:t>
            </a:r>
          </a:p>
          <a:p>
            <a:r>
              <a:rPr lang="el-GR" dirty="0" smtClean="0">
                <a:latin typeface="Calibri" pitchFamily="34" charset="0"/>
                <a:cs typeface="Calibri" pitchFamily="34" charset="0"/>
              </a:rPr>
              <a:t>Τάξη:</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περιεχομένου"/>
          <p:cNvSpPr>
            <a:spLocks noGrp="1"/>
          </p:cNvSpPr>
          <p:nvPr>
            <p:ph idx="1"/>
          </p:nvPr>
        </p:nvSpPr>
        <p:spPr>
          <a:xfrm>
            <a:off x="457200" y="142852"/>
            <a:ext cx="8229600" cy="67151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buNone/>
            </a:pPr>
            <a:r>
              <a:rPr lang="el-GR" sz="4000" dirty="0" smtClean="0"/>
              <a:t>Ευχαριστώ πολύ!!!</a:t>
            </a:r>
            <a:endParaRPr lang="el-GR" sz="4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r>
              <a:rPr lang="el-GR" dirty="0" smtClean="0"/>
              <a:t>12.1 Η σημασία του λόγου</a:t>
            </a:r>
          </a:p>
          <a:p>
            <a:r>
              <a:rPr lang="el-GR" dirty="0" smtClean="0"/>
              <a:t>12.2 Στάδια γλωσσικής ανάπτυξης (0-2 ετών)</a:t>
            </a:r>
          </a:p>
          <a:p>
            <a:r>
              <a:rPr lang="el-GR" dirty="0" smtClean="0"/>
              <a:t>12.3 Στάδια γλωσσικής ανάπτυξης (3-4 ετών)</a:t>
            </a:r>
            <a:endParaRPr lang="el-GR" dirty="0"/>
          </a:p>
        </p:txBody>
      </p:sp>
      <p:sp>
        <p:nvSpPr>
          <p:cNvPr id="4" name="3 - Τίτλος"/>
          <p:cNvSpPr txBox="1">
            <a:spLocks noGrp="1"/>
          </p:cNvSpPr>
          <p:nvPr>
            <p:ph type="title"/>
          </p:nvPr>
        </p:nvSpPr>
        <p:spPr>
          <a:prstGeom prst="rect">
            <a:avLst/>
          </a:prstGeom>
          <a:noFill/>
        </p:spPr>
        <p:txBody>
          <a:bodyPr wrap="square" rtlCol="0">
            <a:spAutoFit/>
          </a:bodyPr>
          <a:lstStyle/>
          <a:p>
            <a:r>
              <a:rPr lang="el-GR" sz="2800" b="1" dirty="0" smtClean="0">
                <a:latin typeface="Calibri" pitchFamily="34" charset="0"/>
                <a:cs typeface="Calibri" pitchFamily="34" charset="0"/>
              </a:rPr>
              <a:t>ΑΝΑΚΕΦΑΛΑΙΩΣΗ ΠΡΟΗΓΟΥΜΕΝΗΣ ΦΟΡΑΣ</a:t>
            </a:r>
            <a:endParaRPr lang="el-GR" sz="2800" b="1" dirty="0">
              <a:latin typeface="Calibri" pitchFamily="34" charset="0"/>
              <a:cs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57166"/>
            <a:ext cx="8229600" cy="500066"/>
          </a:xfrm>
        </p:spPr>
        <p:txBody>
          <a:bodyPr>
            <a:normAutofit fontScale="90000"/>
          </a:bodyPr>
          <a:lstStyle/>
          <a:p>
            <a:r>
              <a:rPr lang="el-GR" sz="2000" dirty="0" smtClean="0"/>
              <a:t>Ο ρόλος του περιβάλλοντος του παιδιού στη γλωσσική του ανάπτυξη</a:t>
            </a:r>
            <a:r>
              <a:rPr lang="el-GR" b="1" dirty="0" smtClean="0"/>
              <a:t/>
            </a:r>
            <a:br>
              <a:rPr lang="el-GR" b="1" dirty="0" smtClean="0"/>
            </a:br>
            <a:endParaRPr lang="el-GR" dirty="0"/>
          </a:p>
        </p:txBody>
      </p:sp>
      <p:sp>
        <p:nvSpPr>
          <p:cNvPr id="3" name="2 - Θέση περιεχομένου"/>
          <p:cNvSpPr>
            <a:spLocks noGrp="1"/>
          </p:cNvSpPr>
          <p:nvPr>
            <p:ph idx="1"/>
          </p:nvPr>
        </p:nvSpPr>
        <p:spPr>
          <a:xfrm>
            <a:off x="457200" y="1142984"/>
            <a:ext cx="8229600" cy="4983179"/>
          </a:xfrm>
        </p:spPr>
        <p:txBody>
          <a:bodyPr/>
          <a:lstStyle/>
          <a:p>
            <a:r>
              <a:rPr lang="el-GR" dirty="0" smtClean="0"/>
              <a:t>Διαβάζουμε το άρθρο </a:t>
            </a:r>
            <a:r>
              <a:rPr lang="el-GR" dirty="0" smtClean="0"/>
              <a:t>της Στεφάνου Μαρίας: «Οικογενειακό περιβάλλον και Γλωσσική ανάπτυξη του </a:t>
            </a:r>
            <a:r>
              <a:rPr lang="el-GR" dirty="0" smtClean="0"/>
              <a:t>παιδιού». Συζητάμε πάνω σε αυτό.</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928670"/>
            <a:ext cx="8229600" cy="4525963"/>
          </a:xfrm>
        </p:spPr>
        <p:txBody>
          <a:bodyPr>
            <a:noAutofit/>
          </a:bodyPr>
          <a:lstStyle/>
          <a:p>
            <a:r>
              <a:rPr lang="el-GR" sz="2000" dirty="0" smtClean="0"/>
              <a:t>Το </a:t>
            </a:r>
            <a:r>
              <a:rPr lang="el-GR" sz="2000" b="1" dirty="0" smtClean="0"/>
              <a:t>περιβάλλον</a:t>
            </a:r>
            <a:r>
              <a:rPr lang="el-GR" sz="2000" dirty="0" smtClean="0"/>
              <a:t> μέσα στο οποίο μεγαλώνει το παιδί παίζει σπουδαίο ρόλο στη γλωσσική του ανάπτυξη. </a:t>
            </a:r>
            <a:endParaRPr lang="el-GR" sz="2000" dirty="0" smtClean="0"/>
          </a:p>
          <a:p>
            <a:r>
              <a:rPr lang="el-GR" sz="2000" dirty="0" smtClean="0"/>
              <a:t>Ένα </a:t>
            </a:r>
            <a:r>
              <a:rPr lang="el-GR" sz="2000" dirty="0" smtClean="0"/>
              <a:t>περιβάλλον πλούσιο σε </a:t>
            </a:r>
            <a:r>
              <a:rPr lang="el-GR" sz="2000" b="1" dirty="0" smtClean="0"/>
              <a:t>οπτικά</a:t>
            </a:r>
            <a:r>
              <a:rPr lang="el-GR" sz="2000" dirty="0" smtClean="0"/>
              <a:t> και </a:t>
            </a:r>
            <a:r>
              <a:rPr lang="el-GR" sz="2000" b="1" dirty="0" smtClean="0"/>
              <a:t>γλωσσικά</a:t>
            </a:r>
            <a:r>
              <a:rPr lang="el-GR" sz="2000" dirty="0" smtClean="0"/>
              <a:t> ερεθίσματα βοηθάει το παιδί να αποκτήσει πλούσιο λεξιλόγιο και να εκφράζεται με μεγαλύτερη άνεση. </a:t>
            </a:r>
            <a:endParaRPr lang="el-GR" sz="2000" dirty="0" smtClean="0"/>
          </a:p>
          <a:p>
            <a:r>
              <a:rPr lang="el-GR" sz="2000" dirty="0" smtClean="0"/>
              <a:t>Η </a:t>
            </a:r>
            <a:r>
              <a:rPr lang="el-GR" sz="2000" b="1" dirty="0" smtClean="0"/>
              <a:t>οικογένεια</a:t>
            </a:r>
            <a:r>
              <a:rPr lang="el-GR" sz="2000" dirty="0" smtClean="0"/>
              <a:t> και ο </a:t>
            </a:r>
            <a:r>
              <a:rPr lang="el-GR" sz="2000" b="1" dirty="0" smtClean="0"/>
              <a:t>βρεφονηπιακός σταθμός </a:t>
            </a:r>
            <a:r>
              <a:rPr lang="el-GR" sz="2000" dirty="0" smtClean="0"/>
              <a:t>έχουν την κύρια φροντίδα στη διαπαιδαγώγηση του βρέφους και του μικρού παιδιού. </a:t>
            </a:r>
            <a:endParaRPr lang="el-GR" sz="2000" dirty="0" smtClean="0"/>
          </a:p>
          <a:p>
            <a:r>
              <a:rPr lang="el-GR" sz="2000" dirty="0" smtClean="0"/>
              <a:t>Όταν </a:t>
            </a:r>
            <a:r>
              <a:rPr lang="el-GR" sz="2000" dirty="0" smtClean="0"/>
              <a:t>το παιδί μεγαλώνει μέσα σε μια οικογένεια που οι </a:t>
            </a:r>
            <a:r>
              <a:rPr lang="el-GR" sz="2000" b="1" dirty="0" smtClean="0"/>
              <a:t>γονείς</a:t>
            </a:r>
            <a:r>
              <a:rPr lang="el-GR" sz="2000" dirty="0" smtClean="0"/>
              <a:t> του τού μιλάνε συνεχώς και ασχολούνται μαζί του δίνοντάς του πολλές δραστηριότητες μέσα από το </a:t>
            </a:r>
            <a:r>
              <a:rPr lang="el-GR" sz="2000" b="1" dirty="0" smtClean="0"/>
              <a:t>παιγνίδι</a:t>
            </a:r>
            <a:r>
              <a:rPr lang="el-GR" sz="2000" dirty="0" smtClean="0"/>
              <a:t> και την </a:t>
            </a:r>
            <a:r>
              <a:rPr lang="el-GR" sz="2000" b="1" dirty="0" smtClean="0"/>
              <a:t>ανάγνωση βιβλίων</a:t>
            </a:r>
            <a:r>
              <a:rPr lang="el-GR" sz="2000" dirty="0" smtClean="0"/>
              <a:t>, τότε αυτό θα μιλήσει πιο γρήγορα και πιο άνετα. </a:t>
            </a:r>
            <a:endParaRPr lang="el-GR" sz="2000" dirty="0" smtClean="0"/>
          </a:p>
          <a:p>
            <a:r>
              <a:rPr lang="el-GR" sz="2000" dirty="0" smtClean="0"/>
              <a:t>Έρευνες </a:t>
            </a:r>
            <a:r>
              <a:rPr lang="el-GR" sz="2000" dirty="0" smtClean="0"/>
              <a:t>έχουν δείξει πως παιδιά που μεγαλώνουν σε οικογένειες, όπου οι </a:t>
            </a:r>
            <a:r>
              <a:rPr lang="el-GR" sz="2000" b="1" dirty="0" smtClean="0"/>
              <a:t>γονείς</a:t>
            </a:r>
            <a:r>
              <a:rPr lang="el-GR" sz="2000" dirty="0" smtClean="0"/>
              <a:t> τους έχουν </a:t>
            </a:r>
            <a:r>
              <a:rPr lang="el-GR" sz="2000" b="1" dirty="0" smtClean="0"/>
              <a:t>υψηλό μορφωτικό επίπεδο</a:t>
            </a:r>
            <a:r>
              <a:rPr lang="el-GR" sz="2000" dirty="0" smtClean="0"/>
              <a:t>, χρησιμοποιούν </a:t>
            </a:r>
            <a:r>
              <a:rPr lang="el-GR" sz="2000" b="1" dirty="0" smtClean="0"/>
              <a:t>μεγαλύτερο αριθμό λέξεων</a:t>
            </a:r>
            <a:r>
              <a:rPr lang="el-GR" sz="2000" dirty="0" smtClean="0"/>
              <a:t> από παιδιά της ίδιας ηλικίας, που μεγαλώνουν σε περιβάλλον φτωχό σε ερεθίσματα. </a:t>
            </a:r>
            <a:endParaRPr lang="el-GR" sz="2000" dirty="0"/>
          </a:p>
        </p:txBody>
      </p:sp>
      <p:sp>
        <p:nvSpPr>
          <p:cNvPr id="4" name="1 - Τίτλος"/>
          <p:cNvSpPr>
            <a:spLocks noGrp="1"/>
          </p:cNvSpPr>
          <p:nvPr>
            <p:ph type="title"/>
          </p:nvPr>
        </p:nvSpPr>
        <p:spPr>
          <a:xfrm>
            <a:off x="457200" y="274638"/>
            <a:ext cx="8229600" cy="654032"/>
          </a:xfrm>
        </p:spPr>
        <p:txBody>
          <a:bodyPr>
            <a:normAutofit fontScale="90000"/>
          </a:bodyPr>
          <a:lstStyle/>
          <a:p>
            <a:r>
              <a:rPr lang="el-GR" sz="2000" dirty="0" smtClean="0"/>
              <a:t>Ο ρόλος του περιβάλλοντος του παιδιού στη γλωσσική του ανάπτυξη</a:t>
            </a:r>
            <a:r>
              <a:rPr lang="el-GR" b="1" dirty="0" smtClean="0"/>
              <a:t/>
            </a:r>
            <a:br>
              <a:rPr lang="el-GR" b="1" dirty="0" smtClean="0"/>
            </a:b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71480"/>
            <a:ext cx="8229600" cy="5554683"/>
          </a:xfrm>
        </p:spPr>
        <p:txBody>
          <a:bodyPr>
            <a:normAutofit fontScale="62500" lnSpcReduction="20000"/>
          </a:bodyPr>
          <a:lstStyle/>
          <a:p>
            <a:r>
              <a:rPr lang="el-GR" dirty="0" smtClean="0"/>
              <a:t>Στο </a:t>
            </a:r>
            <a:r>
              <a:rPr lang="el-GR" b="1" dirty="0" smtClean="0"/>
              <a:t>βρεφονηπιακό σταθμό </a:t>
            </a:r>
            <a:r>
              <a:rPr lang="el-GR" dirty="0" smtClean="0"/>
              <a:t>φροντίζουμε να δίνουμε στα παιδιά γλωσσικά ερεθίσματα. </a:t>
            </a:r>
            <a:endParaRPr lang="el-GR" dirty="0" smtClean="0"/>
          </a:p>
          <a:p>
            <a:r>
              <a:rPr lang="el-GR" dirty="0" smtClean="0"/>
              <a:t>Αν </a:t>
            </a:r>
            <a:r>
              <a:rPr lang="el-GR" dirty="0" smtClean="0"/>
              <a:t>φροντίζουμε και διαπαιδαγωγούμε βρέφη </a:t>
            </a:r>
            <a:r>
              <a:rPr lang="el-GR" b="1" dirty="0" smtClean="0"/>
              <a:t>0-2 ετών </a:t>
            </a:r>
            <a:r>
              <a:rPr lang="el-GR" dirty="0" smtClean="0"/>
              <a:t>τότε</a:t>
            </a:r>
            <a:r>
              <a:rPr lang="el-GR" dirty="0" smtClean="0"/>
              <a:t>:</a:t>
            </a:r>
          </a:p>
          <a:p>
            <a:r>
              <a:rPr lang="el-GR" dirty="0" smtClean="0"/>
              <a:t>τους </a:t>
            </a:r>
            <a:r>
              <a:rPr lang="el-GR" dirty="0" smtClean="0"/>
              <a:t>μιλάμε κατά τη διάρκεια του </a:t>
            </a:r>
            <a:r>
              <a:rPr lang="el-GR" b="1" dirty="0" smtClean="0"/>
              <a:t>μπάνιου</a:t>
            </a:r>
            <a:r>
              <a:rPr lang="el-GR" dirty="0" smtClean="0"/>
              <a:t>, του </a:t>
            </a:r>
            <a:r>
              <a:rPr lang="el-GR" b="1" dirty="0" smtClean="0"/>
              <a:t>αλλάγματος</a:t>
            </a:r>
            <a:r>
              <a:rPr lang="el-GR" dirty="0" smtClean="0"/>
              <a:t>, του </a:t>
            </a:r>
            <a:r>
              <a:rPr lang="el-GR" b="1" dirty="0" smtClean="0"/>
              <a:t>φαγητού</a:t>
            </a:r>
            <a:r>
              <a:rPr lang="el-GR" dirty="0" smtClean="0"/>
              <a:t> και γενικά κατά τη </a:t>
            </a:r>
            <a:r>
              <a:rPr lang="el-GR" b="1" dirty="0" smtClean="0"/>
              <a:t>διάρκεια της φροντίδας </a:t>
            </a:r>
            <a:r>
              <a:rPr lang="el-GR" dirty="0" smtClean="0"/>
              <a:t>τους. Τους μιλάμε με τρόπο γλυκό και ήρεμο, αποφεύγοντας να χρησιμοποιούμε </a:t>
            </a:r>
            <a:r>
              <a:rPr lang="el-GR" dirty="0" err="1" smtClean="0"/>
              <a:t>μωρουδίστικες</a:t>
            </a:r>
            <a:r>
              <a:rPr lang="el-GR" dirty="0" smtClean="0"/>
              <a:t> εκφράσεις, για να μαθαίνει το παιδί από την αρχή σωστά τη </a:t>
            </a:r>
            <a:r>
              <a:rPr lang="el-GR" dirty="0" smtClean="0"/>
              <a:t>γλώσσα.</a:t>
            </a:r>
          </a:p>
          <a:p>
            <a:r>
              <a:rPr lang="el-GR" dirty="0" smtClean="0"/>
              <a:t>τους </a:t>
            </a:r>
            <a:r>
              <a:rPr lang="el-GR" dirty="0" smtClean="0"/>
              <a:t>μιλάμε κατά τη διάρκεια του </a:t>
            </a:r>
            <a:r>
              <a:rPr lang="el-GR" b="1" dirty="0" smtClean="0"/>
              <a:t>παιχνιδιού</a:t>
            </a:r>
            <a:r>
              <a:rPr lang="el-GR" dirty="0" smtClean="0"/>
              <a:t>. Τους λέμε για το πώς είναι το κάθε παιχνίδι - αντικείμενο, για το τι κάνει, για το πώς ονομάζεται, για το πώς πρέπει το παιδί να το χρησιμοποιήσει. Το μωρό μπορεί να μην είναι ακόμη σε θέση να μιλήσει, αλλά όμως του δίνουμε την ευκαιρία να ανταποκριθεί μέσα από το ψέλλισμα και μέσα από διάφορους ήχους που παράγει. Αν λέει κάποιες λέξεις, τότε το ενθαρρύνουμε να μιλήσει μαζί μας. </a:t>
            </a:r>
          </a:p>
          <a:p>
            <a:r>
              <a:rPr lang="el-GR" dirty="0" smtClean="0"/>
              <a:t>τους </a:t>
            </a:r>
            <a:r>
              <a:rPr lang="el-GR" dirty="0" smtClean="0"/>
              <a:t>λέμε διάφορα </a:t>
            </a:r>
            <a:r>
              <a:rPr lang="el-GR" b="1" dirty="0" smtClean="0"/>
              <a:t>ποιηματάκια</a:t>
            </a:r>
            <a:r>
              <a:rPr lang="el-GR" dirty="0" smtClean="0"/>
              <a:t>, </a:t>
            </a:r>
            <a:r>
              <a:rPr lang="el-GR" b="1" dirty="0" smtClean="0"/>
              <a:t>ταχταρίσματα</a:t>
            </a:r>
            <a:r>
              <a:rPr lang="el-GR" dirty="0" smtClean="0"/>
              <a:t> και </a:t>
            </a:r>
            <a:r>
              <a:rPr lang="el-GR" b="1" dirty="0" smtClean="0"/>
              <a:t>τραγουδάκια</a:t>
            </a:r>
            <a:r>
              <a:rPr lang="el-GR" dirty="0" smtClean="0"/>
              <a:t>. Η μελωδία, ο ρυθμός και η ομοιοκαταληξία θα κάνουν τα παιδιά να μας προσέξουν και να αποτυπώσουν το </a:t>
            </a:r>
            <a:r>
              <a:rPr lang="el-GR" dirty="0" smtClean="0"/>
              <a:t>λόγο.</a:t>
            </a:r>
          </a:p>
          <a:p>
            <a:r>
              <a:rPr lang="el-GR" dirty="0" smtClean="0"/>
              <a:t>τους </a:t>
            </a:r>
            <a:r>
              <a:rPr lang="el-GR" dirty="0" smtClean="0"/>
              <a:t>διαβάζουμε βιβλία </a:t>
            </a:r>
            <a:r>
              <a:rPr lang="el-GR" b="1" dirty="0" smtClean="0"/>
              <a:t>κατάλληλα</a:t>
            </a:r>
            <a:r>
              <a:rPr lang="el-GR" dirty="0" smtClean="0"/>
              <a:t> για την ηλικία τους δείχνοντάς τους και εικόνες. Το παιδί με τη σειρά του μπορεί να τις επαναλαμβάνει.</a:t>
            </a:r>
            <a:endParaRPr lang="el-GR" dirty="0" smtClean="0"/>
          </a:p>
          <a:p>
            <a:endParaRPr lang="el-GR" dirty="0"/>
          </a:p>
        </p:txBody>
      </p:sp>
      <p:sp>
        <p:nvSpPr>
          <p:cNvPr id="4" name="1 - Τίτλος"/>
          <p:cNvSpPr>
            <a:spLocks noGrp="1"/>
          </p:cNvSpPr>
          <p:nvPr>
            <p:ph type="title"/>
          </p:nvPr>
        </p:nvSpPr>
        <p:spPr>
          <a:xfrm>
            <a:off x="457200" y="274638"/>
            <a:ext cx="8229600" cy="368280"/>
          </a:xfrm>
        </p:spPr>
        <p:txBody>
          <a:bodyPr>
            <a:normAutofit fontScale="90000"/>
          </a:bodyPr>
          <a:lstStyle/>
          <a:p>
            <a:r>
              <a:rPr lang="el-GR" sz="2000" dirty="0" smtClean="0"/>
              <a:t>Ο ρόλος του περιβάλλοντος του παιδιού στη γλωσσική του ανάπτυξη</a:t>
            </a:r>
            <a:r>
              <a:rPr lang="el-GR" b="1" dirty="0" smtClean="0"/>
              <a:t/>
            </a:r>
            <a:br>
              <a:rPr lang="el-GR" b="1" dirty="0" smtClean="0"/>
            </a:b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714356"/>
            <a:ext cx="8229600" cy="5411807"/>
          </a:xfrm>
        </p:spPr>
        <p:txBody>
          <a:bodyPr>
            <a:noAutofit/>
          </a:bodyPr>
          <a:lstStyle/>
          <a:p>
            <a:r>
              <a:rPr lang="el-GR" sz="2000" dirty="0" smtClean="0"/>
              <a:t>Αν φροντίζουμε και διαπαιδαγωγούμε μεγαλύτερα παιδιά </a:t>
            </a:r>
            <a:r>
              <a:rPr lang="el-GR" sz="2000" b="1" dirty="0" smtClean="0"/>
              <a:t>(3-4 ετών) </a:t>
            </a:r>
            <a:r>
              <a:rPr lang="el-GR" sz="2000" dirty="0" smtClean="0"/>
              <a:t>τότε </a:t>
            </a:r>
            <a:r>
              <a:rPr lang="el-GR" sz="2000" dirty="0" smtClean="0"/>
              <a:t>μπορούμε:</a:t>
            </a:r>
          </a:p>
          <a:p>
            <a:r>
              <a:rPr lang="el-GR" sz="2000" dirty="0" smtClean="0"/>
              <a:t>να </a:t>
            </a:r>
            <a:r>
              <a:rPr lang="el-GR" sz="2000" dirty="0" smtClean="0"/>
              <a:t>τους δίνουμε την ευκαιρία να μιλάνε </a:t>
            </a:r>
            <a:r>
              <a:rPr lang="el-GR" sz="2000" b="1" dirty="0" smtClean="0"/>
              <a:t>αυθόρμητα</a:t>
            </a:r>
            <a:r>
              <a:rPr lang="el-GR" sz="2000" dirty="0" smtClean="0"/>
              <a:t> κάθε στιγμή που τα ίδια τα παιδιά θελήσουν. Εμείς τα ακούμε </a:t>
            </a:r>
            <a:r>
              <a:rPr lang="el-GR" sz="2000" b="1" dirty="0" smtClean="0"/>
              <a:t>προσεκτικά</a:t>
            </a:r>
            <a:r>
              <a:rPr lang="el-GR" sz="2000" dirty="0" smtClean="0"/>
              <a:t> και τους απαντάμε χωρίς να δείχνουμε </a:t>
            </a:r>
            <a:r>
              <a:rPr lang="el-GR" sz="2000" dirty="0" smtClean="0"/>
              <a:t>αδιαφορία.</a:t>
            </a:r>
          </a:p>
          <a:p>
            <a:r>
              <a:rPr lang="el-GR" sz="2000" dirty="0" smtClean="0"/>
              <a:t>το </a:t>
            </a:r>
            <a:r>
              <a:rPr lang="el-GR" sz="2000" dirty="0" smtClean="0"/>
              <a:t>πρωί τα μαζεύουμε δίπλα μας και κάνουμε ένα είδος </a:t>
            </a:r>
            <a:r>
              <a:rPr lang="el-GR" sz="2000" b="1" dirty="0" smtClean="0"/>
              <a:t>κατευθυνόμενου διαλόγου</a:t>
            </a:r>
            <a:r>
              <a:rPr lang="el-GR" sz="2000" dirty="0" smtClean="0"/>
              <a:t>. Τα ρωτάμε, λόγου χάρη, πώς πέρασαν την προηγούμενη μέρα. Μέσα από το διάλογο μπορούμε να συζητήσουμε μαζί τους κάποιο θέμα. Αν ένα παιδί μάς πει πως την προηγούμενη μέρα είχε πάει στο τσίρκο, τότε μπορούμε να συζητήσουμε για τα ζώα που βλέπουμε στο τσίρκο, τους ακροβάτες, τους </a:t>
            </a:r>
            <a:r>
              <a:rPr lang="el-GR" sz="2000" dirty="0" smtClean="0"/>
              <a:t>ταχυδακτυλουργούς.</a:t>
            </a:r>
          </a:p>
          <a:p>
            <a:r>
              <a:rPr lang="el-GR" sz="2000" b="1" dirty="0" smtClean="0"/>
              <a:t>διαβάζουμε </a:t>
            </a:r>
            <a:r>
              <a:rPr lang="el-GR" sz="2000" b="1" dirty="0" smtClean="0"/>
              <a:t>καθημερινά στα παιδιά βιβλία</a:t>
            </a:r>
            <a:r>
              <a:rPr lang="el-GR" sz="2000" dirty="0" smtClean="0"/>
              <a:t>, είτε αυτά είναι γνώσεων είτε παραμύθια. </a:t>
            </a:r>
          </a:p>
          <a:p>
            <a:r>
              <a:rPr lang="el-GR" sz="2000" dirty="0" smtClean="0"/>
              <a:t>τους </a:t>
            </a:r>
            <a:r>
              <a:rPr lang="el-GR" sz="2000" dirty="0" smtClean="0"/>
              <a:t>λέμε ή τους διαβάζουμε </a:t>
            </a:r>
            <a:r>
              <a:rPr lang="el-GR" sz="2000" b="1" dirty="0" smtClean="0"/>
              <a:t>αινίγματα</a:t>
            </a:r>
            <a:r>
              <a:rPr lang="el-GR" sz="2000" dirty="0" smtClean="0"/>
              <a:t> και προσπαθούμε να βρούμε μαζί τη λύση τους</a:t>
            </a:r>
            <a:r>
              <a:rPr lang="el-GR" sz="2000" dirty="0" smtClean="0"/>
              <a:t>.</a:t>
            </a:r>
          </a:p>
          <a:p>
            <a:r>
              <a:rPr lang="el-GR" sz="2000" dirty="0" smtClean="0"/>
              <a:t>τους </a:t>
            </a:r>
            <a:r>
              <a:rPr lang="el-GR" sz="2000" dirty="0" smtClean="0"/>
              <a:t>λέμε </a:t>
            </a:r>
            <a:r>
              <a:rPr lang="el-GR" sz="2000" b="1" dirty="0" smtClean="0"/>
              <a:t>τραγουδάκια</a:t>
            </a:r>
            <a:r>
              <a:rPr lang="el-GR" sz="2000" dirty="0" smtClean="0"/>
              <a:t> και </a:t>
            </a:r>
            <a:r>
              <a:rPr lang="el-GR" sz="2000" b="1" dirty="0" smtClean="0"/>
              <a:t>ποιηματάκια</a:t>
            </a:r>
            <a:r>
              <a:rPr lang="el-GR" sz="2000" dirty="0" smtClean="0"/>
              <a:t> και τα ενθαρρύνουμε να τα μάθουν και να τα λένε μαζί </a:t>
            </a:r>
            <a:r>
              <a:rPr lang="el-GR" sz="2000" dirty="0" smtClean="0"/>
              <a:t>μας.</a:t>
            </a:r>
            <a:endParaRPr lang="el-GR" sz="2000" dirty="0"/>
          </a:p>
        </p:txBody>
      </p:sp>
      <p:sp>
        <p:nvSpPr>
          <p:cNvPr id="4" name="1 - Τίτλος"/>
          <p:cNvSpPr>
            <a:spLocks noGrp="1"/>
          </p:cNvSpPr>
          <p:nvPr>
            <p:ph type="title"/>
          </p:nvPr>
        </p:nvSpPr>
        <p:spPr>
          <a:xfrm>
            <a:off x="457200" y="274638"/>
            <a:ext cx="8229600" cy="582594"/>
          </a:xfrm>
        </p:spPr>
        <p:txBody>
          <a:bodyPr>
            <a:normAutofit fontScale="90000"/>
          </a:bodyPr>
          <a:lstStyle/>
          <a:p>
            <a:r>
              <a:rPr lang="el-GR" sz="2000" dirty="0" smtClean="0"/>
              <a:t>Ο ρόλος του περιβάλλοντος του παιδιού στη γλωσσική του ανάπτυξη</a:t>
            </a:r>
            <a:r>
              <a:rPr lang="el-GR" b="1" dirty="0" smtClean="0"/>
              <a:t/>
            </a:r>
            <a:br>
              <a:rPr lang="el-GR" b="1" dirty="0" smtClean="0"/>
            </a:b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71480"/>
            <a:ext cx="8229600" cy="5554683"/>
          </a:xfrm>
        </p:spPr>
        <p:txBody>
          <a:bodyPr>
            <a:normAutofit/>
          </a:bodyPr>
          <a:lstStyle/>
          <a:p>
            <a:r>
              <a:rPr lang="el-GR" sz="2000" dirty="0" smtClean="0"/>
              <a:t>αφήνουμε </a:t>
            </a:r>
            <a:r>
              <a:rPr lang="el-GR" sz="2000" dirty="0" smtClean="0"/>
              <a:t>τα παιδιά να </a:t>
            </a:r>
            <a:r>
              <a:rPr lang="el-GR" sz="2000" b="1" dirty="0" smtClean="0"/>
              <a:t>παίξουν ελεύθερα</a:t>
            </a:r>
            <a:r>
              <a:rPr lang="el-GR" sz="2000" dirty="0" smtClean="0"/>
              <a:t>, να </a:t>
            </a:r>
            <a:r>
              <a:rPr lang="el-GR" sz="2000" b="1" dirty="0" smtClean="0"/>
              <a:t>συναναστραφούν</a:t>
            </a:r>
            <a:r>
              <a:rPr lang="el-GR" sz="2000" dirty="0" smtClean="0"/>
              <a:t> και να </a:t>
            </a:r>
            <a:r>
              <a:rPr lang="el-GR" sz="2000" b="1" dirty="0" smtClean="0"/>
              <a:t>μιλήσουν μεταξύ τους</a:t>
            </a:r>
            <a:r>
              <a:rPr lang="el-GR" sz="2000" dirty="0" smtClean="0"/>
              <a:t>. Έτσι, όχι μόνο αναπτύσσεται ο </a:t>
            </a:r>
            <a:r>
              <a:rPr lang="el-GR" sz="2000" b="1" dirty="0" smtClean="0"/>
              <a:t>προφορικός λόγος</a:t>
            </a:r>
            <a:r>
              <a:rPr lang="el-GR" sz="2000" dirty="0" smtClean="0"/>
              <a:t>, αλλά και </a:t>
            </a:r>
            <a:r>
              <a:rPr lang="el-GR" sz="2000" b="1" dirty="0" smtClean="0"/>
              <a:t>κοινωνικοποιούνται</a:t>
            </a:r>
            <a:r>
              <a:rPr lang="el-GR" sz="2000" dirty="0" smtClean="0"/>
              <a:t>.</a:t>
            </a:r>
            <a:endParaRPr lang="el-GR" sz="2000" dirty="0"/>
          </a:p>
        </p:txBody>
      </p:sp>
      <p:sp>
        <p:nvSpPr>
          <p:cNvPr id="4" name="1 - Τίτλος"/>
          <p:cNvSpPr>
            <a:spLocks noGrp="1"/>
          </p:cNvSpPr>
          <p:nvPr>
            <p:ph type="title"/>
          </p:nvPr>
        </p:nvSpPr>
        <p:spPr>
          <a:xfrm>
            <a:off x="457200" y="274638"/>
            <a:ext cx="8229600" cy="439718"/>
          </a:xfrm>
        </p:spPr>
        <p:txBody>
          <a:bodyPr>
            <a:normAutofit fontScale="90000"/>
          </a:bodyPr>
          <a:lstStyle/>
          <a:p>
            <a:r>
              <a:rPr lang="el-GR" sz="2000" dirty="0" smtClean="0"/>
              <a:t>Ο ρόλος του περιβάλλοντος του παιδιού στη γλωσσική του ανάπτυξη</a:t>
            </a:r>
            <a:r>
              <a:rPr lang="el-GR" b="1" dirty="0" smtClean="0"/>
              <a:t/>
            </a:r>
            <a:br>
              <a:rPr lang="el-GR" b="1" dirty="0" smtClean="0"/>
            </a:b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περιεχομένου"/>
          <p:cNvSpPr txBox="1">
            <a:spLocks noGrp="1"/>
          </p:cNvSpPr>
          <p:nvPr>
            <p:ph idx="1"/>
          </p:nvPr>
        </p:nvSpPr>
        <p:spPr>
          <a:xfrm>
            <a:off x="500034" y="857232"/>
            <a:ext cx="8229600" cy="584775"/>
          </a:xfrm>
          <a:prstGeom prst="rect">
            <a:avLst/>
          </a:prstGeom>
          <a:noFill/>
        </p:spPr>
        <p:txBody>
          <a:bodyPr wrap="square" rtlCol="0">
            <a:spAutoFit/>
          </a:bodyPr>
          <a:lstStyle/>
          <a:p>
            <a:pPr algn="ctr">
              <a:buNone/>
            </a:pPr>
            <a:r>
              <a:rPr lang="el-GR" sz="3200" b="1" dirty="0" smtClean="0">
                <a:latin typeface="Calibri" pitchFamily="34" charset="0"/>
                <a:cs typeface="Calibri" pitchFamily="34" charset="0"/>
              </a:rPr>
              <a:t>Φύλλο εφαρμογής</a:t>
            </a:r>
            <a:endParaRPr lang="el-GR" sz="3200" b="1" dirty="0">
              <a:latin typeface="Calibri" pitchFamily="34" charset="0"/>
              <a:cs typeface="Calibri" pitchFamily="34" charset="0"/>
            </a:endParaRPr>
          </a:p>
        </p:txBody>
      </p:sp>
      <p:sp>
        <p:nvSpPr>
          <p:cNvPr id="5" name="1 - Τίτλος"/>
          <p:cNvSpPr>
            <a:spLocks noGrp="1"/>
          </p:cNvSpPr>
          <p:nvPr>
            <p:ph type="title"/>
          </p:nvPr>
        </p:nvSpPr>
        <p:spPr>
          <a:xfrm>
            <a:off x="457200" y="274638"/>
            <a:ext cx="8229600" cy="511156"/>
          </a:xfrm>
        </p:spPr>
        <p:txBody>
          <a:bodyPr>
            <a:normAutofit fontScale="90000"/>
          </a:bodyPr>
          <a:lstStyle/>
          <a:p>
            <a:r>
              <a:rPr lang="el-GR" sz="2000" dirty="0" smtClean="0"/>
              <a:t>Ο ρόλος του περιβάλλοντος του παιδιού στη γλωσσική του ανάπτυξη</a:t>
            </a:r>
            <a:r>
              <a:rPr lang="el-GR" b="1" dirty="0" smtClean="0"/>
              <a:t/>
            </a:r>
            <a:br>
              <a:rPr lang="el-GR" b="1" dirty="0" smtClean="0"/>
            </a:br>
            <a:endParaRPr lang="el-GR" dirty="0"/>
          </a:p>
        </p:txBody>
      </p:sp>
      <p:sp>
        <p:nvSpPr>
          <p:cNvPr id="7" name="6 - TextBox"/>
          <p:cNvSpPr txBox="1"/>
          <p:nvPr/>
        </p:nvSpPr>
        <p:spPr>
          <a:xfrm>
            <a:off x="500034" y="1571612"/>
            <a:ext cx="8143932" cy="369332"/>
          </a:xfrm>
          <a:prstGeom prst="rect">
            <a:avLst/>
          </a:prstGeom>
          <a:noFill/>
        </p:spPr>
        <p:txBody>
          <a:bodyPr wrap="square" rtlCol="0">
            <a:spAutoFit/>
          </a:bodyPr>
          <a:lstStyle/>
          <a:p>
            <a:endParaRPr lang="el-GR" dirty="0"/>
          </a:p>
        </p:txBody>
      </p:sp>
      <p:sp>
        <p:nvSpPr>
          <p:cNvPr id="8" name="7 - Ορθογώνιο"/>
          <p:cNvSpPr/>
          <p:nvPr/>
        </p:nvSpPr>
        <p:spPr>
          <a:xfrm>
            <a:off x="571472" y="1428736"/>
            <a:ext cx="8215370" cy="5078313"/>
          </a:xfrm>
          <a:prstGeom prst="rect">
            <a:avLst/>
          </a:prstGeom>
        </p:spPr>
        <p:txBody>
          <a:bodyPr wrap="square">
            <a:spAutoFit/>
          </a:bodyPr>
          <a:lstStyle/>
          <a:p>
            <a:r>
              <a:rPr lang="el-GR" dirty="0" smtClean="0"/>
              <a:t>Συμπληρώστε τα κενά των παρακάτω προτάσεων με τις λέξεις μέσα από την παρένθεση.</a:t>
            </a:r>
          </a:p>
          <a:p>
            <a:r>
              <a:rPr lang="el-GR" dirty="0" smtClean="0"/>
              <a:t>(</a:t>
            </a:r>
            <a:r>
              <a:rPr lang="el-GR" b="1" dirty="0" smtClean="0"/>
              <a:t>οπτικά</a:t>
            </a:r>
            <a:r>
              <a:rPr lang="el-GR" dirty="0" smtClean="0"/>
              <a:t>,</a:t>
            </a:r>
            <a:r>
              <a:rPr lang="el-GR" b="1" dirty="0" smtClean="0"/>
              <a:t> βρεφονηπιακός </a:t>
            </a:r>
            <a:r>
              <a:rPr lang="el-GR" b="1" dirty="0" smtClean="0"/>
              <a:t>σταθμός, </a:t>
            </a:r>
            <a:r>
              <a:rPr lang="el-GR" b="1" dirty="0" smtClean="0"/>
              <a:t>τραγουδάκια </a:t>
            </a:r>
            <a:r>
              <a:rPr lang="el-GR" b="1" dirty="0" smtClean="0"/>
              <a:t>,οικογένεια</a:t>
            </a:r>
            <a:r>
              <a:rPr lang="el-GR" dirty="0" smtClean="0"/>
              <a:t>, </a:t>
            </a:r>
            <a:r>
              <a:rPr lang="el-GR" b="1" dirty="0" smtClean="0"/>
              <a:t>ανάγνωση </a:t>
            </a:r>
            <a:r>
              <a:rPr lang="el-GR" b="1" dirty="0" smtClean="0"/>
              <a:t>βιβλίων,</a:t>
            </a:r>
            <a:r>
              <a:rPr lang="el-GR" b="1" dirty="0" smtClean="0"/>
              <a:t> προφορικός </a:t>
            </a:r>
            <a:r>
              <a:rPr lang="el-GR" b="1" dirty="0" smtClean="0"/>
              <a:t>λόγος, γλωσσικά</a:t>
            </a:r>
            <a:r>
              <a:rPr lang="el-GR" dirty="0" smtClean="0"/>
              <a:t>, </a:t>
            </a:r>
            <a:r>
              <a:rPr lang="el-GR" b="1" dirty="0" smtClean="0"/>
              <a:t>παιγνίδι</a:t>
            </a:r>
            <a:r>
              <a:rPr lang="el-GR" dirty="0" smtClean="0"/>
              <a:t>, </a:t>
            </a:r>
            <a:r>
              <a:rPr lang="el-GR" b="1" dirty="0" smtClean="0"/>
              <a:t>κοινωνικοποιούνται</a:t>
            </a:r>
            <a:r>
              <a:rPr lang="el-GR" dirty="0" smtClean="0"/>
              <a:t>, </a:t>
            </a:r>
            <a:r>
              <a:rPr lang="el-GR" b="1" dirty="0" smtClean="0"/>
              <a:t>ταχταρίσματα</a:t>
            </a:r>
            <a:r>
              <a:rPr lang="el-GR" dirty="0" smtClean="0"/>
              <a:t>)</a:t>
            </a:r>
          </a:p>
          <a:p>
            <a:r>
              <a:rPr lang="el-GR" dirty="0" smtClean="0"/>
              <a:t>1)Ένα </a:t>
            </a:r>
            <a:r>
              <a:rPr lang="el-GR" dirty="0" smtClean="0"/>
              <a:t>περιβάλλον πλούσιο σε </a:t>
            </a:r>
            <a:r>
              <a:rPr lang="el-GR" dirty="0" smtClean="0"/>
              <a:t>…….. και ………… ερεθίσματα </a:t>
            </a:r>
            <a:r>
              <a:rPr lang="el-GR" dirty="0" smtClean="0"/>
              <a:t>βοηθάει το παιδί να αποκτήσει πλούσιο λεξιλόγιο και να εκφράζεται με μεγαλύτερη άνεση. </a:t>
            </a:r>
          </a:p>
          <a:p>
            <a:r>
              <a:rPr lang="el-GR" dirty="0" smtClean="0"/>
              <a:t>2)Η ………. και ο ………… …………. έχουν </a:t>
            </a:r>
            <a:r>
              <a:rPr lang="el-GR" dirty="0" smtClean="0"/>
              <a:t>την κύρια φροντίδα στη διαπαιδαγώγηση του βρέφους και του μικρού παιδιού. </a:t>
            </a:r>
            <a:endParaRPr lang="el-GR" dirty="0" smtClean="0"/>
          </a:p>
          <a:p>
            <a:r>
              <a:rPr lang="el-GR" dirty="0" smtClean="0"/>
              <a:t>3)</a:t>
            </a:r>
            <a:r>
              <a:rPr lang="el-GR" dirty="0" smtClean="0"/>
              <a:t> Όταν το παιδί μεγαλώνει μέσα σε μια οικογένεια που οι γονείς του τού μιλάνε συνεχώς και ασχολούνται μαζί του δίνοντάς του πολλές δραστηριότητες μέσα από το </a:t>
            </a:r>
            <a:r>
              <a:rPr lang="el-GR" dirty="0" smtClean="0"/>
              <a:t>……….. και την…………. …………, </a:t>
            </a:r>
            <a:r>
              <a:rPr lang="el-GR" dirty="0" smtClean="0"/>
              <a:t>τότε αυτό θα μιλήσει πιο γρήγορα και πιο άνετα. </a:t>
            </a:r>
          </a:p>
          <a:p>
            <a:r>
              <a:rPr lang="el-GR" dirty="0" smtClean="0"/>
              <a:t>4)</a:t>
            </a:r>
            <a:r>
              <a:rPr lang="el-GR" dirty="0" smtClean="0"/>
              <a:t> </a:t>
            </a:r>
            <a:r>
              <a:rPr lang="el-GR" dirty="0" smtClean="0"/>
              <a:t>Τους </a:t>
            </a:r>
            <a:r>
              <a:rPr lang="el-GR" dirty="0" smtClean="0"/>
              <a:t>λέμε διάφορα ποιηματάκια</a:t>
            </a:r>
            <a:r>
              <a:rPr lang="el-GR" dirty="0" smtClean="0"/>
              <a:t>, ……….. </a:t>
            </a:r>
            <a:r>
              <a:rPr lang="el-GR" dirty="0" smtClean="0"/>
              <a:t>κ</a:t>
            </a:r>
            <a:r>
              <a:rPr lang="el-GR" dirty="0" smtClean="0"/>
              <a:t>αι ……………. . </a:t>
            </a:r>
            <a:r>
              <a:rPr lang="el-GR" dirty="0" smtClean="0"/>
              <a:t>Η μελωδία, ο ρυθμός και η ομοιοκαταληξία θα κάνουν τα παιδιά να μας προσέξουν και να αποτυπώσουν το λόγο</a:t>
            </a:r>
            <a:r>
              <a:rPr lang="el-GR" dirty="0" smtClean="0"/>
              <a:t>.</a:t>
            </a:r>
          </a:p>
          <a:p>
            <a:r>
              <a:rPr lang="el-GR" dirty="0" smtClean="0"/>
              <a:t>5)</a:t>
            </a:r>
            <a:r>
              <a:rPr lang="el-GR" dirty="0" smtClean="0"/>
              <a:t> </a:t>
            </a:r>
            <a:r>
              <a:rPr lang="el-GR" dirty="0" smtClean="0"/>
              <a:t>Αφήνουμε </a:t>
            </a:r>
            <a:r>
              <a:rPr lang="el-GR" dirty="0" smtClean="0"/>
              <a:t>τα παιδιά να παίξουν ελεύθερα, να συναναστραφούν και να μιλήσουν</a:t>
            </a:r>
            <a:r>
              <a:rPr lang="el-GR" b="1" dirty="0" smtClean="0"/>
              <a:t> </a:t>
            </a:r>
            <a:r>
              <a:rPr lang="el-GR" dirty="0" smtClean="0"/>
              <a:t>μεταξύ τους. Έτσι, όχι μόνο αναπτύσσεται </a:t>
            </a:r>
            <a:r>
              <a:rPr lang="el-GR" dirty="0" smtClean="0"/>
              <a:t>ο ………. ….., </a:t>
            </a:r>
            <a:r>
              <a:rPr lang="el-GR" dirty="0" smtClean="0"/>
              <a:t>αλλά </a:t>
            </a:r>
            <a:r>
              <a:rPr lang="el-GR" dirty="0" smtClean="0"/>
              <a:t>και ……………… .</a:t>
            </a:r>
            <a:endParaRPr lang="el-GR" dirty="0" smtClean="0"/>
          </a:p>
          <a:p>
            <a:endParaRPr lang="el-GR" dirty="0" smtClean="0"/>
          </a:p>
          <a:p>
            <a:endParaRPr lang="el-GR"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 Θέση περιεχομένου"/>
          <p:cNvSpPr txBox="1">
            <a:spLocks noGrp="1"/>
          </p:cNvSpPr>
          <p:nvPr>
            <p:ph idx="1"/>
          </p:nvPr>
        </p:nvSpPr>
        <p:spPr>
          <a:xfrm>
            <a:off x="357158" y="571480"/>
            <a:ext cx="8229600" cy="9128653"/>
          </a:xfrm>
          <a:prstGeom prst="rect">
            <a:avLst/>
          </a:prstGeom>
          <a:noFill/>
        </p:spPr>
        <p:txBody>
          <a:bodyPr wrap="square" rtlCol="0">
            <a:spAutoFit/>
          </a:bodyPr>
          <a:lstStyle/>
          <a:p>
            <a:pPr algn="ctr">
              <a:buNone/>
            </a:pPr>
            <a:r>
              <a:rPr lang="el-GR" sz="3200" b="1" dirty="0" smtClean="0">
                <a:latin typeface="Calibri" pitchFamily="34" charset="0"/>
                <a:cs typeface="Calibri" pitchFamily="34" charset="0"/>
              </a:rPr>
              <a:t>Φύλλο </a:t>
            </a:r>
            <a:r>
              <a:rPr lang="el-GR" sz="3200" b="1" dirty="0" smtClean="0">
                <a:latin typeface="Calibri" pitchFamily="34" charset="0"/>
                <a:cs typeface="Calibri" pitchFamily="34" charset="0"/>
              </a:rPr>
              <a:t>εφαρμογής</a:t>
            </a:r>
          </a:p>
          <a:p>
            <a:pPr algn="ctr">
              <a:buNone/>
            </a:pPr>
            <a:r>
              <a:rPr lang="el-GR" sz="2000" b="1" dirty="0" smtClean="0">
                <a:latin typeface="+mj-lt"/>
                <a:cs typeface="Calibri" pitchFamily="34" charset="0"/>
              </a:rPr>
              <a:t>Απαντήσεις:</a:t>
            </a:r>
          </a:p>
          <a:p>
            <a:pPr marL="514350" indent="-514350">
              <a:buAutoNum type="arabicParenR"/>
            </a:pPr>
            <a:r>
              <a:rPr lang="el-GR" sz="2000" dirty="0" smtClean="0">
                <a:latin typeface="+mj-lt"/>
              </a:rPr>
              <a:t>Ένα </a:t>
            </a:r>
            <a:r>
              <a:rPr lang="el-GR" sz="2000" dirty="0" smtClean="0">
                <a:latin typeface="+mj-lt"/>
              </a:rPr>
              <a:t>περιβάλλον πλούσιο σε </a:t>
            </a:r>
            <a:r>
              <a:rPr lang="el-GR" sz="2000" b="1" dirty="0" smtClean="0">
                <a:latin typeface="+mj-lt"/>
              </a:rPr>
              <a:t>οπτικά</a:t>
            </a:r>
            <a:r>
              <a:rPr lang="el-GR" sz="2000" dirty="0" smtClean="0">
                <a:latin typeface="+mj-lt"/>
              </a:rPr>
              <a:t> και </a:t>
            </a:r>
            <a:r>
              <a:rPr lang="el-GR" sz="2000" b="1" dirty="0" smtClean="0">
                <a:latin typeface="+mj-lt"/>
              </a:rPr>
              <a:t>γλωσσικά</a:t>
            </a:r>
            <a:r>
              <a:rPr lang="el-GR" sz="2000" dirty="0" smtClean="0">
                <a:latin typeface="+mj-lt"/>
              </a:rPr>
              <a:t> ερεθίσματα βοηθάει το παιδί να αποκτήσει πλούσιο λεξιλόγιο και να εκφράζεται με μεγαλύτερη άνεση. </a:t>
            </a:r>
            <a:endParaRPr lang="el-GR" sz="2000" dirty="0" smtClean="0">
              <a:latin typeface="+mj-lt"/>
            </a:endParaRPr>
          </a:p>
          <a:p>
            <a:pPr marL="514350" indent="-514350">
              <a:buAutoNum type="arabicParenR"/>
            </a:pPr>
            <a:r>
              <a:rPr lang="el-GR" sz="2000" dirty="0" smtClean="0">
                <a:latin typeface="+mj-lt"/>
              </a:rPr>
              <a:t>Η </a:t>
            </a:r>
            <a:r>
              <a:rPr lang="el-GR" sz="2000" b="1" dirty="0" smtClean="0">
                <a:latin typeface="+mj-lt"/>
              </a:rPr>
              <a:t>οικογένεια</a:t>
            </a:r>
            <a:r>
              <a:rPr lang="el-GR" sz="2000" dirty="0" smtClean="0">
                <a:latin typeface="+mj-lt"/>
              </a:rPr>
              <a:t> και ο </a:t>
            </a:r>
            <a:r>
              <a:rPr lang="el-GR" sz="2000" b="1" dirty="0" smtClean="0">
                <a:latin typeface="+mj-lt"/>
              </a:rPr>
              <a:t>βρεφονηπιακός σταθμός </a:t>
            </a:r>
            <a:r>
              <a:rPr lang="el-GR" sz="2000" dirty="0" smtClean="0">
                <a:latin typeface="+mj-lt"/>
              </a:rPr>
              <a:t>έχουν την κύρια φροντίδα στη διαπαιδαγώγηση του βρέφους και του μικρού παιδιού. </a:t>
            </a:r>
            <a:endParaRPr lang="el-GR" sz="2000" dirty="0" smtClean="0">
              <a:latin typeface="+mj-lt"/>
            </a:endParaRPr>
          </a:p>
          <a:p>
            <a:pPr marL="514350" indent="-514350">
              <a:buFont typeface="Arial" pitchFamily="34" charset="0"/>
              <a:buAutoNum type="arabicParenR"/>
            </a:pPr>
            <a:r>
              <a:rPr lang="el-GR" sz="2000" dirty="0" smtClean="0">
                <a:latin typeface="+mj-lt"/>
              </a:rPr>
              <a:t>Όταν το παιδί μεγαλώνει μέσα σε μια οικογένεια που οι γονείς του τού μιλάνε συνεχώς και ασχολούνται μαζί του δίνοντάς του πολλές δραστηριότητες μέσα από το </a:t>
            </a:r>
            <a:r>
              <a:rPr lang="el-GR" sz="2000" b="1" dirty="0" smtClean="0">
                <a:latin typeface="+mj-lt"/>
              </a:rPr>
              <a:t>παιγνίδι</a:t>
            </a:r>
            <a:r>
              <a:rPr lang="el-GR" sz="2000" dirty="0" smtClean="0">
                <a:latin typeface="+mj-lt"/>
              </a:rPr>
              <a:t> και την </a:t>
            </a:r>
            <a:r>
              <a:rPr lang="el-GR" sz="2000" b="1" dirty="0" smtClean="0">
                <a:latin typeface="+mj-lt"/>
              </a:rPr>
              <a:t>ανάγνωση βιβλίων</a:t>
            </a:r>
            <a:r>
              <a:rPr lang="el-GR" sz="2000" dirty="0" smtClean="0">
                <a:latin typeface="+mj-lt"/>
              </a:rPr>
              <a:t>, τότε αυτό θα μιλήσει πιο γρήγορα και πιο άνετα. </a:t>
            </a:r>
            <a:endParaRPr lang="el-GR" sz="2000" dirty="0" smtClean="0">
              <a:latin typeface="+mj-lt"/>
            </a:endParaRPr>
          </a:p>
          <a:p>
            <a:pPr marL="514350" indent="-514350">
              <a:buFont typeface="Arial" pitchFamily="34" charset="0"/>
              <a:buAutoNum type="arabicParenR"/>
            </a:pPr>
            <a:r>
              <a:rPr lang="el-GR" sz="2000" dirty="0" smtClean="0"/>
              <a:t>Τους </a:t>
            </a:r>
            <a:r>
              <a:rPr lang="el-GR" sz="2000" dirty="0" smtClean="0"/>
              <a:t>λέμε διάφορα ποιηματάκια, </a:t>
            </a:r>
            <a:r>
              <a:rPr lang="el-GR" sz="2000" b="1" dirty="0" smtClean="0"/>
              <a:t>ταχταρίσματα</a:t>
            </a:r>
            <a:r>
              <a:rPr lang="el-GR" sz="2000" dirty="0" smtClean="0"/>
              <a:t> και </a:t>
            </a:r>
            <a:r>
              <a:rPr lang="el-GR" sz="2000" b="1" dirty="0" smtClean="0"/>
              <a:t>τραγουδάκια</a:t>
            </a:r>
            <a:r>
              <a:rPr lang="el-GR" sz="2000" dirty="0" smtClean="0"/>
              <a:t>. Η μελωδία, ο ρυθμός και η ομοιοκαταληξία θα κάνουν τα παιδιά να μας προσέξουν και να αποτυπώσουν το λόγο</a:t>
            </a:r>
            <a:r>
              <a:rPr lang="el-GR" sz="2000" dirty="0" smtClean="0"/>
              <a:t>.</a:t>
            </a:r>
          </a:p>
          <a:p>
            <a:pPr marL="514350" indent="-514350">
              <a:buFont typeface="Arial" pitchFamily="34" charset="0"/>
              <a:buAutoNum type="arabicParenR"/>
            </a:pPr>
            <a:r>
              <a:rPr lang="el-GR" sz="2000" dirty="0" smtClean="0"/>
              <a:t>Αφήνουμε </a:t>
            </a:r>
            <a:r>
              <a:rPr lang="el-GR" sz="2000" dirty="0" smtClean="0"/>
              <a:t>τα παιδιά να παίξουν ελεύθερα, να συναναστραφούν και να μιλήσουν μεταξύ τους. Έτσι, όχι μόνο αναπτύσσεται ο </a:t>
            </a:r>
            <a:r>
              <a:rPr lang="el-GR" sz="2000" b="1" dirty="0" smtClean="0"/>
              <a:t>προφορικός λόγος</a:t>
            </a:r>
            <a:r>
              <a:rPr lang="el-GR" sz="2000" dirty="0" smtClean="0"/>
              <a:t>, αλλά και </a:t>
            </a:r>
            <a:r>
              <a:rPr lang="el-GR" sz="2000" b="1" dirty="0" smtClean="0"/>
              <a:t>κοινωνικοποιούνται</a:t>
            </a:r>
            <a:r>
              <a:rPr lang="el-GR" sz="2000" dirty="0" smtClean="0"/>
              <a:t>.</a:t>
            </a:r>
          </a:p>
          <a:p>
            <a:pPr marL="514350" indent="-514350">
              <a:buFont typeface="Arial" pitchFamily="34" charset="0"/>
              <a:buAutoNum type="arabicParenR"/>
            </a:pPr>
            <a:endParaRPr lang="el-GR" sz="2000" dirty="0" smtClean="0"/>
          </a:p>
          <a:p>
            <a:pPr marL="514350" indent="-514350">
              <a:buFont typeface="Arial" pitchFamily="34" charset="0"/>
              <a:buAutoNum type="arabicParenR"/>
            </a:pPr>
            <a:endParaRPr lang="el-GR" sz="2000" dirty="0" smtClean="0"/>
          </a:p>
          <a:p>
            <a:pPr marL="514350" indent="-514350">
              <a:buFont typeface="Arial" pitchFamily="34" charset="0"/>
              <a:buAutoNum type="arabicParenR"/>
            </a:pPr>
            <a:endParaRPr lang="el-GR" sz="2000" dirty="0" smtClean="0">
              <a:latin typeface="+mj-lt"/>
            </a:endParaRPr>
          </a:p>
          <a:p>
            <a:pPr marL="514350" indent="-514350">
              <a:buFont typeface="Arial" pitchFamily="34" charset="0"/>
              <a:buAutoNum type="arabicParenR"/>
            </a:pPr>
            <a:endParaRPr lang="el-GR" sz="2000" dirty="0" smtClean="0">
              <a:latin typeface="+mj-lt"/>
            </a:endParaRPr>
          </a:p>
          <a:p>
            <a:pPr marL="514350" indent="-514350">
              <a:buAutoNum type="arabicParenR"/>
            </a:pPr>
            <a:endParaRPr lang="el-GR" dirty="0" smtClean="0"/>
          </a:p>
          <a:p>
            <a:pPr algn="ctr">
              <a:buNone/>
            </a:pPr>
            <a:endParaRPr lang="el-GR" b="1" dirty="0" smtClean="0">
              <a:latin typeface="Calibri" pitchFamily="34" charset="0"/>
              <a:cs typeface="Calibri" pitchFamily="34" charset="0"/>
            </a:endParaRPr>
          </a:p>
          <a:p>
            <a:pPr algn="ctr">
              <a:buNone/>
            </a:pPr>
            <a:endParaRPr lang="el-GR" sz="3200" b="1" dirty="0">
              <a:latin typeface="Calibri" pitchFamily="34" charset="0"/>
              <a:cs typeface="Calibri" pitchFamily="34" charset="0"/>
            </a:endParaRPr>
          </a:p>
        </p:txBody>
      </p:sp>
      <p:sp>
        <p:nvSpPr>
          <p:cNvPr id="6" name="1 - Τίτλος"/>
          <p:cNvSpPr>
            <a:spLocks noGrp="1"/>
          </p:cNvSpPr>
          <p:nvPr>
            <p:ph type="title"/>
          </p:nvPr>
        </p:nvSpPr>
        <p:spPr>
          <a:xfrm>
            <a:off x="457200" y="274638"/>
            <a:ext cx="8229600" cy="439718"/>
          </a:xfrm>
        </p:spPr>
        <p:txBody>
          <a:bodyPr>
            <a:normAutofit fontScale="90000"/>
          </a:bodyPr>
          <a:lstStyle/>
          <a:p>
            <a:r>
              <a:rPr lang="el-GR" sz="2000" dirty="0" smtClean="0"/>
              <a:t>Ο ρόλος του περιβάλλοντος του παιδιού στη γλωσσική του ανάπτυξη</a:t>
            </a:r>
            <a:r>
              <a:rPr lang="el-GR" b="1" dirty="0" smtClean="0"/>
              <a:t/>
            </a:r>
            <a:br>
              <a:rPr lang="el-GR" b="1" dirty="0" smtClean="0"/>
            </a:br>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TotalTime>
  <Words>1373</Words>
  <Application>Microsoft Office PowerPoint</Application>
  <PresentationFormat>Προβολή στην οθόνη (4:3)</PresentationFormat>
  <Paragraphs>114</Paragraphs>
  <Slides>17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17</vt:i4>
      </vt:variant>
    </vt:vector>
  </HeadingPairs>
  <TitlesOfParts>
    <vt:vector size="18" baseType="lpstr">
      <vt:lpstr>Θέμα του Office</vt:lpstr>
      <vt:lpstr>Αγωγή Βρεφών και Νηπίων (Ε) Γ΄ΒΡΕΦΟΝΗΠΙΟΚΟΜΩΝ</vt:lpstr>
      <vt:lpstr>ΑΝΑΚΕΦΑΛΑΙΩΣΗ ΠΡΟΗΓΟΥΜΕΝΗΣ ΦΟΡΑΣ</vt:lpstr>
      <vt:lpstr>Ο ρόλος του περιβάλλοντος του παιδιού στη γλωσσική του ανάπτυξη </vt:lpstr>
      <vt:lpstr>Ο ρόλος του περιβάλλοντος του παιδιού στη γλωσσική του ανάπτυξη </vt:lpstr>
      <vt:lpstr>Ο ρόλος του περιβάλλοντος του παιδιού στη γλωσσική του ανάπτυξη </vt:lpstr>
      <vt:lpstr>Ο ρόλος του περιβάλλοντος του παιδιού στη γλωσσική του ανάπτυξη </vt:lpstr>
      <vt:lpstr>Ο ρόλος του περιβάλλοντος του παιδιού στη γλωσσική του ανάπτυξη </vt:lpstr>
      <vt:lpstr>Ο ρόλος του περιβάλλοντος του παιδιού στη γλωσσική του ανάπτυξη </vt:lpstr>
      <vt:lpstr>Ο ρόλος του περιβάλλοντος του παιδιού στη γλωσσική του ανάπτυξη </vt:lpstr>
      <vt:lpstr>Ο ρόλος του περιβάλλοντος του παιδιού στη γλωσσική του ανάπτυξη </vt:lpstr>
      <vt:lpstr>Ο ρόλος του περιβάλλοντος του παιδιού στη γλωσσική του ανάπτυξη </vt:lpstr>
      <vt:lpstr>Ο ρόλος του περιβάλλοντος του παιδιού στη γλωσσική του ανάπτυξη </vt:lpstr>
      <vt:lpstr>Ο ρόλος του περιβάλλοντος του παιδιού στη γλωσσική του ανάπτυξη </vt:lpstr>
      <vt:lpstr>Ο ρόλος του περιβάλλοντος του παιδιού στη γλωσσική του ανάπτυξη </vt:lpstr>
      <vt:lpstr>Ο ρόλος του περιβάλλοντος του παιδιού στη γλωσσική του ανάπτυξη </vt:lpstr>
      <vt:lpstr>Ο ρόλος του περιβάλλοντος του παιδιού στη γλωσσική του ανάπτυξη </vt:lpstr>
      <vt:lpstr>Διαφάνεια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Αγωγή Βρεφών και Νηπίων (Ε) Γ΄ΒΡΕΦΟΝΗΠΙΟΚΟΜΩΝ</dc:title>
  <dc:creator>USER</dc:creator>
  <cp:lastModifiedBy>USER</cp:lastModifiedBy>
  <cp:revision>15</cp:revision>
  <dcterms:created xsi:type="dcterms:W3CDTF">2024-11-18T07:09:29Z</dcterms:created>
  <dcterms:modified xsi:type="dcterms:W3CDTF">2024-11-18T08:27:23Z</dcterms:modified>
</cp:coreProperties>
</file>