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1" r:id="rId4"/>
    <p:sldId id="263" r:id="rId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3" d="100"/>
          <a:sy n="73" d="100"/>
        </p:scale>
        <p:origin x="-193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13/11/2020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b="1" dirty="0" smtClean="0"/>
              <a:t>ΜΠΕΡΤΟΛΤ ΜΠΡΕΧΤ</a:t>
            </a:r>
            <a:r>
              <a:rPr lang="el-GR" dirty="0" smtClean="0"/>
              <a:t/>
            </a:r>
            <a:br>
              <a:rPr lang="el-GR" dirty="0" smtClean="0"/>
            </a:br>
            <a:endParaRPr lang="el-GR" dirty="0"/>
          </a:p>
        </p:txBody>
      </p:sp>
      <p:sp>
        <p:nvSpPr>
          <p:cNvPr id="3" name="2 - Υπότιτλος"/>
          <p:cNvSpPr>
            <a:spLocks noGrp="1"/>
          </p:cNvSpPr>
          <p:nvPr>
            <p:ph type="subTitle" idx="1"/>
          </p:nvPr>
        </p:nvSpPr>
        <p:spPr/>
        <p:txBody>
          <a:bodyPr/>
          <a:lstStyle/>
          <a:p>
            <a:r>
              <a:rPr lang="el-GR" b="1" dirty="0" smtClean="0">
                <a:solidFill>
                  <a:schemeClr val="tx1"/>
                </a:solidFill>
              </a:rPr>
              <a:t>Για τον όρο «μετανάστες»</a:t>
            </a:r>
            <a:r>
              <a:rPr lang="el-GR" dirty="0" smtClean="0">
                <a:solidFill>
                  <a:schemeClr val="tx1"/>
                </a:solidFill>
              </a:rPr>
              <a:t/>
            </a:r>
            <a:br>
              <a:rPr lang="el-GR" dirty="0" smtClean="0">
                <a:solidFill>
                  <a:schemeClr val="tx1"/>
                </a:solidFill>
              </a:rPr>
            </a:br>
            <a:endParaRPr lang="el-GR" dirty="0" smtClean="0">
              <a:solidFill>
                <a:schemeClr val="tx1"/>
              </a:solidFill>
            </a:endParaRPr>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fontScale="90000"/>
          </a:bodyPr>
          <a:lstStyle/>
          <a:p>
            <a:r>
              <a:rPr lang="el-GR" b="1" dirty="0" smtClean="0"/>
              <a:t>ΜΠΕΡΤΟΛΤ ΜΠΡΕΧΤ</a:t>
            </a:r>
            <a:r>
              <a:rPr lang="el-GR" dirty="0" smtClean="0"/>
              <a:t/>
            </a:r>
            <a:br>
              <a:rPr lang="el-GR" dirty="0" smtClean="0"/>
            </a:br>
            <a:endParaRPr lang="el-GR" dirty="0"/>
          </a:p>
        </p:txBody>
      </p:sp>
      <p:sp>
        <p:nvSpPr>
          <p:cNvPr id="6" name="5 - Θέση περιεχομένου"/>
          <p:cNvSpPr>
            <a:spLocks noGrp="1"/>
          </p:cNvSpPr>
          <p:nvPr>
            <p:ph sz="half" idx="2"/>
          </p:nvPr>
        </p:nvSpPr>
        <p:spPr>
          <a:xfrm>
            <a:off x="4648200" y="1196752"/>
            <a:ext cx="4100264" cy="5040560"/>
          </a:xfrm>
        </p:spPr>
        <p:txBody>
          <a:bodyPr>
            <a:normAutofit fontScale="70000" lnSpcReduction="20000"/>
          </a:bodyPr>
          <a:lstStyle/>
          <a:p>
            <a:r>
              <a:rPr lang="el-GR" dirty="0" smtClean="0"/>
              <a:t>Γερμανός ποιητής και σημαντικός θεατρικός συγγραφέας. Από το 1933 ως το 1947 έζησε αυτοεξόριστος στη Σκανδιναβία και στις ΗΠΑ, εξαιτίας του ναζιστικού καθεστώτος που επικρατούσε στην πατρίδα του. Το καθεστώς αυτό έριξε στην πυρά τα βιβλία του και του αφαίρεσε την ιθαγένεια, κηρύσσοντάς τον ανεπιθύμητο στην πατρίδα του. Τα πιο πολλά ποιήματά του συγκεντρώθηκαν στον τόμο </a:t>
            </a:r>
            <a:r>
              <a:rPr lang="el-GR" i="1" dirty="0" smtClean="0"/>
              <a:t>Ποιήματα του </a:t>
            </a:r>
            <a:r>
              <a:rPr lang="el-GR" i="1" dirty="0" err="1" smtClean="0"/>
              <a:t>Σβένμπορ</a:t>
            </a:r>
            <a:r>
              <a:rPr lang="el-GR" dirty="0" smtClean="0"/>
              <a:t> (1939) και διακρίνονται για την ανθρώπινη ευαισθησία και τον κοινωνικό τους προβληματισμό.</a:t>
            </a:r>
          </a:p>
          <a:p>
            <a:pPr>
              <a:buNone/>
            </a:pPr>
            <a:r>
              <a:rPr lang="el-GR" dirty="0" smtClean="0"/>
              <a:t>                       Πηγή: ΒΙΒΛΙΟΝΕΤ</a:t>
            </a:r>
          </a:p>
          <a:p>
            <a:endParaRPr lang="el-GR" dirty="0"/>
          </a:p>
        </p:txBody>
      </p:sp>
      <p:pic>
        <p:nvPicPr>
          <p:cNvPr id="1026" name="Picture 2" descr="C:\Users\Click\Desktop\ΕΞ ΑΠΟΣΤΑΣΕΩΣ\Λογοτεχνικό περιβόλι!  Μπρεχτ  10-2  ποιητες.JPG"/>
          <p:cNvPicPr>
            <a:picLocks noGrp="1" noChangeAspect="1" noChangeArrowheads="1"/>
          </p:cNvPicPr>
          <p:nvPr>
            <p:ph sz="half" idx="1"/>
          </p:nvPr>
        </p:nvPicPr>
        <p:blipFill>
          <a:blip r:embed="rId2" cstate="print"/>
          <a:srcRect/>
          <a:stretch>
            <a:fillRect/>
          </a:stretch>
        </p:blipFill>
        <p:spPr bwMode="auto">
          <a:xfrm>
            <a:off x="179512" y="1196752"/>
            <a:ext cx="4316288" cy="504056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endParaRPr lang="el-GR"/>
          </a:p>
        </p:txBody>
      </p:sp>
      <p:sp>
        <p:nvSpPr>
          <p:cNvPr id="6" name="5 - Θέση περιεχομένου"/>
          <p:cNvSpPr>
            <a:spLocks noGrp="1"/>
          </p:cNvSpPr>
          <p:nvPr>
            <p:ph idx="1"/>
          </p:nvPr>
        </p:nvSpPr>
        <p:spPr/>
        <p:txBody>
          <a:bodyPr>
            <a:normAutofit/>
          </a:bodyPr>
          <a:lstStyle/>
          <a:p>
            <a:endParaRPr lang="el-GR" dirty="0" smtClean="0"/>
          </a:p>
          <a:p>
            <a:endParaRPr lang="el-GR" dirty="0" smtClean="0"/>
          </a:p>
        </p:txBody>
      </p:sp>
      <p:graphicFrame>
        <p:nvGraphicFramePr>
          <p:cNvPr id="7" name="6 - Πίνακας"/>
          <p:cNvGraphicFramePr>
            <a:graphicFrameLocks noGrp="1"/>
          </p:cNvGraphicFramePr>
          <p:nvPr/>
        </p:nvGraphicFramePr>
        <p:xfrm>
          <a:off x="395536" y="260648"/>
          <a:ext cx="8424936" cy="6264696"/>
        </p:xfrm>
        <a:graphic>
          <a:graphicData uri="http://schemas.openxmlformats.org/drawingml/2006/table">
            <a:tbl>
              <a:tblPr firstRow="1" bandRow="1">
                <a:tableStyleId>{5C22544A-7EE6-4342-B048-85BDC9FD1C3A}</a:tableStyleId>
              </a:tblPr>
              <a:tblGrid>
                <a:gridCol w="4212468"/>
                <a:gridCol w="4212468"/>
              </a:tblGrid>
              <a:tr h="385520">
                <a:tc>
                  <a:txBody>
                    <a:bodyPr/>
                    <a:lstStyle/>
                    <a:p>
                      <a:r>
                        <a:rPr lang="el-GR" b="1" dirty="0" smtClean="0"/>
                        <a:t>ΠΑΡΑΔΟΣΙΑΚΗ ΠΟΙΗΣΗ </a:t>
                      </a:r>
                      <a:endParaRPr lang="el-GR" dirty="0"/>
                    </a:p>
                  </a:txBody>
                  <a:tcPr/>
                </a:tc>
                <a:tc>
                  <a:txBody>
                    <a:bodyPr/>
                    <a:lstStyle/>
                    <a:p>
                      <a:r>
                        <a:rPr lang="el-GR" b="1" dirty="0" smtClean="0"/>
                        <a:t>ΜΟΝΤΕΡΝΑ ΠΟΙΗΣΗ </a:t>
                      </a:r>
                      <a:endParaRPr lang="el-GR" dirty="0"/>
                    </a:p>
                  </a:txBody>
                  <a:tcPr/>
                </a:tc>
              </a:tr>
              <a:tr h="5879176">
                <a:tc>
                  <a:txBody>
                    <a:bodyPr/>
                    <a:lstStyle/>
                    <a:p>
                      <a:pPr>
                        <a:buFont typeface="Wingdings" pitchFamily="2" charset="2"/>
                        <a:buChar char="§"/>
                      </a:pPr>
                      <a:r>
                        <a:rPr lang="el-GR" sz="2000" dirty="0" smtClean="0"/>
                        <a:t>Έμμετρος στίχος. Ομοιοκαταληξία.</a:t>
                      </a:r>
                    </a:p>
                    <a:p>
                      <a:pPr>
                        <a:buFont typeface="Wingdings" pitchFamily="2" charset="2"/>
                        <a:buNone/>
                      </a:pPr>
                      <a:endParaRPr lang="el-GR" sz="2000" dirty="0" smtClean="0"/>
                    </a:p>
                    <a:p>
                      <a:pPr>
                        <a:buFont typeface="Wingdings" pitchFamily="2" charset="2"/>
                        <a:buChar char="§"/>
                      </a:pPr>
                      <a:r>
                        <a:rPr lang="el-GR" sz="2000" dirty="0" smtClean="0"/>
                        <a:t>Χωρισμός σε στροφές, με ίσο αριθμό στίχων &amp; συλλαβών.</a:t>
                      </a:r>
                    </a:p>
                    <a:p>
                      <a:pPr>
                        <a:buFont typeface="Wingdings" pitchFamily="2" charset="2"/>
                        <a:buNone/>
                      </a:pPr>
                      <a:endParaRPr lang="el-GR" sz="2000" dirty="0" smtClean="0"/>
                    </a:p>
                    <a:p>
                      <a:pPr>
                        <a:buFont typeface="Wingdings" pitchFamily="2" charset="2"/>
                        <a:buChar char="§"/>
                      </a:pPr>
                      <a:r>
                        <a:rPr lang="el-GR" sz="2000" dirty="0" smtClean="0"/>
                        <a:t>Στίχος προσεγμένος &amp; στολισμένος, «ποιητικές» λέξεις.</a:t>
                      </a:r>
                    </a:p>
                    <a:p>
                      <a:pPr>
                        <a:buFont typeface="Wingdings" pitchFamily="2" charset="2"/>
                        <a:buNone/>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Στίξη κανονική.</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Διατήρηση νοήματος των λέξεων.</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Λογική ανάπτυξη του θέματος/ αλληλουχία νοημάτων .</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el-GR" sz="2000" dirty="0"/>
                    </a:p>
                  </a:txBody>
                  <a:tcPr/>
                </a:tc>
                <a:tc>
                  <a:txBody>
                    <a:bodyPr/>
                    <a:lstStyle/>
                    <a:p>
                      <a:pPr>
                        <a:buFont typeface="Wingdings" pitchFamily="2" charset="2"/>
                        <a:buChar char="§"/>
                      </a:pPr>
                      <a:r>
                        <a:rPr lang="el-GR" sz="2000" dirty="0" smtClean="0"/>
                        <a:t>Ελεύθερος στίχος .</a:t>
                      </a:r>
                    </a:p>
                    <a:p>
                      <a:pPr>
                        <a:buFont typeface="Wingdings" pitchFamily="2" charset="2"/>
                        <a:buNone/>
                      </a:pPr>
                      <a:endParaRPr lang="el-GR" sz="2000" dirty="0" smtClean="0"/>
                    </a:p>
                    <a:p>
                      <a:pPr>
                        <a:buFont typeface="Wingdings" pitchFamily="2" charset="2"/>
                        <a:buChar char="§"/>
                      </a:pPr>
                      <a:r>
                        <a:rPr lang="el-GR" sz="2000" dirty="0" smtClean="0"/>
                        <a:t>Απουσία ομοιοκαταληξίας.</a:t>
                      </a:r>
                    </a:p>
                    <a:p>
                      <a:pPr>
                        <a:buFont typeface="Wingdings" pitchFamily="2" charset="2"/>
                        <a:buNone/>
                      </a:pPr>
                      <a:endParaRPr lang="el-GR" sz="2000" dirty="0" smtClean="0"/>
                    </a:p>
                    <a:p>
                      <a:pPr>
                        <a:buFont typeface="Wingdings" pitchFamily="2" charset="2"/>
                        <a:buChar char="§"/>
                      </a:pPr>
                      <a:r>
                        <a:rPr lang="el-GR" sz="2000" dirty="0" smtClean="0"/>
                        <a:t>Ανομοιομορφία στροφών, στίχων &amp; συλλαβών.</a:t>
                      </a:r>
                    </a:p>
                    <a:p>
                      <a:pPr>
                        <a:buFont typeface="Wingdings" pitchFamily="2" charset="2"/>
                        <a:buNone/>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Στίχος λιτός, «καθημερινές/ αντιποιητικές» λέξεις .</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Απουσία στίξης ή ακανόνιστη στίξη.</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Πολυσημία των λέξεων .</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Υποδήλωση ή απόκρυψη του θεματικού κέντρου/ υπαινικτικός λόγος.</a:t>
                      </a:r>
                    </a:p>
                    <a:p>
                      <a:pPr>
                        <a:buFont typeface="Wingdings" pitchFamily="2" charset="2"/>
                        <a:buChar char="§"/>
                      </a:pPr>
                      <a:endParaRPr lang="el-GR" sz="2000"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800" dirty="0" smtClean="0"/>
              <a:t>1η ενότητα: Λαθεμένο… εξορία.</a:t>
            </a:r>
            <a:br>
              <a:rPr lang="el-GR" sz="2800" dirty="0" smtClean="0"/>
            </a:br>
            <a:r>
              <a:rPr lang="el-GR" sz="2800" dirty="0" smtClean="0"/>
              <a:t>Αναίρεση από το συγγραφέα του χαρακτηρισμού «μετανάστη»</a:t>
            </a:r>
            <a:endParaRPr lang="el-GR" sz="2800" dirty="0"/>
          </a:p>
        </p:txBody>
      </p:sp>
      <p:pic>
        <p:nvPicPr>
          <p:cNvPr id="2050" name="Picture 2"/>
          <p:cNvPicPr>
            <a:picLocks noGrp="1" noChangeAspect="1" noChangeArrowheads="1"/>
          </p:cNvPicPr>
          <p:nvPr>
            <p:ph idx="1"/>
          </p:nvPr>
        </p:nvPicPr>
        <p:blipFill>
          <a:blip r:embed="rId2" cstate="print"/>
          <a:srcRect l="23750" t="32517" r="29577" b="41418"/>
          <a:stretch>
            <a:fillRect/>
          </a:stretch>
        </p:blipFill>
        <p:spPr bwMode="auto">
          <a:xfrm>
            <a:off x="827584" y="1772817"/>
            <a:ext cx="7704856" cy="3024335"/>
          </a:xfrm>
          <a:prstGeom prst="rect">
            <a:avLst/>
          </a:prstGeom>
          <a:noFill/>
          <a:ln w="9525">
            <a:noFill/>
            <a:miter lim="800000"/>
            <a:headEnd/>
            <a:tailEnd/>
          </a:ln>
        </p:spPr>
      </p:pic>
      <p:sp>
        <p:nvSpPr>
          <p:cNvPr id="5" name="4 - TextBox"/>
          <p:cNvSpPr txBox="1"/>
          <p:nvPr/>
        </p:nvSpPr>
        <p:spPr>
          <a:xfrm>
            <a:off x="899592" y="5229200"/>
            <a:ext cx="6840760" cy="1477328"/>
          </a:xfrm>
          <a:prstGeom prst="rect">
            <a:avLst/>
          </a:prstGeom>
          <a:noFill/>
          <a:ln>
            <a:solidFill>
              <a:srgbClr val="0070C0"/>
            </a:solidFill>
          </a:ln>
        </p:spPr>
        <p:txBody>
          <a:bodyPr wrap="square" rtlCol="0">
            <a:spAutoFit/>
          </a:bodyPr>
          <a:lstStyle/>
          <a:p>
            <a:r>
              <a:rPr lang="el-GR" dirty="0" smtClean="0"/>
              <a:t>ΕΡΩΤΗΣΕΙΣ:</a:t>
            </a:r>
          </a:p>
          <a:p>
            <a:pPr marL="342900" indent="-342900">
              <a:buAutoNum type="arabicPeriod"/>
            </a:pPr>
            <a:r>
              <a:rPr lang="el-GR" dirty="0" smtClean="0"/>
              <a:t>Γιατί ο ποιητής θεωρεί λαθεμένο τον όρο «μετανάστες»;</a:t>
            </a:r>
          </a:p>
          <a:p>
            <a:pPr marL="342900" indent="-342900">
              <a:buAutoNum type="arabicPeriod"/>
            </a:pPr>
            <a:r>
              <a:rPr lang="el-GR" dirty="0" smtClean="0"/>
              <a:t>Εντοπίστε κάποιες φράσεις που περιγράφουν τα χαρακτηριστικά ενός πρόσφυγα και ενός μετανάστη.</a:t>
            </a:r>
          </a:p>
          <a:p>
            <a:r>
              <a:rPr lang="el-GR" dirty="0" smtClean="0"/>
              <a:t> </a:t>
            </a: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Προβολή στην οθόνη (4:3)</PresentationFormat>
  <Paragraphs>36</Paragraphs>
  <Slides>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vt:i4>
      </vt:variant>
    </vt:vector>
  </HeadingPairs>
  <TitlesOfParts>
    <vt:vector size="5" baseType="lpstr">
      <vt:lpstr>Θέμα του Office</vt:lpstr>
      <vt:lpstr>ΜΠΕΡΤΟΛΤ ΜΠΡΕΧΤ </vt:lpstr>
      <vt:lpstr>ΜΠΕΡΤΟΛΤ ΜΠΡΕΧΤ </vt:lpstr>
      <vt:lpstr>Διαφάνεια 3</vt:lpstr>
      <vt:lpstr>1η ενότητα: Λαθεμένο… εξορία. Αναίρεση από το συγγραφέα του χαρακτηρισμού «μετανάστη»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2</cp:revision>
  <dcterms:created xsi:type="dcterms:W3CDTF">2020-11-13T14:23:50Z</dcterms:created>
  <dcterms:modified xsi:type="dcterms:W3CDTF">2020-11-13T14:29:28Z</dcterms:modified>
</cp:coreProperties>
</file>