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75" r:id="rId14"/>
    <p:sldId id="267" r:id="rId15"/>
    <p:sldId id="268" r:id="rId16"/>
    <p:sldId id="269" r:id="rId17"/>
    <p:sldId id="270" r:id="rId18"/>
    <p:sldId id="271" r:id="rId19"/>
    <p:sldId id="272" r:id="rId20"/>
    <p:sldId id="276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3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park.iop.org/teaching-advanced-physics" TargetMode="External"/><Relationship Id="rId3" Type="http://schemas.openxmlformats.org/officeDocument/2006/relationships/hyperlink" Target="https://users.sch.gr/kassetas/education.htm" TargetMode="External"/><Relationship Id="rId7" Type="http://schemas.openxmlformats.org/officeDocument/2006/relationships/hyperlink" Target="https://www.compadre.org/osp/index.cfm" TargetMode="External"/><Relationship Id="rId2" Type="http://schemas.openxmlformats.org/officeDocument/2006/relationships/hyperlink" Target="https://physics.bu.edu/~duffy/HTML5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irtualmicroscope.org/" TargetMode="External"/><Relationship Id="rId5" Type="http://schemas.openxmlformats.org/officeDocument/2006/relationships/hyperlink" Target="https://www.myphysicslab.com/" TargetMode="External"/><Relationship Id="rId10" Type="http://schemas.openxmlformats.org/officeDocument/2006/relationships/hyperlink" Target="https://4stem.github.io/" TargetMode="External"/><Relationship Id="rId4" Type="http://schemas.openxmlformats.org/officeDocument/2006/relationships/hyperlink" Target="https://ophysics.com/" TargetMode="External"/><Relationship Id="rId9" Type="http://schemas.openxmlformats.org/officeDocument/2006/relationships/hyperlink" Target="https://www.farlabs.edu.au/nuclear/explain-turntable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Σεμινάριο: Χρήση Διαδραστικών Οθονών στην Εκπαίδευση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dirty="0" err="1"/>
              <a:t>Εισ</a:t>
            </a:r>
            <a:r>
              <a:rPr dirty="0"/>
              <a:t>αγωγή, λογισμικό και διδακτικές προσεγγίσεις για την εκπαιδευτική χρήση διαδραστικών οθονών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E7D16E4-732F-8483-05F7-76232D1B8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703" y="0"/>
            <a:ext cx="3018503" cy="21505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Ενότητα 3: Διδακτικές Προσεγγίσεις και Μεθοδολογίες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59EC67A-6388-6267-D56E-CD2F75D4F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4752" y="2545489"/>
            <a:ext cx="4794496" cy="263538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3185"/>
            <a:ext cx="8229600" cy="1143000"/>
          </a:xfrm>
        </p:spPr>
        <p:txBody>
          <a:bodyPr/>
          <a:lstStyle/>
          <a:p>
            <a:r>
              <a:rPr dirty="0"/>
              <a:t>Πα</a:t>
            </a:r>
            <a:r>
              <a:rPr dirty="0" err="1"/>
              <a:t>ιχνίδι</a:t>
            </a:r>
            <a:r>
              <a:rPr dirty="0"/>
              <a:t>α και Προσομοιώσεις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413" y="3174817"/>
            <a:ext cx="8229600" cy="4525963"/>
          </a:xfrm>
        </p:spPr>
        <p:txBody>
          <a:bodyPr>
            <a:normAutofit/>
          </a:bodyPr>
          <a:lstStyle/>
          <a:p>
            <a:r>
              <a:rPr sz="2800" dirty="0" err="1"/>
              <a:t>MathWhiteboard</a:t>
            </a:r>
            <a:r>
              <a:rPr sz="2800" dirty="0"/>
              <a:t> </a:t>
            </a:r>
            <a:r>
              <a:rPr sz="2800" dirty="0" err="1"/>
              <a:t>γι</a:t>
            </a:r>
            <a:r>
              <a:rPr sz="2800" dirty="0"/>
              <a:t>α διαδραστικά μαθηματικά.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576642CD-15CA-4912-C1DF-CCB182A1B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846" y="691930"/>
            <a:ext cx="6174657" cy="225674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B877F6D-DB5E-4519-1C44-A46B838C5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64" y="3795805"/>
            <a:ext cx="6666271" cy="234345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2288F6-8538-17F8-A2F5-6C243EFA0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l-GR" dirty="0"/>
              <a:t>Εφαρμογές </a:t>
            </a:r>
            <a:r>
              <a:rPr lang="el-GR" dirty="0" err="1"/>
              <a:t>Seilias</a:t>
            </a:r>
            <a:r>
              <a:rPr lang="el-GR" dirty="0"/>
              <a:t> και </a:t>
            </a:r>
            <a:r>
              <a:rPr lang="el-GR" dirty="0" err="1"/>
              <a:t>WolframAlpha</a:t>
            </a:r>
            <a:r>
              <a:rPr lang="el-GR" dirty="0"/>
              <a:t> για φυσικές επιστήμες.</a:t>
            </a:r>
            <a:br>
              <a:rPr lang="el-GR" dirty="0"/>
            </a:b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C30DCCF-C789-C68F-DFAA-D3C6C972E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683" y="1600200"/>
            <a:ext cx="7782633" cy="4525963"/>
          </a:xfrm>
        </p:spPr>
      </p:pic>
    </p:spTree>
    <p:extLst>
      <p:ext uri="{BB962C8B-B14F-4D97-AF65-F5344CB8AC3E}">
        <p14:creationId xmlns:p14="http://schemas.microsoft.com/office/powerpoint/2010/main" val="1022002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24ABA0-419D-DBDA-03FE-3A4CFE6D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80A0CBD-F351-D88B-933C-43F97D305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703" y="274638"/>
            <a:ext cx="8229600" cy="3037294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E9524F2-8D95-170F-1475-C84AC6DFD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651" y="3812047"/>
            <a:ext cx="3473704" cy="260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78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err="1"/>
              <a:t>Κοινωνική</a:t>
            </a:r>
            <a:r>
              <a:rPr dirty="0"/>
              <a:t> </a:t>
            </a:r>
            <a:r>
              <a:rPr dirty="0" err="1"/>
              <a:t>Αλληλε</a:t>
            </a:r>
            <a:r>
              <a:rPr dirty="0"/>
              <a:t>πίδραση και Συνεργασία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Wheel of Names, </a:t>
            </a:r>
            <a:r>
              <a:rPr dirty="0" err="1"/>
              <a:t>στ</a:t>
            </a:r>
            <a:r>
              <a:rPr dirty="0"/>
              <a:t>αυρόλεξα, κρυπτόλεξα για ευχάριστη μάθηση.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5659A87-CA27-2F45-9075-331428AA6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43031"/>
            <a:ext cx="7620000" cy="36626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Αξιολόγηση Μαθησιακής Προόδου με Τεστ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Τεστ</a:t>
            </a:r>
            <a:r>
              <a:rPr dirty="0"/>
              <a:t> Σ/Λ, π</a:t>
            </a:r>
            <a:r>
              <a:rPr dirty="0" err="1"/>
              <a:t>ολλ</a:t>
            </a:r>
            <a:r>
              <a:rPr dirty="0"/>
              <a:t>απλής επιλογής και κουίζ για άμεση ανατροφοδότηση.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5CA726B-01C9-3FF8-0D4B-9725DF934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120" y="2830344"/>
            <a:ext cx="6013759" cy="329581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Ενότητα 4: Πρακτική Εξάσκηση στη Χρήση των Διαδραστικών Οθονών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8710B6A-707E-6D20-ECDE-506DC42E5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286" y="1600200"/>
            <a:ext cx="6049428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Εννοιολογικός Χάρτης και Εισαγωγή Περιεχομένου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Δημιουργί</a:t>
            </a:r>
            <a:r>
              <a:rPr dirty="0"/>
              <a:t>α εννοιολογικού χάρτη, εισαγωγή PDF και χρήση Kahoot.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DF6A643-1448-4B4F-20EC-1F4355F5B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55" y="2906628"/>
            <a:ext cx="7708490" cy="367673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Δημιουργία Εικονικής Περιήγησης (Virtual Tour 360)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Χρήση</a:t>
            </a:r>
            <a:r>
              <a:rPr dirty="0"/>
              <a:t> </a:t>
            </a:r>
            <a:r>
              <a:rPr dirty="0" err="1"/>
              <a:t>τεχνολογί</a:t>
            </a:r>
            <a:r>
              <a:rPr dirty="0"/>
              <a:t>ας 360 για εμπλουτισμένη μάθηση.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E069713-B607-0A47-D222-02AF10D11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2" y="2233152"/>
            <a:ext cx="3468636" cy="462484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Συζήτηση και Ανταλλαγή Απόψεων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Ανοιχτή</a:t>
            </a:r>
            <a:r>
              <a:rPr dirty="0"/>
              <a:t> </a:t>
            </a:r>
            <a:r>
              <a:rPr dirty="0" err="1"/>
              <a:t>συζήτηση</a:t>
            </a:r>
            <a:r>
              <a:rPr dirty="0"/>
              <a:t> </a:t>
            </a:r>
            <a:r>
              <a:rPr dirty="0" err="1"/>
              <a:t>γι</a:t>
            </a:r>
            <a:r>
              <a:rPr dirty="0"/>
              <a:t>α εμπειρίες και ιδέες χρήσης τεχνολογίας.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61750CC-2902-0E78-B6C2-58BC9935E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21" y="3000633"/>
            <a:ext cx="2804758" cy="30125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Ενότητα 1: Παρουσίαση της Διαδραστικής Οθόνης LG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3E2A6A6-050E-AD36-FF76-B63573DE3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597" y="1611991"/>
            <a:ext cx="6902805" cy="4502381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A96304-F690-176C-7E7F-27CB32189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Ενδιαφέροντα!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216631-E5C6-57F3-FE61-18C628DB6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https://physics.bu.edu/~duffy/HTML5/index.html</a:t>
            </a:r>
            <a:endParaRPr lang="el-GR" sz="2400" dirty="0"/>
          </a:p>
          <a:p>
            <a:r>
              <a:rPr lang="en-US" sz="2400" dirty="0">
                <a:hlinkClick r:id="rId3"/>
              </a:rPr>
              <a:t>https://users.sch.gr/kassetas/education.htm</a:t>
            </a:r>
            <a:endParaRPr lang="el-GR" sz="2400" dirty="0"/>
          </a:p>
          <a:p>
            <a:r>
              <a:rPr lang="en-US" sz="2400" dirty="0">
                <a:hlinkClick r:id="rId4"/>
              </a:rPr>
              <a:t>https://ophysics.com/</a:t>
            </a:r>
            <a:endParaRPr lang="el-GR" sz="2400" dirty="0"/>
          </a:p>
          <a:p>
            <a:r>
              <a:rPr lang="en-US" sz="2400" dirty="0">
                <a:hlinkClick r:id="rId5"/>
              </a:rPr>
              <a:t>https://www.myphysicslab.com/</a:t>
            </a:r>
            <a:endParaRPr lang="el-GR" sz="2400" dirty="0"/>
          </a:p>
          <a:p>
            <a:r>
              <a:rPr lang="en-US" sz="2400" dirty="0">
                <a:hlinkClick r:id="rId6"/>
              </a:rPr>
              <a:t>https://www.virtualmicroscope.org/</a:t>
            </a:r>
            <a:endParaRPr lang="el-GR" sz="2400" dirty="0"/>
          </a:p>
          <a:p>
            <a:r>
              <a:rPr lang="en-US" sz="2400" dirty="0">
                <a:hlinkClick r:id="rId7"/>
              </a:rPr>
              <a:t>https://www.compadre.org/osp/index.cfm</a:t>
            </a:r>
            <a:endParaRPr lang="el-GR" sz="2400" dirty="0"/>
          </a:p>
          <a:p>
            <a:r>
              <a:rPr lang="en-US" sz="2400" dirty="0">
                <a:hlinkClick r:id="rId8"/>
              </a:rPr>
              <a:t>https://spark.iop.org/teaching-advanced-physics</a:t>
            </a:r>
            <a:endParaRPr lang="el-GR" sz="2400" dirty="0"/>
          </a:p>
          <a:p>
            <a:r>
              <a:rPr lang="en-US" sz="2400" dirty="0">
                <a:hlinkClick r:id="rId9"/>
              </a:rPr>
              <a:t>https://www.farlabs.edu.au/nuclear/explain-turntable/</a:t>
            </a:r>
            <a:endParaRPr lang="en-US" sz="2400" dirty="0"/>
          </a:p>
          <a:p>
            <a:r>
              <a:rPr lang="en-US" sz="2400" dirty="0">
                <a:hlinkClick r:id="rId10"/>
              </a:rPr>
              <a:t>https://4stem.github.io/</a:t>
            </a:r>
            <a:endParaRPr lang="en-US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693804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Ευχαριστούμε για τη Συμμετοχή!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Επιπ</a:t>
            </a:r>
            <a:r>
              <a:rPr dirty="0" err="1"/>
              <a:t>λέον</a:t>
            </a:r>
            <a:r>
              <a:rPr dirty="0"/>
              <a:t> π</a:t>
            </a:r>
            <a:r>
              <a:rPr dirty="0" err="1"/>
              <a:t>όροι</a:t>
            </a:r>
            <a:r>
              <a:rPr dirty="0"/>
              <a:t> και </a:t>
            </a:r>
            <a:r>
              <a:rPr dirty="0" err="1"/>
              <a:t>συνεχής</a:t>
            </a:r>
            <a:r>
              <a:rPr dirty="0"/>
              <a:t> </a:t>
            </a:r>
            <a:r>
              <a:rPr dirty="0" err="1"/>
              <a:t>εκμάθηση</a:t>
            </a:r>
            <a:r>
              <a:rPr dirty="0"/>
              <a:t> </a:t>
            </a:r>
            <a:r>
              <a:rPr dirty="0" err="1"/>
              <a:t>γι</a:t>
            </a:r>
            <a:r>
              <a:rPr dirty="0"/>
              <a:t>α τις διαδραστικές οθόνες.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1ED0358-85B7-AE4A-063E-F7463A393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605" y="2660117"/>
            <a:ext cx="6586790" cy="36486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Τεχνικά Χαρακτηριστικά και Δημιουργία Hotspot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Τεχνικά</a:t>
            </a:r>
            <a:r>
              <a:rPr dirty="0"/>
              <a:t> χαρα</a:t>
            </a:r>
            <a:r>
              <a:rPr dirty="0" err="1"/>
              <a:t>κτηριστικά</a:t>
            </a:r>
            <a:r>
              <a:rPr dirty="0"/>
              <a:t>: </a:t>
            </a:r>
            <a:r>
              <a:rPr dirty="0" err="1"/>
              <a:t>Ανάλυση</a:t>
            </a:r>
            <a:r>
              <a:rPr dirty="0"/>
              <a:t>, </a:t>
            </a:r>
            <a:r>
              <a:rPr dirty="0" err="1"/>
              <a:t>δι</a:t>
            </a:r>
            <a:r>
              <a:rPr dirty="0"/>
              <a:t>αστάσεις, δυνατότητες αφής, ευκολία εγκατάστασης.</a:t>
            </a:r>
          </a:p>
          <a:p>
            <a:r>
              <a:rPr dirty="0" err="1"/>
              <a:t>Δημιουργί</a:t>
            </a:r>
            <a:r>
              <a:rPr dirty="0"/>
              <a:t>α hotspot για ασύρματη σύνδεση συσκευών.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D5C108A-8C08-4478-B379-8046C1A0A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32" y="4352972"/>
            <a:ext cx="3994355" cy="18479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Σύνδεση με Υπολογιστές, Κινητά και Τάμπλετ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Σύνδεση</a:t>
            </a:r>
            <a:r>
              <a:rPr dirty="0"/>
              <a:t> </a:t>
            </a:r>
            <a:r>
              <a:rPr dirty="0" err="1"/>
              <a:t>με</a:t>
            </a:r>
            <a:r>
              <a:rPr dirty="0"/>
              <a:t> υπ</a:t>
            </a:r>
            <a:r>
              <a:rPr dirty="0" err="1"/>
              <a:t>ολογιστές</a:t>
            </a:r>
            <a:r>
              <a:rPr dirty="0"/>
              <a:t>, </a:t>
            </a:r>
            <a:r>
              <a:rPr dirty="0" err="1"/>
              <a:t>κινητά</a:t>
            </a:r>
            <a:r>
              <a:rPr dirty="0"/>
              <a:t> </a:t>
            </a:r>
            <a:r>
              <a:rPr dirty="0" err="1"/>
              <a:t>τηλέφων</a:t>
            </a:r>
            <a:r>
              <a:rPr dirty="0"/>
              <a:t>α και τάμπλετ.</a:t>
            </a:r>
          </a:p>
          <a:p>
            <a:r>
              <a:rPr dirty="0" err="1"/>
              <a:t>Προ</a:t>
            </a:r>
            <a:r>
              <a:rPr dirty="0"/>
              <a:t>βλήματα και αντιμετώπιση συνδεσιμότητας.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9525DCE-2290-47B4-A8DE-BF105F422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019" y="3296110"/>
            <a:ext cx="4389715" cy="32961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Λειτουργίες και Δυνατότητες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Χρήση</a:t>
            </a:r>
            <a:r>
              <a:rPr dirty="0"/>
              <a:t> Pen </a:t>
            </a:r>
            <a:r>
              <a:rPr dirty="0" err="1"/>
              <a:t>γι</a:t>
            </a:r>
            <a:r>
              <a:rPr dirty="0"/>
              <a:t>α σημειώσεις και σχέδια.</a:t>
            </a:r>
          </a:p>
          <a:p>
            <a:r>
              <a:rPr dirty="0" err="1"/>
              <a:t>Δεξί</a:t>
            </a:r>
            <a:r>
              <a:rPr dirty="0"/>
              <a:t> </a:t>
            </a:r>
            <a:r>
              <a:rPr dirty="0" err="1"/>
              <a:t>Κλικ</a:t>
            </a:r>
            <a:r>
              <a:rPr dirty="0"/>
              <a:t>, Spotlight, </a:t>
            </a:r>
            <a:r>
              <a:rPr dirty="0" err="1"/>
              <a:t>Κλεψύδρ</a:t>
            </a:r>
            <a:r>
              <a:rPr dirty="0"/>
              <a:t>α για εστίαση και διαχείριση χρόνου.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9E4A76D-DE57-15D7-5131-9B27EBDAA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151" y="3734908"/>
            <a:ext cx="3392792" cy="224593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Ενότητα 2: Εκπαιδευτικό Λογισμικό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64B90B6-0B68-52E2-AECE-4D3A0C002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dirty="0" err="1"/>
              <a:t>MozaBook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 </a:t>
            </a:r>
            <a:r>
              <a:rPr dirty="0" err="1"/>
              <a:t>Χρήση</a:t>
            </a:r>
            <a:r>
              <a:rPr dirty="0"/>
              <a:t> </a:t>
            </a:r>
            <a:r>
              <a:rPr dirty="0" err="1"/>
              <a:t>του</a:t>
            </a:r>
            <a:r>
              <a:rPr dirty="0"/>
              <a:t> </a:t>
            </a:r>
            <a:r>
              <a:rPr dirty="0" err="1"/>
              <a:t>MozaBook</a:t>
            </a:r>
            <a:r>
              <a:rPr dirty="0"/>
              <a:t> από </a:t>
            </a:r>
            <a:r>
              <a:rPr dirty="0" err="1"/>
              <a:t>δι</a:t>
            </a:r>
            <a:r>
              <a:rPr dirty="0"/>
              <a:t>αφορετικές ειδικότητες.</a:t>
            </a:r>
          </a:p>
          <a:p>
            <a:r>
              <a:rPr dirty="0"/>
              <a:t>Πα</a:t>
            </a:r>
            <a:r>
              <a:rPr dirty="0" err="1"/>
              <a:t>ρουσί</a:t>
            </a:r>
            <a:r>
              <a:rPr dirty="0"/>
              <a:t>αση παραδειγμάτων χρήσης.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165771D-60AA-4B4E-86D0-6525DB4FF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177" y="296525"/>
            <a:ext cx="5480332" cy="141612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8A33965-68D7-25A6-475F-6FCA445B7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17" y="3241219"/>
            <a:ext cx="5111183" cy="33421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3142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dirty="0"/>
              <a:t>HTML5 - </a:t>
            </a:r>
            <a:r>
              <a:rPr dirty="0" err="1"/>
              <a:t>Δημιουργί</a:t>
            </a:r>
            <a:r>
              <a:rPr dirty="0"/>
              <a:t>α και Αξιοποίηση Διαδραστικού Περιεχομένου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dirty="0" err="1"/>
              <a:t>Δημιουργί</a:t>
            </a:r>
            <a:r>
              <a:rPr dirty="0"/>
              <a:t>α εφαρμογών σε HTML5 για διαδραστικά μαθήματα.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674080D-E620-9807-BB1C-13452E4D5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0" y="88207"/>
            <a:ext cx="8731699" cy="107320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3FFBF9A-A5BA-BEC9-9DE1-68200AE6D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87" y="3315351"/>
            <a:ext cx="8564224" cy="33617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Note - Εφαρμογή για Ομαδοσυνεργατική Μάθηση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Πα</a:t>
            </a:r>
            <a:r>
              <a:rPr dirty="0" err="1"/>
              <a:t>ρουσί</a:t>
            </a:r>
            <a:r>
              <a:rPr dirty="0"/>
              <a:t>αση της λειτουργίας Partitioning.</a:t>
            </a:r>
          </a:p>
          <a:p>
            <a:r>
              <a:rPr dirty="0" err="1"/>
              <a:t>Χρήση</a:t>
            </a:r>
            <a:r>
              <a:rPr dirty="0"/>
              <a:t> </a:t>
            </a:r>
            <a:r>
              <a:rPr dirty="0" err="1"/>
              <a:t>γι</a:t>
            </a:r>
            <a:r>
              <a:rPr dirty="0"/>
              <a:t>α συνεργατικά μαθήματα.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BCD7A03-52A6-AF1A-5DA8-387F3BA46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63" y="2748761"/>
            <a:ext cx="5794133" cy="38346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367</Words>
  <Application>Microsoft Office PowerPoint</Application>
  <PresentationFormat>Προβολή στην οθόνη (4:3)</PresentationFormat>
  <Paragraphs>49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Σεμινάριο: Χρήση Διαδραστικών Οθονών στην Εκπαίδευση</vt:lpstr>
      <vt:lpstr>Ενότητα 1: Παρουσίαση της Διαδραστικής Οθόνης LG</vt:lpstr>
      <vt:lpstr>Τεχνικά Χαρακτηριστικά και Δημιουργία Hotspot</vt:lpstr>
      <vt:lpstr>Σύνδεση με Υπολογιστές, Κινητά και Τάμπλετ</vt:lpstr>
      <vt:lpstr>Λειτουργίες και Δυνατότητες</vt:lpstr>
      <vt:lpstr>Ενότητα 2: Εκπαιδευτικό Λογισμικό</vt:lpstr>
      <vt:lpstr>MozaBook</vt:lpstr>
      <vt:lpstr> HTML5 - Δημιουργία και Αξιοποίηση Διαδραστικού Περιεχομένου</vt:lpstr>
      <vt:lpstr>Note - Εφαρμογή για Ομαδοσυνεργατική Μάθηση</vt:lpstr>
      <vt:lpstr>Ενότητα 3: Διδακτικές Προσεγγίσεις και Μεθοδολογίες</vt:lpstr>
      <vt:lpstr>Παιχνίδια και Προσομοιώσεις</vt:lpstr>
      <vt:lpstr> Εφαρμογές Seilias και WolframAlpha για φυσικές επιστήμες. </vt:lpstr>
      <vt:lpstr>Παρουσίαση του PowerPoint</vt:lpstr>
      <vt:lpstr>Κοινωνική Αλληλεπίδραση και Συνεργασία</vt:lpstr>
      <vt:lpstr>Αξιολόγηση Μαθησιακής Προόδου με Τεστ</vt:lpstr>
      <vt:lpstr>Ενότητα 4: Πρακτική Εξάσκηση στη Χρήση των Διαδραστικών Οθονών</vt:lpstr>
      <vt:lpstr>Εννοιολογικός Χάρτης και Εισαγωγή Περιεχομένου</vt:lpstr>
      <vt:lpstr>Δημιουργία Εικονικής Περιήγησης (Virtual Tour 360)</vt:lpstr>
      <vt:lpstr>Συζήτηση και Ανταλλαγή Απόψεων</vt:lpstr>
      <vt:lpstr>Ενδιαφέροντα!</vt:lpstr>
      <vt:lpstr>Ευχαριστούμε για τη Συμμετοχή!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ΠΑΝΑΓΙΩΤΗΣ ΠΕΤΡΙΔΗΣ</cp:lastModifiedBy>
  <cp:revision>5</cp:revision>
  <dcterms:created xsi:type="dcterms:W3CDTF">2013-01-27T09:14:16Z</dcterms:created>
  <dcterms:modified xsi:type="dcterms:W3CDTF">2024-11-23T05:50:04Z</dcterms:modified>
  <cp:category/>
</cp:coreProperties>
</file>