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-152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pPr/>
              <a:t>1/4/2025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pPr/>
              <a:t>1/4/2025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pPr/>
              <a:t>1/4/2025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pPr/>
              <a:t>1/4/2025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pPr/>
              <a:t>1/4/2025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pPr/>
              <a:t>1/4/2025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pPr/>
              <a:t>1/4/2025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pPr/>
              <a:t>1/4/2025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pPr/>
              <a:t>1/4/2025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pPr/>
              <a:t>1/4/2025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53615-BFDE-46DE-814C-47EC6EF6D371}" type="datetimeFigureOut">
              <a:rPr lang="el-GR" smtClean="0"/>
              <a:pPr/>
              <a:t>1/4/2025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53615-BFDE-46DE-814C-47EC6EF6D371}" type="datetimeFigureOut">
              <a:rPr lang="el-GR" smtClean="0"/>
              <a:pPr/>
              <a:t>1/4/2025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53439-851E-44AD-84B1-B6BFC3D0C743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Ορθογώνιο 2"/>
          <p:cNvSpPr/>
          <p:nvPr/>
        </p:nvSpPr>
        <p:spPr>
          <a:xfrm>
            <a:off x="2121436" y="332656"/>
            <a:ext cx="47096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3600" b="1" dirty="0">
                <a:solidFill>
                  <a:srgbClr val="C00000"/>
                </a:solidFill>
              </a:rPr>
              <a:t>Αρχή της Αβεβαιότητας</a:t>
            </a:r>
          </a:p>
        </p:txBody>
      </p:sp>
      <p:sp>
        <p:nvSpPr>
          <p:cNvPr id="4" name="Ορθογώνιο 3"/>
          <p:cNvSpPr/>
          <p:nvPr/>
        </p:nvSpPr>
        <p:spPr>
          <a:xfrm>
            <a:off x="539550" y="1340768"/>
            <a:ext cx="7873457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dirty="0"/>
              <a:t>Είδαμε ότι τα </a:t>
            </a:r>
            <a:r>
              <a:rPr lang="el-GR" sz="2400" b="1" u="sng" dirty="0">
                <a:solidFill>
                  <a:srgbClr val="7030A0"/>
                </a:solidFill>
              </a:rPr>
              <a:t>ηλεκτρομαγνητικά κύματα </a:t>
            </a:r>
            <a:r>
              <a:rPr lang="el-GR" sz="2400" b="1" dirty="0">
                <a:solidFill>
                  <a:srgbClr val="7030A0"/>
                </a:solidFill>
              </a:rPr>
              <a:t>συμπεριφέρονται άλλοτε σαν </a:t>
            </a:r>
            <a:r>
              <a:rPr lang="el-GR" sz="2400" b="1" u="sng" dirty="0">
                <a:solidFill>
                  <a:srgbClr val="7030A0"/>
                </a:solidFill>
              </a:rPr>
              <a:t>κύματα</a:t>
            </a:r>
            <a:r>
              <a:rPr lang="el-GR" sz="2400" b="1" dirty="0">
                <a:solidFill>
                  <a:srgbClr val="7030A0"/>
                </a:solidFill>
              </a:rPr>
              <a:t> και άλλοτε σαν </a:t>
            </a:r>
            <a:r>
              <a:rPr lang="el-GR" sz="2400" b="1" u="sng" dirty="0">
                <a:solidFill>
                  <a:srgbClr val="7030A0"/>
                </a:solidFill>
              </a:rPr>
              <a:t>δέσμες σωματίων</a:t>
            </a:r>
            <a:r>
              <a:rPr lang="el-GR" sz="2400" b="1" dirty="0"/>
              <a:t>. </a:t>
            </a:r>
            <a:endParaRPr lang="el-GR" sz="2400" b="1" dirty="0" smtClean="0"/>
          </a:p>
          <a:p>
            <a:endParaRPr lang="el-GR" sz="2400" dirty="0"/>
          </a:p>
          <a:p>
            <a:r>
              <a:rPr lang="el-GR" sz="2400" dirty="0" smtClean="0"/>
              <a:t>Επίσης </a:t>
            </a:r>
            <a:r>
              <a:rPr lang="el-GR" sz="2400" b="1" dirty="0">
                <a:solidFill>
                  <a:srgbClr val="7030A0"/>
                </a:solidFill>
              </a:rPr>
              <a:t>δέσμες κλασικών </a:t>
            </a:r>
            <a:r>
              <a:rPr lang="el-GR" sz="2400" b="1" u="sng" dirty="0">
                <a:solidFill>
                  <a:srgbClr val="7030A0"/>
                </a:solidFill>
              </a:rPr>
              <a:t>σωματιδίων</a:t>
            </a:r>
            <a:r>
              <a:rPr lang="el-GR" sz="2400" b="1" dirty="0">
                <a:solidFill>
                  <a:srgbClr val="7030A0"/>
                </a:solidFill>
              </a:rPr>
              <a:t>, όπως τα ηλεκτρόνια, έχουν και </a:t>
            </a:r>
            <a:r>
              <a:rPr lang="el-GR" sz="2400" b="1" u="sng" dirty="0">
                <a:solidFill>
                  <a:srgbClr val="7030A0"/>
                </a:solidFill>
              </a:rPr>
              <a:t>κυματική συμπεριφορά</a:t>
            </a:r>
            <a:r>
              <a:rPr lang="el-GR" sz="2400" u="sng" dirty="0"/>
              <a:t>.</a:t>
            </a:r>
            <a:r>
              <a:rPr lang="el-GR" sz="2400" dirty="0"/>
              <a:t> </a:t>
            </a:r>
            <a:endParaRPr lang="el-GR" sz="2400" dirty="0" smtClean="0"/>
          </a:p>
          <a:p>
            <a:endParaRPr lang="el-GR" sz="2400" dirty="0"/>
          </a:p>
          <a:p>
            <a:r>
              <a:rPr lang="el-GR" sz="2400" dirty="0" smtClean="0"/>
              <a:t>Μπορούμε </a:t>
            </a:r>
            <a:r>
              <a:rPr lang="el-GR" sz="2400" dirty="0"/>
              <a:t>να πούμε ότι η ύλη, με την ευρύτερη έννοια (συμπεριλαμβάνοντας και την ενέργεια), έχει διπλή οντότητα -</a:t>
            </a:r>
            <a:r>
              <a:rPr lang="el-GR" sz="2400" b="1" dirty="0"/>
              <a:t>σωματιδιακή</a:t>
            </a:r>
            <a:r>
              <a:rPr lang="el-GR" sz="2400" dirty="0"/>
              <a:t> και </a:t>
            </a:r>
            <a:r>
              <a:rPr lang="el-GR" sz="2400" b="1" dirty="0"/>
              <a:t>κυματική</a:t>
            </a:r>
            <a:r>
              <a:rPr lang="el-GR" sz="2400" dirty="0"/>
              <a:t>. </a:t>
            </a:r>
            <a:endParaRPr lang="el-GR" sz="2400" dirty="0" smtClean="0"/>
          </a:p>
          <a:p>
            <a:endParaRPr lang="el-GR" sz="2400" dirty="0"/>
          </a:p>
          <a:p>
            <a:r>
              <a:rPr lang="el-GR" sz="2400" dirty="0" smtClean="0"/>
              <a:t>Πρόκειται </a:t>
            </a:r>
            <a:r>
              <a:rPr lang="el-GR" sz="2400" dirty="0"/>
              <a:t>για ένα συμπέρασμα πολύ καλά θεμελιωμένο </a:t>
            </a:r>
            <a:r>
              <a:rPr lang="el-GR" sz="2400" b="1" dirty="0"/>
              <a:t>πειραματικά</a:t>
            </a:r>
            <a:r>
              <a:rPr lang="el-GR" sz="2400" dirty="0"/>
              <a:t>. </a:t>
            </a:r>
            <a:endParaRPr lang="el-GR" sz="2400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30590545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788864" y="836712"/>
            <a:ext cx="770485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dirty="0"/>
              <a:t>Ένα διεγερμένο άτομο μπορεί να εκπέμψει ένα φωτόνιο οποιαδήποτε στιγμή στο χρονικό διάστημα από μηδέν μέχρι άπειρο. Ο μέσος χρόνος στον οποίο ένας μεγάλος αριθμός διεγερμένων ατόμων εκπέμπει ακτινοβολία είναι της τάξης του </a:t>
            </a:r>
            <a:r>
              <a:rPr lang="el-GR" sz="2000" dirty="0" smtClean="0"/>
              <a:t>10</a:t>
            </a:r>
            <a:r>
              <a:rPr lang="el-GR" sz="2000" baseline="30000" dirty="0" smtClean="0"/>
              <a:t>-8</a:t>
            </a:r>
            <a:r>
              <a:rPr lang="el-GR" sz="2000" dirty="0" smtClean="0"/>
              <a:t> </a:t>
            </a:r>
            <a:r>
              <a:rPr lang="el-GR" sz="2000" dirty="0"/>
              <a:t>s.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7489" y="2708920"/>
            <a:ext cx="7032502" cy="2664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9688825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251520" y="696336"/>
            <a:ext cx="20518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800" b="1" dirty="0"/>
              <a:t>Παράδειγμα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99792" y="435013"/>
            <a:ext cx="5881354" cy="1497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2060848"/>
            <a:ext cx="5688632" cy="44954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520359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683568" y="566678"/>
            <a:ext cx="792088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dirty="0"/>
              <a:t>Κάτω από μια τέτοια θεώρηση προκύπτει ένα σημαντικό πρόβλημα</a:t>
            </a:r>
            <a:r>
              <a:rPr lang="el-GR" sz="2400" dirty="0" smtClean="0"/>
              <a:t>.</a:t>
            </a:r>
          </a:p>
          <a:p>
            <a:endParaRPr lang="el-GR" sz="2400" dirty="0"/>
          </a:p>
          <a:p>
            <a:r>
              <a:rPr lang="el-GR" sz="2400" b="1" dirty="0" smtClean="0"/>
              <a:t> </a:t>
            </a:r>
            <a:r>
              <a:rPr lang="el-GR" sz="2400" b="1" dirty="0">
                <a:solidFill>
                  <a:schemeClr val="tx2"/>
                </a:solidFill>
              </a:rPr>
              <a:t>Ένα </a:t>
            </a:r>
            <a:r>
              <a:rPr lang="el-GR" sz="2400" b="1" u="sng" dirty="0">
                <a:solidFill>
                  <a:schemeClr val="tx2"/>
                </a:solidFill>
              </a:rPr>
              <a:t>σωματίδιο</a:t>
            </a:r>
            <a:r>
              <a:rPr lang="el-GR" sz="2400" b="1" dirty="0">
                <a:solidFill>
                  <a:schemeClr val="tx2"/>
                </a:solidFill>
              </a:rPr>
              <a:t>, όπως το αντιλαμβάνονται οι κλασικοί φυσικοί, είναι κάτι του οποίου η </a:t>
            </a:r>
            <a:r>
              <a:rPr lang="el-GR" sz="2400" b="1" u="sng" dirty="0">
                <a:solidFill>
                  <a:schemeClr val="tx2"/>
                </a:solidFill>
              </a:rPr>
              <a:t>θέση</a:t>
            </a:r>
            <a:r>
              <a:rPr lang="el-GR" sz="2400" b="1" dirty="0">
                <a:solidFill>
                  <a:schemeClr val="tx2"/>
                </a:solidFill>
              </a:rPr>
              <a:t> στο χώρο ήταν αυστηρά </a:t>
            </a:r>
            <a:r>
              <a:rPr lang="el-GR" sz="2400" b="1" u="sng" dirty="0">
                <a:solidFill>
                  <a:schemeClr val="tx2"/>
                </a:solidFill>
              </a:rPr>
              <a:t>προσδιορισμένη</a:t>
            </a:r>
            <a:r>
              <a:rPr lang="el-GR" sz="2400" b="1" dirty="0">
                <a:solidFill>
                  <a:schemeClr val="tx2"/>
                </a:solidFill>
              </a:rPr>
              <a:t>. </a:t>
            </a:r>
            <a:endParaRPr lang="el-GR" sz="2400" b="1" dirty="0" smtClean="0">
              <a:solidFill>
                <a:schemeClr val="tx2"/>
              </a:solidFill>
            </a:endParaRPr>
          </a:p>
          <a:p>
            <a:endParaRPr lang="el-GR" sz="2400" b="1" dirty="0">
              <a:solidFill>
                <a:schemeClr val="tx2"/>
              </a:solidFill>
            </a:endParaRPr>
          </a:p>
          <a:p>
            <a:r>
              <a:rPr lang="el-GR" sz="2400" b="1" dirty="0" smtClean="0">
                <a:solidFill>
                  <a:schemeClr val="tx2"/>
                </a:solidFill>
              </a:rPr>
              <a:t>Αντίθετα</a:t>
            </a:r>
            <a:r>
              <a:rPr lang="el-GR" sz="2400" b="1" dirty="0">
                <a:solidFill>
                  <a:schemeClr val="tx2"/>
                </a:solidFill>
              </a:rPr>
              <a:t>, ένα </a:t>
            </a:r>
            <a:r>
              <a:rPr lang="el-GR" sz="2400" b="1" u="sng" dirty="0">
                <a:solidFill>
                  <a:schemeClr val="tx2"/>
                </a:solidFill>
              </a:rPr>
              <a:t>κύμα εκτείνεται στο χώρο</a:t>
            </a:r>
            <a:r>
              <a:rPr lang="el-GR" sz="2400" b="1" dirty="0">
                <a:solidFill>
                  <a:schemeClr val="tx2"/>
                </a:solidFill>
              </a:rPr>
              <a:t>. </a:t>
            </a:r>
            <a:endParaRPr lang="el-GR" sz="2400" b="1" dirty="0" smtClean="0">
              <a:solidFill>
                <a:schemeClr val="tx2"/>
              </a:solidFill>
            </a:endParaRPr>
          </a:p>
          <a:p>
            <a:endParaRPr lang="el-GR" sz="2400" dirty="0"/>
          </a:p>
          <a:p>
            <a:r>
              <a:rPr lang="el-GR" sz="2400" b="1" dirty="0" smtClean="0"/>
              <a:t>Ένα </a:t>
            </a:r>
            <a:r>
              <a:rPr lang="el-GR" sz="2400" b="1" dirty="0"/>
              <a:t>σωματίδιο με κυματική συμπεριφορά πού βρίσκεται; </a:t>
            </a:r>
            <a:endParaRPr lang="el-GR" sz="2400" b="1" dirty="0" smtClean="0"/>
          </a:p>
          <a:p>
            <a:endParaRPr lang="el-GR" sz="2400" b="1" dirty="0"/>
          </a:p>
          <a:p>
            <a:r>
              <a:rPr lang="el-GR" sz="2400" dirty="0" smtClean="0"/>
              <a:t>Η </a:t>
            </a:r>
            <a:r>
              <a:rPr lang="el-GR" sz="2400" dirty="0"/>
              <a:t>απάντηση της κβαντικής θεωρίας, όσο κι αν μας σοκάρει, είναι</a:t>
            </a:r>
            <a:r>
              <a:rPr lang="el-GR" sz="2400" dirty="0" smtClean="0"/>
              <a:t>:</a:t>
            </a:r>
          </a:p>
          <a:p>
            <a:endParaRPr lang="el-GR" sz="2400" dirty="0"/>
          </a:p>
          <a:p>
            <a:r>
              <a:rPr lang="el-GR" sz="2400" b="1" dirty="0" smtClean="0">
                <a:solidFill>
                  <a:srgbClr val="C00000"/>
                </a:solidFill>
              </a:rPr>
              <a:t> </a:t>
            </a:r>
            <a:r>
              <a:rPr lang="el-GR" sz="2400" b="1" dirty="0">
                <a:solidFill>
                  <a:srgbClr val="C00000"/>
                </a:solidFill>
              </a:rPr>
              <a:t>«δεν μπορούμε να γνωρίζουμε πού ακριβώς βρίσκεται.»</a:t>
            </a:r>
          </a:p>
        </p:txBody>
      </p:sp>
    </p:spTree>
    <p:extLst>
      <p:ext uri="{BB962C8B-B14F-4D97-AF65-F5344CB8AC3E}">
        <p14:creationId xmlns:p14="http://schemas.microsoft.com/office/powerpoint/2010/main" xmlns="" val="26283422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755576" y="436751"/>
            <a:ext cx="777686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dirty="0"/>
              <a:t>Ας θεωρήσουμε ένα </a:t>
            </a:r>
            <a:r>
              <a:rPr lang="el-GR" sz="2000" b="1" dirty="0"/>
              <a:t>σωματίδιο</a:t>
            </a:r>
            <a:r>
              <a:rPr lang="el-GR" sz="2000" dirty="0"/>
              <a:t> που έχει κάποια συγκεκριμένη χρονική στιγμή ορμή p παράλληλη στον άξονα των x. </a:t>
            </a:r>
            <a:endParaRPr lang="el-GR" sz="2000" dirty="0" smtClean="0"/>
          </a:p>
          <a:p>
            <a:endParaRPr lang="el-GR" sz="2000" dirty="0"/>
          </a:p>
          <a:p>
            <a:r>
              <a:rPr lang="el-GR" sz="2000" dirty="0" smtClean="0"/>
              <a:t>Σύμφωνα </a:t>
            </a:r>
            <a:r>
              <a:rPr lang="el-GR" sz="2000" dirty="0"/>
              <a:t>με την υπόθεση </a:t>
            </a:r>
            <a:r>
              <a:rPr lang="el-GR" sz="2000" dirty="0" err="1"/>
              <a:t>de</a:t>
            </a:r>
            <a:r>
              <a:rPr lang="el-GR" sz="2000" dirty="0"/>
              <a:t> </a:t>
            </a:r>
            <a:r>
              <a:rPr lang="el-GR" sz="2000" dirty="0" err="1"/>
              <a:t>Broglie</a:t>
            </a:r>
            <a:r>
              <a:rPr lang="el-GR" sz="2000" dirty="0"/>
              <a:t> και τη σχέση </a:t>
            </a:r>
            <a:endParaRPr lang="el-GR" sz="2000" dirty="0" smtClean="0"/>
          </a:p>
          <a:p>
            <a:endParaRPr lang="el-GR" sz="2000" dirty="0" smtClean="0"/>
          </a:p>
          <a:p>
            <a:r>
              <a:rPr lang="el-GR" sz="2000" dirty="0" smtClean="0"/>
              <a:t>εάν </a:t>
            </a:r>
            <a:r>
              <a:rPr lang="el-GR" sz="2000" dirty="0"/>
              <a:t>γνωρίζουμε επακριβώς την ορμή του σωματιδίου αυτό θα συνδέεται και με ένα κύμα με επακριβώς ορισμένο μήκος κύματος λ. </a:t>
            </a:r>
            <a:endParaRPr lang="el-GR" sz="2000" dirty="0" smtClean="0"/>
          </a:p>
          <a:p>
            <a:endParaRPr lang="el-GR" sz="2000" dirty="0"/>
          </a:p>
          <a:p>
            <a:r>
              <a:rPr lang="el-GR" sz="2000" dirty="0" smtClean="0"/>
              <a:t>Η </a:t>
            </a:r>
            <a:r>
              <a:rPr lang="el-GR" sz="2000" dirty="0"/>
              <a:t>εξίσωση που περιγράφει το στιγμιότυπο ενός τέτοιου κύματος στο χώρο τη χρονική στιγμή </a:t>
            </a:r>
            <a:r>
              <a:rPr lang="en-US" sz="2000" dirty="0" smtClean="0"/>
              <a:t>t = 0 </a:t>
            </a:r>
            <a:r>
              <a:rPr lang="el-GR" sz="2000" dirty="0" smtClean="0"/>
              <a:t>είναι </a:t>
            </a:r>
            <a:endParaRPr lang="en-US" sz="2000" dirty="0" smtClean="0"/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/>
          </a:p>
          <a:p>
            <a:r>
              <a:rPr lang="el-GR" sz="2000" dirty="0" smtClean="0"/>
              <a:t>και </a:t>
            </a:r>
            <a:r>
              <a:rPr lang="el-GR" sz="2000" dirty="0"/>
              <a:t>η γραφική της παράσταση είναι αυτή του </a:t>
            </a:r>
            <a:r>
              <a:rPr lang="el-GR" sz="2000" dirty="0" smtClean="0"/>
              <a:t>σχήματος:</a:t>
            </a:r>
            <a:endParaRPr lang="el-GR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77361" y="1213724"/>
            <a:ext cx="853774" cy="703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33424" y="3506626"/>
            <a:ext cx="1726608" cy="645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2910" y="4714884"/>
            <a:ext cx="5991029" cy="10702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Ορθογώνιο 2"/>
          <p:cNvSpPr/>
          <p:nvPr/>
        </p:nvSpPr>
        <p:spPr>
          <a:xfrm>
            <a:off x="1643042" y="6286520"/>
            <a:ext cx="394742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600" b="1" i="1" dirty="0"/>
              <a:t>Η αβεβαιότητα της θέσης, </a:t>
            </a:r>
            <a:r>
              <a:rPr lang="el-GR" sz="1600" b="1" i="1" dirty="0" err="1"/>
              <a:t>Δx</a:t>
            </a:r>
            <a:r>
              <a:rPr lang="el-GR" sz="1600" b="1" i="1" dirty="0"/>
              <a:t> , είναι άπειρη.</a:t>
            </a:r>
          </a:p>
        </p:txBody>
      </p:sp>
      <p:sp>
        <p:nvSpPr>
          <p:cNvPr id="7" name="6 - Ορθογώνιο"/>
          <p:cNvSpPr/>
          <p:nvPr/>
        </p:nvSpPr>
        <p:spPr>
          <a:xfrm>
            <a:off x="1428728" y="5786454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l-GR" dirty="0" smtClean="0"/>
              <a:t>Το στιγμιότυπο εκτείνεται από - ∞ το στο + ∞. </a:t>
            </a:r>
            <a:br>
              <a:rPr lang="el-GR" dirty="0" smtClean="0"/>
            </a:br>
            <a:endParaRPr lang="el-GR" dirty="0" smtClean="0"/>
          </a:p>
        </p:txBody>
      </p:sp>
    </p:spTree>
    <p:extLst>
      <p:ext uri="{BB962C8B-B14F-4D97-AF65-F5344CB8AC3E}">
        <p14:creationId xmlns:p14="http://schemas.microsoft.com/office/powerpoint/2010/main" xmlns="" val="3403459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513284" y="764704"/>
            <a:ext cx="626469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dirty="0" smtClean="0"/>
              <a:t>Πού </a:t>
            </a:r>
            <a:r>
              <a:rPr lang="el-GR" sz="2000" dirty="0"/>
              <a:t>βρίσκεται το σωματίδιο που είναι συνδεδεμένο με αυτό το κύμα; </a:t>
            </a:r>
            <a:endParaRPr lang="el-GR" sz="2000" dirty="0" smtClean="0"/>
          </a:p>
          <a:p>
            <a:endParaRPr lang="el-GR" sz="2000" dirty="0"/>
          </a:p>
          <a:p>
            <a:r>
              <a:rPr lang="el-GR" sz="2000" b="1" dirty="0" smtClean="0"/>
              <a:t>Μπορεί </a:t>
            </a:r>
            <a:r>
              <a:rPr lang="el-GR" sz="2000" b="1" dirty="0"/>
              <a:t>να βρίσκεται οπουδήποτε.</a:t>
            </a:r>
          </a:p>
        </p:txBody>
      </p:sp>
      <p:sp>
        <p:nvSpPr>
          <p:cNvPr id="3" name="Ορθογώνιο 2"/>
          <p:cNvSpPr/>
          <p:nvPr/>
        </p:nvSpPr>
        <p:spPr>
          <a:xfrm>
            <a:off x="357158" y="2643182"/>
            <a:ext cx="620687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dirty="0"/>
              <a:t>Για να μη καταστρέψουμε εντελώς τη σωματιδιακή εικόνα χρειαζόμαστε κύματα περιορισμένα στο χώρο. </a:t>
            </a:r>
            <a:endParaRPr lang="el-GR" sz="2000" dirty="0" smtClean="0"/>
          </a:p>
          <a:p>
            <a:endParaRPr lang="el-GR" sz="2000" dirty="0"/>
          </a:p>
          <a:p>
            <a:r>
              <a:rPr lang="el-GR" sz="2000" dirty="0" smtClean="0"/>
              <a:t>Θα </a:t>
            </a:r>
            <a:r>
              <a:rPr lang="el-GR" sz="2000" dirty="0"/>
              <a:t>ονομάζουμε αυτά τα κύματα </a:t>
            </a:r>
            <a:r>
              <a:rPr lang="el-GR" sz="2000" b="1" dirty="0">
                <a:solidFill>
                  <a:srgbClr val="C00000"/>
                </a:solidFill>
              </a:rPr>
              <a:t>κυματοπακέτα</a:t>
            </a:r>
            <a:r>
              <a:rPr lang="el-GR" sz="2000" dirty="0"/>
              <a:t>.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60232" y="530175"/>
            <a:ext cx="2143448" cy="29745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Ορθογώνιο 3"/>
          <p:cNvSpPr/>
          <p:nvPr/>
        </p:nvSpPr>
        <p:spPr>
          <a:xfrm>
            <a:off x="6545560" y="3717032"/>
            <a:ext cx="2376263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b="1" i="1" dirty="0" err="1"/>
              <a:t>Werner</a:t>
            </a:r>
            <a:r>
              <a:rPr lang="el-GR" sz="1400" b="1" i="1" dirty="0"/>
              <a:t> Heisemberg </a:t>
            </a:r>
            <a:r>
              <a:rPr lang="el-GR" sz="1400" i="1" dirty="0"/>
              <a:t>(1901- 1976) Γερμανία. Σε ηλικία περίπου είκοσι χρονών </a:t>
            </a:r>
            <a:r>
              <a:rPr lang="el-GR" sz="1400" i="1" dirty="0" err="1"/>
              <a:t>ολο</a:t>
            </a:r>
            <a:r>
              <a:rPr lang="el-GR" sz="1400" i="1" dirty="0"/>
              <a:t> - κλήρωσε τη βασική του </a:t>
            </a:r>
            <a:r>
              <a:rPr lang="el-GR" sz="1400" i="1" dirty="0" err="1" smtClean="0"/>
              <a:t>εργα</a:t>
            </a:r>
            <a:r>
              <a:rPr lang="el-GR" sz="1400" i="1" dirty="0" smtClean="0"/>
              <a:t>-σία </a:t>
            </a:r>
            <a:r>
              <a:rPr lang="el-GR" sz="1400" i="1" dirty="0"/>
              <a:t>για τ ην </a:t>
            </a:r>
            <a:r>
              <a:rPr lang="el-GR" sz="1400" i="1" dirty="0" smtClean="0"/>
              <a:t>κβαντική </a:t>
            </a:r>
            <a:r>
              <a:rPr lang="el-GR" sz="1400" i="1" dirty="0"/>
              <a:t>θεωρία. Βραβείο Νόμπελ για </a:t>
            </a:r>
            <a:r>
              <a:rPr lang="el-GR" sz="1400" i="1" dirty="0" smtClean="0"/>
              <a:t>την </a:t>
            </a:r>
            <a:r>
              <a:rPr lang="el-GR" sz="1400" i="1" dirty="0"/>
              <a:t>αρχή της αβεβαιότητας το 1932.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2976" y="4500570"/>
            <a:ext cx="3000396" cy="137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5887898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611560" y="620688"/>
            <a:ext cx="748883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dirty="0" smtClean="0"/>
              <a:t>Μπορούμε </a:t>
            </a:r>
            <a:r>
              <a:rPr lang="el-GR" sz="2000" dirty="0"/>
              <a:t>να φτιάξουμε και να περιγράψουμε μαθηματικά οποιαδήποτε κυματομορφή με τη μέθοδο της υπέρθεσης συνδυάζοντας κατάλληλα διάφορα κύματα με </a:t>
            </a:r>
            <a:r>
              <a:rPr lang="el-GR" sz="2000" b="1" dirty="0"/>
              <a:t>επιλεγμένα μήκη </a:t>
            </a:r>
            <a:r>
              <a:rPr lang="el-GR" sz="2000" b="1" dirty="0" smtClean="0"/>
              <a:t>κύματος,  </a:t>
            </a:r>
            <a:r>
              <a:rPr lang="el-GR" sz="2000" b="1" dirty="0"/>
              <a:t>πλάτη</a:t>
            </a:r>
            <a:r>
              <a:rPr lang="el-GR" sz="2000" dirty="0"/>
              <a:t> και </a:t>
            </a:r>
            <a:r>
              <a:rPr lang="el-GR" sz="2000" b="1" dirty="0"/>
              <a:t>φάσεις</a:t>
            </a:r>
            <a:r>
              <a:rPr lang="el-GR" sz="2000" dirty="0"/>
              <a:t>. </a:t>
            </a:r>
            <a:endParaRPr lang="el-GR" sz="2000" dirty="0" smtClean="0"/>
          </a:p>
          <a:p>
            <a:endParaRPr lang="el-GR" sz="20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1472" y="2428868"/>
            <a:ext cx="7314812" cy="1656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- Ορθογώνιο"/>
          <p:cNvSpPr/>
          <p:nvPr/>
        </p:nvSpPr>
        <p:spPr>
          <a:xfrm>
            <a:off x="857224" y="4714884"/>
            <a:ext cx="77153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i="1" dirty="0" smtClean="0">
                <a:solidFill>
                  <a:srgbClr val="7030A0"/>
                </a:solidFill>
              </a:rPr>
              <a:t>(α) Οι κόκκινες και οι μαύρες γραμμές δείχνουν κύματα με πολύ μικρή διαφορά στο μήκος κύματός τους. Η υπέρθεσή τους δίνει το κύμα (β) (διακρότημα). Με την υπέρθεση μεγάλου αριθμού κυμάτων μπορούμε να συνθέσουμε ένα κυματοπακέτο, όπως αυτό του σχήματος (γ), με περιορισμένη αβεβαιότητα </a:t>
            </a:r>
            <a:r>
              <a:rPr lang="el-GR" sz="1600" i="1" dirty="0" err="1" smtClean="0">
                <a:solidFill>
                  <a:srgbClr val="7030A0"/>
                </a:solidFill>
              </a:rPr>
              <a:t>Δx</a:t>
            </a:r>
            <a:r>
              <a:rPr lang="el-GR" sz="1600" i="1" dirty="0" smtClean="0">
                <a:solidFill>
                  <a:srgbClr val="7030A0"/>
                </a:solidFill>
              </a:rPr>
              <a:t> ως προς τη θέση του στο χώρο.</a:t>
            </a:r>
            <a:endParaRPr lang="el-GR" sz="1600" i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230408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Ορθογώνιο"/>
          <p:cNvSpPr/>
          <p:nvPr/>
        </p:nvSpPr>
        <p:spPr>
          <a:xfrm>
            <a:off x="571472" y="571481"/>
            <a:ext cx="814393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Υπάρχει όμως κάποιος περιορισμός. </a:t>
            </a:r>
          </a:p>
          <a:p>
            <a:endParaRPr lang="el-GR" dirty="0" smtClean="0"/>
          </a:p>
          <a:p>
            <a:r>
              <a:rPr lang="el-GR" b="1" dirty="0" smtClean="0"/>
              <a:t>Όσο πιο </a:t>
            </a:r>
            <a:r>
              <a:rPr lang="el-GR" b="1" u="sng" dirty="0" smtClean="0"/>
              <a:t>εντοπισμένο</a:t>
            </a:r>
            <a:r>
              <a:rPr lang="el-GR" b="1" dirty="0" smtClean="0"/>
              <a:t> στο χώρο (πιο σωματιδιακό) θέλουμε να είναι το κυματοπακέτο τόσο περισσότερα και πιο </a:t>
            </a:r>
            <a:r>
              <a:rPr lang="el-GR" b="1" u="sng" dirty="0" smtClean="0"/>
              <a:t>διασκορπισμένα</a:t>
            </a:r>
            <a:r>
              <a:rPr lang="el-GR" b="1" dirty="0" smtClean="0"/>
              <a:t> μήκη κύματος πρέπει να χρησιμοποιήσουμε</a:t>
            </a:r>
            <a:r>
              <a:rPr lang="el-GR" dirty="0" smtClean="0"/>
              <a:t> (Πληρώνουμε δηλαδή τον εντοπισμό της θέσης του σωματιδίου-κύματος με </a:t>
            </a:r>
            <a:r>
              <a:rPr lang="el-GR" b="1" dirty="0" smtClean="0">
                <a:solidFill>
                  <a:srgbClr val="0070C0"/>
                </a:solidFill>
              </a:rPr>
              <a:t>απροσδιοριστία στο μήκος κύματος </a:t>
            </a:r>
            <a:r>
              <a:rPr lang="el-GR" dirty="0" smtClean="0"/>
              <a:t>που του αντιστοιχίζουμε και - κατ’ επέκταση - στην ορμή του .</a:t>
            </a:r>
            <a:endParaRPr lang="el-GR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86182" y="2500306"/>
            <a:ext cx="954208" cy="7858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- Ορθογώνιο"/>
          <p:cNvSpPr/>
          <p:nvPr/>
        </p:nvSpPr>
        <p:spPr>
          <a:xfrm>
            <a:off x="571472" y="3643314"/>
            <a:ext cx="75724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Η αδυναμία μας να προσδιορίσουμε επακριβώς ταυτόχρονα τη θέση και την ορμή ενός σωματιδίου δεν οφείλεται σε πειραματικές ατέλειες. Είναι </a:t>
            </a:r>
            <a:r>
              <a:rPr lang="el-GR" b="1" dirty="0" smtClean="0"/>
              <a:t>σύμφυτη με την ίδια την κβαντική δομή της ύλης.</a:t>
            </a:r>
            <a:endParaRPr lang="el-GR" b="1" dirty="0"/>
          </a:p>
        </p:txBody>
      </p:sp>
    </p:spTree>
    <p:extLst>
      <p:ext uri="{BB962C8B-B14F-4D97-AF65-F5344CB8AC3E}">
        <p14:creationId xmlns:p14="http://schemas.microsoft.com/office/powerpoint/2010/main" xmlns="" val="28785106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1115616" y="836712"/>
            <a:ext cx="705678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dirty="0" smtClean="0"/>
              <a:t>Ο </a:t>
            </a:r>
            <a:r>
              <a:rPr lang="el-GR" sz="2000" dirty="0"/>
              <a:t>Heisemberg το 1927 κωδικοποίησε τα παραπάνω διατυπώνοντας την </a:t>
            </a:r>
            <a:r>
              <a:rPr lang="el-GR" sz="2000" b="1" dirty="0">
                <a:solidFill>
                  <a:srgbClr val="C00000"/>
                </a:solidFill>
              </a:rPr>
              <a:t>αρχή της αβεβαιότητας (ή απροσδιοριστίας) </a:t>
            </a:r>
            <a:r>
              <a:rPr lang="el-GR" sz="2000" dirty="0"/>
              <a:t>με τη σχέση: 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86050" y="2357430"/>
            <a:ext cx="2112814" cy="97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Ορθογώνιο 2"/>
          <p:cNvSpPr/>
          <p:nvPr/>
        </p:nvSpPr>
        <p:spPr>
          <a:xfrm>
            <a:off x="1259632" y="4077072"/>
            <a:ext cx="72096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b="1" dirty="0">
                <a:solidFill>
                  <a:srgbClr val="C00000"/>
                </a:solidFill>
              </a:rPr>
              <a:t>Δεν είναι δυνατόν να μετρήσουμε ταυτόχρονα και τη θέση και την ορμή ενός σωματιδίου με απεριόριστη ακρίβεια</a:t>
            </a:r>
            <a:r>
              <a:rPr lang="el-GR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1578751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899592" y="548680"/>
            <a:ext cx="756084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dirty="0"/>
              <a:t>Εδώ πρέπει να σημειώσουμε ότι τα σύμβολα </a:t>
            </a:r>
            <a:r>
              <a:rPr lang="el-GR" sz="2000" dirty="0" err="1"/>
              <a:t>Δx</a:t>
            </a:r>
            <a:r>
              <a:rPr lang="el-GR" sz="2000" dirty="0"/>
              <a:t> και </a:t>
            </a:r>
            <a:r>
              <a:rPr lang="el-GR" sz="2000" dirty="0" err="1"/>
              <a:t>Δp</a:t>
            </a:r>
            <a:r>
              <a:rPr lang="el-GR" sz="1000" dirty="0" err="1"/>
              <a:t>x</a:t>
            </a:r>
            <a:r>
              <a:rPr lang="el-GR" sz="1000" dirty="0"/>
              <a:t> </a:t>
            </a:r>
            <a:r>
              <a:rPr lang="el-GR" sz="2000" dirty="0"/>
              <a:t>δε σημαίνουν τη μεταβολή των μεγεθών αλλά το </a:t>
            </a:r>
            <a:r>
              <a:rPr lang="el-GR" sz="2000" b="1" dirty="0"/>
              <a:t>εύρος της αβεβαιότητας </a:t>
            </a:r>
            <a:r>
              <a:rPr lang="el-GR" sz="2000" dirty="0"/>
              <a:t>με την οποία γνωρίζουμε τα μεγέθη. </a:t>
            </a:r>
          </a:p>
          <a:p>
            <a:r>
              <a:rPr lang="el-GR" sz="2000" dirty="0" smtClean="0"/>
              <a:t>Ανάλογες </a:t>
            </a:r>
            <a:r>
              <a:rPr lang="el-GR" sz="2000" dirty="0"/>
              <a:t>σχέσεις ισχύουν και για τις άλλες </a:t>
            </a:r>
            <a:r>
              <a:rPr lang="el-GR" sz="2000" dirty="0" smtClean="0"/>
              <a:t>διευθύνσεις</a:t>
            </a:r>
            <a:endParaRPr lang="el-GR" sz="20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915492"/>
            <a:ext cx="3546562" cy="722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Ορθογώνιο 2"/>
          <p:cNvSpPr/>
          <p:nvPr/>
        </p:nvSpPr>
        <p:spPr>
          <a:xfrm>
            <a:off x="883072" y="2688927"/>
            <a:ext cx="71287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dirty="0"/>
              <a:t>Μία άλλη διατύπωση της αρχής της αβεβαιότητας του Heisemberg είναι η </a:t>
            </a: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06936" y="3140968"/>
            <a:ext cx="1673076" cy="7745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Ορθογώνιο 3"/>
          <p:cNvSpPr/>
          <p:nvPr/>
        </p:nvSpPr>
        <p:spPr>
          <a:xfrm>
            <a:off x="903660" y="4077072"/>
            <a:ext cx="698477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b="1" dirty="0">
                <a:solidFill>
                  <a:srgbClr val="C00000"/>
                </a:solidFill>
              </a:rPr>
              <a:t>Η αβεβαιότητα στη μέτρηση της ενέργειας μιας κατάστασης ενός συστήματος είναι αντίστροφα ανάλογη με τον χρόνο που το σύστημα παραμένει σ’ αυτή την κατάσταση.</a:t>
            </a:r>
          </a:p>
        </p:txBody>
      </p:sp>
      <p:sp>
        <p:nvSpPr>
          <p:cNvPr id="5" name="Ορθογώνιο 4"/>
          <p:cNvSpPr/>
          <p:nvPr/>
        </p:nvSpPr>
        <p:spPr>
          <a:xfrm>
            <a:off x="827646" y="5300037"/>
            <a:ext cx="75773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dirty="0"/>
              <a:t>Δηλαδή όλες οι μετρήσεις ενέργειας περιέχουν μια αβεβαιότητα, εκτός αν διαθέτουμε για τη μέτρηση άπειρο χρόνο.</a:t>
            </a:r>
          </a:p>
        </p:txBody>
      </p:sp>
    </p:spTree>
    <p:extLst>
      <p:ext uri="{BB962C8B-B14F-4D97-AF65-F5344CB8AC3E}">
        <p14:creationId xmlns:p14="http://schemas.microsoft.com/office/powerpoint/2010/main" xmlns="" val="23295156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611560" y="548680"/>
            <a:ext cx="792088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/>
              <a:t>Σε ένα διεγερμένο άτομο ένα ή περισσότερα ηλεκτρόνια δε βρίσκονται στη θεμελιώδη τους κατάσταση, αλλά σε κατάσταση μεγαλύτερης ενέργειας. </a:t>
            </a:r>
            <a:endParaRPr lang="el-GR" dirty="0" smtClean="0"/>
          </a:p>
          <a:p>
            <a:endParaRPr lang="el-GR" dirty="0"/>
          </a:p>
          <a:p>
            <a:r>
              <a:rPr lang="el-GR" b="1" dirty="0" smtClean="0"/>
              <a:t>Όταν </a:t>
            </a:r>
            <a:r>
              <a:rPr lang="el-GR" b="1" dirty="0"/>
              <a:t>ένα τέτοιο ηλεκτρόνιο μεταπηδήσει στη θεμελιώδη του κατάσταση, εκπέμπει ένα φωτόνιο ενέργειας </a:t>
            </a:r>
            <a:r>
              <a:rPr lang="el-GR" b="1" dirty="0" err="1"/>
              <a:t>hf</a:t>
            </a:r>
            <a:r>
              <a:rPr lang="el-GR" b="1" dirty="0"/>
              <a:t>, ίσης με τη διαφορά ενέργειας των δύο καταστάσεων στις οποίες βρέθηκε.</a:t>
            </a:r>
          </a:p>
        </p:txBody>
      </p:sp>
      <p:sp>
        <p:nvSpPr>
          <p:cNvPr id="3" name="Ορθογώνιο 2"/>
          <p:cNvSpPr/>
          <p:nvPr/>
        </p:nvSpPr>
        <p:spPr>
          <a:xfrm>
            <a:off x="611560" y="2492897"/>
            <a:ext cx="482453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/>
              <a:t>Ένα διεγερμένο άτομο εκπέμπει ακτινοβολία όταν ένα ή περισσότερα ηλεκτρόνια που δεν βρίσκονται στη θεμελιώδη κατάσταση επιστρέψουν σ’ αυτή. Σε κάθε τέτοιο «</a:t>
            </a:r>
            <a:r>
              <a:rPr lang="el-GR" b="1" dirty="0"/>
              <a:t>κβαντικό άλμα</a:t>
            </a:r>
            <a:r>
              <a:rPr lang="el-GR" dirty="0"/>
              <a:t>» εκπέμπεται ένα φωτόνιο. </a:t>
            </a:r>
            <a:endParaRPr lang="el-GR" dirty="0" smtClean="0"/>
          </a:p>
          <a:p>
            <a:endParaRPr lang="el-GR" dirty="0" smtClean="0"/>
          </a:p>
          <a:p>
            <a:r>
              <a:rPr lang="el-GR" dirty="0" smtClean="0"/>
              <a:t>Η </a:t>
            </a:r>
            <a:r>
              <a:rPr lang="el-GR" dirty="0"/>
              <a:t>μελέτη των φασμάτων εκπομπής δείχνει ότι </a:t>
            </a:r>
            <a:r>
              <a:rPr lang="el-GR" b="1" dirty="0"/>
              <a:t>οι φασματικές γραμμές δεν είναι αυστηρά καθορισμένες αλλά η κάθε μια εμφανίζει ένα φυσικό εύρος.</a:t>
            </a:r>
            <a:r>
              <a:rPr lang="el-GR" dirty="0"/>
              <a:t> 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Το </a:t>
            </a:r>
            <a:r>
              <a:rPr lang="el-GR" dirty="0"/>
              <a:t>εύρος των φασματικών γραμμών μπορεί να εξηγηθεί με την αρχή της αβεβαιότητας.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08104" y="2219469"/>
            <a:ext cx="3171825" cy="368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544379585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758</Words>
  <Application>Microsoft Office PowerPoint</Application>
  <PresentationFormat>Προβολή στην οθόνη (4:3)</PresentationFormat>
  <Paragraphs>60</Paragraphs>
  <Slides>11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2" baseType="lpstr">
      <vt:lpstr>Θέμα του Office</vt:lpstr>
      <vt:lpstr>Διαφάνεια 1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  <vt:lpstr>Διαφάνεια 10</vt:lpstr>
      <vt:lpstr>Διαφάνεια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oem</dc:creator>
  <cp:lastModifiedBy>Kotsak-i5</cp:lastModifiedBy>
  <cp:revision>25</cp:revision>
  <dcterms:created xsi:type="dcterms:W3CDTF">2023-03-30T16:19:37Z</dcterms:created>
  <dcterms:modified xsi:type="dcterms:W3CDTF">2025-04-01T20:23:25Z</dcterms:modified>
</cp:coreProperties>
</file>