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Calibri" pitchFamily="34" charset="0"/>
      <p:regular r:id="rId16"/>
      <p:bold r:id="rId17"/>
      <p:italic r:id="rId18"/>
      <p:boldItalic r:id="rId19"/>
    </p:embeddedFont>
    <p:embeddedFont>
      <p:font typeface="Arimo Bold" charset="0"/>
      <p:regular r:id="rId20"/>
    </p:embeddedFont>
    <p:embeddedFont>
      <p:font typeface="Arimo"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8" d="100"/>
          <a:sy n="58" d="100"/>
        </p:scale>
        <p:origin x="-389" y="23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10</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11</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12</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13</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2</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3</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4</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5</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6</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7</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8</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9</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1028700" y="2117207"/>
            <a:ext cx="9534228" cy="2019780"/>
            <a:chOff x="0" y="0"/>
            <a:chExt cx="12712303" cy="2693040"/>
          </a:xfrm>
        </p:grpSpPr>
        <p:sp>
          <p:nvSpPr>
            <p:cNvPr id="8" name="Freeform 8"/>
            <p:cNvSpPr/>
            <p:nvPr/>
          </p:nvSpPr>
          <p:spPr>
            <a:xfrm>
              <a:off x="0" y="0"/>
              <a:ext cx="12712303" cy="2693040"/>
            </a:xfrm>
            <a:custGeom>
              <a:avLst/>
              <a:gdLst/>
              <a:ahLst/>
              <a:cxnLst/>
              <a:rect l="l" t="t" r="r" b="b"/>
              <a:pathLst>
                <a:path w="12712303" h="2693040">
                  <a:moveTo>
                    <a:pt x="0" y="0"/>
                  </a:moveTo>
                  <a:lnTo>
                    <a:pt x="12712303" y="0"/>
                  </a:lnTo>
                  <a:lnTo>
                    <a:pt x="12712303" y="2693040"/>
                  </a:lnTo>
                  <a:lnTo>
                    <a:pt x="0" y="2693040"/>
                  </a:lnTo>
                  <a:close/>
                </a:path>
              </a:pathLst>
            </a:custGeom>
            <a:solidFill>
              <a:srgbClr val="000000">
                <a:alpha val="0"/>
              </a:srgbClr>
            </a:solidFill>
          </p:spPr>
        </p:sp>
        <p:sp>
          <p:nvSpPr>
            <p:cNvPr id="9" name="TextBox 9"/>
            <p:cNvSpPr txBox="1"/>
            <p:nvPr/>
          </p:nvSpPr>
          <p:spPr>
            <a:xfrm>
              <a:off x="0" y="-66675"/>
              <a:ext cx="12712303" cy="2759715"/>
            </a:xfrm>
            <a:prstGeom prst="rect">
              <a:avLst/>
            </a:prstGeom>
          </p:spPr>
          <p:txBody>
            <a:bodyPr lIns="0" tIns="0" rIns="0" bIns="0" rtlCol="0" anchor="t"/>
            <a:lstStyle/>
            <a:p>
              <a:pPr algn="l">
                <a:lnSpc>
                  <a:spcPts val="7000"/>
                </a:lnSpc>
              </a:pPr>
              <a:r>
                <a:rPr lang="en-US" sz="5562" b="1" dirty="0">
                  <a:solidFill>
                    <a:srgbClr val="1F1E1E"/>
                  </a:solidFill>
                  <a:latin typeface="+mj-lt"/>
                  <a:ea typeface="Arimo Bold"/>
                  <a:cs typeface="Arimo Bold"/>
                  <a:sym typeface="Arimo Bold"/>
                </a:rPr>
                <a:t>Η ένταξη των προσφύγων στην Ελλάδα</a:t>
              </a:r>
            </a:p>
          </p:txBody>
        </p:sp>
      </p:grpSp>
      <p:grpSp>
        <p:nvGrpSpPr>
          <p:cNvPr id="10" name="Group 10"/>
          <p:cNvGrpSpPr/>
          <p:nvPr/>
        </p:nvGrpSpPr>
        <p:grpSpPr>
          <a:xfrm>
            <a:off x="947886" y="4981277"/>
            <a:ext cx="9534228" cy="1733550"/>
            <a:chOff x="0" y="0"/>
            <a:chExt cx="12712303" cy="2311400"/>
          </a:xfrm>
        </p:grpSpPr>
        <p:sp>
          <p:nvSpPr>
            <p:cNvPr id="11" name="Freeform 11"/>
            <p:cNvSpPr/>
            <p:nvPr/>
          </p:nvSpPr>
          <p:spPr>
            <a:xfrm>
              <a:off x="0" y="0"/>
              <a:ext cx="12712303" cy="2311400"/>
            </a:xfrm>
            <a:custGeom>
              <a:avLst/>
              <a:gdLst/>
              <a:ahLst/>
              <a:cxnLst/>
              <a:rect l="l" t="t" r="r" b="b"/>
              <a:pathLst>
                <a:path w="12712303" h="2311400">
                  <a:moveTo>
                    <a:pt x="0" y="0"/>
                  </a:moveTo>
                  <a:lnTo>
                    <a:pt x="12712303" y="0"/>
                  </a:lnTo>
                  <a:lnTo>
                    <a:pt x="12712303" y="2311400"/>
                  </a:lnTo>
                  <a:lnTo>
                    <a:pt x="0" y="2311400"/>
                  </a:lnTo>
                  <a:close/>
                </a:path>
              </a:pathLst>
            </a:custGeom>
            <a:solidFill>
              <a:srgbClr val="000000">
                <a:alpha val="0"/>
              </a:srgbClr>
            </a:solidFill>
          </p:spPr>
        </p:sp>
        <p:sp>
          <p:nvSpPr>
            <p:cNvPr id="12" name="TextBox 12"/>
            <p:cNvSpPr txBox="1"/>
            <p:nvPr/>
          </p:nvSpPr>
          <p:spPr>
            <a:xfrm>
              <a:off x="0" y="-85725"/>
              <a:ext cx="12712303" cy="239712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Η αποκατάσταση και η αφομοίωση των προσφύγων στην Ελλάδα ήταν, κατά γενική ομολογία, το σημαντικότερο επίτευγμα του νέου ελληνικού κράτους. Το έργο της αποκατάστασης των προσφύγων έχει χαρακτηριστεί «τιτάνιο», λαμβάνοντας υπόψη τις αντικειμενικές δυσχέρειες της εποχής.</a:t>
              </a:r>
            </a:p>
          </p:txBody>
        </p:sp>
      </p:grpSp>
      <p:grpSp>
        <p:nvGrpSpPr>
          <p:cNvPr id="13" name="Group 13"/>
          <p:cNvGrpSpPr/>
          <p:nvPr/>
        </p:nvGrpSpPr>
        <p:grpSpPr>
          <a:xfrm>
            <a:off x="943124" y="7034956"/>
            <a:ext cx="442764" cy="442764"/>
            <a:chOff x="0" y="0"/>
            <a:chExt cx="590352" cy="590352"/>
          </a:xfrm>
        </p:grpSpPr>
        <p:sp>
          <p:nvSpPr>
            <p:cNvPr id="14" name="Freeform 14"/>
            <p:cNvSpPr/>
            <p:nvPr/>
          </p:nvSpPr>
          <p:spPr>
            <a:xfrm>
              <a:off x="0" y="0"/>
              <a:ext cx="590296" cy="590296"/>
            </a:xfrm>
            <a:custGeom>
              <a:avLst/>
              <a:gdLst/>
              <a:ahLst/>
              <a:cxnLst/>
              <a:rect l="l" t="t" r="r" b="b"/>
              <a:pathLst>
                <a:path w="590296" h="590296">
                  <a:moveTo>
                    <a:pt x="0" y="295148"/>
                  </a:moveTo>
                  <a:cubicBezTo>
                    <a:pt x="0" y="132207"/>
                    <a:pt x="132207" y="0"/>
                    <a:pt x="295148" y="0"/>
                  </a:cubicBezTo>
                  <a:cubicBezTo>
                    <a:pt x="297053" y="0"/>
                    <a:pt x="298958" y="889"/>
                    <a:pt x="300101" y="2413"/>
                  </a:cubicBezTo>
                  <a:lnTo>
                    <a:pt x="295148" y="6350"/>
                  </a:lnTo>
                  <a:lnTo>
                    <a:pt x="295148" y="0"/>
                  </a:lnTo>
                  <a:lnTo>
                    <a:pt x="295148" y="6350"/>
                  </a:lnTo>
                  <a:lnTo>
                    <a:pt x="295148" y="0"/>
                  </a:lnTo>
                  <a:cubicBezTo>
                    <a:pt x="458216" y="0"/>
                    <a:pt x="590296" y="132207"/>
                    <a:pt x="590296" y="295148"/>
                  </a:cubicBezTo>
                  <a:cubicBezTo>
                    <a:pt x="590296" y="297561"/>
                    <a:pt x="588899" y="299720"/>
                    <a:pt x="586740" y="300863"/>
                  </a:cubicBezTo>
                  <a:lnTo>
                    <a:pt x="583946" y="295148"/>
                  </a:lnTo>
                  <a:lnTo>
                    <a:pt x="590296" y="295148"/>
                  </a:lnTo>
                  <a:cubicBezTo>
                    <a:pt x="590296" y="458216"/>
                    <a:pt x="458089" y="590296"/>
                    <a:pt x="295148" y="590296"/>
                  </a:cubicBezTo>
                  <a:lnTo>
                    <a:pt x="295148" y="583946"/>
                  </a:lnTo>
                  <a:lnTo>
                    <a:pt x="295148" y="577596"/>
                  </a:lnTo>
                  <a:lnTo>
                    <a:pt x="295148" y="583946"/>
                  </a:lnTo>
                  <a:lnTo>
                    <a:pt x="295148" y="590296"/>
                  </a:lnTo>
                  <a:cubicBezTo>
                    <a:pt x="132207" y="590296"/>
                    <a:pt x="0" y="458216"/>
                    <a:pt x="0" y="295148"/>
                  </a:cubicBezTo>
                  <a:lnTo>
                    <a:pt x="6350" y="295148"/>
                  </a:lnTo>
                  <a:lnTo>
                    <a:pt x="0" y="295148"/>
                  </a:lnTo>
                  <a:moveTo>
                    <a:pt x="12700" y="295148"/>
                  </a:moveTo>
                  <a:lnTo>
                    <a:pt x="6350" y="295148"/>
                  </a:lnTo>
                  <a:lnTo>
                    <a:pt x="12700" y="295148"/>
                  </a:lnTo>
                  <a:cubicBezTo>
                    <a:pt x="12700" y="451104"/>
                    <a:pt x="139192" y="577596"/>
                    <a:pt x="295148" y="577596"/>
                  </a:cubicBezTo>
                  <a:cubicBezTo>
                    <a:pt x="298704" y="577596"/>
                    <a:pt x="301498" y="580390"/>
                    <a:pt x="301498" y="583946"/>
                  </a:cubicBezTo>
                  <a:cubicBezTo>
                    <a:pt x="301498" y="587502"/>
                    <a:pt x="298704" y="590296"/>
                    <a:pt x="295148" y="590296"/>
                  </a:cubicBezTo>
                  <a:cubicBezTo>
                    <a:pt x="291592" y="590296"/>
                    <a:pt x="288798" y="587502"/>
                    <a:pt x="288798" y="583946"/>
                  </a:cubicBezTo>
                  <a:cubicBezTo>
                    <a:pt x="288798" y="580390"/>
                    <a:pt x="291592" y="577596"/>
                    <a:pt x="295148" y="577596"/>
                  </a:cubicBezTo>
                  <a:cubicBezTo>
                    <a:pt x="451104" y="577596"/>
                    <a:pt x="577596" y="451104"/>
                    <a:pt x="577596" y="295148"/>
                  </a:cubicBezTo>
                  <a:cubicBezTo>
                    <a:pt x="577596" y="292735"/>
                    <a:pt x="578993" y="290576"/>
                    <a:pt x="581152" y="289433"/>
                  </a:cubicBezTo>
                  <a:lnTo>
                    <a:pt x="583946" y="295148"/>
                  </a:lnTo>
                  <a:lnTo>
                    <a:pt x="577596" y="295148"/>
                  </a:lnTo>
                  <a:cubicBezTo>
                    <a:pt x="577596" y="139192"/>
                    <a:pt x="451231" y="12700"/>
                    <a:pt x="295148" y="12700"/>
                  </a:cubicBezTo>
                  <a:cubicBezTo>
                    <a:pt x="293243" y="12700"/>
                    <a:pt x="291338" y="11811"/>
                    <a:pt x="290195" y="10287"/>
                  </a:cubicBezTo>
                  <a:lnTo>
                    <a:pt x="295148" y="6350"/>
                  </a:lnTo>
                  <a:lnTo>
                    <a:pt x="295148" y="12700"/>
                  </a:lnTo>
                  <a:cubicBezTo>
                    <a:pt x="139192" y="12700"/>
                    <a:pt x="12700" y="139192"/>
                    <a:pt x="12700" y="295148"/>
                  </a:cubicBezTo>
                  <a:close/>
                </a:path>
              </a:pathLst>
            </a:custGeom>
            <a:solidFill>
              <a:srgbClr val="FFFFFF"/>
            </a:solidFill>
          </p:spPr>
        </p:sp>
      </p:grpSp>
      <p:sp>
        <p:nvSpPr>
          <p:cNvPr id="15" name="Freeform 15" descr="preencoded.png"/>
          <p:cNvSpPr/>
          <p:nvPr/>
        </p:nvSpPr>
        <p:spPr>
          <a:xfrm>
            <a:off x="957411" y="7049244"/>
            <a:ext cx="414189" cy="414189"/>
          </a:xfrm>
          <a:custGeom>
            <a:avLst/>
            <a:gdLst/>
            <a:ahLst/>
            <a:cxnLst/>
            <a:rect l="l" t="t" r="r" b="b"/>
            <a:pathLst>
              <a:path w="414189" h="414189">
                <a:moveTo>
                  <a:pt x="0" y="0"/>
                </a:moveTo>
                <a:lnTo>
                  <a:pt x="414189" y="0"/>
                </a:lnTo>
                <a:lnTo>
                  <a:pt x="414189" y="414188"/>
                </a:lnTo>
                <a:lnTo>
                  <a:pt x="0" y="414188"/>
                </a:lnTo>
                <a:lnTo>
                  <a:pt x="0" y="0"/>
                </a:lnTo>
                <a:close/>
              </a:path>
            </a:pathLst>
          </a:custGeom>
          <a:blipFill>
            <a:blip r:embed="rId4"/>
            <a:stretch>
              <a:fillRect/>
            </a:stretch>
          </a:blipFill>
        </p:spPr>
      </p:sp>
      <p:grpSp>
        <p:nvGrpSpPr>
          <p:cNvPr id="16" name="Group 16"/>
          <p:cNvGrpSpPr/>
          <p:nvPr/>
        </p:nvGrpSpPr>
        <p:grpSpPr>
          <a:xfrm>
            <a:off x="1516410" y="7019479"/>
            <a:ext cx="4470499" cy="535036"/>
            <a:chOff x="0" y="0"/>
            <a:chExt cx="5960665" cy="713381"/>
          </a:xfrm>
        </p:grpSpPr>
        <p:sp>
          <p:nvSpPr>
            <p:cNvPr id="17" name="Freeform 17"/>
            <p:cNvSpPr/>
            <p:nvPr/>
          </p:nvSpPr>
          <p:spPr>
            <a:xfrm>
              <a:off x="0" y="0"/>
              <a:ext cx="5960665" cy="713381"/>
            </a:xfrm>
            <a:custGeom>
              <a:avLst/>
              <a:gdLst/>
              <a:ahLst/>
              <a:cxnLst/>
              <a:rect l="l" t="t" r="r" b="b"/>
              <a:pathLst>
                <a:path w="5960665" h="713381">
                  <a:moveTo>
                    <a:pt x="0" y="0"/>
                  </a:moveTo>
                  <a:lnTo>
                    <a:pt x="5960665" y="0"/>
                  </a:lnTo>
                  <a:lnTo>
                    <a:pt x="5960665" y="713381"/>
                  </a:lnTo>
                  <a:lnTo>
                    <a:pt x="0" y="713381"/>
                  </a:lnTo>
                  <a:close/>
                </a:path>
              </a:pathLst>
            </a:custGeom>
            <a:solidFill>
              <a:srgbClr val="000000">
                <a:alpha val="0"/>
              </a:srgbClr>
            </a:solidFill>
          </p:spPr>
        </p:sp>
        <p:sp>
          <p:nvSpPr>
            <p:cNvPr id="18" name="TextBox 18"/>
            <p:cNvSpPr txBox="1"/>
            <p:nvPr/>
          </p:nvSpPr>
          <p:spPr>
            <a:xfrm>
              <a:off x="0" y="-66675"/>
              <a:ext cx="5960665" cy="780056"/>
            </a:xfrm>
            <a:prstGeom prst="rect">
              <a:avLst/>
            </a:prstGeom>
          </p:spPr>
          <p:txBody>
            <a:bodyPr lIns="0" tIns="0" rIns="0" bIns="0" rtlCol="0" anchor="t"/>
            <a:lstStyle/>
            <a:p>
              <a:pPr algn="l">
                <a:lnSpc>
                  <a:spcPts val="3687"/>
                </a:lnSpc>
              </a:pPr>
              <a:r>
                <a:rPr lang="en-US" sz="2625" b="1" dirty="0">
                  <a:solidFill>
                    <a:srgbClr val="3B3535"/>
                  </a:solidFill>
                  <a:latin typeface="+mj-lt"/>
                  <a:ea typeface="Arimo Bold"/>
                  <a:cs typeface="Arimo Bold"/>
                  <a:sym typeface="Arimo Bold"/>
                </a:rPr>
                <a:t>Vasilis Varsamopoulos</a:t>
              </a:r>
            </a:p>
          </p:txBody>
        </p:sp>
      </p:grpSp>
      <p:sp>
        <p:nvSpPr>
          <p:cNvPr id="19" name="Freeform 19"/>
          <p:cNvSpPr/>
          <p:nvPr/>
        </p:nvSpPr>
        <p:spPr>
          <a:xfrm>
            <a:off x="10696278" y="0"/>
            <a:ext cx="7591723" cy="10287000"/>
          </a:xfrm>
          <a:custGeom>
            <a:avLst/>
            <a:gdLst/>
            <a:ahLst/>
            <a:cxnLst/>
            <a:rect l="l" t="t" r="r" b="b"/>
            <a:pathLst>
              <a:path w="7591723" h="10287000">
                <a:moveTo>
                  <a:pt x="0" y="0"/>
                </a:moveTo>
                <a:lnTo>
                  <a:pt x="7591722" y="0"/>
                </a:lnTo>
                <a:lnTo>
                  <a:pt x="7591722" y="10287000"/>
                </a:lnTo>
                <a:lnTo>
                  <a:pt x="0" y="10287000"/>
                </a:lnTo>
                <a:lnTo>
                  <a:pt x="0" y="0"/>
                </a:lnTo>
                <a:close/>
              </a:path>
            </a:pathLst>
          </a:custGeom>
          <a:blipFill>
            <a:blip r:embed="rId5"/>
            <a:stretch>
              <a:fillRect l="-82716" r="-18774"/>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887760" y="663476"/>
            <a:ext cx="9654480" cy="1668959"/>
            <a:chOff x="0" y="0"/>
            <a:chExt cx="12872640" cy="2225278"/>
          </a:xfrm>
        </p:grpSpPr>
        <p:sp>
          <p:nvSpPr>
            <p:cNvPr id="8" name="Freeform 8"/>
            <p:cNvSpPr/>
            <p:nvPr/>
          </p:nvSpPr>
          <p:spPr>
            <a:xfrm>
              <a:off x="0" y="0"/>
              <a:ext cx="12872640" cy="2225278"/>
            </a:xfrm>
            <a:custGeom>
              <a:avLst/>
              <a:gdLst/>
              <a:ahLst/>
              <a:cxnLst/>
              <a:rect l="l" t="t" r="r" b="b"/>
              <a:pathLst>
                <a:path w="12872640" h="2225278">
                  <a:moveTo>
                    <a:pt x="0" y="0"/>
                  </a:moveTo>
                  <a:lnTo>
                    <a:pt x="12872640" y="0"/>
                  </a:lnTo>
                  <a:lnTo>
                    <a:pt x="12872640" y="2225278"/>
                  </a:lnTo>
                  <a:lnTo>
                    <a:pt x="0" y="2225278"/>
                  </a:lnTo>
                  <a:close/>
                </a:path>
              </a:pathLst>
            </a:custGeom>
            <a:solidFill>
              <a:srgbClr val="000000">
                <a:alpha val="0"/>
              </a:srgbClr>
            </a:solidFill>
          </p:spPr>
        </p:sp>
        <p:sp>
          <p:nvSpPr>
            <p:cNvPr id="9" name="TextBox 9"/>
            <p:cNvSpPr txBox="1"/>
            <p:nvPr/>
          </p:nvSpPr>
          <p:spPr>
            <a:xfrm>
              <a:off x="0" y="-47625"/>
              <a:ext cx="12872640" cy="2272903"/>
            </a:xfrm>
            <a:prstGeom prst="rect">
              <a:avLst/>
            </a:prstGeom>
          </p:spPr>
          <p:txBody>
            <a:bodyPr lIns="0" tIns="0" rIns="0" bIns="0" rtlCol="0" anchor="t"/>
            <a:lstStyle/>
            <a:p>
              <a:pPr algn="l">
                <a:lnSpc>
                  <a:spcPts val="6562"/>
                </a:lnSpc>
              </a:pPr>
              <a:r>
                <a:rPr lang="en-US" sz="5250" b="1" dirty="0">
                  <a:solidFill>
                    <a:srgbClr val="1F1E1E"/>
                  </a:solidFill>
                  <a:latin typeface="+mj-lt"/>
                  <a:ea typeface="Arimo Bold"/>
                  <a:cs typeface="Arimo Bold"/>
                  <a:sym typeface="Arimo Bold"/>
                </a:rPr>
                <a:t>Επιπτώσεις στην οικονομία - Βιομηχανία</a:t>
              </a:r>
            </a:p>
          </p:txBody>
        </p:sp>
      </p:grpSp>
      <p:grpSp>
        <p:nvGrpSpPr>
          <p:cNvPr id="10" name="Group 10"/>
          <p:cNvGrpSpPr/>
          <p:nvPr/>
        </p:nvGrpSpPr>
        <p:grpSpPr>
          <a:xfrm>
            <a:off x="882997" y="3437335"/>
            <a:ext cx="580281" cy="580281"/>
            <a:chOff x="0" y="0"/>
            <a:chExt cx="773708" cy="773708"/>
          </a:xfrm>
        </p:grpSpPr>
        <p:sp>
          <p:nvSpPr>
            <p:cNvPr id="11" name="Freeform 11"/>
            <p:cNvSpPr/>
            <p:nvPr/>
          </p:nvSpPr>
          <p:spPr>
            <a:xfrm>
              <a:off x="6350" y="6350"/>
              <a:ext cx="761111" cy="761111"/>
            </a:xfrm>
            <a:custGeom>
              <a:avLst/>
              <a:gdLst/>
              <a:ahLst/>
              <a:cxnLst/>
              <a:rect l="l" t="t" r="r" b="b"/>
              <a:pathLst>
                <a:path w="761111" h="761111">
                  <a:moveTo>
                    <a:pt x="0" y="142113"/>
                  </a:moveTo>
                  <a:cubicBezTo>
                    <a:pt x="0" y="63627"/>
                    <a:pt x="63627" y="0"/>
                    <a:pt x="142113" y="0"/>
                  </a:cubicBezTo>
                  <a:lnTo>
                    <a:pt x="618998" y="0"/>
                  </a:lnTo>
                  <a:cubicBezTo>
                    <a:pt x="697484" y="0"/>
                    <a:pt x="761111" y="63627"/>
                    <a:pt x="761111" y="142113"/>
                  </a:cubicBezTo>
                  <a:lnTo>
                    <a:pt x="761111" y="618998"/>
                  </a:lnTo>
                  <a:cubicBezTo>
                    <a:pt x="761111" y="697484"/>
                    <a:pt x="697484" y="761111"/>
                    <a:pt x="618998" y="761111"/>
                  </a:cubicBezTo>
                  <a:lnTo>
                    <a:pt x="142113" y="761111"/>
                  </a:lnTo>
                  <a:cubicBezTo>
                    <a:pt x="63627" y="760984"/>
                    <a:pt x="0" y="697357"/>
                    <a:pt x="0" y="618998"/>
                  </a:cubicBezTo>
                  <a:close/>
                </a:path>
              </a:pathLst>
            </a:custGeom>
            <a:solidFill>
              <a:srgbClr val="D5DCF6"/>
            </a:solidFill>
          </p:spPr>
        </p:sp>
        <p:sp>
          <p:nvSpPr>
            <p:cNvPr id="12" name="Freeform 12"/>
            <p:cNvSpPr/>
            <p:nvPr/>
          </p:nvSpPr>
          <p:spPr>
            <a:xfrm>
              <a:off x="0" y="0"/>
              <a:ext cx="773811" cy="773811"/>
            </a:xfrm>
            <a:custGeom>
              <a:avLst/>
              <a:gdLst/>
              <a:ahLst/>
              <a:cxnLst/>
              <a:rect l="l" t="t" r="r" b="b"/>
              <a:pathLst>
                <a:path w="773811" h="773811">
                  <a:moveTo>
                    <a:pt x="0" y="148463"/>
                  </a:moveTo>
                  <a:cubicBezTo>
                    <a:pt x="0" y="66421"/>
                    <a:pt x="66421" y="0"/>
                    <a:pt x="148463" y="0"/>
                  </a:cubicBezTo>
                  <a:lnTo>
                    <a:pt x="625348" y="0"/>
                  </a:lnTo>
                  <a:lnTo>
                    <a:pt x="625348" y="6350"/>
                  </a:lnTo>
                  <a:lnTo>
                    <a:pt x="625348" y="0"/>
                  </a:lnTo>
                  <a:cubicBezTo>
                    <a:pt x="707263" y="0"/>
                    <a:pt x="773811" y="66421"/>
                    <a:pt x="773811" y="148463"/>
                  </a:cubicBezTo>
                  <a:lnTo>
                    <a:pt x="767461" y="148463"/>
                  </a:lnTo>
                  <a:lnTo>
                    <a:pt x="773811" y="148463"/>
                  </a:lnTo>
                  <a:lnTo>
                    <a:pt x="773811" y="625348"/>
                  </a:lnTo>
                  <a:lnTo>
                    <a:pt x="767461" y="625348"/>
                  </a:lnTo>
                  <a:lnTo>
                    <a:pt x="773811" y="625348"/>
                  </a:lnTo>
                  <a:cubicBezTo>
                    <a:pt x="773811" y="707263"/>
                    <a:pt x="707390" y="773811"/>
                    <a:pt x="625348" y="773811"/>
                  </a:cubicBezTo>
                  <a:lnTo>
                    <a:pt x="625348" y="767461"/>
                  </a:lnTo>
                  <a:lnTo>
                    <a:pt x="625348" y="773811"/>
                  </a:lnTo>
                  <a:lnTo>
                    <a:pt x="148463" y="773811"/>
                  </a:lnTo>
                  <a:lnTo>
                    <a:pt x="148463" y="767461"/>
                  </a:lnTo>
                  <a:lnTo>
                    <a:pt x="148463" y="773811"/>
                  </a:lnTo>
                  <a:cubicBezTo>
                    <a:pt x="66421" y="773684"/>
                    <a:pt x="0" y="707263"/>
                    <a:pt x="0" y="625348"/>
                  </a:cubicBezTo>
                  <a:lnTo>
                    <a:pt x="0" y="148463"/>
                  </a:lnTo>
                  <a:lnTo>
                    <a:pt x="6350" y="148463"/>
                  </a:lnTo>
                  <a:lnTo>
                    <a:pt x="0" y="148463"/>
                  </a:lnTo>
                  <a:moveTo>
                    <a:pt x="12700" y="148463"/>
                  </a:moveTo>
                  <a:lnTo>
                    <a:pt x="12700" y="625348"/>
                  </a:lnTo>
                  <a:lnTo>
                    <a:pt x="6350" y="625348"/>
                  </a:lnTo>
                  <a:lnTo>
                    <a:pt x="12700" y="625348"/>
                  </a:lnTo>
                  <a:cubicBezTo>
                    <a:pt x="12700" y="700278"/>
                    <a:pt x="73406" y="761111"/>
                    <a:pt x="148463" y="761111"/>
                  </a:cubicBezTo>
                  <a:lnTo>
                    <a:pt x="625348" y="761111"/>
                  </a:lnTo>
                  <a:cubicBezTo>
                    <a:pt x="700278" y="761111"/>
                    <a:pt x="761111" y="700405"/>
                    <a:pt x="761111" y="625348"/>
                  </a:cubicBezTo>
                  <a:lnTo>
                    <a:pt x="761111" y="148463"/>
                  </a:lnTo>
                  <a:cubicBezTo>
                    <a:pt x="760984" y="73406"/>
                    <a:pt x="700278" y="12700"/>
                    <a:pt x="625348" y="12700"/>
                  </a:cubicBezTo>
                  <a:lnTo>
                    <a:pt x="148463" y="12700"/>
                  </a:lnTo>
                  <a:lnTo>
                    <a:pt x="148463" y="6350"/>
                  </a:lnTo>
                  <a:lnTo>
                    <a:pt x="148463" y="12700"/>
                  </a:lnTo>
                  <a:cubicBezTo>
                    <a:pt x="73406" y="12700"/>
                    <a:pt x="12700" y="73406"/>
                    <a:pt x="12700" y="148463"/>
                  </a:cubicBezTo>
                  <a:close/>
                </a:path>
              </a:pathLst>
            </a:custGeom>
            <a:solidFill>
              <a:srgbClr val="BBC2DC"/>
            </a:solidFill>
          </p:spPr>
        </p:sp>
      </p:grpSp>
      <p:grpSp>
        <p:nvGrpSpPr>
          <p:cNvPr id="13" name="Group 13"/>
          <p:cNvGrpSpPr/>
          <p:nvPr/>
        </p:nvGrpSpPr>
        <p:grpSpPr>
          <a:xfrm>
            <a:off x="1712119" y="3442098"/>
            <a:ext cx="3876080" cy="834330"/>
            <a:chOff x="0" y="0"/>
            <a:chExt cx="5168107" cy="1112440"/>
          </a:xfrm>
        </p:grpSpPr>
        <p:sp>
          <p:nvSpPr>
            <p:cNvPr id="14" name="Freeform 14"/>
            <p:cNvSpPr/>
            <p:nvPr/>
          </p:nvSpPr>
          <p:spPr>
            <a:xfrm>
              <a:off x="0" y="0"/>
              <a:ext cx="5168107" cy="1112440"/>
            </a:xfrm>
            <a:custGeom>
              <a:avLst/>
              <a:gdLst/>
              <a:ahLst/>
              <a:cxnLst/>
              <a:rect l="l" t="t" r="r" b="b"/>
              <a:pathLst>
                <a:path w="5168107" h="1112440">
                  <a:moveTo>
                    <a:pt x="0" y="0"/>
                  </a:moveTo>
                  <a:lnTo>
                    <a:pt x="5168107" y="0"/>
                  </a:lnTo>
                  <a:lnTo>
                    <a:pt x="5168107" y="1112440"/>
                  </a:lnTo>
                  <a:lnTo>
                    <a:pt x="0" y="1112440"/>
                  </a:lnTo>
                  <a:close/>
                </a:path>
              </a:pathLst>
            </a:custGeom>
            <a:solidFill>
              <a:srgbClr val="000000">
                <a:alpha val="0"/>
              </a:srgbClr>
            </a:solidFill>
          </p:spPr>
        </p:sp>
        <p:sp>
          <p:nvSpPr>
            <p:cNvPr id="15" name="TextBox 15"/>
            <p:cNvSpPr txBox="1"/>
            <p:nvPr/>
          </p:nvSpPr>
          <p:spPr>
            <a:xfrm>
              <a:off x="0" y="-28575"/>
              <a:ext cx="5168107" cy="1141015"/>
            </a:xfrm>
            <a:prstGeom prst="rect">
              <a:avLst/>
            </a:prstGeom>
          </p:spPr>
          <p:txBody>
            <a:bodyPr lIns="0" tIns="0" rIns="0" bIns="0" rtlCol="0" anchor="t"/>
            <a:lstStyle/>
            <a:p>
              <a:pPr algn="l">
                <a:lnSpc>
                  <a:spcPts val="3249"/>
                </a:lnSpc>
              </a:pPr>
              <a:r>
                <a:rPr lang="en-US" sz="2625" b="1" dirty="0">
                  <a:solidFill>
                    <a:srgbClr val="3B3535"/>
                  </a:solidFill>
                  <a:latin typeface="+mj-lt"/>
                  <a:ea typeface="Arimo Bold"/>
                  <a:cs typeface="Arimo Bold"/>
                  <a:sym typeface="Arimo Bold"/>
                </a:rPr>
                <a:t>Αύξηση βιομηχανικών μονάδων</a:t>
              </a:r>
            </a:p>
          </p:txBody>
        </p:sp>
      </p:grpSp>
      <p:grpSp>
        <p:nvGrpSpPr>
          <p:cNvPr id="16" name="Group 16"/>
          <p:cNvGrpSpPr/>
          <p:nvPr/>
        </p:nvGrpSpPr>
        <p:grpSpPr>
          <a:xfrm>
            <a:off x="1712119" y="4428530"/>
            <a:ext cx="3876080" cy="1218010"/>
            <a:chOff x="0" y="0"/>
            <a:chExt cx="5168107" cy="1624013"/>
          </a:xfrm>
        </p:grpSpPr>
        <p:sp>
          <p:nvSpPr>
            <p:cNvPr id="17" name="Freeform 17"/>
            <p:cNvSpPr/>
            <p:nvPr/>
          </p:nvSpPr>
          <p:spPr>
            <a:xfrm>
              <a:off x="0" y="0"/>
              <a:ext cx="5168107" cy="1624013"/>
            </a:xfrm>
            <a:custGeom>
              <a:avLst/>
              <a:gdLst/>
              <a:ahLst/>
              <a:cxnLst/>
              <a:rect l="l" t="t" r="r" b="b"/>
              <a:pathLst>
                <a:path w="5168107" h="1624013">
                  <a:moveTo>
                    <a:pt x="0" y="0"/>
                  </a:moveTo>
                  <a:lnTo>
                    <a:pt x="5168107" y="0"/>
                  </a:lnTo>
                  <a:lnTo>
                    <a:pt x="5168107" y="1624013"/>
                  </a:lnTo>
                  <a:lnTo>
                    <a:pt x="0" y="1624013"/>
                  </a:lnTo>
                  <a:close/>
                </a:path>
              </a:pathLst>
            </a:custGeom>
            <a:solidFill>
              <a:srgbClr val="000000">
                <a:alpha val="0"/>
              </a:srgbClr>
            </a:solidFill>
          </p:spPr>
        </p:sp>
        <p:sp>
          <p:nvSpPr>
            <p:cNvPr id="18" name="TextBox 18"/>
            <p:cNvSpPr txBox="1"/>
            <p:nvPr/>
          </p:nvSpPr>
          <p:spPr>
            <a:xfrm>
              <a:off x="0" y="-95250"/>
              <a:ext cx="5168107" cy="1719263"/>
            </a:xfrm>
            <a:prstGeom prst="rect">
              <a:avLst/>
            </a:prstGeom>
          </p:spPr>
          <p:txBody>
            <a:bodyPr lIns="0" tIns="0" rIns="0" bIns="0" rtlCol="0" anchor="t"/>
            <a:lstStyle/>
            <a:p>
              <a:pPr algn="l">
                <a:lnSpc>
                  <a:spcPts val="3187"/>
                </a:lnSpc>
              </a:pPr>
              <a:r>
                <a:rPr lang="en-US" sz="1937" dirty="0">
                  <a:solidFill>
                    <a:srgbClr val="3B3535"/>
                  </a:solidFill>
                  <a:latin typeface="+mj-lt"/>
                  <a:ea typeface="Arimo"/>
                  <a:cs typeface="Arimo"/>
                  <a:sym typeface="Arimo"/>
                </a:rPr>
                <a:t>Στη δεκαετία 1922-1932, διπλασιάστηκε ο αριθμός των βιομηχανικών μονάδων.</a:t>
              </a:r>
            </a:p>
          </p:txBody>
        </p:sp>
      </p:grpSp>
      <p:grpSp>
        <p:nvGrpSpPr>
          <p:cNvPr id="19" name="Group 19"/>
          <p:cNvGrpSpPr/>
          <p:nvPr/>
        </p:nvGrpSpPr>
        <p:grpSpPr>
          <a:xfrm>
            <a:off x="5837039" y="3437335"/>
            <a:ext cx="580281" cy="580281"/>
            <a:chOff x="0" y="0"/>
            <a:chExt cx="773708" cy="773708"/>
          </a:xfrm>
        </p:grpSpPr>
        <p:sp>
          <p:nvSpPr>
            <p:cNvPr id="20" name="Freeform 20"/>
            <p:cNvSpPr/>
            <p:nvPr/>
          </p:nvSpPr>
          <p:spPr>
            <a:xfrm>
              <a:off x="6350" y="6350"/>
              <a:ext cx="761111" cy="761111"/>
            </a:xfrm>
            <a:custGeom>
              <a:avLst/>
              <a:gdLst/>
              <a:ahLst/>
              <a:cxnLst/>
              <a:rect l="l" t="t" r="r" b="b"/>
              <a:pathLst>
                <a:path w="761111" h="761111">
                  <a:moveTo>
                    <a:pt x="0" y="142113"/>
                  </a:moveTo>
                  <a:cubicBezTo>
                    <a:pt x="0" y="63627"/>
                    <a:pt x="63627" y="0"/>
                    <a:pt x="142113" y="0"/>
                  </a:cubicBezTo>
                  <a:lnTo>
                    <a:pt x="618998" y="0"/>
                  </a:lnTo>
                  <a:cubicBezTo>
                    <a:pt x="697484" y="0"/>
                    <a:pt x="761111" y="63627"/>
                    <a:pt x="761111" y="142113"/>
                  </a:cubicBezTo>
                  <a:lnTo>
                    <a:pt x="761111" y="618998"/>
                  </a:lnTo>
                  <a:cubicBezTo>
                    <a:pt x="761111" y="697484"/>
                    <a:pt x="697484" y="761111"/>
                    <a:pt x="618998" y="761111"/>
                  </a:cubicBezTo>
                  <a:lnTo>
                    <a:pt x="142113" y="761111"/>
                  </a:lnTo>
                  <a:cubicBezTo>
                    <a:pt x="63627" y="760984"/>
                    <a:pt x="0" y="697357"/>
                    <a:pt x="0" y="618998"/>
                  </a:cubicBezTo>
                  <a:close/>
                </a:path>
              </a:pathLst>
            </a:custGeom>
            <a:solidFill>
              <a:srgbClr val="D5DCF6"/>
            </a:solidFill>
          </p:spPr>
        </p:sp>
        <p:sp>
          <p:nvSpPr>
            <p:cNvPr id="21" name="Freeform 21"/>
            <p:cNvSpPr/>
            <p:nvPr/>
          </p:nvSpPr>
          <p:spPr>
            <a:xfrm>
              <a:off x="0" y="0"/>
              <a:ext cx="773811" cy="773811"/>
            </a:xfrm>
            <a:custGeom>
              <a:avLst/>
              <a:gdLst/>
              <a:ahLst/>
              <a:cxnLst/>
              <a:rect l="l" t="t" r="r" b="b"/>
              <a:pathLst>
                <a:path w="773811" h="773811">
                  <a:moveTo>
                    <a:pt x="0" y="148463"/>
                  </a:moveTo>
                  <a:cubicBezTo>
                    <a:pt x="0" y="66421"/>
                    <a:pt x="66421" y="0"/>
                    <a:pt x="148463" y="0"/>
                  </a:cubicBezTo>
                  <a:lnTo>
                    <a:pt x="625348" y="0"/>
                  </a:lnTo>
                  <a:lnTo>
                    <a:pt x="625348" y="6350"/>
                  </a:lnTo>
                  <a:lnTo>
                    <a:pt x="625348" y="0"/>
                  </a:lnTo>
                  <a:cubicBezTo>
                    <a:pt x="707263" y="0"/>
                    <a:pt x="773811" y="66421"/>
                    <a:pt x="773811" y="148463"/>
                  </a:cubicBezTo>
                  <a:lnTo>
                    <a:pt x="767461" y="148463"/>
                  </a:lnTo>
                  <a:lnTo>
                    <a:pt x="773811" y="148463"/>
                  </a:lnTo>
                  <a:lnTo>
                    <a:pt x="773811" y="625348"/>
                  </a:lnTo>
                  <a:lnTo>
                    <a:pt x="767461" y="625348"/>
                  </a:lnTo>
                  <a:lnTo>
                    <a:pt x="773811" y="625348"/>
                  </a:lnTo>
                  <a:cubicBezTo>
                    <a:pt x="773811" y="707263"/>
                    <a:pt x="707390" y="773811"/>
                    <a:pt x="625348" y="773811"/>
                  </a:cubicBezTo>
                  <a:lnTo>
                    <a:pt x="625348" y="767461"/>
                  </a:lnTo>
                  <a:lnTo>
                    <a:pt x="625348" y="773811"/>
                  </a:lnTo>
                  <a:lnTo>
                    <a:pt x="148463" y="773811"/>
                  </a:lnTo>
                  <a:lnTo>
                    <a:pt x="148463" y="767461"/>
                  </a:lnTo>
                  <a:lnTo>
                    <a:pt x="148463" y="773811"/>
                  </a:lnTo>
                  <a:cubicBezTo>
                    <a:pt x="66421" y="773684"/>
                    <a:pt x="0" y="707263"/>
                    <a:pt x="0" y="625348"/>
                  </a:cubicBezTo>
                  <a:lnTo>
                    <a:pt x="0" y="148463"/>
                  </a:lnTo>
                  <a:lnTo>
                    <a:pt x="6350" y="148463"/>
                  </a:lnTo>
                  <a:lnTo>
                    <a:pt x="0" y="148463"/>
                  </a:lnTo>
                  <a:moveTo>
                    <a:pt x="12700" y="148463"/>
                  </a:moveTo>
                  <a:lnTo>
                    <a:pt x="12700" y="625348"/>
                  </a:lnTo>
                  <a:lnTo>
                    <a:pt x="6350" y="625348"/>
                  </a:lnTo>
                  <a:lnTo>
                    <a:pt x="12700" y="625348"/>
                  </a:lnTo>
                  <a:cubicBezTo>
                    <a:pt x="12700" y="700278"/>
                    <a:pt x="73406" y="761111"/>
                    <a:pt x="148463" y="761111"/>
                  </a:cubicBezTo>
                  <a:lnTo>
                    <a:pt x="625348" y="761111"/>
                  </a:lnTo>
                  <a:cubicBezTo>
                    <a:pt x="700278" y="761111"/>
                    <a:pt x="761111" y="700405"/>
                    <a:pt x="761111" y="625348"/>
                  </a:cubicBezTo>
                  <a:lnTo>
                    <a:pt x="761111" y="148463"/>
                  </a:lnTo>
                  <a:cubicBezTo>
                    <a:pt x="760984" y="73406"/>
                    <a:pt x="700278" y="12700"/>
                    <a:pt x="625348" y="12700"/>
                  </a:cubicBezTo>
                  <a:lnTo>
                    <a:pt x="148463" y="12700"/>
                  </a:lnTo>
                  <a:lnTo>
                    <a:pt x="148463" y="6350"/>
                  </a:lnTo>
                  <a:lnTo>
                    <a:pt x="148463" y="12700"/>
                  </a:lnTo>
                  <a:cubicBezTo>
                    <a:pt x="73406" y="12700"/>
                    <a:pt x="12700" y="73406"/>
                    <a:pt x="12700" y="148463"/>
                  </a:cubicBezTo>
                  <a:close/>
                </a:path>
              </a:pathLst>
            </a:custGeom>
            <a:solidFill>
              <a:srgbClr val="BBC2DC"/>
            </a:solidFill>
          </p:spPr>
        </p:sp>
      </p:grpSp>
      <p:grpSp>
        <p:nvGrpSpPr>
          <p:cNvPr id="22" name="Group 22"/>
          <p:cNvGrpSpPr/>
          <p:nvPr/>
        </p:nvGrpSpPr>
        <p:grpSpPr>
          <a:xfrm>
            <a:off x="6666160" y="3442098"/>
            <a:ext cx="3741688" cy="417165"/>
            <a:chOff x="0" y="0"/>
            <a:chExt cx="4988917" cy="556220"/>
          </a:xfrm>
        </p:grpSpPr>
        <p:sp>
          <p:nvSpPr>
            <p:cNvPr id="23" name="Freeform 23"/>
            <p:cNvSpPr/>
            <p:nvPr/>
          </p:nvSpPr>
          <p:spPr>
            <a:xfrm>
              <a:off x="0" y="0"/>
              <a:ext cx="4988917" cy="556220"/>
            </a:xfrm>
            <a:custGeom>
              <a:avLst/>
              <a:gdLst/>
              <a:ahLst/>
              <a:cxnLst/>
              <a:rect l="l" t="t" r="r" b="b"/>
              <a:pathLst>
                <a:path w="4988917" h="556220">
                  <a:moveTo>
                    <a:pt x="0" y="0"/>
                  </a:moveTo>
                  <a:lnTo>
                    <a:pt x="4988917" y="0"/>
                  </a:lnTo>
                  <a:lnTo>
                    <a:pt x="4988917" y="556220"/>
                  </a:lnTo>
                  <a:lnTo>
                    <a:pt x="0" y="556220"/>
                  </a:lnTo>
                  <a:close/>
                </a:path>
              </a:pathLst>
            </a:custGeom>
            <a:solidFill>
              <a:srgbClr val="000000">
                <a:alpha val="0"/>
              </a:srgbClr>
            </a:solidFill>
          </p:spPr>
        </p:sp>
        <p:sp>
          <p:nvSpPr>
            <p:cNvPr id="24" name="TextBox 24"/>
            <p:cNvSpPr txBox="1"/>
            <p:nvPr/>
          </p:nvSpPr>
          <p:spPr>
            <a:xfrm>
              <a:off x="0" y="-28575"/>
              <a:ext cx="4988917" cy="584795"/>
            </a:xfrm>
            <a:prstGeom prst="rect">
              <a:avLst/>
            </a:prstGeom>
          </p:spPr>
          <p:txBody>
            <a:bodyPr lIns="0" tIns="0" rIns="0" bIns="0" rtlCol="0" anchor="t"/>
            <a:lstStyle/>
            <a:p>
              <a:pPr algn="l">
                <a:lnSpc>
                  <a:spcPts val="3249"/>
                </a:lnSpc>
              </a:pPr>
              <a:r>
                <a:rPr lang="en-US" sz="2625" b="1" dirty="0">
                  <a:solidFill>
                    <a:srgbClr val="3B3535"/>
                  </a:solidFill>
                  <a:latin typeface="+mj-lt"/>
                  <a:ea typeface="Arimo Bold"/>
                  <a:cs typeface="Arimo Bold"/>
                  <a:sym typeface="Arimo Bold"/>
                </a:rPr>
                <a:t>Συμμετοχή προσφύγων</a:t>
              </a:r>
            </a:p>
          </p:txBody>
        </p:sp>
      </p:grpSp>
      <p:grpSp>
        <p:nvGrpSpPr>
          <p:cNvPr id="25" name="Group 25"/>
          <p:cNvGrpSpPr/>
          <p:nvPr/>
        </p:nvGrpSpPr>
        <p:grpSpPr>
          <a:xfrm>
            <a:off x="6666160" y="4011365"/>
            <a:ext cx="3876080" cy="2842022"/>
            <a:chOff x="0" y="0"/>
            <a:chExt cx="5168107" cy="3789363"/>
          </a:xfrm>
        </p:grpSpPr>
        <p:sp>
          <p:nvSpPr>
            <p:cNvPr id="26" name="Freeform 26"/>
            <p:cNvSpPr/>
            <p:nvPr/>
          </p:nvSpPr>
          <p:spPr>
            <a:xfrm>
              <a:off x="0" y="0"/>
              <a:ext cx="5168107" cy="3789363"/>
            </a:xfrm>
            <a:custGeom>
              <a:avLst/>
              <a:gdLst/>
              <a:ahLst/>
              <a:cxnLst/>
              <a:rect l="l" t="t" r="r" b="b"/>
              <a:pathLst>
                <a:path w="5168107" h="3789363">
                  <a:moveTo>
                    <a:pt x="0" y="0"/>
                  </a:moveTo>
                  <a:lnTo>
                    <a:pt x="5168107" y="0"/>
                  </a:lnTo>
                  <a:lnTo>
                    <a:pt x="5168107" y="3789363"/>
                  </a:lnTo>
                  <a:lnTo>
                    <a:pt x="0" y="3789363"/>
                  </a:lnTo>
                  <a:close/>
                </a:path>
              </a:pathLst>
            </a:custGeom>
            <a:solidFill>
              <a:srgbClr val="000000">
                <a:alpha val="0"/>
              </a:srgbClr>
            </a:solidFill>
          </p:spPr>
        </p:sp>
        <p:sp>
          <p:nvSpPr>
            <p:cNvPr id="27" name="TextBox 27"/>
            <p:cNvSpPr txBox="1"/>
            <p:nvPr/>
          </p:nvSpPr>
          <p:spPr>
            <a:xfrm>
              <a:off x="0" y="-95250"/>
              <a:ext cx="5168107" cy="3884613"/>
            </a:xfrm>
            <a:prstGeom prst="rect">
              <a:avLst/>
            </a:prstGeom>
          </p:spPr>
          <p:txBody>
            <a:bodyPr lIns="0" tIns="0" rIns="0" bIns="0" rtlCol="0" anchor="t"/>
            <a:lstStyle/>
            <a:p>
              <a:pPr algn="l">
                <a:lnSpc>
                  <a:spcPts val="3187"/>
                </a:lnSpc>
              </a:pPr>
              <a:r>
                <a:rPr lang="en-US" sz="1937" dirty="0">
                  <a:solidFill>
                    <a:srgbClr val="3B3535"/>
                  </a:solidFill>
                  <a:latin typeface="+mj-lt"/>
                  <a:ea typeface="Arimo"/>
                  <a:cs typeface="Arimo"/>
                  <a:sym typeface="Arimo"/>
                </a:rPr>
                <a:t>Η συμμετοχή των προσφύγων (ως κεφαλαιούχων και ως εργατών) ήταν μεγαλύτερη στην κλωστοϋφαντουργία, την ταπητουργία, τη μεταξουργία, την αλευροβιομηχανία και την παραγωγή οικοδομικών υλικών.</a:t>
              </a:r>
            </a:p>
          </p:txBody>
        </p:sp>
      </p:grpSp>
      <p:grpSp>
        <p:nvGrpSpPr>
          <p:cNvPr id="28" name="Group 28"/>
          <p:cNvGrpSpPr/>
          <p:nvPr/>
        </p:nvGrpSpPr>
        <p:grpSpPr>
          <a:xfrm>
            <a:off x="882997" y="7387530"/>
            <a:ext cx="580281" cy="580281"/>
            <a:chOff x="0" y="0"/>
            <a:chExt cx="773708" cy="773708"/>
          </a:xfrm>
        </p:grpSpPr>
        <p:sp>
          <p:nvSpPr>
            <p:cNvPr id="29" name="Freeform 29"/>
            <p:cNvSpPr/>
            <p:nvPr/>
          </p:nvSpPr>
          <p:spPr>
            <a:xfrm>
              <a:off x="6350" y="6350"/>
              <a:ext cx="761111" cy="761111"/>
            </a:xfrm>
            <a:custGeom>
              <a:avLst/>
              <a:gdLst/>
              <a:ahLst/>
              <a:cxnLst/>
              <a:rect l="l" t="t" r="r" b="b"/>
              <a:pathLst>
                <a:path w="761111" h="761111">
                  <a:moveTo>
                    <a:pt x="0" y="142113"/>
                  </a:moveTo>
                  <a:cubicBezTo>
                    <a:pt x="0" y="63627"/>
                    <a:pt x="63627" y="0"/>
                    <a:pt x="142113" y="0"/>
                  </a:cubicBezTo>
                  <a:lnTo>
                    <a:pt x="618998" y="0"/>
                  </a:lnTo>
                  <a:cubicBezTo>
                    <a:pt x="697484" y="0"/>
                    <a:pt x="761111" y="63627"/>
                    <a:pt x="761111" y="142113"/>
                  </a:cubicBezTo>
                  <a:lnTo>
                    <a:pt x="761111" y="618998"/>
                  </a:lnTo>
                  <a:cubicBezTo>
                    <a:pt x="761111" y="697484"/>
                    <a:pt x="697484" y="761111"/>
                    <a:pt x="618998" y="761111"/>
                  </a:cubicBezTo>
                  <a:lnTo>
                    <a:pt x="142113" y="761111"/>
                  </a:lnTo>
                  <a:cubicBezTo>
                    <a:pt x="63627" y="760984"/>
                    <a:pt x="0" y="697357"/>
                    <a:pt x="0" y="618998"/>
                  </a:cubicBezTo>
                  <a:close/>
                </a:path>
              </a:pathLst>
            </a:custGeom>
            <a:solidFill>
              <a:srgbClr val="D5DCF6"/>
            </a:solidFill>
          </p:spPr>
        </p:sp>
        <p:sp>
          <p:nvSpPr>
            <p:cNvPr id="30" name="Freeform 30"/>
            <p:cNvSpPr/>
            <p:nvPr/>
          </p:nvSpPr>
          <p:spPr>
            <a:xfrm>
              <a:off x="0" y="0"/>
              <a:ext cx="773811" cy="773811"/>
            </a:xfrm>
            <a:custGeom>
              <a:avLst/>
              <a:gdLst/>
              <a:ahLst/>
              <a:cxnLst/>
              <a:rect l="l" t="t" r="r" b="b"/>
              <a:pathLst>
                <a:path w="773811" h="773811">
                  <a:moveTo>
                    <a:pt x="0" y="148463"/>
                  </a:moveTo>
                  <a:cubicBezTo>
                    <a:pt x="0" y="66421"/>
                    <a:pt x="66421" y="0"/>
                    <a:pt x="148463" y="0"/>
                  </a:cubicBezTo>
                  <a:lnTo>
                    <a:pt x="625348" y="0"/>
                  </a:lnTo>
                  <a:lnTo>
                    <a:pt x="625348" y="6350"/>
                  </a:lnTo>
                  <a:lnTo>
                    <a:pt x="625348" y="0"/>
                  </a:lnTo>
                  <a:cubicBezTo>
                    <a:pt x="707263" y="0"/>
                    <a:pt x="773811" y="66421"/>
                    <a:pt x="773811" y="148463"/>
                  </a:cubicBezTo>
                  <a:lnTo>
                    <a:pt x="767461" y="148463"/>
                  </a:lnTo>
                  <a:lnTo>
                    <a:pt x="773811" y="148463"/>
                  </a:lnTo>
                  <a:lnTo>
                    <a:pt x="773811" y="625348"/>
                  </a:lnTo>
                  <a:lnTo>
                    <a:pt x="767461" y="625348"/>
                  </a:lnTo>
                  <a:lnTo>
                    <a:pt x="773811" y="625348"/>
                  </a:lnTo>
                  <a:cubicBezTo>
                    <a:pt x="773811" y="707263"/>
                    <a:pt x="707390" y="773811"/>
                    <a:pt x="625348" y="773811"/>
                  </a:cubicBezTo>
                  <a:lnTo>
                    <a:pt x="625348" y="767461"/>
                  </a:lnTo>
                  <a:lnTo>
                    <a:pt x="625348" y="773811"/>
                  </a:lnTo>
                  <a:lnTo>
                    <a:pt x="148463" y="773811"/>
                  </a:lnTo>
                  <a:lnTo>
                    <a:pt x="148463" y="767461"/>
                  </a:lnTo>
                  <a:lnTo>
                    <a:pt x="148463" y="773811"/>
                  </a:lnTo>
                  <a:cubicBezTo>
                    <a:pt x="66421" y="773684"/>
                    <a:pt x="0" y="707263"/>
                    <a:pt x="0" y="625348"/>
                  </a:cubicBezTo>
                  <a:lnTo>
                    <a:pt x="0" y="148463"/>
                  </a:lnTo>
                  <a:lnTo>
                    <a:pt x="6350" y="148463"/>
                  </a:lnTo>
                  <a:lnTo>
                    <a:pt x="0" y="148463"/>
                  </a:lnTo>
                  <a:moveTo>
                    <a:pt x="12700" y="148463"/>
                  </a:moveTo>
                  <a:lnTo>
                    <a:pt x="12700" y="625348"/>
                  </a:lnTo>
                  <a:lnTo>
                    <a:pt x="6350" y="625348"/>
                  </a:lnTo>
                  <a:lnTo>
                    <a:pt x="12700" y="625348"/>
                  </a:lnTo>
                  <a:cubicBezTo>
                    <a:pt x="12700" y="700278"/>
                    <a:pt x="73406" y="761111"/>
                    <a:pt x="148463" y="761111"/>
                  </a:cubicBezTo>
                  <a:lnTo>
                    <a:pt x="625348" y="761111"/>
                  </a:lnTo>
                  <a:cubicBezTo>
                    <a:pt x="700278" y="761111"/>
                    <a:pt x="761111" y="700405"/>
                    <a:pt x="761111" y="625348"/>
                  </a:cubicBezTo>
                  <a:lnTo>
                    <a:pt x="761111" y="148463"/>
                  </a:lnTo>
                  <a:cubicBezTo>
                    <a:pt x="760984" y="73406"/>
                    <a:pt x="700278" y="12700"/>
                    <a:pt x="625348" y="12700"/>
                  </a:cubicBezTo>
                  <a:lnTo>
                    <a:pt x="148463" y="12700"/>
                  </a:lnTo>
                  <a:lnTo>
                    <a:pt x="148463" y="6350"/>
                  </a:lnTo>
                  <a:lnTo>
                    <a:pt x="148463" y="12700"/>
                  </a:lnTo>
                  <a:cubicBezTo>
                    <a:pt x="73406" y="12700"/>
                    <a:pt x="12700" y="73406"/>
                    <a:pt x="12700" y="148463"/>
                  </a:cubicBezTo>
                  <a:close/>
                </a:path>
              </a:pathLst>
            </a:custGeom>
            <a:solidFill>
              <a:srgbClr val="BBC2DC"/>
            </a:solidFill>
          </p:spPr>
        </p:sp>
      </p:grpSp>
      <p:grpSp>
        <p:nvGrpSpPr>
          <p:cNvPr id="31" name="Group 31"/>
          <p:cNvGrpSpPr/>
          <p:nvPr/>
        </p:nvGrpSpPr>
        <p:grpSpPr>
          <a:xfrm>
            <a:off x="1712119" y="7392292"/>
            <a:ext cx="3337769" cy="417165"/>
            <a:chOff x="0" y="0"/>
            <a:chExt cx="4450358" cy="556220"/>
          </a:xfrm>
        </p:grpSpPr>
        <p:sp>
          <p:nvSpPr>
            <p:cNvPr id="32" name="Freeform 32"/>
            <p:cNvSpPr/>
            <p:nvPr/>
          </p:nvSpPr>
          <p:spPr>
            <a:xfrm>
              <a:off x="0" y="0"/>
              <a:ext cx="4450358" cy="556220"/>
            </a:xfrm>
            <a:custGeom>
              <a:avLst/>
              <a:gdLst/>
              <a:ahLst/>
              <a:cxnLst/>
              <a:rect l="l" t="t" r="r" b="b"/>
              <a:pathLst>
                <a:path w="4450358" h="556220">
                  <a:moveTo>
                    <a:pt x="0" y="0"/>
                  </a:moveTo>
                  <a:lnTo>
                    <a:pt x="4450358" y="0"/>
                  </a:lnTo>
                  <a:lnTo>
                    <a:pt x="4450358" y="556220"/>
                  </a:lnTo>
                  <a:lnTo>
                    <a:pt x="0" y="556220"/>
                  </a:lnTo>
                  <a:close/>
                </a:path>
              </a:pathLst>
            </a:custGeom>
            <a:solidFill>
              <a:srgbClr val="000000">
                <a:alpha val="0"/>
              </a:srgbClr>
            </a:solidFill>
          </p:spPr>
        </p:sp>
        <p:sp>
          <p:nvSpPr>
            <p:cNvPr id="33" name="TextBox 33"/>
            <p:cNvSpPr txBox="1"/>
            <p:nvPr/>
          </p:nvSpPr>
          <p:spPr>
            <a:xfrm>
              <a:off x="0" y="-28575"/>
              <a:ext cx="4450358" cy="584795"/>
            </a:xfrm>
            <a:prstGeom prst="rect">
              <a:avLst/>
            </a:prstGeom>
          </p:spPr>
          <p:txBody>
            <a:bodyPr lIns="0" tIns="0" rIns="0" bIns="0" rtlCol="0" anchor="t"/>
            <a:lstStyle/>
            <a:p>
              <a:pPr algn="l">
                <a:lnSpc>
                  <a:spcPts val="3249"/>
                </a:lnSpc>
              </a:pPr>
              <a:r>
                <a:rPr lang="en-US" sz="2625" b="1" dirty="0">
                  <a:solidFill>
                    <a:srgbClr val="3B3535"/>
                  </a:solidFill>
                  <a:latin typeface="+mj-lt"/>
                  <a:ea typeface="Arimo Bold"/>
                  <a:cs typeface="Arimo Bold"/>
                  <a:sym typeface="Arimo Bold"/>
                </a:rPr>
                <a:t>Γυναικεία εργασία</a:t>
              </a:r>
            </a:p>
          </p:txBody>
        </p:sp>
      </p:grpSp>
      <p:grpSp>
        <p:nvGrpSpPr>
          <p:cNvPr id="34" name="Group 34"/>
          <p:cNvGrpSpPr/>
          <p:nvPr/>
        </p:nvGrpSpPr>
        <p:grpSpPr>
          <a:xfrm>
            <a:off x="1712119" y="7961560"/>
            <a:ext cx="8830121" cy="1218010"/>
            <a:chOff x="0" y="0"/>
            <a:chExt cx="11773495" cy="1624013"/>
          </a:xfrm>
        </p:grpSpPr>
        <p:sp>
          <p:nvSpPr>
            <p:cNvPr id="35" name="Freeform 35"/>
            <p:cNvSpPr/>
            <p:nvPr/>
          </p:nvSpPr>
          <p:spPr>
            <a:xfrm>
              <a:off x="0" y="0"/>
              <a:ext cx="11773495" cy="1624013"/>
            </a:xfrm>
            <a:custGeom>
              <a:avLst/>
              <a:gdLst/>
              <a:ahLst/>
              <a:cxnLst/>
              <a:rect l="l" t="t" r="r" b="b"/>
              <a:pathLst>
                <a:path w="11773495" h="1624013">
                  <a:moveTo>
                    <a:pt x="0" y="0"/>
                  </a:moveTo>
                  <a:lnTo>
                    <a:pt x="11773495" y="0"/>
                  </a:lnTo>
                  <a:lnTo>
                    <a:pt x="11773495" y="1624013"/>
                  </a:lnTo>
                  <a:lnTo>
                    <a:pt x="0" y="1624013"/>
                  </a:lnTo>
                  <a:close/>
                </a:path>
              </a:pathLst>
            </a:custGeom>
            <a:solidFill>
              <a:srgbClr val="000000">
                <a:alpha val="0"/>
              </a:srgbClr>
            </a:solidFill>
          </p:spPr>
        </p:sp>
        <p:sp>
          <p:nvSpPr>
            <p:cNvPr id="36" name="TextBox 36"/>
            <p:cNvSpPr txBox="1"/>
            <p:nvPr/>
          </p:nvSpPr>
          <p:spPr>
            <a:xfrm>
              <a:off x="0" y="-95250"/>
              <a:ext cx="11773495" cy="1719263"/>
            </a:xfrm>
            <a:prstGeom prst="rect">
              <a:avLst/>
            </a:prstGeom>
          </p:spPr>
          <p:txBody>
            <a:bodyPr lIns="0" tIns="0" rIns="0" bIns="0" rtlCol="0" anchor="t"/>
            <a:lstStyle/>
            <a:p>
              <a:pPr algn="l">
                <a:lnSpc>
                  <a:spcPts val="3187"/>
                </a:lnSpc>
              </a:pPr>
              <a:r>
                <a:rPr lang="en-US" sz="1937" dirty="0">
                  <a:solidFill>
                    <a:srgbClr val="3B3535"/>
                  </a:solidFill>
                  <a:latin typeface="+mj-lt"/>
                  <a:ea typeface="Arimo"/>
                  <a:cs typeface="Arimo"/>
                  <a:sym typeface="Arimo"/>
                </a:rPr>
                <a:t>Το 1930 οι γυναίκες αποτελούσαν την πλειονότητα των εργατών στην κλωστοϋφαντουργία, την καπνοβιομηχανία και τη βιομηχανία ετοίμων ενδυμάτων.</a:t>
              </a:r>
            </a:p>
          </p:txBody>
        </p:sp>
      </p:grpSp>
      <p:sp>
        <p:nvSpPr>
          <p:cNvPr id="37" name="Freeform 37"/>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l="-87687" r="-28918"/>
            </a:stretch>
          </a:blipFill>
        </p:spPr>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805886" y="1391480"/>
            <a:ext cx="9534228" cy="1781770"/>
            <a:chOff x="0" y="0"/>
            <a:chExt cx="12712303" cy="2375693"/>
          </a:xfrm>
        </p:grpSpPr>
        <p:sp>
          <p:nvSpPr>
            <p:cNvPr id="8" name="Freeform 8"/>
            <p:cNvSpPr/>
            <p:nvPr/>
          </p:nvSpPr>
          <p:spPr>
            <a:xfrm>
              <a:off x="0" y="0"/>
              <a:ext cx="12712303" cy="2375693"/>
            </a:xfrm>
            <a:custGeom>
              <a:avLst/>
              <a:gdLst/>
              <a:ahLst/>
              <a:cxnLst/>
              <a:rect l="l" t="t" r="r" b="b"/>
              <a:pathLst>
                <a:path w="12712303" h="2375693">
                  <a:moveTo>
                    <a:pt x="0" y="0"/>
                  </a:moveTo>
                  <a:lnTo>
                    <a:pt x="12712303" y="0"/>
                  </a:lnTo>
                  <a:lnTo>
                    <a:pt x="12712303" y="2375693"/>
                  </a:lnTo>
                  <a:lnTo>
                    <a:pt x="0" y="2375693"/>
                  </a:lnTo>
                  <a:close/>
                </a:path>
              </a:pathLst>
            </a:custGeom>
            <a:solidFill>
              <a:srgbClr val="000000">
                <a:alpha val="0"/>
              </a:srgbClr>
            </a:solidFill>
          </p:spPr>
        </p:sp>
        <p:sp>
          <p:nvSpPr>
            <p:cNvPr id="9" name="TextBox 9"/>
            <p:cNvSpPr txBox="1"/>
            <p:nvPr/>
          </p:nvSpPr>
          <p:spPr>
            <a:xfrm>
              <a:off x="0" y="-66675"/>
              <a:ext cx="12712303" cy="2442368"/>
            </a:xfrm>
            <a:prstGeom prst="rect">
              <a:avLst/>
            </a:prstGeom>
          </p:spPr>
          <p:txBody>
            <a:bodyPr lIns="0" tIns="0" rIns="0" bIns="0" rtlCol="0" anchor="t"/>
            <a:lstStyle/>
            <a:p>
              <a:pPr algn="l">
                <a:lnSpc>
                  <a:spcPts val="7000"/>
                </a:lnSpc>
              </a:pPr>
              <a:r>
                <a:rPr lang="en-US" sz="5562" b="1" dirty="0">
                  <a:solidFill>
                    <a:srgbClr val="1F1E1E"/>
                  </a:solidFill>
                  <a:latin typeface="+mj-lt"/>
                  <a:ea typeface="Arimo Bold"/>
                  <a:cs typeface="Arimo Bold"/>
                  <a:sym typeface="Arimo Bold"/>
                </a:rPr>
                <a:t>Επιπτώσεις στον πολιτισμό - Μουσική</a:t>
              </a:r>
            </a:p>
          </p:txBody>
        </p:sp>
      </p:grpSp>
      <p:sp>
        <p:nvSpPr>
          <p:cNvPr id="10" name="Freeform 10" descr="preencoded.png"/>
          <p:cNvSpPr/>
          <p:nvPr/>
        </p:nvSpPr>
        <p:spPr>
          <a:xfrm>
            <a:off x="7805886" y="4376291"/>
            <a:ext cx="677019" cy="677019"/>
          </a:xfrm>
          <a:custGeom>
            <a:avLst/>
            <a:gdLst/>
            <a:ahLst/>
            <a:cxnLst/>
            <a:rect l="l" t="t" r="r" b="b"/>
            <a:pathLst>
              <a:path w="677019" h="677019">
                <a:moveTo>
                  <a:pt x="0" y="0"/>
                </a:moveTo>
                <a:lnTo>
                  <a:pt x="677019" y="0"/>
                </a:lnTo>
                <a:lnTo>
                  <a:pt x="677019" y="677019"/>
                </a:lnTo>
                <a:lnTo>
                  <a:pt x="0" y="677019"/>
                </a:lnTo>
                <a:lnTo>
                  <a:pt x="0" y="0"/>
                </a:lnTo>
                <a:close/>
              </a:path>
            </a:pathLst>
          </a:custGeom>
          <a:blipFill>
            <a:blip r:embed="rId4"/>
            <a:stretch>
              <a:fillRect/>
            </a:stretch>
          </a:blipFill>
        </p:spPr>
      </p:sp>
      <p:grpSp>
        <p:nvGrpSpPr>
          <p:cNvPr id="11" name="Group 11"/>
          <p:cNvGrpSpPr/>
          <p:nvPr/>
        </p:nvGrpSpPr>
        <p:grpSpPr>
          <a:xfrm>
            <a:off x="7805886" y="5324029"/>
            <a:ext cx="3563391" cy="445294"/>
            <a:chOff x="0" y="0"/>
            <a:chExt cx="4751188" cy="593725"/>
          </a:xfrm>
        </p:grpSpPr>
        <p:sp>
          <p:nvSpPr>
            <p:cNvPr id="12" name="Freeform 12"/>
            <p:cNvSpPr/>
            <p:nvPr/>
          </p:nvSpPr>
          <p:spPr>
            <a:xfrm>
              <a:off x="0" y="0"/>
              <a:ext cx="4751188" cy="593725"/>
            </a:xfrm>
            <a:custGeom>
              <a:avLst/>
              <a:gdLst/>
              <a:ahLst/>
              <a:cxnLst/>
              <a:rect l="l" t="t" r="r" b="b"/>
              <a:pathLst>
                <a:path w="4751188" h="593725">
                  <a:moveTo>
                    <a:pt x="0" y="0"/>
                  </a:moveTo>
                  <a:lnTo>
                    <a:pt x="4751188" y="0"/>
                  </a:lnTo>
                  <a:lnTo>
                    <a:pt x="4751188" y="593725"/>
                  </a:lnTo>
                  <a:lnTo>
                    <a:pt x="0" y="593725"/>
                  </a:lnTo>
                  <a:close/>
                </a:path>
              </a:pathLst>
            </a:custGeom>
            <a:solidFill>
              <a:srgbClr val="000000">
                <a:alpha val="0"/>
              </a:srgbClr>
            </a:solidFill>
          </p:spPr>
        </p:sp>
        <p:sp>
          <p:nvSpPr>
            <p:cNvPr id="13" name="TextBox 13"/>
            <p:cNvSpPr txBox="1"/>
            <p:nvPr/>
          </p:nvSpPr>
          <p:spPr>
            <a:xfrm>
              <a:off x="0" y="-47625"/>
              <a:ext cx="4751188" cy="641350"/>
            </a:xfrm>
            <a:prstGeom prst="rect">
              <a:avLst/>
            </a:prstGeom>
          </p:spPr>
          <p:txBody>
            <a:bodyPr lIns="0" tIns="0" rIns="0" bIns="0" rtlCol="0" anchor="t"/>
            <a:lstStyle/>
            <a:p>
              <a:pPr algn="l">
                <a:lnSpc>
                  <a:spcPts val="3500"/>
                </a:lnSpc>
              </a:pPr>
              <a:r>
                <a:rPr lang="en-US" sz="2750" b="1" dirty="0">
                  <a:solidFill>
                    <a:srgbClr val="3B3535"/>
                  </a:solidFill>
                  <a:latin typeface="+mj-lt"/>
                  <a:ea typeface="Arimo Bold"/>
                  <a:cs typeface="Arimo Bold"/>
                  <a:sym typeface="Arimo Bold"/>
                </a:rPr>
                <a:t>Ρεμπέτικα</a:t>
              </a:r>
            </a:p>
          </p:txBody>
        </p:sp>
      </p:grpSp>
      <p:grpSp>
        <p:nvGrpSpPr>
          <p:cNvPr id="14" name="Group 14"/>
          <p:cNvGrpSpPr/>
          <p:nvPr/>
        </p:nvGrpSpPr>
        <p:grpSpPr>
          <a:xfrm>
            <a:off x="7805886" y="5931694"/>
            <a:ext cx="4563964" cy="2166938"/>
            <a:chOff x="0" y="0"/>
            <a:chExt cx="6085285" cy="2889250"/>
          </a:xfrm>
        </p:grpSpPr>
        <p:sp>
          <p:nvSpPr>
            <p:cNvPr id="15" name="Freeform 15"/>
            <p:cNvSpPr/>
            <p:nvPr/>
          </p:nvSpPr>
          <p:spPr>
            <a:xfrm>
              <a:off x="0" y="0"/>
              <a:ext cx="6085285" cy="2889250"/>
            </a:xfrm>
            <a:custGeom>
              <a:avLst/>
              <a:gdLst/>
              <a:ahLst/>
              <a:cxnLst/>
              <a:rect l="l" t="t" r="r" b="b"/>
              <a:pathLst>
                <a:path w="6085285" h="2889250">
                  <a:moveTo>
                    <a:pt x="0" y="0"/>
                  </a:moveTo>
                  <a:lnTo>
                    <a:pt x="6085285" y="0"/>
                  </a:lnTo>
                  <a:lnTo>
                    <a:pt x="6085285" y="2889250"/>
                  </a:lnTo>
                  <a:lnTo>
                    <a:pt x="0" y="2889250"/>
                  </a:lnTo>
                  <a:close/>
                </a:path>
              </a:pathLst>
            </a:custGeom>
            <a:solidFill>
              <a:srgbClr val="000000">
                <a:alpha val="0"/>
              </a:srgbClr>
            </a:solidFill>
          </p:spPr>
        </p:sp>
        <p:sp>
          <p:nvSpPr>
            <p:cNvPr id="16" name="TextBox 16"/>
            <p:cNvSpPr txBox="1"/>
            <p:nvPr/>
          </p:nvSpPr>
          <p:spPr>
            <a:xfrm>
              <a:off x="0" y="-85725"/>
              <a:ext cx="6085285" cy="297497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Η μουσική που έφεραν μαζί τους οι πρόσφυγες επηρέασε τον τρόπο έκφρασης των λαϊκών στρωμάτων και αναδείχθηκε σε λαϊκή μουσική της πόλης (ρεμπέτικα).</a:t>
              </a:r>
            </a:p>
          </p:txBody>
        </p:sp>
      </p:grpSp>
      <p:sp>
        <p:nvSpPr>
          <p:cNvPr id="17" name="Freeform 17" descr="preencoded.png"/>
          <p:cNvSpPr/>
          <p:nvPr/>
        </p:nvSpPr>
        <p:spPr>
          <a:xfrm>
            <a:off x="12776001" y="4376291"/>
            <a:ext cx="677019" cy="677019"/>
          </a:xfrm>
          <a:custGeom>
            <a:avLst/>
            <a:gdLst/>
            <a:ahLst/>
            <a:cxnLst/>
            <a:rect l="l" t="t" r="r" b="b"/>
            <a:pathLst>
              <a:path w="677019" h="677019">
                <a:moveTo>
                  <a:pt x="0" y="0"/>
                </a:moveTo>
                <a:lnTo>
                  <a:pt x="677019" y="0"/>
                </a:lnTo>
                <a:lnTo>
                  <a:pt x="677019" y="677019"/>
                </a:lnTo>
                <a:lnTo>
                  <a:pt x="0" y="677019"/>
                </a:lnTo>
                <a:lnTo>
                  <a:pt x="0" y="0"/>
                </a:lnTo>
                <a:close/>
              </a:path>
            </a:pathLst>
          </a:custGeom>
          <a:blipFill>
            <a:blip r:embed="rId5"/>
            <a:stretch>
              <a:fillRect/>
            </a:stretch>
          </a:blipFill>
        </p:spPr>
      </p:sp>
      <p:grpSp>
        <p:nvGrpSpPr>
          <p:cNvPr id="18" name="Group 18"/>
          <p:cNvGrpSpPr/>
          <p:nvPr/>
        </p:nvGrpSpPr>
        <p:grpSpPr>
          <a:xfrm>
            <a:off x="12776001" y="5324029"/>
            <a:ext cx="3563391" cy="445294"/>
            <a:chOff x="0" y="0"/>
            <a:chExt cx="4751188" cy="593725"/>
          </a:xfrm>
        </p:grpSpPr>
        <p:sp>
          <p:nvSpPr>
            <p:cNvPr id="19" name="Freeform 19"/>
            <p:cNvSpPr/>
            <p:nvPr/>
          </p:nvSpPr>
          <p:spPr>
            <a:xfrm>
              <a:off x="0" y="0"/>
              <a:ext cx="4751188" cy="593725"/>
            </a:xfrm>
            <a:custGeom>
              <a:avLst/>
              <a:gdLst/>
              <a:ahLst/>
              <a:cxnLst/>
              <a:rect l="l" t="t" r="r" b="b"/>
              <a:pathLst>
                <a:path w="4751188" h="593725">
                  <a:moveTo>
                    <a:pt x="0" y="0"/>
                  </a:moveTo>
                  <a:lnTo>
                    <a:pt x="4751188" y="0"/>
                  </a:lnTo>
                  <a:lnTo>
                    <a:pt x="4751188" y="593725"/>
                  </a:lnTo>
                  <a:lnTo>
                    <a:pt x="0" y="593725"/>
                  </a:lnTo>
                  <a:close/>
                </a:path>
              </a:pathLst>
            </a:custGeom>
            <a:solidFill>
              <a:srgbClr val="000000">
                <a:alpha val="0"/>
              </a:srgbClr>
            </a:solidFill>
          </p:spPr>
        </p:sp>
        <p:sp>
          <p:nvSpPr>
            <p:cNvPr id="20" name="TextBox 20"/>
            <p:cNvSpPr txBox="1"/>
            <p:nvPr/>
          </p:nvSpPr>
          <p:spPr>
            <a:xfrm>
              <a:off x="0" y="-47625"/>
              <a:ext cx="4751188" cy="641350"/>
            </a:xfrm>
            <a:prstGeom prst="rect">
              <a:avLst/>
            </a:prstGeom>
          </p:spPr>
          <p:txBody>
            <a:bodyPr lIns="0" tIns="0" rIns="0" bIns="0" rtlCol="0" anchor="t"/>
            <a:lstStyle/>
            <a:p>
              <a:pPr algn="l">
                <a:lnSpc>
                  <a:spcPts val="3500"/>
                </a:lnSpc>
              </a:pPr>
              <a:r>
                <a:rPr lang="en-US" sz="2750" b="1" dirty="0">
                  <a:solidFill>
                    <a:srgbClr val="3B3535"/>
                  </a:solidFill>
                  <a:latin typeface="+mj-lt"/>
                  <a:ea typeface="Arimo Bold"/>
                  <a:cs typeface="Arimo Bold"/>
                  <a:sym typeface="Arimo Bold"/>
                </a:rPr>
                <a:t>Μουσικοί</a:t>
              </a:r>
            </a:p>
          </p:txBody>
        </p:sp>
      </p:grpSp>
      <p:grpSp>
        <p:nvGrpSpPr>
          <p:cNvPr id="21" name="Group 21"/>
          <p:cNvGrpSpPr/>
          <p:nvPr/>
        </p:nvGrpSpPr>
        <p:grpSpPr>
          <a:xfrm>
            <a:off x="12776001" y="5931694"/>
            <a:ext cx="4564112" cy="1300162"/>
            <a:chOff x="0" y="0"/>
            <a:chExt cx="6085483" cy="1733550"/>
          </a:xfrm>
        </p:grpSpPr>
        <p:sp>
          <p:nvSpPr>
            <p:cNvPr id="22" name="Freeform 22"/>
            <p:cNvSpPr/>
            <p:nvPr/>
          </p:nvSpPr>
          <p:spPr>
            <a:xfrm>
              <a:off x="0" y="0"/>
              <a:ext cx="6085483" cy="1733550"/>
            </a:xfrm>
            <a:custGeom>
              <a:avLst/>
              <a:gdLst/>
              <a:ahLst/>
              <a:cxnLst/>
              <a:rect l="l" t="t" r="r" b="b"/>
              <a:pathLst>
                <a:path w="6085483" h="1733550">
                  <a:moveTo>
                    <a:pt x="0" y="0"/>
                  </a:moveTo>
                  <a:lnTo>
                    <a:pt x="6085483" y="0"/>
                  </a:lnTo>
                  <a:lnTo>
                    <a:pt x="6085483" y="1733550"/>
                  </a:lnTo>
                  <a:lnTo>
                    <a:pt x="0" y="1733550"/>
                  </a:lnTo>
                  <a:close/>
                </a:path>
              </a:pathLst>
            </a:custGeom>
            <a:solidFill>
              <a:srgbClr val="000000">
                <a:alpha val="0"/>
              </a:srgbClr>
            </a:solidFill>
          </p:spPr>
        </p:sp>
        <p:sp>
          <p:nvSpPr>
            <p:cNvPr id="23" name="TextBox 23"/>
            <p:cNvSpPr txBox="1"/>
            <p:nvPr/>
          </p:nvSpPr>
          <p:spPr>
            <a:xfrm>
              <a:off x="0" y="-85725"/>
              <a:ext cx="6085483" cy="181927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Πρόσφυγες οργανοπαίχτες και τραγουδιστές κυριάρχησαν στη λαϊκή μουσική σκηνή μέχρι το 1940.</a:t>
              </a:r>
            </a:p>
          </p:txBody>
        </p:sp>
      </p:grpSp>
      <p:sp>
        <p:nvSpPr>
          <p:cNvPr id="24" name="Freeform 24"/>
          <p:cNvSpPr/>
          <p:nvPr/>
        </p:nvSpPr>
        <p:spPr>
          <a:xfrm>
            <a:off x="39391" y="-90190"/>
            <a:ext cx="6818609" cy="10377190"/>
          </a:xfrm>
          <a:custGeom>
            <a:avLst/>
            <a:gdLst/>
            <a:ahLst/>
            <a:cxnLst/>
            <a:rect l="l" t="t" r="r" b="b"/>
            <a:pathLst>
              <a:path w="6818609" h="10377190">
                <a:moveTo>
                  <a:pt x="0" y="0"/>
                </a:moveTo>
                <a:lnTo>
                  <a:pt x="6818609" y="0"/>
                </a:lnTo>
                <a:lnTo>
                  <a:pt x="6818609" y="10377190"/>
                </a:lnTo>
                <a:lnTo>
                  <a:pt x="0" y="10377190"/>
                </a:lnTo>
                <a:lnTo>
                  <a:pt x="0" y="0"/>
                </a:lnTo>
                <a:close/>
              </a:path>
            </a:pathLst>
          </a:custGeom>
          <a:blipFill>
            <a:blip r:embed="rId6"/>
            <a:stretch>
              <a:fillRect l="-109300" r="-27517" b="-1923"/>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grpSp>
        <p:nvGrpSpPr>
          <p:cNvPr id="6" name="Group 6"/>
          <p:cNvGrpSpPr/>
          <p:nvPr/>
        </p:nvGrpSpPr>
        <p:grpSpPr>
          <a:xfrm>
            <a:off x="836414" y="875705"/>
            <a:ext cx="16077181" cy="1004600"/>
            <a:chOff x="0" y="0"/>
            <a:chExt cx="21436241" cy="1339467"/>
          </a:xfrm>
        </p:grpSpPr>
        <p:sp>
          <p:nvSpPr>
            <p:cNvPr id="7" name="Freeform 7"/>
            <p:cNvSpPr/>
            <p:nvPr/>
          </p:nvSpPr>
          <p:spPr>
            <a:xfrm>
              <a:off x="0" y="0"/>
              <a:ext cx="21436240" cy="1339467"/>
            </a:xfrm>
            <a:custGeom>
              <a:avLst/>
              <a:gdLst/>
              <a:ahLst/>
              <a:cxnLst/>
              <a:rect l="l" t="t" r="r" b="b"/>
              <a:pathLst>
                <a:path w="21436240" h="1339467">
                  <a:moveTo>
                    <a:pt x="0" y="0"/>
                  </a:moveTo>
                  <a:lnTo>
                    <a:pt x="21436240" y="0"/>
                  </a:lnTo>
                  <a:lnTo>
                    <a:pt x="21436240" y="1339467"/>
                  </a:lnTo>
                  <a:lnTo>
                    <a:pt x="0" y="1339467"/>
                  </a:lnTo>
                  <a:close/>
                </a:path>
              </a:pathLst>
            </a:custGeom>
            <a:solidFill>
              <a:srgbClr val="000000">
                <a:alpha val="0"/>
              </a:srgbClr>
            </a:solidFill>
          </p:spPr>
        </p:sp>
        <p:sp>
          <p:nvSpPr>
            <p:cNvPr id="8" name="TextBox 8"/>
            <p:cNvSpPr txBox="1"/>
            <p:nvPr/>
          </p:nvSpPr>
          <p:spPr>
            <a:xfrm>
              <a:off x="0" y="-47625"/>
              <a:ext cx="21436241" cy="1387092"/>
            </a:xfrm>
            <a:prstGeom prst="rect">
              <a:avLst/>
            </a:prstGeom>
          </p:spPr>
          <p:txBody>
            <a:bodyPr lIns="0" tIns="0" rIns="0" bIns="0" rtlCol="0" anchor="t"/>
            <a:lstStyle/>
            <a:p>
              <a:pPr algn="l">
                <a:lnSpc>
                  <a:spcPts val="6187"/>
                </a:lnSpc>
              </a:pPr>
              <a:r>
                <a:rPr lang="en-US" sz="4937" b="1" dirty="0">
                  <a:solidFill>
                    <a:srgbClr val="1F1E1E"/>
                  </a:solidFill>
                  <a:latin typeface="+mj-lt"/>
                  <a:ea typeface="Arimo Bold"/>
                  <a:cs typeface="Arimo Bold"/>
                  <a:sym typeface="Arimo Bold"/>
                </a:rPr>
                <a:t>Επιπτώσεις στον πολιτισμό - Λογοτεχνία και Τέχνες</a:t>
              </a:r>
            </a:p>
          </p:txBody>
        </p:sp>
      </p:grpSp>
      <p:sp>
        <p:nvSpPr>
          <p:cNvPr id="9" name="Freeform 9" descr="preencoded.png"/>
          <p:cNvSpPr/>
          <p:nvPr/>
        </p:nvSpPr>
        <p:spPr>
          <a:xfrm>
            <a:off x="845939" y="2295079"/>
            <a:ext cx="5404694" cy="2868066"/>
          </a:xfrm>
          <a:custGeom>
            <a:avLst/>
            <a:gdLst/>
            <a:ahLst/>
            <a:cxnLst/>
            <a:rect l="l" t="t" r="r" b="b"/>
            <a:pathLst>
              <a:path w="5404694" h="2868066">
                <a:moveTo>
                  <a:pt x="0" y="0"/>
                </a:moveTo>
                <a:lnTo>
                  <a:pt x="5404693" y="0"/>
                </a:lnTo>
                <a:lnTo>
                  <a:pt x="5404693" y="2868066"/>
                </a:lnTo>
                <a:lnTo>
                  <a:pt x="0" y="2868066"/>
                </a:lnTo>
                <a:lnTo>
                  <a:pt x="0" y="0"/>
                </a:lnTo>
                <a:close/>
              </a:path>
            </a:pathLst>
          </a:custGeom>
          <a:blipFill>
            <a:blip r:embed="rId3"/>
            <a:stretch>
              <a:fillRect t="-19" b="-19"/>
            </a:stretch>
          </a:blipFill>
        </p:spPr>
      </p:sp>
      <p:sp>
        <p:nvSpPr>
          <p:cNvPr id="10" name="Freeform 10" descr="preencoded.png"/>
          <p:cNvSpPr/>
          <p:nvPr/>
        </p:nvSpPr>
        <p:spPr>
          <a:xfrm>
            <a:off x="6441727" y="2295079"/>
            <a:ext cx="5404694" cy="2868066"/>
          </a:xfrm>
          <a:custGeom>
            <a:avLst/>
            <a:gdLst/>
            <a:ahLst/>
            <a:cxnLst/>
            <a:rect l="l" t="t" r="r" b="b"/>
            <a:pathLst>
              <a:path w="5404694" h="2868066">
                <a:moveTo>
                  <a:pt x="0" y="0"/>
                </a:moveTo>
                <a:lnTo>
                  <a:pt x="5404694" y="0"/>
                </a:lnTo>
                <a:lnTo>
                  <a:pt x="5404694" y="2868066"/>
                </a:lnTo>
                <a:lnTo>
                  <a:pt x="0" y="2868066"/>
                </a:lnTo>
                <a:lnTo>
                  <a:pt x="0" y="0"/>
                </a:lnTo>
                <a:close/>
              </a:path>
            </a:pathLst>
          </a:custGeom>
          <a:blipFill>
            <a:blip r:embed="rId4"/>
            <a:stretch>
              <a:fillRect t="-19" b="-19"/>
            </a:stretch>
          </a:blipFill>
        </p:spPr>
      </p:sp>
      <p:sp>
        <p:nvSpPr>
          <p:cNvPr id="11" name="Freeform 11" descr="preencoded.png"/>
          <p:cNvSpPr/>
          <p:nvPr/>
        </p:nvSpPr>
        <p:spPr>
          <a:xfrm>
            <a:off x="12037516" y="2295079"/>
            <a:ext cx="5404694" cy="2868066"/>
          </a:xfrm>
          <a:custGeom>
            <a:avLst/>
            <a:gdLst/>
            <a:ahLst/>
            <a:cxnLst/>
            <a:rect l="l" t="t" r="r" b="b"/>
            <a:pathLst>
              <a:path w="5404694" h="2868066">
                <a:moveTo>
                  <a:pt x="0" y="0"/>
                </a:moveTo>
                <a:lnTo>
                  <a:pt x="5404694" y="0"/>
                </a:lnTo>
                <a:lnTo>
                  <a:pt x="5404694" y="2868066"/>
                </a:lnTo>
                <a:lnTo>
                  <a:pt x="0" y="2868066"/>
                </a:lnTo>
                <a:lnTo>
                  <a:pt x="0" y="0"/>
                </a:lnTo>
                <a:close/>
              </a:path>
            </a:pathLst>
          </a:custGeom>
          <a:blipFill>
            <a:blip r:embed="rId5"/>
            <a:stretch>
              <a:fillRect t="-19" b="-19"/>
            </a:stretch>
          </a:blipFill>
        </p:spPr>
      </p:sp>
      <p:sp>
        <p:nvSpPr>
          <p:cNvPr id="12" name="Freeform 12" descr="preencoded.png"/>
          <p:cNvSpPr/>
          <p:nvPr/>
        </p:nvSpPr>
        <p:spPr>
          <a:xfrm>
            <a:off x="845939" y="5354241"/>
            <a:ext cx="16596122" cy="2868066"/>
          </a:xfrm>
          <a:custGeom>
            <a:avLst/>
            <a:gdLst/>
            <a:ahLst/>
            <a:cxnLst/>
            <a:rect l="l" t="t" r="r" b="b"/>
            <a:pathLst>
              <a:path w="16596122" h="2868066">
                <a:moveTo>
                  <a:pt x="0" y="0"/>
                </a:moveTo>
                <a:lnTo>
                  <a:pt x="16596122" y="0"/>
                </a:lnTo>
                <a:lnTo>
                  <a:pt x="16596122" y="2868067"/>
                </a:lnTo>
                <a:lnTo>
                  <a:pt x="0" y="2868067"/>
                </a:lnTo>
                <a:lnTo>
                  <a:pt x="0" y="0"/>
                </a:lnTo>
                <a:close/>
              </a:path>
            </a:pathLst>
          </a:custGeom>
          <a:blipFill>
            <a:blip r:embed="rId6"/>
            <a:stretch>
              <a:fillRect l="-7" r="-7"/>
            </a:stretch>
          </a:blipFill>
        </p:spPr>
      </p:sp>
      <p:grpSp>
        <p:nvGrpSpPr>
          <p:cNvPr id="13" name="Group 13"/>
          <p:cNvGrpSpPr/>
          <p:nvPr/>
        </p:nvGrpSpPr>
        <p:grpSpPr>
          <a:xfrm>
            <a:off x="836414" y="8646467"/>
            <a:ext cx="16615171" cy="764679"/>
            <a:chOff x="0" y="0"/>
            <a:chExt cx="22153562" cy="1019572"/>
          </a:xfrm>
        </p:grpSpPr>
        <p:sp>
          <p:nvSpPr>
            <p:cNvPr id="14" name="Freeform 14"/>
            <p:cNvSpPr/>
            <p:nvPr/>
          </p:nvSpPr>
          <p:spPr>
            <a:xfrm>
              <a:off x="0" y="0"/>
              <a:ext cx="22153562" cy="1019572"/>
            </a:xfrm>
            <a:custGeom>
              <a:avLst/>
              <a:gdLst/>
              <a:ahLst/>
              <a:cxnLst/>
              <a:rect l="l" t="t" r="r" b="b"/>
              <a:pathLst>
                <a:path w="22153562" h="1019572">
                  <a:moveTo>
                    <a:pt x="0" y="0"/>
                  </a:moveTo>
                  <a:lnTo>
                    <a:pt x="22153562" y="0"/>
                  </a:lnTo>
                  <a:lnTo>
                    <a:pt x="22153562" y="1019572"/>
                  </a:lnTo>
                  <a:lnTo>
                    <a:pt x="0" y="1019572"/>
                  </a:lnTo>
                  <a:close/>
                </a:path>
              </a:pathLst>
            </a:custGeom>
            <a:solidFill>
              <a:srgbClr val="000000">
                <a:alpha val="0"/>
              </a:srgbClr>
            </a:solidFill>
          </p:spPr>
        </p:sp>
        <p:sp>
          <p:nvSpPr>
            <p:cNvPr id="15" name="TextBox 15"/>
            <p:cNvSpPr txBox="1"/>
            <p:nvPr/>
          </p:nvSpPr>
          <p:spPr>
            <a:xfrm>
              <a:off x="0" y="-104775"/>
              <a:ext cx="22153562" cy="1124347"/>
            </a:xfrm>
            <a:prstGeom prst="rect">
              <a:avLst/>
            </a:prstGeom>
          </p:spPr>
          <p:txBody>
            <a:bodyPr lIns="0" tIns="0" rIns="0" bIns="0" rtlCol="0" anchor="t"/>
            <a:lstStyle/>
            <a:p>
              <a:pPr algn="l">
                <a:lnSpc>
                  <a:spcPts val="3000"/>
                </a:lnSpc>
              </a:pPr>
              <a:r>
                <a:rPr lang="en-US" sz="2000" dirty="0">
                  <a:solidFill>
                    <a:srgbClr val="3B3535"/>
                  </a:solidFill>
                  <a:latin typeface="+mj-lt"/>
                  <a:ea typeface="Arimo"/>
                  <a:cs typeface="Arimo"/>
                  <a:sym typeface="Arimo"/>
                </a:rPr>
                <a:t>Οι λογοτέχνες Γ. Σεφέρης, Η. Βενέζης, Κ. Πολίτης, Γ. Θεοτοκάς, Σ. Δούκας, ο ζωγράφος και συγγραφέας Φ. Κόντογλου και ο μουσικός Μ. Καλομοίρης είναι μερικοί από τους πολλούς Μικρασιάτες που διέπρεψαν στα γράμματα και τις τέχνες, πλούτισαν τη νέα ελληνική γλώσσα και συνέβαλαν στην εξέλιξή της.</a:t>
              </a:r>
            </a:p>
          </p:txBody>
        </p:sp>
      </p:grpSp>
      <p:sp>
        <p:nvSpPr>
          <p:cNvPr id="16" name="Freeform 16"/>
          <p:cNvSpPr/>
          <p:nvPr/>
        </p:nvSpPr>
        <p:spPr>
          <a:xfrm>
            <a:off x="836414" y="2295079"/>
            <a:ext cx="3987127" cy="5927229"/>
          </a:xfrm>
          <a:custGeom>
            <a:avLst/>
            <a:gdLst/>
            <a:ahLst/>
            <a:cxnLst/>
            <a:rect l="l" t="t" r="r" b="b"/>
            <a:pathLst>
              <a:path w="3987127" h="5927229">
                <a:moveTo>
                  <a:pt x="0" y="0"/>
                </a:moveTo>
                <a:lnTo>
                  <a:pt x="3987126" y="0"/>
                </a:lnTo>
                <a:lnTo>
                  <a:pt x="3987126" y="5927229"/>
                </a:lnTo>
                <a:lnTo>
                  <a:pt x="0" y="5927229"/>
                </a:lnTo>
                <a:lnTo>
                  <a:pt x="0" y="0"/>
                </a:lnTo>
                <a:close/>
              </a:path>
            </a:pathLst>
          </a:custGeom>
          <a:blipFill>
            <a:blip r:embed="rId7"/>
            <a:stretch>
              <a:fillRect l="-7941" r="-7941"/>
            </a:stretch>
          </a:blipFill>
        </p:spPr>
      </p:sp>
      <p:sp>
        <p:nvSpPr>
          <p:cNvPr id="17" name="Freeform 17"/>
          <p:cNvSpPr/>
          <p:nvPr/>
        </p:nvSpPr>
        <p:spPr>
          <a:xfrm>
            <a:off x="3879149" y="2299772"/>
            <a:ext cx="4742967" cy="5927229"/>
          </a:xfrm>
          <a:custGeom>
            <a:avLst/>
            <a:gdLst/>
            <a:ahLst/>
            <a:cxnLst/>
            <a:rect l="l" t="t" r="r" b="b"/>
            <a:pathLst>
              <a:path w="4742967" h="5927229">
                <a:moveTo>
                  <a:pt x="0" y="0"/>
                </a:moveTo>
                <a:lnTo>
                  <a:pt x="4742967" y="0"/>
                </a:lnTo>
                <a:lnTo>
                  <a:pt x="4742967" y="5927229"/>
                </a:lnTo>
                <a:lnTo>
                  <a:pt x="0" y="5927229"/>
                </a:lnTo>
                <a:lnTo>
                  <a:pt x="0" y="0"/>
                </a:lnTo>
                <a:close/>
              </a:path>
            </a:pathLst>
          </a:custGeom>
          <a:blipFill>
            <a:blip r:embed="rId8"/>
            <a:stretch>
              <a:fillRect t="-269" b="-427"/>
            </a:stretch>
          </a:blipFill>
        </p:spPr>
      </p:sp>
      <p:sp>
        <p:nvSpPr>
          <p:cNvPr id="18" name="Freeform 18"/>
          <p:cNvSpPr/>
          <p:nvPr/>
        </p:nvSpPr>
        <p:spPr>
          <a:xfrm>
            <a:off x="8622116" y="2299772"/>
            <a:ext cx="4199546" cy="5927229"/>
          </a:xfrm>
          <a:custGeom>
            <a:avLst/>
            <a:gdLst/>
            <a:ahLst/>
            <a:cxnLst/>
            <a:rect l="l" t="t" r="r" b="b"/>
            <a:pathLst>
              <a:path w="4199546" h="5927229">
                <a:moveTo>
                  <a:pt x="0" y="0"/>
                </a:moveTo>
                <a:lnTo>
                  <a:pt x="4199545" y="0"/>
                </a:lnTo>
                <a:lnTo>
                  <a:pt x="4199545" y="5927229"/>
                </a:lnTo>
                <a:lnTo>
                  <a:pt x="0" y="5927229"/>
                </a:lnTo>
                <a:lnTo>
                  <a:pt x="0" y="0"/>
                </a:lnTo>
                <a:close/>
              </a:path>
            </a:pathLst>
          </a:custGeom>
          <a:blipFill>
            <a:blip r:embed="rId9"/>
            <a:stretch>
              <a:fillRect b="-2128"/>
            </a:stretch>
          </a:blipFill>
        </p:spPr>
      </p:sp>
      <p:sp>
        <p:nvSpPr>
          <p:cNvPr id="19" name="Freeform 19"/>
          <p:cNvSpPr/>
          <p:nvPr/>
        </p:nvSpPr>
        <p:spPr>
          <a:xfrm>
            <a:off x="12413168" y="2299772"/>
            <a:ext cx="5028893" cy="5922536"/>
          </a:xfrm>
          <a:custGeom>
            <a:avLst/>
            <a:gdLst/>
            <a:ahLst/>
            <a:cxnLst/>
            <a:rect l="l" t="t" r="r" b="b"/>
            <a:pathLst>
              <a:path w="5028893" h="5922536">
                <a:moveTo>
                  <a:pt x="0" y="0"/>
                </a:moveTo>
                <a:lnTo>
                  <a:pt x="5028893" y="0"/>
                </a:lnTo>
                <a:lnTo>
                  <a:pt x="5028893" y="5922535"/>
                </a:lnTo>
                <a:lnTo>
                  <a:pt x="0" y="5922535"/>
                </a:lnTo>
                <a:lnTo>
                  <a:pt x="0" y="0"/>
                </a:lnTo>
                <a:close/>
              </a:path>
            </a:pathLst>
          </a:custGeom>
          <a:blipFill>
            <a:blip r:embed="rId10"/>
            <a:stretch>
              <a:fillRect l="-18727" t="-812"/>
            </a:stretch>
          </a:blipFill>
        </p:spPr>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grpSp>
        <p:nvGrpSpPr>
          <p:cNvPr id="6" name="Group 6"/>
          <p:cNvGrpSpPr/>
          <p:nvPr/>
        </p:nvGrpSpPr>
        <p:grpSpPr>
          <a:xfrm>
            <a:off x="1028700" y="1464022"/>
            <a:ext cx="7126933" cy="890885"/>
            <a:chOff x="0" y="0"/>
            <a:chExt cx="9502577" cy="1187847"/>
          </a:xfrm>
        </p:grpSpPr>
        <p:sp>
          <p:nvSpPr>
            <p:cNvPr id="7" name="Freeform 7"/>
            <p:cNvSpPr/>
            <p:nvPr/>
          </p:nvSpPr>
          <p:spPr>
            <a:xfrm>
              <a:off x="0" y="0"/>
              <a:ext cx="9502577" cy="1187847"/>
            </a:xfrm>
            <a:custGeom>
              <a:avLst/>
              <a:gdLst/>
              <a:ahLst/>
              <a:cxnLst/>
              <a:rect l="l" t="t" r="r" b="b"/>
              <a:pathLst>
                <a:path w="9502577" h="1187847">
                  <a:moveTo>
                    <a:pt x="0" y="0"/>
                  </a:moveTo>
                  <a:lnTo>
                    <a:pt x="9502577" y="0"/>
                  </a:lnTo>
                  <a:lnTo>
                    <a:pt x="9502577" y="1187847"/>
                  </a:lnTo>
                  <a:lnTo>
                    <a:pt x="0" y="1187847"/>
                  </a:lnTo>
                  <a:close/>
                </a:path>
              </a:pathLst>
            </a:custGeom>
            <a:solidFill>
              <a:srgbClr val="000000">
                <a:alpha val="0"/>
              </a:srgbClr>
            </a:solidFill>
          </p:spPr>
        </p:sp>
        <p:sp>
          <p:nvSpPr>
            <p:cNvPr id="8" name="TextBox 8"/>
            <p:cNvSpPr txBox="1"/>
            <p:nvPr/>
          </p:nvSpPr>
          <p:spPr>
            <a:xfrm>
              <a:off x="0" y="-66675"/>
              <a:ext cx="9502577" cy="1254522"/>
            </a:xfrm>
            <a:prstGeom prst="rect">
              <a:avLst/>
            </a:prstGeom>
          </p:spPr>
          <p:txBody>
            <a:bodyPr lIns="0" tIns="0" rIns="0" bIns="0" rtlCol="0" anchor="t"/>
            <a:lstStyle/>
            <a:p>
              <a:pPr algn="l">
                <a:lnSpc>
                  <a:spcPts val="7000"/>
                </a:lnSpc>
              </a:pPr>
              <a:r>
                <a:rPr lang="en-US" sz="5562" b="1" dirty="0">
                  <a:solidFill>
                    <a:srgbClr val="1F1E1E"/>
                  </a:solidFill>
                  <a:latin typeface="+mj-lt"/>
                  <a:ea typeface="Arimo Bold"/>
                  <a:cs typeface="Arimo Bold"/>
                  <a:sym typeface="Arimo Bold"/>
                </a:rPr>
                <a:t>Συμπέρασμα</a:t>
              </a:r>
            </a:p>
          </p:txBody>
        </p:sp>
      </p:grpSp>
      <p:grpSp>
        <p:nvGrpSpPr>
          <p:cNvPr id="9" name="Group 9"/>
          <p:cNvGrpSpPr/>
          <p:nvPr/>
        </p:nvGrpSpPr>
        <p:grpSpPr>
          <a:xfrm>
            <a:off x="1535811" y="3183582"/>
            <a:ext cx="14891435" cy="2911228"/>
            <a:chOff x="0" y="0"/>
            <a:chExt cx="19855247" cy="3881637"/>
          </a:xfrm>
        </p:grpSpPr>
        <p:sp>
          <p:nvSpPr>
            <p:cNvPr id="10" name="Freeform 10"/>
            <p:cNvSpPr/>
            <p:nvPr/>
          </p:nvSpPr>
          <p:spPr>
            <a:xfrm>
              <a:off x="9908" y="6350"/>
              <a:ext cx="19835456" cy="3868928"/>
            </a:xfrm>
            <a:custGeom>
              <a:avLst/>
              <a:gdLst/>
              <a:ahLst/>
              <a:cxnLst/>
              <a:rect l="l" t="t" r="r" b="b"/>
              <a:pathLst>
                <a:path w="19835456" h="3868928">
                  <a:moveTo>
                    <a:pt x="0" y="151638"/>
                  </a:moveTo>
                  <a:cubicBezTo>
                    <a:pt x="0" y="67945"/>
                    <a:pt x="106215" y="0"/>
                    <a:pt x="237200" y="0"/>
                  </a:cubicBezTo>
                  <a:lnTo>
                    <a:pt x="19598255" y="0"/>
                  </a:lnTo>
                  <a:cubicBezTo>
                    <a:pt x="19729241" y="0"/>
                    <a:pt x="19835456" y="67945"/>
                    <a:pt x="19835456" y="151638"/>
                  </a:cubicBezTo>
                  <a:lnTo>
                    <a:pt x="19835456" y="3717290"/>
                  </a:lnTo>
                  <a:cubicBezTo>
                    <a:pt x="19835456" y="3801110"/>
                    <a:pt x="19729241" y="3868928"/>
                    <a:pt x="19598255" y="3868928"/>
                  </a:cubicBezTo>
                  <a:lnTo>
                    <a:pt x="237200" y="3868928"/>
                  </a:lnTo>
                  <a:cubicBezTo>
                    <a:pt x="106215" y="3868928"/>
                    <a:pt x="0" y="3800983"/>
                    <a:pt x="0" y="3717290"/>
                  </a:cubicBezTo>
                  <a:close/>
                </a:path>
              </a:pathLst>
            </a:custGeom>
            <a:solidFill>
              <a:srgbClr val="D5DCF6"/>
            </a:solidFill>
          </p:spPr>
        </p:sp>
        <p:sp>
          <p:nvSpPr>
            <p:cNvPr id="11" name="Freeform 11"/>
            <p:cNvSpPr/>
            <p:nvPr/>
          </p:nvSpPr>
          <p:spPr>
            <a:xfrm>
              <a:off x="0" y="0"/>
              <a:ext cx="19855262" cy="3881628"/>
            </a:xfrm>
            <a:custGeom>
              <a:avLst/>
              <a:gdLst/>
              <a:ahLst/>
              <a:cxnLst/>
              <a:rect l="l" t="t" r="r" b="b"/>
              <a:pathLst>
                <a:path w="19855262" h="3881628">
                  <a:moveTo>
                    <a:pt x="0" y="157988"/>
                  </a:moveTo>
                  <a:cubicBezTo>
                    <a:pt x="0" y="70739"/>
                    <a:pt x="110575" y="0"/>
                    <a:pt x="247108" y="0"/>
                  </a:cubicBezTo>
                  <a:lnTo>
                    <a:pt x="19608163" y="0"/>
                  </a:lnTo>
                  <a:lnTo>
                    <a:pt x="19608163" y="6350"/>
                  </a:lnTo>
                  <a:lnTo>
                    <a:pt x="19608163" y="0"/>
                  </a:lnTo>
                  <a:cubicBezTo>
                    <a:pt x="19744697" y="0"/>
                    <a:pt x="19855262" y="70739"/>
                    <a:pt x="19855262" y="157988"/>
                  </a:cubicBezTo>
                  <a:lnTo>
                    <a:pt x="19845364" y="157988"/>
                  </a:lnTo>
                  <a:lnTo>
                    <a:pt x="19855262" y="157988"/>
                  </a:lnTo>
                  <a:lnTo>
                    <a:pt x="19855262" y="3723640"/>
                  </a:lnTo>
                  <a:lnTo>
                    <a:pt x="19845364" y="3723640"/>
                  </a:lnTo>
                  <a:lnTo>
                    <a:pt x="19855262" y="3723640"/>
                  </a:lnTo>
                  <a:cubicBezTo>
                    <a:pt x="19855262" y="3810889"/>
                    <a:pt x="19744697" y="3881628"/>
                    <a:pt x="19608163" y="3881628"/>
                  </a:cubicBezTo>
                  <a:lnTo>
                    <a:pt x="19608163" y="3875278"/>
                  </a:lnTo>
                  <a:lnTo>
                    <a:pt x="19608163" y="3881628"/>
                  </a:lnTo>
                  <a:lnTo>
                    <a:pt x="247108" y="3881628"/>
                  </a:lnTo>
                  <a:lnTo>
                    <a:pt x="247108" y="3875278"/>
                  </a:lnTo>
                  <a:lnTo>
                    <a:pt x="247108" y="3881628"/>
                  </a:lnTo>
                  <a:cubicBezTo>
                    <a:pt x="110575" y="3881628"/>
                    <a:pt x="0" y="3810889"/>
                    <a:pt x="0" y="3723640"/>
                  </a:cubicBezTo>
                  <a:lnTo>
                    <a:pt x="0" y="157988"/>
                  </a:lnTo>
                  <a:lnTo>
                    <a:pt x="9908" y="157988"/>
                  </a:lnTo>
                  <a:lnTo>
                    <a:pt x="0" y="157988"/>
                  </a:lnTo>
                  <a:moveTo>
                    <a:pt x="19816" y="157988"/>
                  </a:moveTo>
                  <a:lnTo>
                    <a:pt x="19816" y="3723640"/>
                  </a:lnTo>
                  <a:lnTo>
                    <a:pt x="9908" y="3723640"/>
                  </a:lnTo>
                  <a:lnTo>
                    <a:pt x="19816" y="3723640"/>
                  </a:lnTo>
                  <a:cubicBezTo>
                    <a:pt x="19816" y="3803904"/>
                    <a:pt x="121474" y="3868928"/>
                    <a:pt x="247108" y="3868928"/>
                  </a:cubicBezTo>
                  <a:lnTo>
                    <a:pt x="19608163" y="3868928"/>
                  </a:lnTo>
                  <a:cubicBezTo>
                    <a:pt x="19733799" y="3868928"/>
                    <a:pt x="19835456" y="3803904"/>
                    <a:pt x="19835456" y="3723640"/>
                  </a:cubicBezTo>
                  <a:lnTo>
                    <a:pt x="19835456" y="157988"/>
                  </a:lnTo>
                  <a:cubicBezTo>
                    <a:pt x="19835454" y="77724"/>
                    <a:pt x="19733600" y="12700"/>
                    <a:pt x="19608163" y="12700"/>
                  </a:cubicBezTo>
                  <a:lnTo>
                    <a:pt x="247108" y="12700"/>
                  </a:lnTo>
                  <a:lnTo>
                    <a:pt x="247108" y="6350"/>
                  </a:lnTo>
                  <a:lnTo>
                    <a:pt x="247108" y="12700"/>
                  </a:lnTo>
                  <a:cubicBezTo>
                    <a:pt x="121474" y="12700"/>
                    <a:pt x="19816" y="77724"/>
                    <a:pt x="19816" y="157988"/>
                  </a:cubicBezTo>
                  <a:close/>
                </a:path>
              </a:pathLst>
            </a:custGeom>
            <a:solidFill>
              <a:srgbClr val="BBC2DC"/>
            </a:solidFill>
          </p:spPr>
        </p:sp>
      </p:grpSp>
      <p:grpSp>
        <p:nvGrpSpPr>
          <p:cNvPr id="12" name="Group 12"/>
          <p:cNvGrpSpPr/>
          <p:nvPr/>
        </p:nvGrpSpPr>
        <p:grpSpPr>
          <a:xfrm>
            <a:off x="2097388" y="3468589"/>
            <a:ext cx="10043564" cy="1102967"/>
            <a:chOff x="0" y="0"/>
            <a:chExt cx="5406430" cy="593725"/>
          </a:xfrm>
        </p:grpSpPr>
        <p:sp>
          <p:nvSpPr>
            <p:cNvPr id="13" name="Freeform 13"/>
            <p:cNvSpPr/>
            <p:nvPr/>
          </p:nvSpPr>
          <p:spPr>
            <a:xfrm>
              <a:off x="0" y="0"/>
              <a:ext cx="5406430" cy="593725"/>
            </a:xfrm>
            <a:custGeom>
              <a:avLst/>
              <a:gdLst/>
              <a:ahLst/>
              <a:cxnLst/>
              <a:rect l="l" t="t" r="r" b="b"/>
              <a:pathLst>
                <a:path w="5406430" h="593725">
                  <a:moveTo>
                    <a:pt x="0" y="0"/>
                  </a:moveTo>
                  <a:lnTo>
                    <a:pt x="5406430" y="0"/>
                  </a:lnTo>
                  <a:lnTo>
                    <a:pt x="5406430" y="593725"/>
                  </a:lnTo>
                  <a:lnTo>
                    <a:pt x="0" y="593725"/>
                  </a:lnTo>
                  <a:close/>
                </a:path>
              </a:pathLst>
            </a:custGeom>
            <a:solidFill>
              <a:srgbClr val="000000">
                <a:alpha val="0"/>
              </a:srgbClr>
            </a:solidFill>
          </p:spPr>
        </p:sp>
        <p:sp>
          <p:nvSpPr>
            <p:cNvPr id="14" name="TextBox 14"/>
            <p:cNvSpPr txBox="1"/>
            <p:nvPr/>
          </p:nvSpPr>
          <p:spPr>
            <a:xfrm>
              <a:off x="0" y="-47625"/>
              <a:ext cx="5406430" cy="641350"/>
            </a:xfrm>
            <a:prstGeom prst="rect">
              <a:avLst/>
            </a:prstGeom>
          </p:spPr>
          <p:txBody>
            <a:bodyPr lIns="0" tIns="0" rIns="0" bIns="0" rtlCol="0" anchor="t"/>
            <a:lstStyle/>
            <a:p>
              <a:pPr algn="l">
                <a:lnSpc>
                  <a:spcPts val="3500"/>
                </a:lnSpc>
              </a:pPr>
              <a:r>
                <a:rPr lang="en-US" sz="2750" b="1" dirty="0">
                  <a:solidFill>
                    <a:srgbClr val="3B3535"/>
                  </a:solidFill>
                  <a:latin typeface="+mj-lt"/>
                  <a:ea typeface="Arimo Bold"/>
                  <a:cs typeface="Arimo Bold"/>
                  <a:sym typeface="Arimo Bold"/>
                </a:rPr>
                <a:t>Σημασία για την Ελλάδα</a:t>
              </a:r>
            </a:p>
          </p:txBody>
        </p:sp>
      </p:grpSp>
      <p:grpSp>
        <p:nvGrpSpPr>
          <p:cNvPr id="15" name="Group 15"/>
          <p:cNvGrpSpPr/>
          <p:nvPr/>
        </p:nvGrpSpPr>
        <p:grpSpPr>
          <a:xfrm>
            <a:off x="2097388" y="4076254"/>
            <a:ext cx="13561890" cy="1733550"/>
            <a:chOff x="0" y="0"/>
            <a:chExt cx="18082520" cy="2311400"/>
          </a:xfrm>
        </p:grpSpPr>
        <p:sp>
          <p:nvSpPr>
            <p:cNvPr id="16" name="Freeform 16"/>
            <p:cNvSpPr/>
            <p:nvPr/>
          </p:nvSpPr>
          <p:spPr>
            <a:xfrm>
              <a:off x="0" y="0"/>
              <a:ext cx="18082521" cy="2311400"/>
            </a:xfrm>
            <a:custGeom>
              <a:avLst/>
              <a:gdLst/>
              <a:ahLst/>
              <a:cxnLst/>
              <a:rect l="l" t="t" r="r" b="b"/>
              <a:pathLst>
                <a:path w="18082521" h="2311400">
                  <a:moveTo>
                    <a:pt x="0" y="0"/>
                  </a:moveTo>
                  <a:lnTo>
                    <a:pt x="18082521" y="0"/>
                  </a:lnTo>
                  <a:lnTo>
                    <a:pt x="18082521" y="2311400"/>
                  </a:lnTo>
                  <a:lnTo>
                    <a:pt x="0" y="2311400"/>
                  </a:lnTo>
                  <a:close/>
                </a:path>
              </a:pathLst>
            </a:custGeom>
            <a:solidFill>
              <a:srgbClr val="000000">
                <a:alpha val="0"/>
              </a:srgbClr>
            </a:solidFill>
          </p:spPr>
        </p:sp>
        <p:sp>
          <p:nvSpPr>
            <p:cNvPr id="17" name="TextBox 17"/>
            <p:cNvSpPr txBox="1"/>
            <p:nvPr/>
          </p:nvSpPr>
          <p:spPr>
            <a:xfrm>
              <a:off x="0" y="-85725"/>
              <a:ext cx="18082520" cy="239712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Το προσφυγικό ζήτημα, ως συνέπεια της Μικρασιατικής καταστροφής, αποτέλεσε για την Ελλάδα ένα οικονομικό, κοινωνικό, πολιτικό και πολιτιστικό ζήτημα μεγάλης σπουδαιότητας, με επιπτώσεις σε όλους τους τομείς της ζωής του νεοελληνικού έθνους.</a:t>
              </a:r>
            </a:p>
          </p:txBody>
        </p:sp>
      </p:grpSp>
      <p:grpSp>
        <p:nvGrpSpPr>
          <p:cNvPr id="18" name="Group 18"/>
          <p:cNvGrpSpPr/>
          <p:nvPr/>
        </p:nvGrpSpPr>
        <p:grpSpPr>
          <a:xfrm>
            <a:off x="1535811" y="6356002"/>
            <a:ext cx="14891435" cy="2044453"/>
            <a:chOff x="0" y="0"/>
            <a:chExt cx="19855247" cy="2725937"/>
          </a:xfrm>
        </p:grpSpPr>
        <p:sp>
          <p:nvSpPr>
            <p:cNvPr id="19" name="Freeform 19"/>
            <p:cNvSpPr/>
            <p:nvPr/>
          </p:nvSpPr>
          <p:spPr>
            <a:xfrm>
              <a:off x="9908" y="6350"/>
              <a:ext cx="19835653" cy="2713228"/>
            </a:xfrm>
            <a:custGeom>
              <a:avLst/>
              <a:gdLst/>
              <a:ahLst/>
              <a:cxnLst/>
              <a:rect l="l" t="t" r="r" b="b"/>
              <a:pathLst>
                <a:path w="19835653" h="2713228">
                  <a:moveTo>
                    <a:pt x="0" y="151638"/>
                  </a:moveTo>
                  <a:cubicBezTo>
                    <a:pt x="0" y="67945"/>
                    <a:pt x="106413" y="0"/>
                    <a:pt x="237597" y="0"/>
                  </a:cubicBezTo>
                  <a:lnTo>
                    <a:pt x="19598056" y="0"/>
                  </a:lnTo>
                  <a:cubicBezTo>
                    <a:pt x="19729241" y="0"/>
                    <a:pt x="19835653" y="67945"/>
                    <a:pt x="19835653" y="151638"/>
                  </a:cubicBezTo>
                  <a:lnTo>
                    <a:pt x="19835653" y="2561590"/>
                  </a:lnTo>
                  <a:cubicBezTo>
                    <a:pt x="19835653" y="2645410"/>
                    <a:pt x="19729241" y="2713228"/>
                    <a:pt x="19598056" y="2713228"/>
                  </a:cubicBezTo>
                  <a:lnTo>
                    <a:pt x="237597" y="2713228"/>
                  </a:lnTo>
                  <a:cubicBezTo>
                    <a:pt x="106413" y="2713228"/>
                    <a:pt x="0" y="2645283"/>
                    <a:pt x="0" y="2561590"/>
                  </a:cubicBezTo>
                  <a:close/>
                </a:path>
              </a:pathLst>
            </a:custGeom>
            <a:solidFill>
              <a:srgbClr val="D5DCF6"/>
            </a:solidFill>
          </p:spPr>
        </p:sp>
        <p:sp>
          <p:nvSpPr>
            <p:cNvPr id="20" name="Freeform 20"/>
            <p:cNvSpPr/>
            <p:nvPr/>
          </p:nvSpPr>
          <p:spPr>
            <a:xfrm>
              <a:off x="0" y="0"/>
              <a:ext cx="19855390" cy="2725928"/>
            </a:xfrm>
            <a:custGeom>
              <a:avLst/>
              <a:gdLst/>
              <a:ahLst/>
              <a:cxnLst/>
              <a:rect l="l" t="t" r="r" b="b"/>
              <a:pathLst>
                <a:path w="19855390" h="2725928">
                  <a:moveTo>
                    <a:pt x="0" y="157988"/>
                  </a:moveTo>
                  <a:cubicBezTo>
                    <a:pt x="0" y="70739"/>
                    <a:pt x="110773" y="0"/>
                    <a:pt x="247505" y="0"/>
                  </a:cubicBezTo>
                  <a:lnTo>
                    <a:pt x="19607964" y="0"/>
                  </a:lnTo>
                  <a:lnTo>
                    <a:pt x="19607964" y="6350"/>
                  </a:lnTo>
                  <a:lnTo>
                    <a:pt x="19607964" y="0"/>
                  </a:lnTo>
                  <a:cubicBezTo>
                    <a:pt x="19744499" y="0"/>
                    <a:pt x="19855390" y="70739"/>
                    <a:pt x="19855390" y="157988"/>
                  </a:cubicBezTo>
                  <a:lnTo>
                    <a:pt x="19845561" y="157988"/>
                  </a:lnTo>
                  <a:lnTo>
                    <a:pt x="19855390" y="157988"/>
                  </a:lnTo>
                  <a:lnTo>
                    <a:pt x="19855390" y="2567940"/>
                  </a:lnTo>
                  <a:lnTo>
                    <a:pt x="19845561" y="2567940"/>
                  </a:lnTo>
                  <a:lnTo>
                    <a:pt x="19855390" y="2567940"/>
                  </a:lnTo>
                  <a:cubicBezTo>
                    <a:pt x="19855390" y="2655189"/>
                    <a:pt x="19744697" y="2725928"/>
                    <a:pt x="19607964" y="2725928"/>
                  </a:cubicBezTo>
                  <a:lnTo>
                    <a:pt x="19607964" y="2719578"/>
                  </a:lnTo>
                  <a:lnTo>
                    <a:pt x="19607964" y="2725928"/>
                  </a:lnTo>
                  <a:lnTo>
                    <a:pt x="247505" y="2725928"/>
                  </a:lnTo>
                  <a:lnTo>
                    <a:pt x="247505" y="2719578"/>
                  </a:lnTo>
                  <a:lnTo>
                    <a:pt x="247505" y="2725928"/>
                  </a:lnTo>
                  <a:cubicBezTo>
                    <a:pt x="110773" y="2725928"/>
                    <a:pt x="0" y="2655189"/>
                    <a:pt x="0" y="2567940"/>
                  </a:cubicBezTo>
                  <a:lnTo>
                    <a:pt x="0" y="157988"/>
                  </a:lnTo>
                  <a:lnTo>
                    <a:pt x="9908" y="157988"/>
                  </a:lnTo>
                  <a:lnTo>
                    <a:pt x="0" y="157988"/>
                  </a:lnTo>
                  <a:moveTo>
                    <a:pt x="19816" y="157988"/>
                  </a:moveTo>
                  <a:lnTo>
                    <a:pt x="19816" y="2567940"/>
                  </a:lnTo>
                  <a:lnTo>
                    <a:pt x="9908" y="2567940"/>
                  </a:lnTo>
                  <a:lnTo>
                    <a:pt x="19816" y="2567940"/>
                  </a:lnTo>
                  <a:cubicBezTo>
                    <a:pt x="19816" y="2648204"/>
                    <a:pt x="121672" y="2713228"/>
                    <a:pt x="247505" y="2713228"/>
                  </a:cubicBezTo>
                  <a:lnTo>
                    <a:pt x="19607964" y="2713228"/>
                  </a:lnTo>
                  <a:cubicBezTo>
                    <a:pt x="19733799" y="2713228"/>
                    <a:pt x="19835653" y="2648204"/>
                    <a:pt x="19835653" y="2567940"/>
                  </a:cubicBezTo>
                  <a:lnTo>
                    <a:pt x="19835653" y="157988"/>
                  </a:lnTo>
                  <a:cubicBezTo>
                    <a:pt x="19835653" y="77724"/>
                    <a:pt x="19733799" y="12700"/>
                    <a:pt x="19607964" y="12700"/>
                  </a:cubicBezTo>
                  <a:lnTo>
                    <a:pt x="247505" y="12700"/>
                  </a:lnTo>
                  <a:lnTo>
                    <a:pt x="247505" y="6350"/>
                  </a:lnTo>
                  <a:lnTo>
                    <a:pt x="247505" y="12700"/>
                  </a:lnTo>
                  <a:cubicBezTo>
                    <a:pt x="121672" y="12700"/>
                    <a:pt x="19816" y="77724"/>
                    <a:pt x="19816" y="157988"/>
                  </a:cubicBezTo>
                  <a:close/>
                </a:path>
              </a:pathLst>
            </a:custGeom>
            <a:solidFill>
              <a:srgbClr val="BBC2DC"/>
            </a:solidFill>
          </p:spPr>
        </p:sp>
      </p:grpSp>
      <p:grpSp>
        <p:nvGrpSpPr>
          <p:cNvPr id="21" name="Group 21"/>
          <p:cNvGrpSpPr/>
          <p:nvPr/>
        </p:nvGrpSpPr>
        <p:grpSpPr>
          <a:xfrm>
            <a:off x="2053084" y="6637735"/>
            <a:ext cx="6033046" cy="445294"/>
            <a:chOff x="0" y="0"/>
            <a:chExt cx="8044062" cy="593725"/>
          </a:xfrm>
        </p:grpSpPr>
        <p:sp>
          <p:nvSpPr>
            <p:cNvPr id="22" name="Freeform 22"/>
            <p:cNvSpPr/>
            <p:nvPr/>
          </p:nvSpPr>
          <p:spPr>
            <a:xfrm>
              <a:off x="0" y="0"/>
              <a:ext cx="8044062" cy="593725"/>
            </a:xfrm>
            <a:custGeom>
              <a:avLst/>
              <a:gdLst/>
              <a:ahLst/>
              <a:cxnLst/>
              <a:rect l="l" t="t" r="r" b="b"/>
              <a:pathLst>
                <a:path w="8044062" h="593725">
                  <a:moveTo>
                    <a:pt x="0" y="0"/>
                  </a:moveTo>
                  <a:lnTo>
                    <a:pt x="8044062" y="0"/>
                  </a:lnTo>
                  <a:lnTo>
                    <a:pt x="8044062" y="593725"/>
                  </a:lnTo>
                  <a:lnTo>
                    <a:pt x="0" y="593725"/>
                  </a:lnTo>
                  <a:close/>
                </a:path>
              </a:pathLst>
            </a:custGeom>
            <a:solidFill>
              <a:srgbClr val="000000">
                <a:alpha val="0"/>
              </a:srgbClr>
            </a:solidFill>
          </p:spPr>
        </p:sp>
        <p:sp>
          <p:nvSpPr>
            <p:cNvPr id="23" name="TextBox 23"/>
            <p:cNvSpPr txBox="1"/>
            <p:nvPr/>
          </p:nvSpPr>
          <p:spPr>
            <a:xfrm>
              <a:off x="0" y="-47625"/>
              <a:ext cx="8044062" cy="641350"/>
            </a:xfrm>
            <a:prstGeom prst="rect">
              <a:avLst/>
            </a:prstGeom>
          </p:spPr>
          <p:txBody>
            <a:bodyPr lIns="0" tIns="0" rIns="0" bIns="0" rtlCol="0" anchor="t"/>
            <a:lstStyle/>
            <a:p>
              <a:pPr algn="l">
                <a:lnSpc>
                  <a:spcPts val="3500"/>
                </a:lnSpc>
              </a:pPr>
              <a:r>
                <a:rPr lang="en-US" sz="2750" b="1" dirty="0">
                  <a:solidFill>
                    <a:srgbClr val="3B3535"/>
                  </a:solidFill>
                  <a:latin typeface="+mj-lt"/>
                  <a:ea typeface="Arimo Bold"/>
                  <a:cs typeface="Arimo Bold"/>
                  <a:sym typeface="Arimo Bold"/>
                </a:rPr>
                <a:t>Διαμόρφωση ελληνικής ταυτότητας</a:t>
              </a:r>
            </a:p>
          </p:txBody>
        </p:sp>
      </p:grpSp>
      <p:grpSp>
        <p:nvGrpSpPr>
          <p:cNvPr id="24" name="Group 24"/>
          <p:cNvGrpSpPr/>
          <p:nvPr/>
        </p:nvGrpSpPr>
        <p:grpSpPr>
          <a:xfrm>
            <a:off x="2053084" y="7248674"/>
            <a:ext cx="14065010" cy="866775"/>
            <a:chOff x="0" y="0"/>
            <a:chExt cx="18753346" cy="1155700"/>
          </a:xfrm>
        </p:grpSpPr>
        <p:sp>
          <p:nvSpPr>
            <p:cNvPr id="25" name="Freeform 25"/>
            <p:cNvSpPr/>
            <p:nvPr/>
          </p:nvSpPr>
          <p:spPr>
            <a:xfrm>
              <a:off x="0" y="0"/>
              <a:ext cx="18753347" cy="1155700"/>
            </a:xfrm>
            <a:custGeom>
              <a:avLst/>
              <a:gdLst/>
              <a:ahLst/>
              <a:cxnLst/>
              <a:rect l="l" t="t" r="r" b="b"/>
              <a:pathLst>
                <a:path w="18753347" h="1155700">
                  <a:moveTo>
                    <a:pt x="0" y="0"/>
                  </a:moveTo>
                  <a:lnTo>
                    <a:pt x="18753347" y="0"/>
                  </a:lnTo>
                  <a:lnTo>
                    <a:pt x="18753347" y="1155700"/>
                  </a:lnTo>
                  <a:lnTo>
                    <a:pt x="0" y="1155700"/>
                  </a:lnTo>
                  <a:close/>
                </a:path>
              </a:pathLst>
            </a:custGeom>
            <a:solidFill>
              <a:srgbClr val="000000">
                <a:alpha val="0"/>
              </a:srgbClr>
            </a:solidFill>
          </p:spPr>
        </p:sp>
        <p:sp>
          <p:nvSpPr>
            <p:cNvPr id="26" name="TextBox 26"/>
            <p:cNvSpPr txBox="1"/>
            <p:nvPr/>
          </p:nvSpPr>
          <p:spPr>
            <a:xfrm>
              <a:off x="0" y="-85725"/>
              <a:ext cx="18753346" cy="124142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Γενικότερα, σημαντική υπήρξε η προσφορά των προσφύγων στη διαμόρφωση της σημερινής ελληνικής ταυτότητας.</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11430000" y="0"/>
            <a:ext cx="6858000" cy="10290721"/>
          </a:xfrm>
          <a:custGeom>
            <a:avLst/>
            <a:gdLst/>
            <a:ahLst/>
            <a:cxnLst/>
            <a:rect l="l" t="t" r="r" b="b"/>
            <a:pathLst>
              <a:path w="6858000" h="10290721">
                <a:moveTo>
                  <a:pt x="0" y="0"/>
                </a:moveTo>
                <a:lnTo>
                  <a:pt x="6858000" y="0"/>
                </a:lnTo>
                <a:lnTo>
                  <a:pt x="6858000" y="10290721"/>
                </a:lnTo>
                <a:lnTo>
                  <a:pt x="0" y="10290721"/>
                </a:lnTo>
                <a:lnTo>
                  <a:pt x="0" y="0"/>
                </a:lnTo>
                <a:close/>
              </a:path>
            </a:pathLst>
          </a:custGeom>
          <a:blipFill>
            <a:blip r:embed="rId3"/>
            <a:stretch>
              <a:fillRect l="-18" r="-18"/>
            </a:stretch>
          </a:blipFill>
        </p:spPr>
      </p:sp>
      <p:grpSp>
        <p:nvGrpSpPr>
          <p:cNvPr id="7" name="Group 7"/>
          <p:cNvGrpSpPr/>
          <p:nvPr/>
        </p:nvGrpSpPr>
        <p:grpSpPr>
          <a:xfrm>
            <a:off x="911572" y="716161"/>
            <a:ext cx="9606855" cy="1713309"/>
            <a:chOff x="0" y="0"/>
            <a:chExt cx="12809140" cy="2284412"/>
          </a:xfrm>
        </p:grpSpPr>
        <p:sp>
          <p:nvSpPr>
            <p:cNvPr id="8" name="Freeform 8"/>
            <p:cNvSpPr/>
            <p:nvPr/>
          </p:nvSpPr>
          <p:spPr>
            <a:xfrm>
              <a:off x="0" y="0"/>
              <a:ext cx="12809140" cy="2284412"/>
            </a:xfrm>
            <a:custGeom>
              <a:avLst/>
              <a:gdLst/>
              <a:ahLst/>
              <a:cxnLst/>
              <a:rect l="l" t="t" r="r" b="b"/>
              <a:pathLst>
                <a:path w="12809140" h="2284412">
                  <a:moveTo>
                    <a:pt x="0" y="0"/>
                  </a:moveTo>
                  <a:lnTo>
                    <a:pt x="12809140" y="0"/>
                  </a:lnTo>
                  <a:lnTo>
                    <a:pt x="12809140" y="2284412"/>
                  </a:lnTo>
                  <a:lnTo>
                    <a:pt x="0" y="2284412"/>
                  </a:lnTo>
                  <a:close/>
                </a:path>
              </a:pathLst>
            </a:custGeom>
            <a:solidFill>
              <a:srgbClr val="000000">
                <a:alpha val="0"/>
              </a:srgbClr>
            </a:solidFill>
          </p:spPr>
        </p:sp>
        <p:sp>
          <p:nvSpPr>
            <p:cNvPr id="9" name="TextBox 9"/>
            <p:cNvSpPr txBox="1"/>
            <p:nvPr/>
          </p:nvSpPr>
          <p:spPr>
            <a:xfrm>
              <a:off x="0" y="-47625"/>
              <a:ext cx="12809140" cy="2332037"/>
            </a:xfrm>
            <a:prstGeom prst="rect">
              <a:avLst/>
            </a:prstGeom>
          </p:spPr>
          <p:txBody>
            <a:bodyPr lIns="0" tIns="0" rIns="0" bIns="0" rtlCol="0" anchor="t"/>
            <a:lstStyle/>
            <a:p>
              <a:pPr algn="l">
                <a:lnSpc>
                  <a:spcPts val="6687"/>
                </a:lnSpc>
              </a:pPr>
              <a:r>
                <a:rPr lang="en-US" sz="5374" b="1" dirty="0">
                  <a:solidFill>
                    <a:srgbClr val="1F1E1E"/>
                  </a:solidFill>
                  <a:latin typeface="+mj-lt"/>
                  <a:ea typeface="Arimo Bold"/>
                  <a:cs typeface="Arimo Bold"/>
                  <a:sym typeface="Arimo Bold"/>
                </a:rPr>
                <a:t>Η ενσωμάτωση των προσφύγων</a:t>
              </a:r>
            </a:p>
          </p:txBody>
        </p:sp>
      </p:grpSp>
      <p:grpSp>
        <p:nvGrpSpPr>
          <p:cNvPr id="10" name="Group 10"/>
          <p:cNvGrpSpPr/>
          <p:nvPr/>
        </p:nvGrpSpPr>
        <p:grpSpPr>
          <a:xfrm>
            <a:off x="1287959" y="2820144"/>
            <a:ext cx="28575" cy="6754416"/>
            <a:chOff x="0" y="0"/>
            <a:chExt cx="38100" cy="9005888"/>
          </a:xfrm>
        </p:grpSpPr>
        <p:sp>
          <p:nvSpPr>
            <p:cNvPr id="11" name="Freeform 11"/>
            <p:cNvSpPr/>
            <p:nvPr/>
          </p:nvSpPr>
          <p:spPr>
            <a:xfrm>
              <a:off x="0" y="0"/>
              <a:ext cx="38100" cy="9005951"/>
            </a:xfrm>
            <a:custGeom>
              <a:avLst/>
              <a:gdLst/>
              <a:ahLst/>
              <a:cxnLst/>
              <a:rect l="l" t="t" r="r" b="b"/>
              <a:pathLst>
                <a:path w="38100" h="9005951">
                  <a:moveTo>
                    <a:pt x="0" y="19050"/>
                  </a:moveTo>
                  <a:cubicBezTo>
                    <a:pt x="0" y="8509"/>
                    <a:pt x="8509" y="0"/>
                    <a:pt x="19050" y="0"/>
                  </a:cubicBezTo>
                  <a:cubicBezTo>
                    <a:pt x="29591" y="0"/>
                    <a:pt x="38100" y="8509"/>
                    <a:pt x="38100" y="19050"/>
                  </a:cubicBezTo>
                  <a:lnTo>
                    <a:pt x="38100" y="8986901"/>
                  </a:lnTo>
                  <a:cubicBezTo>
                    <a:pt x="38100" y="8997442"/>
                    <a:pt x="29591" y="9005951"/>
                    <a:pt x="19050" y="9005951"/>
                  </a:cubicBezTo>
                  <a:cubicBezTo>
                    <a:pt x="8509" y="9005951"/>
                    <a:pt x="0" y="8997442"/>
                    <a:pt x="0" y="8986901"/>
                  </a:cubicBezTo>
                  <a:close/>
                </a:path>
              </a:pathLst>
            </a:custGeom>
            <a:solidFill>
              <a:srgbClr val="BBC2DC"/>
            </a:solidFill>
          </p:spPr>
        </p:sp>
      </p:grpSp>
      <p:grpSp>
        <p:nvGrpSpPr>
          <p:cNvPr id="12" name="Group 12"/>
          <p:cNvGrpSpPr/>
          <p:nvPr/>
        </p:nvGrpSpPr>
        <p:grpSpPr>
          <a:xfrm>
            <a:off x="1566639" y="3391644"/>
            <a:ext cx="911572" cy="28575"/>
            <a:chOff x="0" y="0"/>
            <a:chExt cx="1215430" cy="38100"/>
          </a:xfrm>
        </p:grpSpPr>
        <p:sp>
          <p:nvSpPr>
            <p:cNvPr id="13" name="Freeform 13"/>
            <p:cNvSpPr/>
            <p:nvPr/>
          </p:nvSpPr>
          <p:spPr>
            <a:xfrm>
              <a:off x="0" y="0"/>
              <a:ext cx="1215390" cy="38100"/>
            </a:xfrm>
            <a:custGeom>
              <a:avLst/>
              <a:gdLst/>
              <a:ahLst/>
              <a:cxnLst/>
              <a:rect l="l" t="t" r="r" b="b"/>
              <a:pathLst>
                <a:path w="1215390" h="38100">
                  <a:moveTo>
                    <a:pt x="0" y="19050"/>
                  </a:moveTo>
                  <a:cubicBezTo>
                    <a:pt x="0" y="8509"/>
                    <a:pt x="8509" y="0"/>
                    <a:pt x="19050" y="0"/>
                  </a:cubicBezTo>
                  <a:lnTo>
                    <a:pt x="1196340" y="0"/>
                  </a:lnTo>
                  <a:cubicBezTo>
                    <a:pt x="1206881" y="0"/>
                    <a:pt x="1215390" y="8509"/>
                    <a:pt x="1215390" y="19050"/>
                  </a:cubicBezTo>
                  <a:cubicBezTo>
                    <a:pt x="1215390" y="29591"/>
                    <a:pt x="1206881" y="38100"/>
                    <a:pt x="1196340" y="38100"/>
                  </a:cubicBezTo>
                  <a:lnTo>
                    <a:pt x="19050" y="38100"/>
                  </a:lnTo>
                  <a:cubicBezTo>
                    <a:pt x="8509" y="38100"/>
                    <a:pt x="0" y="29591"/>
                    <a:pt x="0" y="19050"/>
                  </a:cubicBezTo>
                  <a:close/>
                </a:path>
              </a:pathLst>
            </a:custGeom>
            <a:solidFill>
              <a:srgbClr val="BBC2DC"/>
            </a:solidFill>
          </p:spPr>
        </p:sp>
      </p:grpSp>
      <p:grpSp>
        <p:nvGrpSpPr>
          <p:cNvPr id="14" name="Group 14"/>
          <p:cNvGrpSpPr/>
          <p:nvPr/>
        </p:nvGrpSpPr>
        <p:grpSpPr>
          <a:xfrm>
            <a:off x="1004515" y="3108275"/>
            <a:ext cx="595461" cy="595461"/>
            <a:chOff x="0" y="0"/>
            <a:chExt cx="793948" cy="793948"/>
          </a:xfrm>
        </p:grpSpPr>
        <p:sp>
          <p:nvSpPr>
            <p:cNvPr id="15" name="Freeform 15"/>
            <p:cNvSpPr/>
            <p:nvPr/>
          </p:nvSpPr>
          <p:spPr>
            <a:xfrm>
              <a:off x="6350" y="6350"/>
              <a:ext cx="781177" cy="781304"/>
            </a:xfrm>
            <a:custGeom>
              <a:avLst/>
              <a:gdLst/>
              <a:ahLst/>
              <a:cxnLst/>
              <a:rect l="l" t="t" r="r" b="b"/>
              <a:pathLst>
                <a:path w="781177" h="781304">
                  <a:moveTo>
                    <a:pt x="0" y="145796"/>
                  </a:moveTo>
                  <a:cubicBezTo>
                    <a:pt x="0" y="65278"/>
                    <a:pt x="65278" y="0"/>
                    <a:pt x="145796" y="0"/>
                  </a:cubicBezTo>
                  <a:lnTo>
                    <a:pt x="635381" y="0"/>
                  </a:lnTo>
                  <a:cubicBezTo>
                    <a:pt x="715899" y="0"/>
                    <a:pt x="781177" y="65278"/>
                    <a:pt x="781177" y="145796"/>
                  </a:cubicBezTo>
                  <a:lnTo>
                    <a:pt x="781177" y="635381"/>
                  </a:lnTo>
                  <a:cubicBezTo>
                    <a:pt x="781177" y="715899"/>
                    <a:pt x="715899" y="781177"/>
                    <a:pt x="635381" y="781177"/>
                  </a:cubicBezTo>
                  <a:lnTo>
                    <a:pt x="145796" y="781177"/>
                  </a:lnTo>
                  <a:cubicBezTo>
                    <a:pt x="65278" y="781304"/>
                    <a:pt x="0" y="715899"/>
                    <a:pt x="0" y="635381"/>
                  </a:cubicBezTo>
                  <a:close/>
                </a:path>
              </a:pathLst>
            </a:custGeom>
            <a:solidFill>
              <a:srgbClr val="D5DCF6"/>
            </a:solidFill>
          </p:spPr>
        </p:sp>
        <p:sp>
          <p:nvSpPr>
            <p:cNvPr id="16" name="Freeform 16"/>
            <p:cNvSpPr/>
            <p:nvPr/>
          </p:nvSpPr>
          <p:spPr>
            <a:xfrm>
              <a:off x="0" y="0"/>
              <a:ext cx="793877" cy="794004"/>
            </a:xfrm>
            <a:custGeom>
              <a:avLst/>
              <a:gdLst/>
              <a:ahLst/>
              <a:cxnLst/>
              <a:rect l="l" t="t" r="r" b="b"/>
              <a:pathLst>
                <a:path w="793877" h="794004">
                  <a:moveTo>
                    <a:pt x="0" y="152146"/>
                  </a:moveTo>
                  <a:cubicBezTo>
                    <a:pt x="0" y="68199"/>
                    <a:pt x="68199" y="0"/>
                    <a:pt x="152146" y="0"/>
                  </a:cubicBezTo>
                  <a:lnTo>
                    <a:pt x="641731" y="0"/>
                  </a:lnTo>
                  <a:lnTo>
                    <a:pt x="641731" y="6350"/>
                  </a:lnTo>
                  <a:lnTo>
                    <a:pt x="641731" y="0"/>
                  </a:lnTo>
                  <a:cubicBezTo>
                    <a:pt x="725805" y="0"/>
                    <a:pt x="793877" y="68199"/>
                    <a:pt x="793877" y="152146"/>
                  </a:cubicBezTo>
                  <a:lnTo>
                    <a:pt x="787527" y="152146"/>
                  </a:lnTo>
                  <a:lnTo>
                    <a:pt x="793877" y="152146"/>
                  </a:lnTo>
                  <a:lnTo>
                    <a:pt x="793877" y="641731"/>
                  </a:lnTo>
                  <a:lnTo>
                    <a:pt x="787527" y="641731"/>
                  </a:lnTo>
                  <a:lnTo>
                    <a:pt x="793877" y="641731"/>
                  </a:lnTo>
                  <a:cubicBezTo>
                    <a:pt x="793877" y="725805"/>
                    <a:pt x="725678" y="793877"/>
                    <a:pt x="641731" y="793877"/>
                  </a:cubicBezTo>
                  <a:lnTo>
                    <a:pt x="641731" y="787527"/>
                  </a:lnTo>
                  <a:lnTo>
                    <a:pt x="641731" y="793877"/>
                  </a:lnTo>
                  <a:lnTo>
                    <a:pt x="152146" y="793877"/>
                  </a:lnTo>
                  <a:lnTo>
                    <a:pt x="152146" y="787527"/>
                  </a:lnTo>
                  <a:lnTo>
                    <a:pt x="152146" y="793877"/>
                  </a:lnTo>
                  <a:cubicBezTo>
                    <a:pt x="68199" y="794004"/>
                    <a:pt x="0" y="725805"/>
                    <a:pt x="0" y="641731"/>
                  </a:cubicBezTo>
                  <a:lnTo>
                    <a:pt x="0" y="152146"/>
                  </a:lnTo>
                  <a:lnTo>
                    <a:pt x="6350" y="152146"/>
                  </a:lnTo>
                  <a:lnTo>
                    <a:pt x="0" y="152146"/>
                  </a:lnTo>
                  <a:moveTo>
                    <a:pt x="12700" y="152146"/>
                  </a:moveTo>
                  <a:lnTo>
                    <a:pt x="12700" y="641731"/>
                  </a:lnTo>
                  <a:lnTo>
                    <a:pt x="6350" y="641731"/>
                  </a:lnTo>
                  <a:lnTo>
                    <a:pt x="12700" y="641731"/>
                  </a:lnTo>
                  <a:cubicBezTo>
                    <a:pt x="12700" y="718820"/>
                    <a:pt x="75184" y="781304"/>
                    <a:pt x="152146" y="781304"/>
                  </a:cubicBezTo>
                  <a:lnTo>
                    <a:pt x="641731" y="781304"/>
                  </a:lnTo>
                  <a:cubicBezTo>
                    <a:pt x="718820" y="781304"/>
                    <a:pt x="781177" y="718820"/>
                    <a:pt x="781177" y="641858"/>
                  </a:cubicBezTo>
                  <a:lnTo>
                    <a:pt x="781177" y="152146"/>
                  </a:lnTo>
                  <a:cubicBezTo>
                    <a:pt x="781304" y="75184"/>
                    <a:pt x="718820" y="12700"/>
                    <a:pt x="641731" y="12700"/>
                  </a:cubicBezTo>
                  <a:lnTo>
                    <a:pt x="152146" y="12700"/>
                  </a:lnTo>
                  <a:lnTo>
                    <a:pt x="152146" y="6350"/>
                  </a:lnTo>
                  <a:lnTo>
                    <a:pt x="152146" y="12700"/>
                  </a:lnTo>
                  <a:cubicBezTo>
                    <a:pt x="75184" y="12700"/>
                    <a:pt x="12700" y="75184"/>
                    <a:pt x="12700" y="152146"/>
                  </a:cubicBezTo>
                  <a:close/>
                </a:path>
              </a:pathLst>
            </a:custGeom>
            <a:solidFill>
              <a:srgbClr val="BBC2DC"/>
            </a:solidFill>
          </p:spPr>
        </p:sp>
      </p:grpSp>
      <p:grpSp>
        <p:nvGrpSpPr>
          <p:cNvPr id="17" name="Group 17"/>
          <p:cNvGrpSpPr/>
          <p:nvPr/>
        </p:nvGrpSpPr>
        <p:grpSpPr>
          <a:xfrm>
            <a:off x="1179240" y="3108275"/>
            <a:ext cx="203745" cy="518368"/>
            <a:chOff x="0" y="0"/>
            <a:chExt cx="215503" cy="548283"/>
          </a:xfrm>
        </p:grpSpPr>
        <p:sp>
          <p:nvSpPr>
            <p:cNvPr id="18" name="Freeform 18"/>
            <p:cNvSpPr/>
            <p:nvPr/>
          </p:nvSpPr>
          <p:spPr>
            <a:xfrm>
              <a:off x="0" y="0"/>
              <a:ext cx="215503" cy="548283"/>
            </a:xfrm>
            <a:custGeom>
              <a:avLst/>
              <a:gdLst/>
              <a:ahLst/>
              <a:cxnLst/>
              <a:rect l="l" t="t" r="r" b="b"/>
              <a:pathLst>
                <a:path w="215503" h="548283">
                  <a:moveTo>
                    <a:pt x="0" y="0"/>
                  </a:moveTo>
                  <a:lnTo>
                    <a:pt x="215503" y="0"/>
                  </a:lnTo>
                  <a:lnTo>
                    <a:pt x="215503" y="548283"/>
                  </a:lnTo>
                  <a:lnTo>
                    <a:pt x="0" y="548283"/>
                  </a:lnTo>
                  <a:close/>
                </a:path>
              </a:pathLst>
            </a:custGeom>
            <a:solidFill>
              <a:srgbClr val="000000">
                <a:alpha val="0"/>
              </a:srgbClr>
            </a:solidFill>
          </p:spPr>
        </p:sp>
        <p:sp>
          <p:nvSpPr>
            <p:cNvPr id="19" name="TextBox 19"/>
            <p:cNvSpPr txBox="1"/>
            <p:nvPr/>
          </p:nvSpPr>
          <p:spPr>
            <a:xfrm>
              <a:off x="0" y="38100"/>
              <a:ext cx="215503" cy="510183"/>
            </a:xfrm>
            <a:prstGeom prst="rect">
              <a:avLst/>
            </a:prstGeom>
          </p:spPr>
          <p:txBody>
            <a:bodyPr lIns="0" tIns="0" rIns="0" bIns="0" rtlCol="0" anchor="t"/>
            <a:lstStyle/>
            <a:p>
              <a:pPr algn="ctr">
                <a:lnSpc>
                  <a:spcPts val="3187"/>
                </a:lnSpc>
              </a:pPr>
              <a:r>
                <a:rPr lang="en-US" sz="3187" b="1" dirty="0">
                  <a:solidFill>
                    <a:srgbClr val="3B3535"/>
                  </a:solidFill>
                  <a:latin typeface="+mj-lt"/>
                  <a:ea typeface="Arimo Bold"/>
                  <a:cs typeface="Arimo Bold"/>
                  <a:sym typeface="Arimo Bold"/>
                </a:rPr>
                <a:t>1</a:t>
              </a:r>
            </a:p>
          </p:txBody>
        </p:sp>
      </p:grpSp>
      <p:grpSp>
        <p:nvGrpSpPr>
          <p:cNvPr id="20" name="Group 20"/>
          <p:cNvGrpSpPr/>
          <p:nvPr/>
        </p:nvGrpSpPr>
        <p:grpSpPr>
          <a:xfrm>
            <a:off x="2734716" y="3080594"/>
            <a:ext cx="3427065" cy="428327"/>
            <a:chOff x="0" y="0"/>
            <a:chExt cx="4569420" cy="571103"/>
          </a:xfrm>
        </p:grpSpPr>
        <p:sp>
          <p:nvSpPr>
            <p:cNvPr id="21" name="Freeform 21"/>
            <p:cNvSpPr/>
            <p:nvPr/>
          </p:nvSpPr>
          <p:spPr>
            <a:xfrm>
              <a:off x="0" y="0"/>
              <a:ext cx="4569420" cy="571103"/>
            </a:xfrm>
            <a:custGeom>
              <a:avLst/>
              <a:gdLst/>
              <a:ahLst/>
              <a:cxnLst/>
              <a:rect l="l" t="t" r="r" b="b"/>
              <a:pathLst>
                <a:path w="4569420" h="571103">
                  <a:moveTo>
                    <a:pt x="0" y="0"/>
                  </a:moveTo>
                  <a:lnTo>
                    <a:pt x="4569420" y="0"/>
                  </a:lnTo>
                  <a:lnTo>
                    <a:pt x="4569420" y="571103"/>
                  </a:lnTo>
                  <a:lnTo>
                    <a:pt x="0" y="571103"/>
                  </a:lnTo>
                  <a:close/>
                </a:path>
              </a:pathLst>
            </a:custGeom>
            <a:solidFill>
              <a:srgbClr val="000000">
                <a:alpha val="0"/>
              </a:srgbClr>
            </a:solidFill>
          </p:spPr>
        </p:sp>
        <p:sp>
          <p:nvSpPr>
            <p:cNvPr id="22" name="TextBox 22"/>
            <p:cNvSpPr txBox="1"/>
            <p:nvPr/>
          </p:nvSpPr>
          <p:spPr>
            <a:xfrm>
              <a:off x="0" y="-28575"/>
              <a:ext cx="4569420" cy="599678"/>
            </a:xfrm>
            <a:prstGeom prst="rect">
              <a:avLst/>
            </a:prstGeom>
          </p:spPr>
          <p:txBody>
            <a:bodyPr lIns="0" tIns="0" rIns="0" bIns="0" rtlCol="0" anchor="t"/>
            <a:lstStyle/>
            <a:p>
              <a:pPr algn="l">
                <a:lnSpc>
                  <a:spcPts val="3312"/>
                </a:lnSpc>
              </a:pPr>
              <a:r>
                <a:rPr lang="en-US" sz="2687" b="1" dirty="0">
                  <a:solidFill>
                    <a:srgbClr val="3B3535"/>
                  </a:solidFill>
                  <a:latin typeface="+mj-lt"/>
                  <a:ea typeface="Arimo Bold"/>
                  <a:cs typeface="Arimo Bold"/>
                  <a:sym typeface="Arimo Bold"/>
                </a:rPr>
                <a:t>1924-1928</a:t>
              </a:r>
            </a:p>
          </p:txBody>
        </p:sp>
      </p:grpSp>
      <p:grpSp>
        <p:nvGrpSpPr>
          <p:cNvPr id="23" name="Group 23"/>
          <p:cNvGrpSpPr/>
          <p:nvPr/>
        </p:nvGrpSpPr>
        <p:grpSpPr>
          <a:xfrm>
            <a:off x="2734716" y="3665190"/>
            <a:ext cx="7783711" cy="833438"/>
            <a:chOff x="0" y="0"/>
            <a:chExt cx="10378282" cy="1111250"/>
          </a:xfrm>
        </p:grpSpPr>
        <p:sp>
          <p:nvSpPr>
            <p:cNvPr id="24" name="Freeform 24"/>
            <p:cNvSpPr/>
            <p:nvPr/>
          </p:nvSpPr>
          <p:spPr>
            <a:xfrm>
              <a:off x="0" y="0"/>
              <a:ext cx="10378282" cy="1111250"/>
            </a:xfrm>
            <a:custGeom>
              <a:avLst/>
              <a:gdLst/>
              <a:ahLst/>
              <a:cxnLst/>
              <a:rect l="l" t="t" r="r" b="b"/>
              <a:pathLst>
                <a:path w="10378282" h="1111250">
                  <a:moveTo>
                    <a:pt x="0" y="0"/>
                  </a:moveTo>
                  <a:lnTo>
                    <a:pt x="10378282" y="0"/>
                  </a:lnTo>
                  <a:lnTo>
                    <a:pt x="10378282" y="1111250"/>
                  </a:lnTo>
                  <a:lnTo>
                    <a:pt x="0" y="1111250"/>
                  </a:lnTo>
                  <a:close/>
                </a:path>
              </a:pathLst>
            </a:custGeom>
            <a:solidFill>
              <a:srgbClr val="000000">
                <a:alpha val="0"/>
              </a:srgbClr>
            </a:solidFill>
          </p:spPr>
        </p:sp>
        <p:sp>
          <p:nvSpPr>
            <p:cNvPr id="25" name="TextBox 25"/>
            <p:cNvSpPr txBox="1"/>
            <p:nvPr/>
          </p:nvSpPr>
          <p:spPr>
            <a:xfrm>
              <a:off x="0" y="-85725"/>
              <a:ext cx="10378282" cy="1196975"/>
            </a:xfrm>
            <a:prstGeom prst="rect">
              <a:avLst/>
            </a:prstGeom>
          </p:spPr>
          <p:txBody>
            <a:bodyPr lIns="0" tIns="0" rIns="0" bIns="0" rtlCol="0" anchor="t"/>
            <a:lstStyle/>
            <a:p>
              <a:pPr algn="l">
                <a:lnSpc>
                  <a:spcPts val="3250"/>
                </a:lnSpc>
              </a:pPr>
              <a:r>
                <a:rPr lang="en-US" sz="2000" dirty="0">
                  <a:solidFill>
                    <a:srgbClr val="3B3535"/>
                  </a:solidFill>
                  <a:latin typeface="+mj-lt"/>
                  <a:ea typeface="Arimo"/>
                  <a:cs typeface="Arimo"/>
                  <a:sym typeface="Arimo"/>
                </a:rPr>
                <a:t>Μεγάλο μέρος του έργου αποκατάστασης έγινε από το 1924 έως το 1928 με καθοριστικό ρόλο της ΕΑΠ.</a:t>
              </a:r>
            </a:p>
          </p:txBody>
        </p:sp>
      </p:grpSp>
      <p:grpSp>
        <p:nvGrpSpPr>
          <p:cNvPr id="26" name="Group 26"/>
          <p:cNvGrpSpPr/>
          <p:nvPr/>
        </p:nvGrpSpPr>
        <p:grpSpPr>
          <a:xfrm>
            <a:off x="1566639" y="5591026"/>
            <a:ext cx="911572" cy="28575"/>
            <a:chOff x="0" y="0"/>
            <a:chExt cx="1215430" cy="38100"/>
          </a:xfrm>
        </p:grpSpPr>
        <p:sp>
          <p:nvSpPr>
            <p:cNvPr id="27" name="Freeform 27"/>
            <p:cNvSpPr/>
            <p:nvPr/>
          </p:nvSpPr>
          <p:spPr>
            <a:xfrm>
              <a:off x="0" y="0"/>
              <a:ext cx="1215390" cy="38100"/>
            </a:xfrm>
            <a:custGeom>
              <a:avLst/>
              <a:gdLst/>
              <a:ahLst/>
              <a:cxnLst/>
              <a:rect l="l" t="t" r="r" b="b"/>
              <a:pathLst>
                <a:path w="1215390" h="38100">
                  <a:moveTo>
                    <a:pt x="0" y="19050"/>
                  </a:moveTo>
                  <a:cubicBezTo>
                    <a:pt x="0" y="8509"/>
                    <a:pt x="8509" y="0"/>
                    <a:pt x="19050" y="0"/>
                  </a:cubicBezTo>
                  <a:lnTo>
                    <a:pt x="1196340" y="0"/>
                  </a:lnTo>
                  <a:cubicBezTo>
                    <a:pt x="1206881" y="0"/>
                    <a:pt x="1215390" y="8509"/>
                    <a:pt x="1215390" y="19050"/>
                  </a:cubicBezTo>
                  <a:cubicBezTo>
                    <a:pt x="1215390" y="29591"/>
                    <a:pt x="1206881" y="38100"/>
                    <a:pt x="1196340" y="38100"/>
                  </a:cubicBezTo>
                  <a:lnTo>
                    <a:pt x="19050" y="38100"/>
                  </a:lnTo>
                  <a:cubicBezTo>
                    <a:pt x="8509" y="38100"/>
                    <a:pt x="0" y="29591"/>
                    <a:pt x="0" y="19050"/>
                  </a:cubicBezTo>
                  <a:close/>
                </a:path>
              </a:pathLst>
            </a:custGeom>
            <a:solidFill>
              <a:srgbClr val="BBC2DC"/>
            </a:solidFill>
          </p:spPr>
        </p:sp>
      </p:grpSp>
      <p:grpSp>
        <p:nvGrpSpPr>
          <p:cNvPr id="28" name="Group 28"/>
          <p:cNvGrpSpPr/>
          <p:nvPr/>
        </p:nvGrpSpPr>
        <p:grpSpPr>
          <a:xfrm>
            <a:off x="1004515" y="5307658"/>
            <a:ext cx="595461" cy="595461"/>
            <a:chOff x="0" y="0"/>
            <a:chExt cx="793948" cy="793948"/>
          </a:xfrm>
        </p:grpSpPr>
        <p:sp>
          <p:nvSpPr>
            <p:cNvPr id="29" name="Freeform 29"/>
            <p:cNvSpPr/>
            <p:nvPr/>
          </p:nvSpPr>
          <p:spPr>
            <a:xfrm>
              <a:off x="6350" y="6350"/>
              <a:ext cx="781177" cy="781304"/>
            </a:xfrm>
            <a:custGeom>
              <a:avLst/>
              <a:gdLst/>
              <a:ahLst/>
              <a:cxnLst/>
              <a:rect l="l" t="t" r="r" b="b"/>
              <a:pathLst>
                <a:path w="781177" h="781304">
                  <a:moveTo>
                    <a:pt x="0" y="145796"/>
                  </a:moveTo>
                  <a:cubicBezTo>
                    <a:pt x="0" y="65278"/>
                    <a:pt x="65278" y="0"/>
                    <a:pt x="145796" y="0"/>
                  </a:cubicBezTo>
                  <a:lnTo>
                    <a:pt x="635381" y="0"/>
                  </a:lnTo>
                  <a:cubicBezTo>
                    <a:pt x="715899" y="0"/>
                    <a:pt x="781177" y="65278"/>
                    <a:pt x="781177" y="145796"/>
                  </a:cubicBezTo>
                  <a:lnTo>
                    <a:pt x="781177" y="635381"/>
                  </a:lnTo>
                  <a:cubicBezTo>
                    <a:pt x="781177" y="715899"/>
                    <a:pt x="715899" y="781177"/>
                    <a:pt x="635381" y="781177"/>
                  </a:cubicBezTo>
                  <a:lnTo>
                    <a:pt x="145796" y="781177"/>
                  </a:lnTo>
                  <a:cubicBezTo>
                    <a:pt x="65278" y="781304"/>
                    <a:pt x="0" y="715899"/>
                    <a:pt x="0" y="635381"/>
                  </a:cubicBezTo>
                  <a:close/>
                </a:path>
              </a:pathLst>
            </a:custGeom>
            <a:solidFill>
              <a:srgbClr val="D5DCF6"/>
            </a:solidFill>
          </p:spPr>
        </p:sp>
        <p:sp>
          <p:nvSpPr>
            <p:cNvPr id="30" name="Freeform 30"/>
            <p:cNvSpPr/>
            <p:nvPr/>
          </p:nvSpPr>
          <p:spPr>
            <a:xfrm>
              <a:off x="0" y="0"/>
              <a:ext cx="793877" cy="794004"/>
            </a:xfrm>
            <a:custGeom>
              <a:avLst/>
              <a:gdLst/>
              <a:ahLst/>
              <a:cxnLst/>
              <a:rect l="l" t="t" r="r" b="b"/>
              <a:pathLst>
                <a:path w="793877" h="794004">
                  <a:moveTo>
                    <a:pt x="0" y="152146"/>
                  </a:moveTo>
                  <a:cubicBezTo>
                    <a:pt x="0" y="68199"/>
                    <a:pt x="68199" y="0"/>
                    <a:pt x="152146" y="0"/>
                  </a:cubicBezTo>
                  <a:lnTo>
                    <a:pt x="641731" y="0"/>
                  </a:lnTo>
                  <a:lnTo>
                    <a:pt x="641731" y="6350"/>
                  </a:lnTo>
                  <a:lnTo>
                    <a:pt x="641731" y="0"/>
                  </a:lnTo>
                  <a:cubicBezTo>
                    <a:pt x="725805" y="0"/>
                    <a:pt x="793877" y="68199"/>
                    <a:pt x="793877" y="152146"/>
                  </a:cubicBezTo>
                  <a:lnTo>
                    <a:pt x="787527" y="152146"/>
                  </a:lnTo>
                  <a:lnTo>
                    <a:pt x="793877" y="152146"/>
                  </a:lnTo>
                  <a:lnTo>
                    <a:pt x="793877" y="641731"/>
                  </a:lnTo>
                  <a:lnTo>
                    <a:pt x="787527" y="641731"/>
                  </a:lnTo>
                  <a:lnTo>
                    <a:pt x="793877" y="641731"/>
                  </a:lnTo>
                  <a:cubicBezTo>
                    <a:pt x="793877" y="725805"/>
                    <a:pt x="725678" y="793877"/>
                    <a:pt x="641731" y="793877"/>
                  </a:cubicBezTo>
                  <a:lnTo>
                    <a:pt x="641731" y="787527"/>
                  </a:lnTo>
                  <a:lnTo>
                    <a:pt x="641731" y="793877"/>
                  </a:lnTo>
                  <a:lnTo>
                    <a:pt x="152146" y="793877"/>
                  </a:lnTo>
                  <a:lnTo>
                    <a:pt x="152146" y="787527"/>
                  </a:lnTo>
                  <a:lnTo>
                    <a:pt x="152146" y="793877"/>
                  </a:lnTo>
                  <a:cubicBezTo>
                    <a:pt x="68199" y="794004"/>
                    <a:pt x="0" y="725805"/>
                    <a:pt x="0" y="641731"/>
                  </a:cubicBezTo>
                  <a:lnTo>
                    <a:pt x="0" y="152146"/>
                  </a:lnTo>
                  <a:lnTo>
                    <a:pt x="6350" y="152146"/>
                  </a:lnTo>
                  <a:lnTo>
                    <a:pt x="0" y="152146"/>
                  </a:lnTo>
                  <a:moveTo>
                    <a:pt x="12700" y="152146"/>
                  </a:moveTo>
                  <a:lnTo>
                    <a:pt x="12700" y="641731"/>
                  </a:lnTo>
                  <a:lnTo>
                    <a:pt x="6350" y="641731"/>
                  </a:lnTo>
                  <a:lnTo>
                    <a:pt x="12700" y="641731"/>
                  </a:lnTo>
                  <a:cubicBezTo>
                    <a:pt x="12700" y="718820"/>
                    <a:pt x="75184" y="781304"/>
                    <a:pt x="152146" y="781304"/>
                  </a:cubicBezTo>
                  <a:lnTo>
                    <a:pt x="641731" y="781304"/>
                  </a:lnTo>
                  <a:cubicBezTo>
                    <a:pt x="718820" y="781304"/>
                    <a:pt x="781177" y="718820"/>
                    <a:pt x="781177" y="641858"/>
                  </a:cubicBezTo>
                  <a:lnTo>
                    <a:pt x="781177" y="152146"/>
                  </a:lnTo>
                  <a:cubicBezTo>
                    <a:pt x="781304" y="75184"/>
                    <a:pt x="718820" y="12700"/>
                    <a:pt x="641731" y="12700"/>
                  </a:cubicBezTo>
                  <a:lnTo>
                    <a:pt x="152146" y="12700"/>
                  </a:lnTo>
                  <a:lnTo>
                    <a:pt x="152146" y="6350"/>
                  </a:lnTo>
                  <a:lnTo>
                    <a:pt x="152146" y="12700"/>
                  </a:lnTo>
                  <a:cubicBezTo>
                    <a:pt x="75184" y="12700"/>
                    <a:pt x="12700" y="75184"/>
                    <a:pt x="12700" y="152146"/>
                  </a:cubicBezTo>
                  <a:close/>
                </a:path>
              </a:pathLst>
            </a:custGeom>
            <a:solidFill>
              <a:srgbClr val="BBC2DC"/>
            </a:solidFill>
          </p:spPr>
        </p:sp>
      </p:grpSp>
      <p:grpSp>
        <p:nvGrpSpPr>
          <p:cNvPr id="31" name="Group 31"/>
          <p:cNvGrpSpPr/>
          <p:nvPr/>
        </p:nvGrpSpPr>
        <p:grpSpPr>
          <a:xfrm>
            <a:off x="1179240" y="5307658"/>
            <a:ext cx="300398" cy="503336"/>
            <a:chOff x="0" y="0"/>
            <a:chExt cx="327223" cy="548283"/>
          </a:xfrm>
        </p:grpSpPr>
        <p:sp>
          <p:nvSpPr>
            <p:cNvPr id="32" name="Freeform 32"/>
            <p:cNvSpPr/>
            <p:nvPr/>
          </p:nvSpPr>
          <p:spPr>
            <a:xfrm>
              <a:off x="0" y="0"/>
              <a:ext cx="327223" cy="548283"/>
            </a:xfrm>
            <a:custGeom>
              <a:avLst/>
              <a:gdLst/>
              <a:ahLst/>
              <a:cxnLst/>
              <a:rect l="l" t="t" r="r" b="b"/>
              <a:pathLst>
                <a:path w="327223" h="548283">
                  <a:moveTo>
                    <a:pt x="0" y="0"/>
                  </a:moveTo>
                  <a:lnTo>
                    <a:pt x="327223" y="0"/>
                  </a:lnTo>
                  <a:lnTo>
                    <a:pt x="327223" y="548283"/>
                  </a:lnTo>
                  <a:lnTo>
                    <a:pt x="0" y="548283"/>
                  </a:lnTo>
                  <a:close/>
                </a:path>
              </a:pathLst>
            </a:custGeom>
            <a:solidFill>
              <a:srgbClr val="000000">
                <a:alpha val="0"/>
              </a:srgbClr>
            </a:solidFill>
          </p:spPr>
        </p:sp>
        <p:sp>
          <p:nvSpPr>
            <p:cNvPr id="33" name="TextBox 33"/>
            <p:cNvSpPr txBox="1"/>
            <p:nvPr/>
          </p:nvSpPr>
          <p:spPr>
            <a:xfrm>
              <a:off x="0" y="38100"/>
              <a:ext cx="327223" cy="510183"/>
            </a:xfrm>
            <a:prstGeom prst="rect">
              <a:avLst/>
            </a:prstGeom>
          </p:spPr>
          <p:txBody>
            <a:bodyPr lIns="0" tIns="0" rIns="0" bIns="0" rtlCol="0" anchor="t"/>
            <a:lstStyle/>
            <a:p>
              <a:pPr algn="ctr">
                <a:lnSpc>
                  <a:spcPts val="3187"/>
                </a:lnSpc>
              </a:pPr>
              <a:r>
                <a:rPr lang="en-US" sz="3187" b="1" dirty="0">
                  <a:solidFill>
                    <a:srgbClr val="3B3535"/>
                  </a:solidFill>
                  <a:latin typeface="+mj-lt"/>
                  <a:ea typeface="Arimo Bold"/>
                  <a:cs typeface="Arimo Bold"/>
                  <a:sym typeface="Arimo Bold"/>
                </a:rPr>
                <a:t>2</a:t>
              </a:r>
            </a:p>
          </p:txBody>
        </p:sp>
      </p:grpSp>
      <p:grpSp>
        <p:nvGrpSpPr>
          <p:cNvPr id="34" name="Group 34"/>
          <p:cNvGrpSpPr/>
          <p:nvPr/>
        </p:nvGrpSpPr>
        <p:grpSpPr>
          <a:xfrm>
            <a:off x="2734716" y="5279975"/>
            <a:ext cx="3615929" cy="428327"/>
            <a:chOff x="0" y="0"/>
            <a:chExt cx="4821238" cy="571103"/>
          </a:xfrm>
        </p:grpSpPr>
        <p:sp>
          <p:nvSpPr>
            <p:cNvPr id="35" name="Freeform 35"/>
            <p:cNvSpPr/>
            <p:nvPr/>
          </p:nvSpPr>
          <p:spPr>
            <a:xfrm>
              <a:off x="0" y="0"/>
              <a:ext cx="4821238" cy="571103"/>
            </a:xfrm>
            <a:custGeom>
              <a:avLst/>
              <a:gdLst/>
              <a:ahLst/>
              <a:cxnLst/>
              <a:rect l="l" t="t" r="r" b="b"/>
              <a:pathLst>
                <a:path w="4821238" h="571103">
                  <a:moveTo>
                    <a:pt x="0" y="0"/>
                  </a:moveTo>
                  <a:lnTo>
                    <a:pt x="4821238" y="0"/>
                  </a:lnTo>
                  <a:lnTo>
                    <a:pt x="4821238" y="571103"/>
                  </a:lnTo>
                  <a:lnTo>
                    <a:pt x="0" y="571103"/>
                  </a:lnTo>
                  <a:close/>
                </a:path>
              </a:pathLst>
            </a:custGeom>
            <a:solidFill>
              <a:srgbClr val="000000">
                <a:alpha val="0"/>
              </a:srgbClr>
            </a:solidFill>
          </p:spPr>
        </p:sp>
        <p:sp>
          <p:nvSpPr>
            <p:cNvPr id="36" name="TextBox 36"/>
            <p:cNvSpPr txBox="1"/>
            <p:nvPr/>
          </p:nvSpPr>
          <p:spPr>
            <a:xfrm>
              <a:off x="0" y="-28575"/>
              <a:ext cx="4821238" cy="599678"/>
            </a:xfrm>
            <a:prstGeom prst="rect">
              <a:avLst/>
            </a:prstGeom>
          </p:spPr>
          <p:txBody>
            <a:bodyPr lIns="0" tIns="0" rIns="0" bIns="0" rtlCol="0" anchor="t"/>
            <a:lstStyle/>
            <a:p>
              <a:pPr algn="l">
                <a:lnSpc>
                  <a:spcPts val="3312"/>
                </a:lnSpc>
              </a:pPr>
              <a:r>
                <a:rPr lang="en-US" sz="2687" b="1" dirty="0">
                  <a:solidFill>
                    <a:srgbClr val="3B3535"/>
                  </a:solidFill>
                  <a:latin typeface="+mj-lt"/>
                  <a:ea typeface="Arimo Bold"/>
                  <a:cs typeface="Arimo Bold"/>
                  <a:sym typeface="Arimo Bold"/>
                </a:rPr>
                <a:t>Διαφορές προσφύγων</a:t>
              </a:r>
            </a:p>
          </p:txBody>
        </p:sp>
      </p:grpSp>
      <p:grpSp>
        <p:nvGrpSpPr>
          <p:cNvPr id="37" name="Group 37"/>
          <p:cNvGrpSpPr/>
          <p:nvPr/>
        </p:nvGrpSpPr>
        <p:grpSpPr>
          <a:xfrm>
            <a:off x="2734716" y="5864572"/>
            <a:ext cx="7783711" cy="1250156"/>
            <a:chOff x="0" y="0"/>
            <a:chExt cx="10378282" cy="1666875"/>
          </a:xfrm>
        </p:grpSpPr>
        <p:sp>
          <p:nvSpPr>
            <p:cNvPr id="38" name="Freeform 38"/>
            <p:cNvSpPr/>
            <p:nvPr/>
          </p:nvSpPr>
          <p:spPr>
            <a:xfrm>
              <a:off x="0" y="0"/>
              <a:ext cx="10378282" cy="1666875"/>
            </a:xfrm>
            <a:custGeom>
              <a:avLst/>
              <a:gdLst/>
              <a:ahLst/>
              <a:cxnLst/>
              <a:rect l="l" t="t" r="r" b="b"/>
              <a:pathLst>
                <a:path w="10378282" h="1666875">
                  <a:moveTo>
                    <a:pt x="0" y="0"/>
                  </a:moveTo>
                  <a:lnTo>
                    <a:pt x="10378282" y="0"/>
                  </a:lnTo>
                  <a:lnTo>
                    <a:pt x="10378282" y="1666875"/>
                  </a:lnTo>
                  <a:lnTo>
                    <a:pt x="0" y="1666875"/>
                  </a:lnTo>
                  <a:close/>
                </a:path>
              </a:pathLst>
            </a:custGeom>
            <a:solidFill>
              <a:srgbClr val="000000">
                <a:alpha val="0"/>
              </a:srgbClr>
            </a:solidFill>
          </p:spPr>
        </p:sp>
        <p:sp>
          <p:nvSpPr>
            <p:cNvPr id="39" name="TextBox 39"/>
            <p:cNvSpPr txBox="1"/>
            <p:nvPr/>
          </p:nvSpPr>
          <p:spPr>
            <a:xfrm>
              <a:off x="0" y="-85725"/>
              <a:ext cx="10378282" cy="1752600"/>
            </a:xfrm>
            <a:prstGeom prst="rect">
              <a:avLst/>
            </a:prstGeom>
          </p:spPr>
          <p:txBody>
            <a:bodyPr lIns="0" tIns="0" rIns="0" bIns="0" rtlCol="0" anchor="t"/>
            <a:lstStyle/>
            <a:p>
              <a:pPr algn="l">
                <a:lnSpc>
                  <a:spcPts val="3250"/>
                </a:lnSpc>
              </a:pPr>
              <a:r>
                <a:rPr lang="en-US" sz="2000" dirty="0">
                  <a:solidFill>
                    <a:srgbClr val="3B3535"/>
                  </a:solidFill>
                  <a:latin typeface="+mj-lt"/>
                  <a:ea typeface="Arimo"/>
                  <a:cs typeface="Arimo"/>
                  <a:sym typeface="Arimo"/>
                </a:rPr>
                <a:t>Οι πρόσφυγες δεν αποτελούσαν ενιαίο σύνολο. Υπήρχαν διαφορές κοινωνικής προέλευσης, πολιτιστικής παράδοσης, διαλέκτου, ακόμα και γλώσσας.</a:t>
              </a:r>
            </a:p>
          </p:txBody>
        </p:sp>
      </p:grpSp>
      <p:grpSp>
        <p:nvGrpSpPr>
          <p:cNvPr id="40" name="Group 40"/>
          <p:cNvGrpSpPr/>
          <p:nvPr/>
        </p:nvGrpSpPr>
        <p:grpSpPr>
          <a:xfrm>
            <a:off x="1566639" y="8207128"/>
            <a:ext cx="911572" cy="28575"/>
            <a:chOff x="0" y="0"/>
            <a:chExt cx="1215430" cy="38100"/>
          </a:xfrm>
        </p:grpSpPr>
        <p:sp>
          <p:nvSpPr>
            <p:cNvPr id="41" name="Freeform 41"/>
            <p:cNvSpPr/>
            <p:nvPr/>
          </p:nvSpPr>
          <p:spPr>
            <a:xfrm>
              <a:off x="0" y="0"/>
              <a:ext cx="1215390" cy="38100"/>
            </a:xfrm>
            <a:custGeom>
              <a:avLst/>
              <a:gdLst/>
              <a:ahLst/>
              <a:cxnLst/>
              <a:rect l="l" t="t" r="r" b="b"/>
              <a:pathLst>
                <a:path w="1215390" h="38100">
                  <a:moveTo>
                    <a:pt x="0" y="19050"/>
                  </a:moveTo>
                  <a:cubicBezTo>
                    <a:pt x="0" y="8509"/>
                    <a:pt x="8509" y="0"/>
                    <a:pt x="19050" y="0"/>
                  </a:cubicBezTo>
                  <a:lnTo>
                    <a:pt x="1196340" y="0"/>
                  </a:lnTo>
                  <a:cubicBezTo>
                    <a:pt x="1206881" y="0"/>
                    <a:pt x="1215390" y="8509"/>
                    <a:pt x="1215390" y="19050"/>
                  </a:cubicBezTo>
                  <a:cubicBezTo>
                    <a:pt x="1215390" y="29591"/>
                    <a:pt x="1206881" y="38100"/>
                    <a:pt x="1196340" y="38100"/>
                  </a:cubicBezTo>
                  <a:lnTo>
                    <a:pt x="19050" y="38100"/>
                  </a:lnTo>
                  <a:cubicBezTo>
                    <a:pt x="8509" y="38100"/>
                    <a:pt x="0" y="29591"/>
                    <a:pt x="0" y="19050"/>
                  </a:cubicBezTo>
                  <a:close/>
                </a:path>
              </a:pathLst>
            </a:custGeom>
            <a:solidFill>
              <a:srgbClr val="BBC2DC"/>
            </a:solidFill>
          </p:spPr>
        </p:sp>
      </p:grpSp>
      <p:grpSp>
        <p:nvGrpSpPr>
          <p:cNvPr id="42" name="Group 42"/>
          <p:cNvGrpSpPr/>
          <p:nvPr/>
        </p:nvGrpSpPr>
        <p:grpSpPr>
          <a:xfrm>
            <a:off x="1004515" y="7923759"/>
            <a:ext cx="595461" cy="595461"/>
            <a:chOff x="0" y="0"/>
            <a:chExt cx="793948" cy="793948"/>
          </a:xfrm>
        </p:grpSpPr>
        <p:sp>
          <p:nvSpPr>
            <p:cNvPr id="43" name="Freeform 43"/>
            <p:cNvSpPr/>
            <p:nvPr/>
          </p:nvSpPr>
          <p:spPr>
            <a:xfrm>
              <a:off x="6350" y="6350"/>
              <a:ext cx="781177" cy="781304"/>
            </a:xfrm>
            <a:custGeom>
              <a:avLst/>
              <a:gdLst/>
              <a:ahLst/>
              <a:cxnLst/>
              <a:rect l="l" t="t" r="r" b="b"/>
              <a:pathLst>
                <a:path w="781177" h="781304">
                  <a:moveTo>
                    <a:pt x="0" y="145796"/>
                  </a:moveTo>
                  <a:cubicBezTo>
                    <a:pt x="0" y="65278"/>
                    <a:pt x="65278" y="0"/>
                    <a:pt x="145796" y="0"/>
                  </a:cubicBezTo>
                  <a:lnTo>
                    <a:pt x="635381" y="0"/>
                  </a:lnTo>
                  <a:cubicBezTo>
                    <a:pt x="715899" y="0"/>
                    <a:pt x="781177" y="65278"/>
                    <a:pt x="781177" y="145796"/>
                  </a:cubicBezTo>
                  <a:lnTo>
                    <a:pt x="781177" y="635381"/>
                  </a:lnTo>
                  <a:cubicBezTo>
                    <a:pt x="781177" y="715899"/>
                    <a:pt x="715899" y="781177"/>
                    <a:pt x="635381" y="781177"/>
                  </a:cubicBezTo>
                  <a:lnTo>
                    <a:pt x="145796" y="781177"/>
                  </a:lnTo>
                  <a:cubicBezTo>
                    <a:pt x="65278" y="781304"/>
                    <a:pt x="0" y="715899"/>
                    <a:pt x="0" y="635381"/>
                  </a:cubicBezTo>
                  <a:close/>
                </a:path>
              </a:pathLst>
            </a:custGeom>
            <a:solidFill>
              <a:srgbClr val="D5DCF6"/>
            </a:solidFill>
          </p:spPr>
        </p:sp>
        <p:sp>
          <p:nvSpPr>
            <p:cNvPr id="44" name="Freeform 44"/>
            <p:cNvSpPr/>
            <p:nvPr/>
          </p:nvSpPr>
          <p:spPr>
            <a:xfrm>
              <a:off x="0" y="0"/>
              <a:ext cx="793877" cy="794004"/>
            </a:xfrm>
            <a:custGeom>
              <a:avLst/>
              <a:gdLst/>
              <a:ahLst/>
              <a:cxnLst/>
              <a:rect l="l" t="t" r="r" b="b"/>
              <a:pathLst>
                <a:path w="793877" h="794004">
                  <a:moveTo>
                    <a:pt x="0" y="152146"/>
                  </a:moveTo>
                  <a:cubicBezTo>
                    <a:pt x="0" y="68199"/>
                    <a:pt x="68199" y="0"/>
                    <a:pt x="152146" y="0"/>
                  </a:cubicBezTo>
                  <a:lnTo>
                    <a:pt x="641731" y="0"/>
                  </a:lnTo>
                  <a:lnTo>
                    <a:pt x="641731" y="6350"/>
                  </a:lnTo>
                  <a:lnTo>
                    <a:pt x="641731" y="0"/>
                  </a:lnTo>
                  <a:cubicBezTo>
                    <a:pt x="725805" y="0"/>
                    <a:pt x="793877" y="68199"/>
                    <a:pt x="793877" y="152146"/>
                  </a:cubicBezTo>
                  <a:lnTo>
                    <a:pt x="787527" y="152146"/>
                  </a:lnTo>
                  <a:lnTo>
                    <a:pt x="793877" y="152146"/>
                  </a:lnTo>
                  <a:lnTo>
                    <a:pt x="793877" y="641731"/>
                  </a:lnTo>
                  <a:lnTo>
                    <a:pt x="787527" y="641731"/>
                  </a:lnTo>
                  <a:lnTo>
                    <a:pt x="793877" y="641731"/>
                  </a:lnTo>
                  <a:cubicBezTo>
                    <a:pt x="793877" y="725805"/>
                    <a:pt x="725678" y="793877"/>
                    <a:pt x="641731" y="793877"/>
                  </a:cubicBezTo>
                  <a:lnTo>
                    <a:pt x="641731" y="787527"/>
                  </a:lnTo>
                  <a:lnTo>
                    <a:pt x="641731" y="793877"/>
                  </a:lnTo>
                  <a:lnTo>
                    <a:pt x="152146" y="793877"/>
                  </a:lnTo>
                  <a:lnTo>
                    <a:pt x="152146" y="787527"/>
                  </a:lnTo>
                  <a:lnTo>
                    <a:pt x="152146" y="793877"/>
                  </a:lnTo>
                  <a:cubicBezTo>
                    <a:pt x="68199" y="794004"/>
                    <a:pt x="0" y="725805"/>
                    <a:pt x="0" y="641731"/>
                  </a:cubicBezTo>
                  <a:lnTo>
                    <a:pt x="0" y="152146"/>
                  </a:lnTo>
                  <a:lnTo>
                    <a:pt x="6350" y="152146"/>
                  </a:lnTo>
                  <a:lnTo>
                    <a:pt x="0" y="152146"/>
                  </a:lnTo>
                  <a:moveTo>
                    <a:pt x="12700" y="152146"/>
                  </a:moveTo>
                  <a:lnTo>
                    <a:pt x="12700" y="641731"/>
                  </a:lnTo>
                  <a:lnTo>
                    <a:pt x="6350" y="641731"/>
                  </a:lnTo>
                  <a:lnTo>
                    <a:pt x="12700" y="641731"/>
                  </a:lnTo>
                  <a:cubicBezTo>
                    <a:pt x="12700" y="718820"/>
                    <a:pt x="75184" y="781304"/>
                    <a:pt x="152146" y="781304"/>
                  </a:cubicBezTo>
                  <a:lnTo>
                    <a:pt x="641731" y="781304"/>
                  </a:lnTo>
                  <a:cubicBezTo>
                    <a:pt x="718820" y="781304"/>
                    <a:pt x="781177" y="718820"/>
                    <a:pt x="781177" y="641858"/>
                  </a:cubicBezTo>
                  <a:lnTo>
                    <a:pt x="781177" y="152146"/>
                  </a:lnTo>
                  <a:cubicBezTo>
                    <a:pt x="781304" y="75184"/>
                    <a:pt x="718820" y="12700"/>
                    <a:pt x="641731" y="12700"/>
                  </a:cubicBezTo>
                  <a:lnTo>
                    <a:pt x="152146" y="12700"/>
                  </a:lnTo>
                  <a:lnTo>
                    <a:pt x="152146" y="6350"/>
                  </a:lnTo>
                  <a:lnTo>
                    <a:pt x="152146" y="12700"/>
                  </a:lnTo>
                  <a:cubicBezTo>
                    <a:pt x="75184" y="12700"/>
                    <a:pt x="12700" y="75184"/>
                    <a:pt x="12700" y="152146"/>
                  </a:cubicBezTo>
                  <a:close/>
                </a:path>
              </a:pathLst>
            </a:custGeom>
            <a:solidFill>
              <a:srgbClr val="BBC2DC"/>
            </a:solidFill>
          </p:spPr>
        </p:sp>
      </p:grpSp>
      <p:grpSp>
        <p:nvGrpSpPr>
          <p:cNvPr id="45" name="Group 45"/>
          <p:cNvGrpSpPr/>
          <p:nvPr/>
        </p:nvGrpSpPr>
        <p:grpSpPr>
          <a:xfrm>
            <a:off x="1151773" y="7923759"/>
            <a:ext cx="300945" cy="503338"/>
            <a:chOff x="0" y="0"/>
            <a:chExt cx="327818" cy="548283"/>
          </a:xfrm>
        </p:grpSpPr>
        <p:sp>
          <p:nvSpPr>
            <p:cNvPr id="46" name="Freeform 46"/>
            <p:cNvSpPr/>
            <p:nvPr/>
          </p:nvSpPr>
          <p:spPr>
            <a:xfrm>
              <a:off x="0" y="0"/>
              <a:ext cx="327818" cy="548283"/>
            </a:xfrm>
            <a:custGeom>
              <a:avLst/>
              <a:gdLst/>
              <a:ahLst/>
              <a:cxnLst/>
              <a:rect l="l" t="t" r="r" b="b"/>
              <a:pathLst>
                <a:path w="327818" h="548283">
                  <a:moveTo>
                    <a:pt x="0" y="0"/>
                  </a:moveTo>
                  <a:lnTo>
                    <a:pt x="327818" y="0"/>
                  </a:lnTo>
                  <a:lnTo>
                    <a:pt x="327818" y="548283"/>
                  </a:lnTo>
                  <a:lnTo>
                    <a:pt x="0" y="548283"/>
                  </a:lnTo>
                  <a:close/>
                </a:path>
              </a:pathLst>
            </a:custGeom>
            <a:solidFill>
              <a:srgbClr val="000000">
                <a:alpha val="0"/>
              </a:srgbClr>
            </a:solidFill>
          </p:spPr>
        </p:sp>
        <p:sp>
          <p:nvSpPr>
            <p:cNvPr id="47" name="TextBox 47"/>
            <p:cNvSpPr txBox="1"/>
            <p:nvPr/>
          </p:nvSpPr>
          <p:spPr>
            <a:xfrm>
              <a:off x="0" y="38100"/>
              <a:ext cx="327818" cy="510183"/>
            </a:xfrm>
            <a:prstGeom prst="rect">
              <a:avLst/>
            </a:prstGeom>
          </p:spPr>
          <p:txBody>
            <a:bodyPr lIns="0" tIns="0" rIns="0" bIns="0" rtlCol="0" anchor="t"/>
            <a:lstStyle/>
            <a:p>
              <a:pPr algn="ctr">
                <a:lnSpc>
                  <a:spcPts val="3187"/>
                </a:lnSpc>
              </a:pPr>
              <a:r>
                <a:rPr lang="en-US" sz="3187" b="1" dirty="0">
                  <a:solidFill>
                    <a:srgbClr val="3B3535"/>
                  </a:solidFill>
                  <a:latin typeface="+mj-lt"/>
                  <a:ea typeface="Arimo Bold"/>
                  <a:cs typeface="Arimo Bold"/>
                  <a:sym typeface="Arimo Bold"/>
                </a:rPr>
                <a:t>3</a:t>
              </a:r>
            </a:p>
          </p:txBody>
        </p:sp>
      </p:grpSp>
      <p:grpSp>
        <p:nvGrpSpPr>
          <p:cNvPr id="48" name="Group 48"/>
          <p:cNvGrpSpPr/>
          <p:nvPr/>
        </p:nvGrpSpPr>
        <p:grpSpPr>
          <a:xfrm>
            <a:off x="2734716" y="7896076"/>
            <a:ext cx="3427065" cy="428327"/>
            <a:chOff x="0" y="0"/>
            <a:chExt cx="4569420" cy="571103"/>
          </a:xfrm>
        </p:grpSpPr>
        <p:sp>
          <p:nvSpPr>
            <p:cNvPr id="49" name="Freeform 49"/>
            <p:cNvSpPr/>
            <p:nvPr/>
          </p:nvSpPr>
          <p:spPr>
            <a:xfrm>
              <a:off x="0" y="0"/>
              <a:ext cx="4569420" cy="571103"/>
            </a:xfrm>
            <a:custGeom>
              <a:avLst/>
              <a:gdLst/>
              <a:ahLst/>
              <a:cxnLst/>
              <a:rect l="l" t="t" r="r" b="b"/>
              <a:pathLst>
                <a:path w="4569420" h="571103">
                  <a:moveTo>
                    <a:pt x="0" y="0"/>
                  </a:moveTo>
                  <a:lnTo>
                    <a:pt x="4569420" y="0"/>
                  </a:lnTo>
                  <a:lnTo>
                    <a:pt x="4569420" y="571103"/>
                  </a:lnTo>
                  <a:lnTo>
                    <a:pt x="0" y="571103"/>
                  </a:lnTo>
                  <a:close/>
                </a:path>
              </a:pathLst>
            </a:custGeom>
            <a:solidFill>
              <a:srgbClr val="000000">
                <a:alpha val="0"/>
              </a:srgbClr>
            </a:solidFill>
          </p:spPr>
        </p:sp>
        <p:sp>
          <p:nvSpPr>
            <p:cNvPr id="50" name="TextBox 50"/>
            <p:cNvSpPr txBox="1"/>
            <p:nvPr/>
          </p:nvSpPr>
          <p:spPr>
            <a:xfrm>
              <a:off x="0" y="-28575"/>
              <a:ext cx="4569420" cy="599678"/>
            </a:xfrm>
            <a:prstGeom prst="rect">
              <a:avLst/>
            </a:prstGeom>
          </p:spPr>
          <p:txBody>
            <a:bodyPr lIns="0" tIns="0" rIns="0" bIns="0" rtlCol="0" anchor="t"/>
            <a:lstStyle/>
            <a:p>
              <a:pPr algn="l">
                <a:lnSpc>
                  <a:spcPts val="3312"/>
                </a:lnSpc>
              </a:pPr>
              <a:r>
                <a:rPr lang="en-US" sz="2687" b="1" dirty="0">
                  <a:solidFill>
                    <a:srgbClr val="3B3535"/>
                  </a:solidFill>
                  <a:latin typeface="+mj-lt"/>
                  <a:ea typeface="Arimo Bold"/>
                  <a:cs typeface="Arimo Bold"/>
                  <a:sym typeface="Arimo Bold"/>
                </a:rPr>
                <a:t>Αφομοίωση</a:t>
              </a:r>
            </a:p>
          </p:txBody>
        </p:sp>
      </p:grpSp>
      <p:grpSp>
        <p:nvGrpSpPr>
          <p:cNvPr id="51" name="Group 51"/>
          <p:cNvGrpSpPr/>
          <p:nvPr/>
        </p:nvGrpSpPr>
        <p:grpSpPr>
          <a:xfrm>
            <a:off x="2734716" y="8480672"/>
            <a:ext cx="7783711" cy="833438"/>
            <a:chOff x="0" y="0"/>
            <a:chExt cx="10378282" cy="1111250"/>
          </a:xfrm>
        </p:grpSpPr>
        <p:sp>
          <p:nvSpPr>
            <p:cNvPr id="52" name="Freeform 52"/>
            <p:cNvSpPr/>
            <p:nvPr/>
          </p:nvSpPr>
          <p:spPr>
            <a:xfrm>
              <a:off x="0" y="0"/>
              <a:ext cx="10378282" cy="1111250"/>
            </a:xfrm>
            <a:custGeom>
              <a:avLst/>
              <a:gdLst/>
              <a:ahLst/>
              <a:cxnLst/>
              <a:rect l="l" t="t" r="r" b="b"/>
              <a:pathLst>
                <a:path w="10378282" h="1111250">
                  <a:moveTo>
                    <a:pt x="0" y="0"/>
                  </a:moveTo>
                  <a:lnTo>
                    <a:pt x="10378282" y="0"/>
                  </a:lnTo>
                  <a:lnTo>
                    <a:pt x="10378282" y="1111250"/>
                  </a:lnTo>
                  <a:lnTo>
                    <a:pt x="0" y="1111250"/>
                  </a:lnTo>
                  <a:close/>
                </a:path>
              </a:pathLst>
            </a:custGeom>
            <a:solidFill>
              <a:srgbClr val="000000">
                <a:alpha val="0"/>
              </a:srgbClr>
            </a:solidFill>
          </p:spPr>
        </p:sp>
        <p:sp>
          <p:nvSpPr>
            <p:cNvPr id="53" name="TextBox 53"/>
            <p:cNvSpPr txBox="1"/>
            <p:nvPr/>
          </p:nvSpPr>
          <p:spPr>
            <a:xfrm>
              <a:off x="0" y="-85725"/>
              <a:ext cx="10378282" cy="1196975"/>
            </a:xfrm>
            <a:prstGeom prst="rect">
              <a:avLst/>
            </a:prstGeom>
          </p:spPr>
          <p:txBody>
            <a:bodyPr lIns="0" tIns="0" rIns="0" bIns="0" rtlCol="0" anchor="t"/>
            <a:lstStyle/>
            <a:p>
              <a:pPr algn="l">
                <a:lnSpc>
                  <a:spcPts val="3250"/>
                </a:lnSpc>
              </a:pPr>
              <a:r>
                <a:rPr lang="en-US" sz="2000" dirty="0">
                  <a:solidFill>
                    <a:srgbClr val="3B3535"/>
                  </a:solidFill>
                  <a:latin typeface="+mj-lt"/>
                  <a:ea typeface="Arimo"/>
                  <a:cs typeface="Arimo"/>
                  <a:sym typeface="Arimo"/>
                </a:rPr>
                <a:t>Η αφομοίωση ήταν μία διαδικασία που κινήθηκε με πολύ πιο αργούς ρυθμούς για τη μεγάλη μάζα των προσφύγων.</a:t>
              </a:r>
            </a:p>
          </p:txBody>
        </p:sp>
      </p:grpSp>
      <p:sp>
        <p:nvSpPr>
          <p:cNvPr id="54" name="Freeform 54"/>
          <p:cNvSpPr/>
          <p:nvPr/>
        </p:nvSpPr>
        <p:spPr>
          <a:xfrm>
            <a:off x="11262943" y="3721"/>
            <a:ext cx="7025057" cy="10283279"/>
          </a:xfrm>
          <a:custGeom>
            <a:avLst/>
            <a:gdLst/>
            <a:ahLst/>
            <a:cxnLst/>
            <a:rect l="l" t="t" r="r" b="b"/>
            <a:pathLst>
              <a:path w="7025057" h="10283279">
                <a:moveTo>
                  <a:pt x="0" y="0"/>
                </a:moveTo>
                <a:lnTo>
                  <a:pt x="7025057" y="0"/>
                </a:lnTo>
                <a:lnTo>
                  <a:pt x="7025057" y="10283279"/>
                </a:lnTo>
                <a:lnTo>
                  <a:pt x="0" y="10283279"/>
                </a:lnTo>
                <a:lnTo>
                  <a:pt x="0" y="0"/>
                </a:lnTo>
                <a:close/>
              </a:path>
            </a:pathLst>
          </a:custGeom>
          <a:blipFill>
            <a:blip r:embed="rId4"/>
            <a:stretch>
              <a:fillRect l="-77109" r="-138837" b="-1445"/>
            </a:stretch>
          </a:blipFill>
        </p:spPr>
      </p:sp>
      <p:sp>
        <p:nvSpPr>
          <p:cNvPr id="55" name="TextBox 55"/>
          <p:cNvSpPr txBox="1"/>
          <p:nvPr/>
        </p:nvSpPr>
        <p:spPr>
          <a:xfrm>
            <a:off x="4212597" y="9545985"/>
            <a:ext cx="6820138" cy="396470"/>
          </a:xfrm>
          <a:prstGeom prst="rect">
            <a:avLst/>
          </a:prstGeom>
        </p:spPr>
        <p:txBody>
          <a:bodyPr lIns="0" tIns="0" rIns="0" bIns="0" rtlCol="0" anchor="t">
            <a:spAutoFit/>
          </a:bodyPr>
          <a:lstStyle/>
          <a:p>
            <a:pPr algn="r">
              <a:lnSpc>
                <a:spcPts val="3118"/>
              </a:lnSpc>
              <a:spcBef>
                <a:spcPct val="0"/>
              </a:spcBef>
            </a:pPr>
            <a:r>
              <a:rPr lang="en-US" sz="2450" b="1" dirty="0">
                <a:solidFill>
                  <a:srgbClr val="000000"/>
                </a:solidFill>
                <a:latin typeface="+mj-lt"/>
                <a:ea typeface="Arimo Bold"/>
                <a:cs typeface="Arimo Bold"/>
                <a:sym typeface="Arimo Bold"/>
              </a:rPr>
              <a:t>Εικόνες από το συνοικισμό της Ιωλκού Βόλου</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923925" y="938064"/>
            <a:ext cx="9582150" cy="1736824"/>
            <a:chOff x="0" y="0"/>
            <a:chExt cx="12776200" cy="2315765"/>
          </a:xfrm>
        </p:grpSpPr>
        <p:sp>
          <p:nvSpPr>
            <p:cNvPr id="8" name="Freeform 8"/>
            <p:cNvSpPr/>
            <p:nvPr/>
          </p:nvSpPr>
          <p:spPr>
            <a:xfrm>
              <a:off x="0" y="0"/>
              <a:ext cx="12776200" cy="2315765"/>
            </a:xfrm>
            <a:custGeom>
              <a:avLst/>
              <a:gdLst/>
              <a:ahLst/>
              <a:cxnLst/>
              <a:rect l="l" t="t" r="r" b="b"/>
              <a:pathLst>
                <a:path w="12776200" h="2315765">
                  <a:moveTo>
                    <a:pt x="0" y="0"/>
                  </a:moveTo>
                  <a:lnTo>
                    <a:pt x="12776200" y="0"/>
                  </a:lnTo>
                  <a:lnTo>
                    <a:pt x="12776200" y="2315765"/>
                  </a:lnTo>
                  <a:lnTo>
                    <a:pt x="0" y="2315765"/>
                  </a:lnTo>
                  <a:close/>
                </a:path>
              </a:pathLst>
            </a:custGeom>
            <a:solidFill>
              <a:srgbClr val="000000">
                <a:alpha val="0"/>
              </a:srgbClr>
            </a:solidFill>
          </p:spPr>
        </p:sp>
        <p:sp>
          <p:nvSpPr>
            <p:cNvPr id="9" name="TextBox 9"/>
            <p:cNvSpPr txBox="1"/>
            <p:nvPr/>
          </p:nvSpPr>
          <p:spPr>
            <a:xfrm>
              <a:off x="0" y="-57150"/>
              <a:ext cx="12776200" cy="2372915"/>
            </a:xfrm>
            <a:prstGeom prst="rect">
              <a:avLst/>
            </a:prstGeom>
          </p:spPr>
          <p:txBody>
            <a:bodyPr lIns="0" tIns="0" rIns="0" bIns="0" rtlCol="0" anchor="t"/>
            <a:lstStyle/>
            <a:p>
              <a:pPr algn="l">
                <a:lnSpc>
                  <a:spcPts val="6812"/>
                </a:lnSpc>
              </a:pPr>
              <a:r>
                <a:rPr lang="en-US" sz="5437" b="1" dirty="0">
                  <a:solidFill>
                    <a:srgbClr val="1F1E1E"/>
                  </a:solidFill>
                  <a:latin typeface="+mj-lt"/>
                  <a:ea typeface="Arimo Bold"/>
                  <a:cs typeface="Arimo Bold"/>
                  <a:sym typeface="Arimo Bold"/>
                </a:rPr>
                <a:t>Παράπονα και δυσκολίες των προσφύγων</a:t>
              </a:r>
            </a:p>
          </p:txBody>
        </p:sp>
      </p:grpSp>
      <p:grpSp>
        <p:nvGrpSpPr>
          <p:cNvPr id="10" name="Group 10"/>
          <p:cNvGrpSpPr/>
          <p:nvPr/>
        </p:nvGrpSpPr>
        <p:grpSpPr>
          <a:xfrm>
            <a:off x="919162" y="3362920"/>
            <a:ext cx="603349" cy="603349"/>
            <a:chOff x="0" y="0"/>
            <a:chExt cx="804465" cy="804465"/>
          </a:xfrm>
        </p:grpSpPr>
        <p:sp>
          <p:nvSpPr>
            <p:cNvPr id="11" name="Freeform 11"/>
            <p:cNvSpPr/>
            <p:nvPr/>
          </p:nvSpPr>
          <p:spPr>
            <a:xfrm>
              <a:off x="6350" y="6350"/>
              <a:ext cx="791718" cy="791718"/>
            </a:xfrm>
            <a:custGeom>
              <a:avLst/>
              <a:gdLst/>
              <a:ahLst/>
              <a:cxnLst/>
              <a:rect l="l" t="t" r="r" b="b"/>
              <a:pathLst>
                <a:path w="791718" h="791718">
                  <a:moveTo>
                    <a:pt x="0" y="147828"/>
                  </a:moveTo>
                  <a:cubicBezTo>
                    <a:pt x="0" y="66167"/>
                    <a:pt x="66167" y="0"/>
                    <a:pt x="147828" y="0"/>
                  </a:cubicBezTo>
                  <a:lnTo>
                    <a:pt x="643890" y="0"/>
                  </a:lnTo>
                  <a:cubicBezTo>
                    <a:pt x="725551" y="0"/>
                    <a:pt x="791718" y="66167"/>
                    <a:pt x="791718" y="147828"/>
                  </a:cubicBezTo>
                  <a:lnTo>
                    <a:pt x="791718" y="643890"/>
                  </a:lnTo>
                  <a:cubicBezTo>
                    <a:pt x="791718" y="725551"/>
                    <a:pt x="725551" y="791718"/>
                    <a:pt x="643890" y="791718"/>
                  </a:cubicBezTo>
                  <a:lnTo>
                    <a:pt x="147828" y="791718"/>
                  </a:lnTo>
                  <a:cubicBezTo>
                    <a:pt x="66167" y="791718"/>
                    <a:pt x="0" y="725551"/>
                    <a:pt x="0" y="643890"/>
                  </a:cubicBezTo>
                  <a:close/>
                </a:path>
              </a:pathLst>
            </a:custGeom>
            <a:solidFill>
              <a:srgbClr val="D5DCF6"/>
            </a:solidFill>
          </p:spPr>
        </p:sp>
        <p:sp>
          <p:nvSpPr>
            <p:cNvPr id="12" name="Freeform 12"/>
            <p:cNvSpPr/>
            <p:nvPr/>
          </p:nvSpPr>
          <p:spPr>
            <a:xfrm>
              <a:off x="0" y="0"/>
              <a:ext cx="804418" cy="804418"/>
            </a:xfrm>
            <a:custGeom>
              <a:avLst/>
              <a:gdLst/>
              <a:ahLst/>
              <a:cxnLst/>
              <a:rect l="l" t="t" r="r" b="b"/>
              <a:pathLst>
                <a:path w="804418" h="804418">
                  <a:moveTo>
                    <a:pt x="0" y="154178"/>
                  </a:moveTo>
                  <a:cubicBezTo>
                    <a:pt x="0" y="69088"/>
                    <a:pt x="69088" y="0"/>
                    <a:pt x="154178" y="0"/>
                  </a:cubicBezTo>
                  <a:lnTo>
                    <a:pt x="650240" y="0"/>
                  </a:lnTo>
                  <a:lnTo>
                    <a:pt x="650240" y="6350"/>
                  </a:lnTo>
                  <a:lnTo>
                    <a:pt x="650240" y="0"/>
                  </a:lnTo>
                  <a:cubicBezTo>
                    <a:pt x="735330" y="0"/>
                    <a:pt x="804418" y="69088"/>
                    <a:pt x="804418" y="154178"/>
                  </a:cubicBezTo>
                  <a:lnTo>
                    <a:pt x="798068" y="154178"/>
                  </a:lnTo>
                  <a:lnTo>
                    <a:pt x="804418" y="154178"/>
                  </a:lnTo>
                  <a:lnTo>
                    <a:pt x="804418" y="650240"/>
                  </a:lnTo>
                  <a:lnTo>
                    <a:pt x="798068" y="650240"/>
                  </a:lnTo>
                  <a:lnTo>
                    <a:pt x="804418" y="650240"/>
                  </a:lnTo>
                  <a:cubicBezTo>
                    <a:pt x="804418" y="735330"/>
                    <a:pt x="735330" y="804418"/>
                    <a:pt x="650240" y="804418"/>
                  </a:cubicBezTo>
                  <a:lnTo>
                    <a:pt x="650240" y="798068"/>
                  </a:lnTo>
                  <a:lnTo>
                    <a:pt x="650240" y="804418"/>
                  </a:lnTo>
                  <a:lnTo>
                    <a:pt x="154178" y="804418"/>
                  </a:lnTo>
                  <a:lnTo>
                    <a:pt x="154178" y="798068"/>
                  </a:lnTo>
                  <a:lnTo>
                    <a:pt x="154178" y="804418"/>
                  </a:lnTo>
                  <a:cubicBezTo>
                    <a:pt x="69088" y="804418"/>
                    <a:pt x="0" y="735457"/>
                    <a:pt x="0" y="650240"/>
                  </a:cubicBezTo>
                  <a:lnTo>
                    <a:pt x="0" y="154178"/>
                  </a:lnTo>
                  <a:lnTo>
                    <a:pt x="6350" y="154178"/>
                  </a:lnTo>
                  <a:lnTo>
                    <a:pt x="0" y="154178"/>
                  </a:lnTo>
                  <a:moveTo>
                    <a:pt x="12700" y="154178"/>
                  </a:moveTo>
                  <a:lnTo>
                    <a:pt x="12700" y="650240"/>
                  </a:lnTo>
                  <a:lnTo>
                    <a:pt x="6350" y="650240"/>
                  </a:lnTo>
                  <a:lnTo>
                    <a:pt x="12700" y="650240"/>
                  </a:lnTo>
                  <a:cubicBezTo>
                    <a:pt x="12700" y="728345"/>
                    <a:pt x="76073" y="791718"/>
                    <a:pt x="154178" y="791718"/>
                  </a:cubicBezTo>
                  <a:lnTo>
                    <a:pt x="650240" y="791718"/>
                  </a:lnTo>
                  <a:cubicBezTo>
                    <a:pt x="728345" y="791718"/>
                    <a:pt x="791718" y="728345"/>
                    <a:pt x="791718" y="650240"/>
                  </a:cubicBezTo>
                  <a:lnTo>
                    <a:pt x="791718" y="154178"/>
                  </a:lnTo>
                  <a:cubicBezTo>
                    <a:pt x="791718" y="76073"/>
                    <a:pt x="728472" y="12700"/>
                    <a:pt x="650240" y="12700"/>
                  </a:cubicBezTo>
                  <a:lnTo>
                    <a:pt x="154178" y="12700"/>
                  </a:lnTo>
                  <a:lnTo>
                    <a:pt x="154178" y="6350"/>
                  </a:lnTo>
                  <a:lnTo>
                    <a:pt x="154178" y="12700"/>
                  </a:lnTo>
                  <a:cubicBezTo>
                    <a:pt x="76073" y="12700"/>
                    <a:pt x="12700" y="76073"/>
                    <a:pt x="12700" y="154178"/>
                  </a:cubicBezTo>
                  <a:close/>
                </a:path>
              </a:pathLst>
            </a:custGeom>
            <a:solidFill>
              <a:srgbClr val="BBC2DC"/>
            </a:solidFill>
          </p:spPr>
        </p:sp>
      </p:grpSp>
      <p:grpSp>
        <p:nvGrpSpPr>
          <p:cNvPr id="13" name="Group 13"/>
          <p:cNvGrpSpPr/>
          <p:nvPr/>
        </p:nvGrpSpPr>
        <p:grpSpPr>
          <a:xfrm>
            <a:off x="1781621" y="3367682"/>
            <a:ext cx="3801516" cy="868264"/>
            <a:chOff x="0" y="0"/>
            <a:chExt cx="5068688" cy="1157685"/>
          </a:xfrm>
        </p:grpSpPr>
        <p:sp>
          <p:nvSpPr>
            <p:cNvPr id="14" name="Freeform 14"/>
            <p:cNvSpPr/>
            <p:nvPr/>
          </p:nvSpPr>
          <p:spPr>
            <a:xfrm>
              <a:off x="0" y="0"/>
              <a:ext cx="5068688" cy="1157685"/>
            </a:xfrm>
            <a:custGeom>
              <a:avLst/>
              <a:gdLst/>
              <a:ahLst/>
              <a:cxnLst/>
              <a:rect l="l" t="t" r="r" b="b"/>
              <a:pathLst>
                <a:path w="5068688" h="1157685">
                  <a:moveTo>
                    <a:pt x="0" y="0"/>
                  </a:moveTo>
                  <a:lnTo>
                    <a:pt x="5068688" y="0"/>
                  </a:lnTo>
                  <a:lnTo>
                    <a:pt x="5068688" y="1157685"/>
                  </a:lnTo>
                  <a:lnTo>
                    <a:pt x="0" y="1157685"/>
                  </a:lnTo>
                  <a:close/>
                </a:path>
              </a:pathLst>
            </a:custGeom>
            <a:solidFill>
              <a:srgbClr val="000000">
                <a:alpha val="0"/>
              </a:srgbClr>
            </a:solidFill>
          </p:spPr>
        </p:sp>
        <p:sp>
          <p:nvSpPr>
            <p:cNvPr id="15" name="TextBox 15"/>
            <p:cNvSpPr txBox="1"/>
            <p:nvPr/>
          </p:nvSpPr>
          <p:spPr>
            <a:xfrm>
              <a:off x="0" y="-28575"/>
              <a:ext cx="5068688" cy="1186260"/>
            </a:xfrm>
            <a:prstGeom prst="rect">
              <a:avLst/>
            </a:prstGeom>
          </p:spPr>
          <p:txBody>
            <a:bodyPr lIns="0" tIns="0" rIns="0" bIns="0" rtlCol="0" anchor="t"/>
            <a:lstStyle/>
            <a:p>
              <a:pPr algn="l">
                <a:lnSpc>
                  <a:spcPts val="3374"/>
                </a:lnSpc>
              </a:pPr>
              <a:r>
                <a:rPr lang="en-US" sz="2687" b="1" dirty="0">
                  <a:solidFill>
                    <a:srgbClr val="3B3535"/>
                  </a:solidFill>
                  <a:latin typeface="+mj-lt"/>
                  <a:ea typeface="Arimo Bold"/>
                  <a:cs typeface="Arimo Bold"/>
                  <a:sym typeface="Arimo Bold"/>
                </a:rPr>
                <a:t>Παράπονα για το κράτος</a:t>
              </a:r>
            </a:p>
          </p:txBody>
        </p:sp>
      </p:grpSp>
      <p:grpSp>
        <p:nvGrpSpPr>
          <p:cNvPr id="16" name="Group 16"/>
          <p:cNvGrpSpPr/>
          <p:nvPr/>
        </p:nvGrpSpPr>
        <p:grpSpPr>
          <a:xfrm>
            <a:off x="1781621" y="4394299"/>
            <a:ext cx="3801516" cy="3378994"/>
            <a:chOff x="0" y="0"/>
            <a:chExt cx="5068688" cy="4505325"/>
          </a:xfrm>
        </p:grpSpPr>
        <p:sp>
          <p:nvSpPr>
            <p:cNvPr id="17" name="Freeform 17"/>
            <p:cNvSpPr/>
            <p:nvPr/>
          </p:nvSpPr>
          <p:spPr>
            <a:xfrm>
              <a:off x="0" y="0"/>
              <a:ext cx="5068688" cy="4505325"/>
            </a:xfrm>
            <a:custGeom>
              <a:avLst/>
              <a:gdLst/>
              <a:ahLst/>
              <a:cxnLst/>
              <a:rect l="l" t="t" r="r" b="b"/>
              <a:pathLst>
                <a:path w="5068688" h="4505325">
                  <a:moveTo>
                    <a:pt x="0" y="0"/>
                  </a:moveTo>
                  <a:lnTo>
                    <a:pt x="5068688" y="0"/>
                  </a:lnTo>
                  <a:lnTo>
                    <a:pt x="5068688" y="4505325"/>
                  </a:lnTo>
                  <a:lnTo>
                    <a:pt x="0" y="4505325"/>
                  </a:lnTo>
                  <a:close/>
                </a:path>
              </a:pathLst>
            </a:custGeom>
            <a:solidFill>
              <a:srgbClr val="000000">
                <a:alpha val="0"/>
              </a:srgbClr>
            </a:solidFill>
          </p:spPr>
        </p:sp>
        <p:sp>
          <p:nvSpPr>
            <p:cNvPr id="18" name="TextBox 18"/>
            <p:cNvSpPr txBox="1"/>
            <p:nvPr/>
          </p:nvSpPr>
          <p:spPr>
            <a:xfrm>
              <a:off x="0" y="-95250"/>
              <a:ext cx="5068688" cy="4600575"/>
            </a:xfrm>
            <a:prstGeom prst="rect">
              <a:avLst/>
            </a:prstGeom>
          </p:spPr>
          <p:txBody>
            <a:bodyPr lIns="0" tIns="0" rIns="0" bIns="0" rtlCol="0" anchor="t"/>
            <a:lstStyle/>
            <a:p>
              <a:pPr algn="l">
                <a:lnSpc>
                  <a:spcPts val="3312"/>
                </a:lnSpc>
              </a:pPr>
              <a:r>
                <a:rPr lang="en-US" sz="2062" dirty="0">
                  <a:solidFill>
                    <a:srgbClr val="3B3535"/>
                  </a:solidFill>
                  <a:latin typeface="+mj-lt"/>
                  <a:ea typeface="Arimo"/>
                  <a:cs typeface="Arimo"/>
                  <a:sym typeface="Arimo"/>
                </a:rPr>
                <a:t>Οι πρόσφυγες κατηγορούσαν το ελληνικό κράτος ότι με την υπογραφή της Σύμβασης ανταλλαγής της Λοζάνης και του ελληνοτουρκικού Συμφώνου του 1930 παραβίασε βασικά δικαιώματά τους.</a:t>
              </a:r>
            </a:p>
          </p:txBody>
        </p:sp>
      </p:grpSp>
      <p:grpSp>
        <p:nvGrpSpPr>
          <p:cNvPr id="19" name="Group 19"/>
          <p:cNvGrpSpPr/>
          <p:nvPr/>
        </p:nvGrpSpPr>
        <p:grpSpPr>
          <a:xfrm>
            <a:off x="5842248" y="3362920"/>
            <a:ext cx="603349" cy="603349"/>
            <a:chOff x="0" y="0"/>
            <a:chExt cx="804465" cy="804465"/>
          </a:xfrm>
        </p:grpSpPr>
        <p:sp>
          <p:nvSpPr>
            <p:cNvPr id="20" name="Freeform 20"/>
            <p:cNvSpPr/>
            <p:nvPr/>
          </p:nvSpPr>
          <p:spPr>
            <a:xfrm>
              <a:off x="6350" y="6350"/>
              <a:ext cx="791718" cy="791718"/>
            </a:xfrm>
            <a:custGeom>
              <a:avLst/>
              <a:gdLst/>
              <a:ahLst/>
              <a:cxnLst/>
              <a:rect l="l" t="t" r="r" b="b"/>
              <a:pathLst>
                <a:path w="791718" h="791718">
                  <a:moveTo>
                    <a:pt x="0" y="147828"/>
                  </a:moveTo>
                  <a:cubicBezTo>
                    <a:pt x="0" y="66167"/>
                    <a:pt x="66167" y="0"/>
                    <a:pt x="147828" y="0"/>
                  </a:cubicBezTo>
                  <a:lnTo>
                    <a:pt x="643890" y="0"/>
                  </a:lnTo>
                  <a:cubicBezTo>
                    <a:pt x="725551" y="0"/>
                    <a:pt x="791718" y="66167"/>
                    <a:pt x="791718" y="147828"/>
                  </a:cubicBezTo>
                  <a:lnTo>
                    <a:pt x="791718" y="643890"/>
                  </a:lnTo>
                  <a:cubicBezTo>
                    <a:pt x="791718" y="725551"/>
                    <a:pt x="725551" y="791718"/>
                    <a:pt x="643890" y="791718"/>
                  </a:cubicBezTo>
                  <a:lnTo>
                    <a:pt x="147828" y="791718"/>
                  </a:lnTo>
                  <a:cubicBezTo>
                    <a:pt x="66167" y="791718"/>
                    <a:pt x="0" y="725551"/>
                    <a:pt x="0" y="643890"/>
                  </a:cubicBezTo>
                  <a:close/>
                </a:path>
              </a:pathLst>
            </a:custGeom>
            <a:solidFill>
              <a:srgbClr val="D5DCF6"/>
            </a:solidFill>
          </p:spPr>
        </p:sp>
        <p:sp>
          <p:nvSpPr>
            <p:cNvPr id="21" name="Freeform 21"/>
            <p:cNvSpPr/>
            <p:nvPr/>
          </p:nvSpPr>
          <p:spPr>
            <a:xfrm>
              <a:off x="0" y="0"/>
              <a:ext cx="804418" cy="804418"/>
            </a:xfrm>
            <a:custGeom>
              <a:avLst/>
              <a:gdLst/>
              <a:ahLst/>
              <a:cxnLst/>
              <a:rect l="l" t="t" r="r" b="b"/>
              <a:pathLst>
                <a:path w="804418" h="804418">
                  <a:moveTo>
                    <a:pt x="0" y="154178"/>
                  </a:moveTo>
                  <a:cubicBezTo>
                    <a:pt x="0" y="69088"/>
                    <a:pt x="69088" y="0"/>
                    <a:pt x="154178" y="0"/>
                  </a:cubicBezTo>
                  <a:lnTo>
                    <a:pt x="650240" y="0"/>
                  </a:lnTo>
                  <a:lnTo>
                    <a:pt x="650240" y="6350"/>
                  </a:lnTo>
                  <a:lnTo>
                    <a:pt x="650240" y="0"/>
                  </a:lnTo>
                  <a:cubicBezTo>
                    <a:pt x="735330" y="0"/>
                    <a:pt x="804418" y="69088"/>
                    <a:pt x="804418" y="154178"/>
                  </a:cubicBezTo>
                  <a:lnTo>
                    <a:pt x="798068" y="154178"/>
                  </a:lnTo>
                  <a:lnTo>
                    <a:pt x="804418" y="154178"/>
                  </a:lnTo>
                  <a:lnTo>
                    <a:pt x="804418" y="650240"/>
                  </a:lnTo>
                  <a:lnTo>
                    <a:pt x="798068" y="650240"/>
                  </a:lnTo>
                  <a:lnTo>
                    <a:pt x="804418" y="650240"/>
                  </a:lnTo>
                  <a:cubicBezTo>
                    <a:pt x="804418" y="735330"/>
                    <a:pt x="735330" y="804418"/>
                    <a:pt x="650240" y="804418"/>
                  </a:cubicBezTo>
                  <a:lnTo>
                    <a:pt x="650240" y="798068"/>
                  </a:lnTo>
                  <a:lnTo>
                    <a:pt x="650240" y="804418"/>
                  </a:lnTo>
                  <a:lnTo>
                    <a:pt x="154178" y="804418"/>
                  </a:lnTo>
                  <a:lnTo>
                    <a:pt x="154178" y="798068"/>
                  </a:lnTo>
                  <a:lnTo>
                    <a:pt x="154178" y="804418"/>
                  </a:lnTo>
                  <a:cubicBezTo>
                    <a:pt x="69088" y="804418"/>
                    <a:pt x="0" y="735457"/>
                    <a:pt x="0" y="650240"/>
                  </a:cubicBezTo>
                  <a:lnTo>
                    <a:pt x="0" y="154178"/>
                  </a:lnTo>
                  <a:lnTo>
                    <a:pt x="6350" y="154178"/>
                  </a:lnTo>
                  <a:lnTo>
                    <a:pt x="0" y="154178"/>
                  </a:lnTo>
                  <a:moveTo>
                    <a:pt x="12700" y="154178"/>
                  </a:moveTo>
                  <a:lnTo>
                    <a:pt x="12700" y="650240"/>
                  </a:lnTo>
                  <a:lnTo>
                    <a:pt x="6350" y="650240"/>
                  </a:lnTo>
                  <a:lnTo>
                    <a:pt x="12700" y="650240"/>
                  </a:lnTo>
                  <a:cubicBezTo>
                    <a:pt x="12700" y="728345"/>
                    <a:pt x="76073" y="791718"/>
                    <a:pt x="154178" y="791718"/>
                  </a:cubicBezTo>
                  <a:lnTo>
                    <a:pt x="650240" y="791718"/>
                  </a:lnTo>
                  <a:cubicBezTo>
                    <a:pt x="728345" y="791718"/>
                    <a:pt x="791718" y="728345"/>
                    <a:pt x="791718" y="650240"/>
                  </a:cubicBezTo>
                  <a:lnTo>
                    <a:pt x="791718" y="154178"/>
                  </a:lnTo>
                  <a:cubicBezTo>
                    <a:pt x="791718" y="76073"/>
                    <a:pt x="728472" y="12700"/>
                    <a:pt x="650240" y="12700"/>
                  </a:cubicBezTo>
                  <a:lnTo>
                    <a:pt x="154178" y="12700"/>
                  </a:lnTo>
                  <a:lnTo>
                    <a:pt x="154178" y="6350"/>
                  </a:lnTo>
                  <a:lnTo>
                    <a:pt x="154178" y="12700"/>
                  </a:lnTo>
                  <a:cubicBezTo>
                    <a:pt x="76073" y="12700"/>
                    <a:pt x="12700" y="76073"/>
                    <a:pt x="12700" y="154178"/>
                  </a:cubicBezTo>
                  <a:close/>
                </a:path>
              </a:pathLst>
            </a:custGeom>
            <a:solidFill>
              <a:srgbClr val="BBC2DC"/>
            </a:solidFill>
          </p:spPr>
        </p:sp>
      </p:grpSp>
      <p:grpSp>
        <p:nvGrpSpPr>
          <p:cNvPr id="22" name="Group 22"/>
          <p:cNvGrpSpPr/>
          <p:nvPr/>
        </p:nvGrpSpPr>
        <p:grpSpPr>
          <a:xfrm>
            <a:off x="6704708" y="3367682"/>
            <a:ext cx="3473351" cy="434131"/>
            <a:chOff x="0" y="0"/>
            <a:chExt cx="4631135" cy="578842"/>
          </a:xfrm>
        </p:grpSpPr>
        <p:sp>
          <p:nvSpPr>
            <p:cNvPr id="23" name="Freeform 23"/>
            <p:cNvSpPr/>
            <p:nvPr/>
          </p:nvSpPr>
          <p:spPr>
            <a:xfrm>
              <a:off x="0" y="0"/>
              <a:ext cx="4631135" cy="578842"/>
            </a:xfrm>
            <a:custGeom>
              <a:avLst/>
              <a:gdLst/>
              <a:ahLst/>
              <a:cxnLst/>
              <a:rect l="l" t="t" r="r" b="b"/>
              <a:pathLst>
                <a:path w="4631135" h="578842">
                  <a:moveTo>
                    <a:pt x="0" y="0"/>
                  </a:moveTo>
                  <a:lnTo>
                    <a:pt x="4631135" y="0"/>
                  </a:lnTo>
                  <a:lnTo>
                    <a:pt x="4631135" y="578842"/>
                  </a:lnTo>
                  <a:lnTo>
                    <a:pt x="0" y="578842"/>
                  </a:lnTo>
                  <a:close/>
                </a:path>
              </a:pathLst>
            </a:custGeom>
            <a:solidFill>
              <a:srgbClr val="000000">
                <a:alpha val="0"/>
              </a:srgbClr>
            </a:solidFill>
          </p:spPr>
        </p:sp>
        <p:sp>
          <p:nvSpPr>
            <p:cNvPr id="24" name="TextBox 24"/>
            <p:cNvSpPr txBox="1"/>
            <p:nvPr/>
          </p:nvSpPr>
          <p:spPr>
            <a:xfrm>
              <a:off x="0" y="-28575"/>
              <a:ext cx="4631135" cy="607417"/>
            </a:xfrm>
            <a:prstGeom prst="rect">
              <a:avLst/>
            </a:prstGeom>
          </p:spPr>
          <p:txBody>
            <a:bodyPr lIns="0" tIns="0" rIns="0" bIns="0" rtlCol="0" anchor="t"/>
            <a:lstStyle/>
            <a:p>
              <a:pPr algn="l">
                <a:lnSpc>
                  <a:spcPts val="3374"/>
                </a:lnSpc>
              </a:pPr>
              <a:r>
                <a:rPr lang="en-US" sz="2687" b="1" dirty="0">
                  <a:solidFill>
                    <a:srgbClr val="3B3535"/>
                  </a:solidFill>
                  <a:latin typeface="+mj-lt"/>
                  <a:ea typeface="Arimo Bold"/>
                  <a:cs typeface="Arimo Bold"/>
                  <a:sym typeface="Arimo Bold"/>
                </a:rPr>
                <a:t>Αποζημιώσεις</a:t>
              </a:r>
            </a:p>
          </p:txBody>
        </p:sp>
      </p:grpSp>
      <p:grpSp>
        <p:nvGrpSpPr>
          <p:cNvPr id="25" name="Group 25"/>
          <p:cNvGrpSpPr/>
          <p:nvPr/>
        </p:nvGrpSpPr>
        <p:grpSpPr>
          <a:xfrm>
            <a:off x="6704708" y="3960167"/>
            <a:ext cx="3801516" cy="2111871"/>
            <a:chOff x="0" y="0"/>
            <a:chExt cx="5068688" cy="2815828"/>
          </a:xfrm>
        </p:grpSpPr>
        <p:sp>
          <p:nvSpPr>
            <p:cNvPr id="26" name="Freeform 26"/>
            <p:cNvSpPr/>
            <p:nvPr/>
          </p:nvSpPr>
          <p:spPr>
            <a:xfrm>
              <a:off x="0" y="0"/>
              <a:ext cx="5068688" cy="2815828"/>
            </a:xfrm>
            <a:custGeom>
              <a:avLst/>
              <a:gdLst/>
              <a:ahLst/>
              <a:cxnLst/>
              <a:rect l="l" t="t" r="r" b="b"/>
              <a:pathLst>
                <a:path w="5068688" h="2815828">
                  <a:moveTo>
                    <a:pt x="0" y="0"/>
                  </a:moveTo>
                  <a:lnTo>
                    <a:pt x="5068688" y="0"/>
                  </a:lnTo>
                  <a:lnTo>
                    <a:pt x="5068688" y="2815828"/>
                  </a:lnTo>
                  <a:lnTo>
                    <a:pt x="0" y="2815828"/>
                  </a:lnTo>
                  <a:close/>
                </a:path>
              </a:pathLst>
            </a:custGeom>
            <a:solidFill>
              <a:srgbClr val="000000">
                <a:alpha val="0"/>
              </a:srgbClr>
            </a:solidFill>
          </p:spPr>
        </p:sp>
        <p:sp>
          <p:nvSpPr>
            <p:cNvPr id="27" name="TextBox 27"/>
            <p:cNvSpPr txBox="1"/>
            <p:nvPr/>
          </p:nvSpPr>
          <p:spPr>
            <a:xfrm>
              <a:off x="0" y="-95250"/>
              <a:ext cx="5068688" cy="2911078"/>
            </a:xfrm>
            <a:prstGeom prst="rect">
              <a:avLst/>
            </a:prstGeom>
          </p:spPr>
          <p:txBody>
            <a:bodyPr lIns="0" tIns="0" rIns="0" bIns="0" rtlCol="0" anchor="t"/>
            <a:lstStyle/>
            <a:p>
              <a:pPr algn="l">
                <a:lnSpc>
                  <a:spcPts val="3312"/>
                </a:lnSpc>
              </a:pPr>
              <a:r>
                <a:rPr lang="en-US" sz="2062" dirty="0">
                  <a:solidFill>
                    <a:srgbClr val="3B3535"/>
                  </a:solidFill>
                  <a:latin typeface="+mj-lt"/>
                  <a:ea typeface="Arimo"/>
                  <a:cs typeface="Arimo"/>
                  <a:sym typeface="Arimo"/>
                </a:rPr>
                <a:t>Θεωρούσαν ότι αποζημιώθηκαν μόνο κατά ένα μέρος για την περιουσία που εγκατέλειψαν στις πατρίδες τους.</a:t>
              </a:r>
            </a:p>
          </p:txBody>
        </p:sp>
      </p:grpSp>
      <p:grpSp>
        <p:nvGrpSpPr>
          <p:cNvPr id="28" name="Group 28"/>
          <p:cNvGrpSpPr/>
          <p:nvPr/>
        </p:nvGrpSpPr>
        <p:grpSpPr>
          <a:xfrm>
            <a:off x="919162" y="8329315"/>
            <a:ext cx="603349" cy="603349"/>
            <a:chOff x="0" y="0"/>
            <a:chExt cx="804465" cy="804465"/>
          </a:xfrm>
        </p:grpSpPr>
        <p:sp>
          <p:nvSpPr>
            <p:cNvPr id="29" name="Freeform 29"/>
            <p:cNvSpPr/>
            <p:nvPr/>
          </p:nvSpPr>
          <p:spPr>
            <a:xfrm>
              <a:off x="6350" y="6350"/>
              <a:ext cx="791718" cy="791718"/>
            </a:xfrm>
            <a:custGeom>
              <a:avLst/>
              <a:gdLst/>
              <a:ahLst/>
              <a:cxnLst/>
              <a:rect l="l" t="t" r="r" b="b"/>
              <a:pathLst>
                <a:path w="791718" h="791718">
                  <a:moveTo>
                    <a:pt x="0" y="147828"/>
                  </a:moveTo>
                  <a:cubicBezTo>
                    <a:pt x="0" y="66167"/>
                    <a:pt x="66167" y="0"/>
                    <a:pt x="147828" y="0"/>
                  </a:cubicBezTo>
                  <a:lnTo>
                    <a:pt x="643890" y="0"/>
                  </a:lnTo>
                  <a:cubicBezTo>
                    <a:pt x="725551" y="0"/>
                    <a:pt x="791718" y="66167"/>
                    <a:pt x="791718" y="147828"/>
                  </a:cubicBezTo>
                  <a:lnTo>
                    <a:pt x="791718" y="643890"/>
                  </a:lnTo>
                  <a:cubicBezTo>
                    <a:pt x="791718" y="725551"/>
                    <a:pt x="725551" y="791718"/>
                    <a:pt x="643890" y="791718"/>
                  </a:cubicBezTo>
                  <a:lnTo>
                    <a:pt x="147828" y="791718"/>
                  </a:lnTo>
                  <a:cubicBezTo>
                    <a:pt x="66167" y="791718"/>
                    <a:pt x="0" y="725551"/>
                    <a:pt x="0" y="643890"/>
                  </a:cubicBezTo>
                  <a:close/>
                </a:path>
              </a:pathLst>
            </a:custGeom>
            <a:solidFill>
              <a:srgbClr val="D5DCF6"/>
            </a:solidFill>
          </p:spPr>
        </p:sp>
        <p:sp>
          <p:nvSpPr>
            <p:cNvPr id="30" name="Freeform 30"/>
            <p:cNvSpPr/>
            <p:nvPr/>
          </p:nvSpPr>
          <p:spPr>
            <a:xfrm>
              <a:off x="0" y="0"/>
              <a:ext cx="804418" cy="804418"/>
            </a:xfrm>
            <a:custGeom>
              <a:avLst/>
              <a:gdLst/>
              <a:ahLst/>
              <a:cxnLst/>
              <a:rect l="l" t="t" r="r" b="b"/>
              <a:pathLst>
                <a:path w="804418" h="804418">
                  <a:moveTo>
                    <a:pt x="0" y="154178"/>
                  </a:moveTo>
                  <a:cubicBezTo>
                    <a:pt x="0" y="69088"/>
                    <a:pt x="69088" y="0"/>
                    <a:pt x="154178" y="0"/>
                  </a:cubicBezTo>
                  <a:lnTo>
                    <a:pt x="650240" y="0"/>
                  </a:lnTo>
                  <a:lnTo>
                    <a:pt x="650240" y="6350"/>
                  </a:lnTo>
                  <a:lnTo>
                    <a:pt x="650240" y="0"/>
                  </a:lnTo>
                  <a:cubicBezTo>
                    <a:pt x="735330" y="0"/>
                    <a:pt x="804418" y="69088"/>
                    <a:pt x="804418" y="154178"/>
                  </a:cubicBezTo>
                  <a:lnTo>
                    <a:pt x="798068" y="154178"/>
                  </a:lnTo>
                  <a:lnTo>
                    <a:pt x="804418" y="154178"/>
                  </a:lnTo>
                  <a:lnTo>
                    <a:pt x="804418" y="650240"/>
                  </a:lnTo>
                  <a:lnTo>
                    <a:pt x="798068" y="650240"/>
                  </a:lnTo>
                  <a:lnTo>
                    <a:pt x="804418" y="650240"/>
                  </a:lnTo>
                  <a:cubicBezTo>
                    <a:pt x="804418" y="735330"/>
                    <a:pt x="735330" y="804418"/>
                    <a:pt x="650240" y="804418"/>
                  </a:cubicBezTo>
                  <a:lnTo>
                    <a:pt x="650240" y="798068"/>
                  </a:lnTo>
                  <a:lnTo>
                    <a:pt x="650240" y="804418"/>
                  </a:lnTo>
                  <a:lnTo>
                    <a:pt x="154178" y="804418"/>
                  </a:lnTo>
                  <a:lnTo>
                    <a:pt x="154178" y="798068"/>
                  </a:lnTo>
                  <a:lnTo>
                    <a:pt x="154178" y="804418"/>
                  </a:lnTo>
                  <a:cubicBezTo>
                    <a:pt x="69088" y="804418"/>
                    <a:pt x="0" y="735457"/>
                    <a:pt x="0" y="650240"/>
                  </a:cubicBezTo>
                  <a:lnTo>
                    <a:pt x="0" y="154178"/>
                  </a:lnTo>
                  <a:lnTo>
                    <a:pt x="6350" y="154178"/>
                  </a:lnTo>
                  <a:lnTo>
                    <a:pt x="0" y="154178"/>
                  </a:lnTo>
                  <a:moveTo>
                    <a:pt x="12700" y="154178"/>
                  </a:moveTo>
                  <a:lnTo>
                    <a:pt x="12700" y="650240"/>
                  </a:lnTo>
                  <a:lnTo>
                    <a:pt x="6350" y="650240"/>
                  </a:lnTo>
                  <a:lnTo>
                    <a:pt x="12700" y="650240"/>
                  </a:lnTo>
                  <a:cubicBezTo>
                    <a:pt x="12700" y="728345"/>
                    <a:pt x="76073" y="791718"/>
                    <a:pt x="154178" y="791718"/>
                  </a:cubicBezTo>
                  <a:lnTo>
                    <a:pt x="650240" y="791718"/>
                  </a:lnTo>
                  <a:cubicBezTo>
                    <a:pt x="728345" y="791718"/>
                    <a:pt x="791718" y="728345"/>
                    <a:pt x="791718" y="650240"/>
                  </a:cubicBezTo>
                  <a:lnTo>
                    <a:pt x="791718" y="154178"/>
                  </a:lnTo>
                  <a:cubicBezTo>
                    <a:pt x="791718" y="76073"/>
                    <a:pt x="728472" y="12700"/>
                    <a:pt x="650240" y="12700"/>
                  </a:cubicBezTo>
                  <a:lnTo>
                    <a:pt x="154178" y="12700"/>
                  </a:lnTo>
                  <a:lnTo>
                    <a:pt x="154178" y="6350"/>
                  </a:lnTo>
                  <a:lnTo>
                    <a:pt x="154178" y="12700"/>
                  </a:lnTo>
                  <a:cubicBezTo>
                    <a:pt x="76073" y="12700"/>
                    <a:pt x="12700" y="76073"/>
                    <a:pt x="12700" y="154178"/>
                  </a:cubicBezTo>
                  <a:close/>
                </a:path>
              </a:pathLst>
            </a:custGeom>
            <a:solidFill>
              <a:srgbClr val="BBC2DC"/>
            </a:solidFill>
          </p:spPr>
        </p:sp>
      </p:grpSp>
      <p:grpSp>
        <p:nvGrpSpPr>
          <p:cNvPr id="31" name="Group 31"/>
          <p:cNvGrpSpPr/>
          <p:nvPr/>
        </p:nvGrpSpPr>
        <p:grpSpPr>
          <a:xfrm>
            <a:off x="1781621" y="8334077"/>
            <a:ext cx="3901231" cy="434131"/>
            <a:chOff x="0" y="0"/>
            <a:chExt cx="5201642" cy="578842"/>
          </a:xfrm>
        </p:grpSpPr>
        <p:sp>
          <p:nvSpPr>
            <p:cNvPr id="32" name="Freeform 32"/>
            <p:cNvSpPr/>
            <p:nvPr/>
          </p:nvSpPr>
          <p:spPr>
            <a:xfrm>
              <a:off x="0" y="0"/>
              <a:ext cx="5201642" cy="578842"/>
            </a:xfrm>
            <a:custGeom>
              <a:avLst/>
              <a:gdLst/>
              <a:ahLst/>
              <a:cxnLst/>
              <a:rect l="l" t="t" r="r" b="b"/>
              <a:pathLst>
                <a:path w="5201642" h="578842">
                  <a:moveTo>
                    <a:pt x="0" y="0"/>
                  </a:moveTo>
                  <a:lnTo>
                    <a:pt x="5201642" y="0"/>
                  </a:lnTo>
                  <a:lnTo>
                    <a:pt x="5201642" y="578842"/>
                  </a:lnTo>
                  <a:lnTo>
                    <a:pt x="0" y="578842"/>
                  </a:lnTo>
                  <a:close/>
                </a:path>
              </a:pathLst>
            </a:custGeom>
            <a:solidFill>
              <a:srgbClr val="000000">
                <a:alpha val="0"/>
              </a:srgbClr>
            </a:solidFill>
          </p:spPr>
        </p:sp>
        <p:sp>
          <p:nvSpPr>
            <p:cNvPr id="33" name="TextBox 33"/>
            <p:cNvSpPr txBox="1"/>
            <p:nvPr/>
          </p:nvSpPr>
          <p:spPr>
            <a:xfrm>
              <a:off x="0" y="-28575"/>
              <a:ext cx="5201642" cy="607417"/>
            </a:xfrm>
            <a:prstGeom prst="rect">
              <a:avLst/>
            </a:prstGeom>
          </p:spPr>
          <p:txBody>
            <a:bodyPr lIns="0" tIns="0" rIns="0" bIns="0" rtlCol="0" anchor="t"/>
            <a:lstStyle/>
            <a:p>
              <a:pPr algn="l">
                <a:lnSpc>
                  <a:spcPts val="3374"/>
                </a:lnSpc>
              </a:pPr>
              <a:r>
                <a:rPr lang="en-US" sz="2687" b="1" dirty="0">
                  <a:solidFill>
                    <a:srgbClr val="3B3535"/>
                  </a:solidFill>
                  <a:latin typeface="+mj-lt"/>
                  <a:ea typeface="Arimo Bold"/>
                  <a:cs typeface="Arimo Bold"/>
                  <a:sym typeface="Arimo Bold"/>
                </a:rPr>
                <a:t>Ανταλλάξιμη περιουσία</a:t>
              </a:r>
            </a:p>
          </p:txBody>
        </p:sp>
      </p:grpSp>
      <p:grpSp>
        <p:nvGrpSpPr>
          <p:cNvPr id="34" name="Group 34"/>
          <p:cNvGrpSpPr/>
          <p:nvPr/>
        </p:nvGrpSpPr>
        <p:grpSpPr>
          <a:xfrm>
            <a:off x="1781621" y="8926562"/>
            <a:ext cx="8724454" cy="422374"/>
            <a:chOff x="0" y="0"/>
            <a:chExt cx="11632605" cy="563165"/>
          </a:xfrm>
        </p:grpSpPr>
        <p:sp>
          <p:nvSpPr>
            <p:cNvPr id="35" name="Freeform 35"/>
            <p:cNvSpPr/>
            <p:nvPr/>
          </p:nvSpPr>
          <p:spPr>
            <a:xfrm>
              <a:off x="0" y="0"/>
              <a:ext cx="11632605" cy="563165"/>
            </a:xfrm>
            <a:custGeom>
              <a:avLst/>
              <a:gdLst/>
              <a:ahLst/>
              <a:cxnLst/>
              <a:rect l="l" t="t" r="r" b="b"/>
              <a:pathLst>
                <a:path w="11632605" h="563165">
                  <a:moveTo>
                    <a:pt x="0" y="0"/>
                  </a:moveTo>
                  <a:lnTo>
                    <a:pt x="11632605" y="0"/>
                  </a:lnTo>
                  <a:lnTo>
                    <a:pt x="11632605" y="563165"/>
                  </a:lnTo>
                  <a:lnTo>
                    <a:pt x="0" y="563165"/>
                  </a:lnTo>
                  <a:close/>
                </a:path>
              </a:pathLst>
            </a:custGeom>
            <a:solidFill>
              <a:srgbClr val="000000">
                <a:alpha val="0"/>
              </a:srgbClr>
            </a:solidFill>
          </p:spPr>
        </p:sp>
        <p:sp>
          <p:nvSpPr>
            <p:cNvPr id="36" name="TextBox 36"/>
            <p:cNvSpPr txBox="1"/>
            <p:nvPr/>
          </p:nvSpPr>
          <p:spPr>
            <a:xfrm>
              <a:off x="0" y="-95250"/>
              <a:ext cx="11632605" cy="658415"/>
            </a:xfrm>
            <a:prstGeom prst="rect">
              <a:avLst/>
            </a:prstGeom>
          </p:spPr>
          <p:txBody>
            <a:bodyPr lIns="0" tIns="0" rIns="0" bIns="0" rtlCol="0" anchor="t"/>
            <a:lstStyle/>
            <a:p>
              <a:pPr algn="l">
                <a:lnSpc>
                  <a:spcPts val="3312"/>
                </a:lnSpc>
              </a:pPr>
              <a:r>
                <a:rPr lang="en-US" sz="2062" dirty="0">
                  <a:solidFill>
                    <a:srgbClr val="3B3535"/>
                  </a:solidFill>
                  <a:latin typeface="+mj-lt"/>
                  <a:ea typeface="Arimo"/>
                  <a:cs typeface="Arimo"/>
                  <a:sym typeface="Arimo"/>
                </a:rPr>
                <a:t>Πίστευαν ότι η ανταλλάξιμη περιουσία δεν περιήλθε πάντοτε σε αυτούς.</a:t>
              </a:r>
            </a:p>
          </p:txBody>
        </p:sp>
      </p:grpSp>
      <p:sp>
        <p:nvSpPr>
          <p:cNvPr id="37" name="Freeform 37"/>
          <p:cNvSpPr/>
          <p:nvPr/>
        </p:nvSpPr>
        <p:spPr>
          <a:xfrm>
            <a:off x="11266141" y="0"/>
            <a:ext cx="7021859" cy="10287000"/>
          </a:xfrm>
          <a:custGeom>
            <a:avLst/>
            <a:gdLst/>
            <a:ahLst/>
            <a:cxnLst/>
            <a:rect l="l" t="t" r="r" b="b"/>
            <a:pathLst>
              <a:path w="7021859" h="10287000">
                <a:moveTo>
                  <a:pt x="0" y="0"/>
                </a:moveTo>
                <a:lnTo>
                  <a:pt x="7021859" y="0"/>
                </a:lnTo>
                <a:lnTo>
                  <a:pt x="7021859" y="10287000"/>
                </a:lnTo>
                <a:lnTo>
                  <a:pt x="0" y="10287000"/>
                </a:lnTo>
                <a:lnTo>
                  <a:pt x="0" y="0"/>
                </a:lnTo>
                <a:close/>
              </a:path>
            </a:pathLst>
          </a:custGeom>
          <a:blipFill>
            <a:blip r:embed="rId4"/>
            <a:stretch>
              <a:fillRect l="-156396" r="-1525" b="-3051"/>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3810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grpSp>
        <p:nvGrpSpPr>
          <p:cNvPr id="6" name="Group 6"/>
          <p:cNvGrpSpPr/>
          <p:nvPr/>
        </p:nvGrpSpPr>
        <p:grpSpPr>
          <a:xfrm>
            <a:off x="947886" y="3013025"/>
            <a:ext cx="15954375" cy="890885"/>
            <a:chOff x="0" y="0"/>
            <a:chExt cx="21272500" cy="1187847"/>
          </a:xfrm>
        </p:grpSpPr>
        <p:sp>
          <p:nvSpPr>
            <p:cNvPr id="7" name="Freeform 7"/>
            <p:cNvSpPr/>
            <p:nvPr/>
          </p:nvSpPr>
          <p:spPr>
            <a:xfrm>
              <a:off x="0" y="0"/>
              <a:ext cx="21272500" cy="1187847"/>
            </a:xfrm>
            <a:custGeom>
              <a:avLst/>
              <a:gdLst/>
              <a:ahLst/>
              <a:cxnLst/>
              <a:rect l="l" t="t" r="r" b="b"/>
              <a:pathLst>
                <a:path w="21272500" h="1187847">
                  <a:moveTo>
                    <a:pt x="0" y="0"/>
                  </a:moveTo>
                  <a:lnTo>
                    <a:pt x="21272500" y="0"/>
                  </a:lnTo>
                  <a:lnTo>
                    <a:pt x="21272500" y="1187847"/>
                  </a:lnTo>
                  <a:lnTo>
                    <a:pt x="0" y="1187847"/>
                  </a:lnTo>
                  <a:close/>
                </a:path>
              </a:pathLst>
            </a:custGeom>
            <a:solidFill>
              <a:srgbClr val="000000">
                <a:alpha val="0"/>
              </a:srgbClr>
            </a:solidFill>
          </p:spPr>
        </p:sp>
        <p:sp>
          <p:nvSpPr>
            <p:cNvPr id="8" name="TextBox 8"/>
            <p:cNvSpPr txBox="1"/>
            <p:nvPr/>
          </p:nvSpPr>
          <p:spPr>
            <a:xfrm>
              <a:off x="0" y="-66675"/>
              <a:ext cx="21272500" cy="1254522"/>
            </a:xfrm>
            <a:prstGeom prst="rect">
              <a:avLst/>
            </a:prstGeom>
          </p:spPr>
          <p:txBody>
            <a:bodyPr lIns="0" tIns="0" rIns="0" bIns="0" rtlCol="0" anchor="t"/>
            <a:lstStyle/>
            <a:p>
              <a:pPr algn="l">
                <a:lnSpc>
                  <a:spcPts val="7000"/>
                </a:lnSpc>
              </a:pPr>
              <a:r>
                <a:rPr lang="en-US" sz="5562" b="1" dirty="0">
                  <a:solidFill>
                    <a:srgbClr val="1F1E1E"/>
                  </a:solidFill>
                  <a:latin typeface="+mj-lt"/>
                  <a:ea typeface="Arimo Bold"/>
                  <a:cs typeface="Arimo Bold"/>
                  <a:sym typeface="Arimo Bold"/>
                </a:rPr>
                <a:t>Διαφορές νοοτροπίας προσφύγων και γηγενών</a:t>
              </a:r>
            </a:p>
          </p:txBody>
        </p:sp>
      </p:grpSp>
      <p:grpSp>
        <p:nvGrpSpPr>
          <p:cNvPr id="9" name="Group 9"/>
          <p:cNvGrpSpPr/>
          <p:nvPr/>
        </p:nvGrpSpPr>
        <p:grpSpPr>
          <a:xfrm>
            <a:off x="947886" y="4580781"/>
            <a:ext cx="3563391" cy="445294"/>
            <a:chOff x="0" y="0"/>
            <a:chExt cx="4751188" cy="593725"/>
          </a:xfrm>
        </p:grpSpPr>
        <p:sp>
          <p:nvSpPr>
            <p:cNvPr id="10" name="Freeform 10"/>
            <p:cNvSpPr/>
            <p:nvPr/>
          </p:nvSpPr>
          <p:spPr>
            <a:xfrm>
              <a:off x="0" y="0"/>
              <a:ext cx="4751188" cy="593725"/>
            </a:xfrm>
            <a:custGeom>
              <a:avLst/>
              <a:gdLst/>
              <a:ahLst/>
              <a:cxnLst/>
              <a:rect l="l" t="t" r="r" b="b"/>
              <a:pathLst>
                <a:path w="4751188" h="593725">
                  <a:moveTo>
                    <a:pt x="0" y="0"/>
                  </a:moveTo>
                  <a:lnTo>
                    <a:pt x="4751188" y="0"/>
                  </a:lnTo>
                  <a:lnTo>
                    <a:pt x="4751188" y="593725"/>
                  </a:lnTo>
                  <a:lnTo>
                    <a:pt x="0" y="593725"/>
                  </a:lnTo>
                  <a:close/>
                </a:path>
              </a:pathLst>
            </a:custGeom>
            <a:solidFill>
              <a:srgbClr val="000000">
                <a:alpha val="0"/>
              </a:srgbClr>
            </a:solidFill>
          </p:spPr>
        </p:sp>
        <p:sp>
          <p:nvSpPr>
            <p:cNvPr id="11" name="TextBox 11"/>
            <p:cNvSpPr txBox="1"/>
            <p:nvPr/>
          </p:nvSpPr>
          <p:spPr>
            <a:xfrm>
              <a:off x="0" y="-47625"/>
              <a:ext cx="4751188" cy="641350"/>
            </a:xfrm>
            <a:prstGeom prst="rect">
              <a:avLst/>
            </a:prstGeom>
          </p:spPr>
          <p:txBody>
            <a:bodyPr lIns="0" tIns="0" rIns="0" bIns="0" rtlCol="0" anchor="t"/>
            <a:lstStyle/>
            <a:p>
              <a:pPr algn="l">
                <a:lnSpc>
                  <a:spcPts val="3500"/>
                </a:lnSpc>
              </a:pPr>
              <a:r>
                <a:rPr lang="en-US" sz="2750" b="1" dirty="0">
                  <a:solidFill>
                    <a:srgbClr val="1F1E1E"/>
                  </a:solidFill>
                  <a:latin typeface="+mj-lt"/>
                  <a:ea typeface="Arimo Bold"/>
                  <a:cs typeface="Arimo Bold"/>
                  <a:sym typeface="Arimo Bold"/>
                </a:rPr>
                <a:t>Άποψη γηγενών</a:t>
              </a:r>
            </a:p>
          </p:txBody>
        </p:sp>
      </p:grpSp>
      <p:grpSp>
        <p:nvGrpSpPr>
          <p:cNvPr id="12" name="Group 12"/>
          <p:cNvGrpSpPr/>
          <p:nvPr/>
        </p:nvGrpSpPr>
        <p:grpSpPr>
          <a:xfrm>
            <a:off x="947886" y="5296792"/>
            <a:ext cx="7865715" cy="1300162"/>
            <a:chOff x="0" y="0"/>
            <a:chExt cx="10487620" cy="1733550"/>
          </a:xfrm>
        </p:grpSpPr>
        <p:sp>
          <p:nvSpPr>
            <p:cNvPr id="13" name="Freeform 13"/>
            <p:cNvSpPr/>
            <p:nvPr/>
          </p:nvSpPr>
          <p:spPr>
            <a:xfrm>
              <a:off x="0" y="0"/>
              <a:ext cx="10487620" cy="1733550"/>
            </a:xfrm>
            <a:custGeom>
              <a:avLst/>
              <a:gdLst/>
              <a:ahLst/>
              <a:cxnLst/>
              <a:rect l="l" t="t" r="r" b="b"/>
              <a:pathLst>
                <a:path w="10487620" h="1733550">
                  <a:moveTo>
                    <a:pt x="0" y="0"/>
                  </a:moveTo>
                  <a:lnTo>
                    <a:pt x="10487620" y="0"/>
                  </a:lnTo>
                  <a:lnTo>
                    <a:pt x="10487620" y="1733550"/>
                  </a:lnTo>
                  <a:lnTo>
                    <a:pt x="0" y="1733550"/>
                  </a:lnTo>
                  <a:close/>
                </a:path>
              </a:pathLst>
            </a:custGeom>
            <a:solidFill>
              <a:srgbClr val="000000">
                <a:alpha val="0"/>
              </a:srgbClr>
            </a:solidFill>
          </p:spPr>
        </p:sp>
        <p:sp>
          <p:nvSpPr>
            <p:cNvPr id="14" name="TextBox 14"/>
            <p:cNvSpPr txBox="1"/>
            <p:nvPr/>
          </p:nvSpPr>
          <p:spPr>
            <a:xfrm>
              <a:off x="0" y="-85725"/>
              <a:ext cx="10487620" cy="181927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Οι γηγενείς αναφέρονταν συχνά στο ήθος των προσφύγων (κυρίως των αστών), στη ροπή τους για διασκέδαση και την κοσμοπολίτικη συμπεριφορά αυτών και των γυναικών τους.</a:t>
              </a:r>
            </a:p>
          </p:txBody>
        </p:sp>
      </p:grpSp>
      <p:grpSp>
        <p:nvGrpSpPr>
          <p:cNvPr id="15" name="Group 15"/>
          <p:cNvGrpSpPr/>
          <p:nvPr/>
        </p:nvGrpSpPr>
        <p:grpSpPr>
          <a:xfrm>
            <a:off x="9483924" y="4580781"/>
            <a:ext cx="3563391" cy="445294"/>
            <a:chOff x="0" y="0"/>
            <a:chExt cx="4751188" cy="593725"/>
          </a:xfrm>
        </p:grpSpPr>
        <p:sp>
          <p:nvSpPr>
            <p:cNvPr id="16" name="Freeform 16"/>
            <p:cNvSpPr/>
            <p:nvPr/>
          </p:nvSpPr>
          <p:spPr>
            <a:xfrm>
              <a:off x="0" y="0"/>
              <a:ext cx="4751188" cy="593725"/>
            </a:xfrm>
            <a:custGeom>
              <a:avLst/>
              <a:gdLst/>
              <a:ahLst/>
              <a:cxnLst/>
              <a:rect l="l" t="t" r="r" b="b"/>
              <a:pathLst>
                <a:path w="4751188" h="593725">
                  <a:moveTo>
                    <a:pt x="0" y="0"/>
                  </a:moveTo>
                  <a:lnTo>
                    <a:pt x="4751188" y="0"/>
                  </a:lnTo>
                  <a:lnTo>
                    <a:pt x="4751188" y="593725"/>
                  </a:lnTo>
                  <a:lnTo>
                    <a:pt x="0" y="593725"/>
                  </a:lnTo>
                  <a:close/>
                </a:path>
              </a:pathLst>
            </a:custGeom>
            <a:solidFill>
              <a:srgbClr val="000000">
                <a:alpha val="0"/>
              </a:srgbClr>
            </a:solidFill>
          </p:spPr>
        </p:sp>
        <p:sp>
          <p:nvSpPr>
            <p:cNvPr id="17" name="TextBox 17"/>
            <p:cNvSpPr txBox="1"/>
            <p:nvPr/>
          </p:nvSpPr>
          <p:spPr>
            <a:xfrm>
              <a:off x="0" y="-47625"/>
              <a:ext cx="4751188" cy="641350"/>
            </a:xfrm>
            <a:prstGeom prst="rect">
              <a:avLst/>
            </a:prstGeom>
          </p:spPr>
          <p:txBody>
            <a:bodyPr lIns="0" tIns="0" rIns="0" bIns="0" rtlCol="0" anchor="t"/>
            <a:lstStyle/>
            <a:p>
              <a:pPr algn="l">
                <a:lnSpc>
                  <a:spcPts val="3500"/>
                </a:lnSpc>
              </a:pPr>
              <a:r>
                <a:rPr lang="en-US" sz="2750" b="1" dirty="0">
                  <a:solidFill>
                    <a:srgbClr val="1F1E1E"/>
                  </a:solidFill>
                  <a:latin typeface="+mj-lt"/>
                  <a:ea typeface="Arimo Bold"/>
                  <a:cs typeface="Arimo Bold"/>
                  <a:sym typeface="Arimo Bold"/>
                </a:rPr>
                <a:t>Άποψη προσφύγων</a:t>
              </a:r>
            </a:p>
          </p:txBody>
        </p:sp>
      </p:grpSp>
      <p:grpSp>
        <p:nvGrpSpPr>
          <p:cNvPr id="18" name="Group 18"/>
          <p:cNvGrpSpPr/>
          <p:nvPr/>
        </p:nvGrpSpPr>
        <p:grpSpPr>
          <a:xfrm>
            <a:off x="9483924" y="5296792"/>
            <a:ext cx="7865715" cy="1733550"/>
            <a:chOff x="0" y="0"/>
            <a:chExt cx="10487620" cy="2311400"/>
          </a:xfrm>
        </p:grpSpPr>
        <p:sp>
          <p:nvSpPr>
            <p:cNvPr id="19" name="Freeform 19"/>
            <p:cNvSpPr/>
            <p:nvPr/>
          </p:nvSpPr>
          <p:spPr>
            <a:xfrm>
              <a:off x="0" y="0"/>
              <a:ext cx="10487620" cy="2311400"/>
            </a:xfrm>
            <a:custGeom>
              <a:avLst/>
              <a:gdLst/>
              <a:ahLst/>
              <a:cxnLst/>
              <a:rect l="l" t="t" r="r" b="b"/>
              <a:pathLst>
                <a:path w="10487620" h="2311400">
                  <a:moveTo>
                    <a:pt x="0" y="0"/>
                  </a:moveTo>
                  <a:lnTo>
                    <a:pt x="10487620" y="0"/>
                  </a:lnTo>
                  <a:lnTo>
                    <a:pt x="10487620" y="2311400"/>
                  </a:lnTo>
                  <a:lnTo>
                    <a:pt x="0" y="2311400"/>
                  </a:lnTo>
                  <a:close/>
                </a:path>
              </a:pathLst>
            </a:custGeom>
            <a:solidFill>
              <a:srgbClr val="000000">
                <a:alpha val="0"/>
              </a:srgbClr>
            </a:solidFill>
          </p:spPr>
        </p:sp>
        <p:sp>
          <p:nvSpPr>
            <p:cNvPr id="20" name="TextBox 20"/>
            <p:cNvSpPr txBox="1"/>
            <p:nvPr/>
          </p:nvSpPr>
          <p:spPr>
            <a:xfrm>
              <a:off x="0" y="-85725"/>
              <a:ext cx="10487620" cy="239712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Οι πρόσφυγες από τη μεριά τους μιλούσαν για το χαμηλό μορφωτικό και πολιτιστικό επίπεδο των ντόπιων και πρόβαλλαν την ελληνικότητά τους, την οποία οι ντόπιοι συχνά αμφισβητούσαν.</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11430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grpSp>
        <p:nvGrpSpPr>
          <p:cNvPr id="6" name="Group 6"/>
          <p:cNvGrpSpPr/>
          <p:nvPr/>
        </p:nvGrpSpPr>
        <p:grpSpPr>
          <a:xfrm>
            <a:off x="1579661" y="1814053"/>
            <a:ext cx="12768114" cy="1133955"/>
            <a:chOff x="0" y="0"/>
            <a:chExt cx="17024152" cy="1511940"/>
          </a:xfrm>
        </p:grpSpPr>
        <p:sp>
          <p:nvSpPr>
            <p:cNvPr id="7" name="Freeform 7"/>
            <p:cNvSpPr/>
            <p:nvPr/>
          </p:nvSpPr>
          <p:spPr>
            <a:xfrm>
              <a:off x="0" y="0"/>
              <a:ext cx="17024152" cy="1511940"/>
            </a:xfrm>
            <a:custGeom>
              <a:avLst/>
              <a:gdLst/>
              <a:ahLst/>
              <a:cxnLst/>
              <a:rect l="l" t="t" r="r" b="b"/>
              <a:pathLst>
                <a:path w="17024152" h="1511940">
                  <a:moveTo>
                    <a:pt x="0" y="0"/>
                  </a:moveTo>
                  <a:lnTo>
                    <a:pt x="17024152" y="0"/>
                  </a:lnTo>
                  <a:lnTo>
                    <a:pt x="17024152" y="1511940"/>
                  </a:lnTo>
                  <a:lnTo>
                    <a:pt x="0" y="1511940"/>
                  </a:lnTo>
                  <a:close/>
                </a:path>
              </a:pathLst>
            </a:custGeom>
            <a:solidFill>
              <a:srgbClr val="000000">
                <a:alpha val="0"/>
              </a:srgbClr>
            </a:solidFill>
          </p:spPr>
        </p:sp>
        <p:sp>
          <p:nvSpPr>
            <p:cNvPr id="8" name="TextBox 8"/>
            <p:cNvSpPr txBox="1"/>
            <p:nvPr/>
          </p:nvSpPr>
          <p:spPr>
            <a:xfrm>
              <a:off x="0" y="-66675"/>
              <a:ext cx="17024152" cy="1578615"/>
            </a:xfrm>
            <a:prstGeom prst="rect">
              <a:avLst/>
            </a:prstGeom>
          </p:spPr>
          <p:txBody>
            <a:bodyPr lIns="0" tIns="0" rIns="0" bIns="0" rtlCol="0" anchor="t"/>
            <a:lstStyle/>
            <a:p>
              <a:pPr algn="l">
                <a:lnSpc>
                  <a:spcPts val="7000"/>
                </a:lnSpc>
              </a:pPr>
              <a:r>
                <a:rPr lang="en-US" sz="5562" b="1" dirty="0">
                  <a:solidFill>
                    <a:srgbClr val="1F1E1E"/>
                  </a:solidFill>
                  <a:latin typeface="+mj-lt"/>
                  <a:ea typeface="Arimo Bold"/>
                  <a:cs typeface="Arimo Bold"/>
                  <a:sym typeface="Arimo Bold"/>
                </a:rPr>
                <a:t>Διάσταση προσφύγων και γηγενών</a:t>
              </a:r>
            </a:p>
          </p:txBody>
        </p:sp>
      </p:grpSp>
      <p:sp>
        <p:nvSpPr>
          <p:cNvPr id="9" name="Freeform 9" descr="preencoded.png"/>
          <p:cNvSpPr/>
          <p:nvPr/>
        </p:nvSpPr>
        <p:spPr>
          <a:xfrm>
            <a:off x="1579661" y="3497461"/>
            <a:ext cx="677019" cy="677019"/>
          </a:xfrm>
          <a:custGeom>
            <a:avLst/>
            <a:gdLst/>
            <a:ahLst/>
            <a:cxnLst/>
            <a:rect l="l" t="t" r="r" b="b"/>
            <a:pathLst>
              <a:path w="677019" h="677019">
                <a:moveTo>
                  <a:pt x="0" y="0"/>
                </a:moveTo>
                <a:lnTo>
                  <a:pt x="677019" y="0"/>
                </a:lnTo>
                <a:lnTo>
                  <a:pt x="677019" y="677019"/>
                </a:lnTo>
                <a:lnTo>
                  <a:pt x="0" y="677019"/>
                </a:lnTo>
                <a:lnTo>
                  <a:pt x="0" y="0"/>
                </a:lnTo>
                <a:close/>
              </a:path>
            </a:pathLst>
          </a:custGeom>
          <a:blipFill>
            <a:blip r:embed="rId3"/>
            <a:stretch>
              <a:fillRect/>
            </a:stretch>
          </a:blipFill>
        </p:spPr>
      </p:sp>
      <p:grpSp>
        <p:nvGrpSpPr>
          <p:cNvPr id="10" name="Group 10"/>
          <p:cNvGrpSpPr/>
          <p:nvPr/>
        </p:nvGrpSpPr>
        <p:grpSpPr>
          <a:xfrm>
            <a:off x="1579661" y="4445199"/>
            <a:ext cx="3563391" cy="445294"/>
            <a:chOff x="0" y="0"/>
            <a:chExt cx="4751188" cy="593725"/>
          </a:xfrm>
        </p:grpSpPr>
        <p:sp>
          <p:nvSpPr>
            <p:cNvPr id="11" name="Freeform 11"/>
            <p:cNvSpPr/>
            <p:nvPr/>
          </p:nvSpPr>
          <p:spPr>
            <a:xfrm>
              <a:off x="0" y="0"/>
              <a:ext cx="4751188" cy="593725"/>
            </a:xfrm>
            <a:custGeom>
              <a:avLst/>
              <a:gdLst/>
              <a:ahLst/>
              <a:cxnLst/>
              <a:rect l="l" t="t" r="r" b="b"/>
              <a:pathLst>
                <a:path w="4751188" h="593725">
                  <a:moveTo>
                    <a:pt x="0" y="0"/>
                  </a:moveTo>
                  <a:lnTo>
                    <a:pt x="4751188" y="0"/>
                  </a:lnTo>
                  <a:lnTo>
                    <a:pt x="4751188" y="593725"/>
                  </a:lnTo>
                  <a:lnTo>
                    <a:pt x="0" y="593725"/>
                  </a:lnTo>
                  <a:close/>
                </a:path>
              </a:pathLst>
            </a:custGeom>
            <a:solidFill>
              <a:srgbClr val="000000">
                <a:alpha val="0"/>
              </a:srgbClr>
            </a:solidFill>
          </p:spPr>
        </p:sp>
        <p:sp>
          <p:nvSpPr>
            <p:cNvPr id="12" name="TextBox 12"/>
            <p:cNvSpPr txBox="1"/>
            <p:nvPr/>
          </p:nvSpPr>
          <p:spPr>
            <a:xfrm>
              <a:off x="0" y="-47625"/>
              <a:ext cx="4751188" cy="641350"/>
            </a:xfrm>
            <a:prstGeom prst="rect">
              <a:avLst/>
            </a:prstGeom>
          </p:spPr>
          <p:txBody>
            <a:bodyPr lIns="0" tIns="0" rIns="0" bIns="0" rtlCol="0" anchor="t"/>
            <a:lstStyle/>
            <a:p>
              <a:pPr algn="l">
                <a:lnSpc>
                  <a:spcPts val="3500"/>
                </a:lnSpc>
              </a:pPr>
              <a:r>
                <a:rPr lang="en-US" sz="2750" b="1" dirty="0">
                  <a:solidFill>
                    <a:srgbClr val="3B3535"/>
                  </a:solidFill>
                  <a:latin typeface="+mj-lt"/>
                  <a:ea typeface="Arimo Bold"/>
                  <a:cs typeface="Arimo Bold"/>
                  <a:sym typeface="Arimo Bold"/>
                </a:rPr>
                <a:t>Οικονομική ζωή</a:t>
              </a:r>
            </a:p>
          </p:txBody>
        </p:sp>
      </p:grpSp>
      <p:grpSp>
        <p:nvGrpSpPr>
          <p:cNvPr id="13" name="Group 13"/>
          <p:cNvGrpSpPr/>
          <p:nvPr/>
        </p:nvGrpSpPr>
        <p:grpSpPr>
          <a:xfrm>
            <a:off x="1579661" y="5157192"/>
            <a:ext cx="3669209" cy="2166938"/>
            <a:chOff x="0" y="0"/>
            <a:chExt cx="4892278" cy="2889250"/>
          </a:xfrm>
        </p:grpSpPr>
        <p:sp>
          <p:nvSpPr>
            <p:cNvPr id="14" name="Freeform 14"/>
            <p:cNvSpPr/>
            <p:nvPr/>
          </p:nvSpPr>
          <p:spPr>
            <a:xfrm>
              <a:off x="0" y="0"/>
              <a:ext cx="4892279" cy="2889250"/>
            </a:xfrm>
            <a:custGeom>
              <a:avLst/>
              <a:gdLst/>
              <a:ahLst/>
              <a:cxnLst/>
              <a:rect l="l" t="t" r="r" b="b"/>
              <a:pathLst>
                <a:path w="4892279" h="2889250">
                  <a:moveTo>
                    <a:pt x="0" y="0"/>
                  </a:moveTo>
                  <a:lnTo>
                    <a:pt x="4892279" y="0"/>
                  </a:lnTo>
                  <a:lnTo>
                    <a:pt x="4892279" y="2889250"/>
                  </a:lnTo>
                  <a:lnTo>
                    <a:pt x="0" y="2889250"/>
                  </a:lnTo>
                  <a:close/>
                </a:path>
              </a:pathLst>
            </a:custGeom>
            <a:solidFill>
              <a:srgbClr val="000000">
                <a:alpha val="0"/>
              </a:srgbClr>
            </a:solidFill>
          </p:spPr>
        </p:sp>
        <p:sp>
          <p:nvSpPr>
            <p:cNvPr id="15" name="TextBox 15"/>
            <p:cNvSpPr txBox="1"/>
            <p:nvPr/>
          </p:nvSpPr>
          <p:spPr>
            <a:xfrm>
              <a:off x="0" y="-85725"/>
              <a:ext cx="4892278" cy="297497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Υπήρχε ανταγωνισμός στην αγορά εργασίας, στην ιδιοκτησία της γης και σε άλλες επιχειρηματικές δραστηριότητες.</a:t>
              </a:r>
            </a:p>
          </p:txBody>
        </p:sp>
      </p:grpSp>
      <p:sp>
        <p:nvSpPr>
          <p:cNvPr id="16" name="Freeform 16" descr="preencoded.png"/>
          <p:cNvSpPr/>
          <p:nvPr/>
        </p:nvSpPr>
        <p:spPr>
          <a:xfrm>
            <a:off x="7963718" y="3497461"/>
            <a:ext cx="677019" cy="677019"/>
          </a:xfrm>
          <a:custGeom>
            <a:avLst/>
            <a:gdLst/>
            <a:ahLst/>
            <a:cxnLst/>
            <a:rect l="l" t="t" r="r" b="b"/>
            <a:pathLst>
              <a:path w="677019" h="677019">
                <a:moveTo>
                  <a:pt x="0" y="0"/>
                </a:moveTo>
                <a:lnTo>
                  <a:pt x="677019" y="0"/>
                </a:lnTo>
                <a:lnTo>
                  <a:pt x="677019" y="677019"/>
                </a:lnTo>
                <a:lnTo>
                  <a:pt x="0" y="677019"/>
                </a:lnTo>
                <a:lnTo>
                  <a:pt x="0" y="0"/>
                </a:lnTo>
                <a:close/>
              </a:path>
            </a:pathLst>
          </a:custGeom>
          <a:blipFill>
            <a:blip r:embed="rId4"/>
            <a:stretch>
              <a:fillRect/>
            </a:stretch>
          </a:blipFill>
        </p:spPr>
      </p:sp>
      <p:grpSp>
        <p:nvGrpSpPr>
          <p:cNvPr id="17" name="Group 17"/>
          <p:cNvGrpSpPr/>
          <p:nvPr/>
        </p:nvGrpSpPr>
        <p:grpSpPr>
          <a:xfrm>
            <a:off x="7963718" y="4443189"/>
            <a:ext cx="3563391" cy="445294"/>
            <a:chOff x="0" y="0"/>
            <a:chExt cx="4751188" cy="593725"/>
          </a:xfrm>
        </p:grpSpPr>
        <p:sp>
          <p:nvSpPr>
            <p:cNvPr id="18" name="Freeform 18"/>
            <p:cNvSpPr/>
            <p:nvPr/>
          </p:nvSpPr>
          <p:spPr>
            <a:xfrm>
              <a:off x="0" y="0"/>
              <a:ext cx="4751188" cy="593725"/>
            </a:xfrm>
            <a:custGeom>
              <a:avLst/>
              <a:gdLst/>
              <a:ahLst/>
              <a:cxnLst/>
              <a:rect l="l" t="t" r="r" b="b"/>
              <a:pathLst>
                <a:path w="4751188" h="593725">
                  <a:moveTo>
                    <a:pt x="0" y="0"/>
                  </a:moveTo>
                  <a:lnTo>
                    <a:pt x="4751188" y="0"/>
                  </a:lnTo>
                  <a:lnTo>
                    <a:pt x="4751188" y="593725"/>
                  </a:lnTo>
                  <a:lnTo>
                    <a:pt x="0" y="593725"/>
                  </a:lnTo>
                  <a:close/>
                </a:path>
              </a:pathLst>
            </a:custGeom>
            <a:solidFill>
              <a:srgbClr val="000000">
                <a:alpha val="0"/>
              </a:srgbClr>
            </a:solidFill>
          </p:spPr>
        </p:sp>
        <p:sp>
          <p:nvSpPr>
            <p:cNvPr id="19" name="TextBox 19"/>
            <p:cNvSpPr txBox="1"/>
            <p:nvPr/>
          </p:nvSpPr>
          <p:spPr>
            <a:xfrm>
              <a:off x="0" y="-47625"/>
              <a:ext cx="4751188" cy="641350"/>
            </a:xfrm>
            <a:prstGeom prst="rect">
              <a:avLst/>
            </a:prstGeom>
          </p:spPr>
          <p:txBody>
            <a:bodyPr lIns="0" tIns="0" rIns="0" bIns="0" rtlCol="0" anchor="t"/>
            <a:lstStyle/>
            <a:p>
              <a:pPr algn="l">
                <a:lnSpc>
                  <a:spcPts val="3500"/>
                </a:lnSpc>
              </a:pPr>
              <a:r>
                <a:rPr lang="en-US" sz="2750" b="1" dirty="0">
                  <a:solidFill>
                    <a:srgbClr val="3B3535"/>
                  </a:solidFill>
                  <a:latin typeface="+mj-lt"/>
                  <a:ea typeface="Arimo Bold"/>
                  <a:cs typeface="Arimo Bold"/>
                  <a:sym typeface="Arimo Bold"/>
                </a:rPr>
                <a:t>Πολιτική ζωή</a:t>
              </a:r>
            </a:p>
          </p:txBody>
        </p:sp>
      </p:grpSp>
      <p:grpSp>
        <p:nvGrpSpPr>
          <p:cNvPr id="20" name="Group 20"/>
          <p:cNvGrpSpPr/>
          <p:nvPr/>
        </p:nvGrpSpPr>
        <p:grpSpPr>
          <a:xfrm>
            <a:off x="7963718" y="5157192"/>
            <a:ext cx="3669357" cy="2166938"/>
            <a:chOff x="0" y="0"/>
            <a:chExt cx="4892477" cy="2889250"/>
          </a:xfrm>
        </p:grpSpPr>
        <p:sp>
          <p:nvSpPr>
            <p:cNvPr id="21" name="Freeform 21"/>
            <p:cNvSpPr/>
            <p:nvPr/>
          </p:nvSpPr>
          <p:spPr>
            <a:xfrm>
              <a:off x="0" y="0"/>
              <a:ext cx="4892477" cy="2889250"/>
            </a:xfrm>
            <a:custGeom>
              <a:avLst/>
              <a:gdLst/>
              <a:ahLst/>
              <a:cxnLst/>
              <a:rect l="l" t="t" r="r" b="b"/>
              <a:pathLst>
                <a:path w="4892477" h="2889250">
                  <a:moveTo>
                    <a:pt x="0" y="0"/>
                  </a:moveTo>
                  <a:lnTo>
                    <a:pt x="4892477" y="0"/>
                  </a:lnTo>
                  <a:lnTo>
                    <a:pt x="4892477" y="2889250"/>
                  </a:lnTo>
                  <a:lnTo>
                    <a:pt x="0" y="2889250"/>
                  </a:lnTo>
                  <a:close/>
                </a:path>
              </a:pathLst>
            </a:custGeom>
            <a:solidFill>
              <a:srgbClr val="000000">
                <a:alpha val="0"/>
              </a:srgbClr>
            </a:solidFill>
          </p:spPr>
        </p:sp>
        <p:sp>
          <p:nvSpPr>
            <p:cNvPr id="22" name="TextBox 22"/>
            <p:cNvSpPr txBox="1"/>
            <p:nvPr/>
          </p:nvSpPr>
          <p:spPr>
            <a:xfrm>
              <a:off x="0" y="-85725"/>
              <a:ext cx="4892477" cy="297497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Οι πρόσφυγες απέκτησαν την ελληνική ιθαγένεια και πολιτικά δικαιώματα. Εντάχθηκαν στο κόμμα του Βενιζέλου.</a:t>
              </a:r>
            </a:p>
          </p:txBody>
        </p:sp>
      </p:grpSp>
      <p:sp>
        <p:nvSpPr>
          <p:cNvPr id="23" name="Freeform 23" descr="preencoded.png"/>
          <p:cNvSpPr/>
          <p:nvPr/>
        </p:nvSpPr>
        <p:spPr>
          <a:xfrm>
            <a:off x="13670756" y="3497461"/>
            <a:ext cx="677019" cy="677019"/>
          </a:xfrm>
          <a:custGeom>
            <a:avLst/>
            <a:gdLst/>
            <a:ahLst/>
            <a:cxnLst/>
            <a:rect l="l" t="t" r="r" b="b"/>
            <a:pathLst>
              <a:path w="677019" h="677019">
                <a:moveTo>
                  <a:pt x="0" y="0"/>
                </a:moveTo>
                <a:lnTo>
                  <a:pt x="677019" y="0"/>
                </a:lnTo>
                <a:lnTo>
                  <a:pt x="677019" y="677019"/>
                </a:lnTo>
                <a:lnTo>
                  <a:pt x="0" y="677019"/>
                </a:lnTo>
                <a:lnTo>
                  <a:pt x="0" y="0"/>
                </a:lnTo>
                <a:close/>
              </a:path>
            </a:pathLst>
          </a:custGeom>
          <a:blipFill>
            <a:blip r:embed="rId5"/>
            <a:stretch>
              <a:fillRect/>
            </a:stretch>
          </a:blipFill>
        </p:spPr>
      </p:sp>
      <p:grpSp>
        <p:nvGrpSpPr>
          <p:cNvPr id="24" name="Group 24"/>
          <p:cNvGrpSpPr/>
          <p:nvPr/>
        </p:nvGrpSpPr>
        <p:grpSpPr>
          <a:xfrm>
            <a:off x="13670756" y="4445199"/>
            <a:ext cx="3563391" cy="445294"/>
            <a:chOff x="0" y="0"/>
            <a:chExt cx="4751188" cy="593725"/>
          </a:xfrm>
        </p:grpSpPr>
        <p:sp>
          <p:nvSpPr>
            <p:cNvPr id="25" name="Freeform 25"/>
            <p:cNvSpPr/>
            <p:nvPr/>
          </p:nvSpPr>
          <p:spPr>
            <a:xfrm>
              <a:off x="0" y="0"/>
              <a:ext cx="4751188" cy="593725"/>
            </a:xfrm>
            <a:custGeom>
              <a:avLst/>
              <a:gdLst/>
              <a:ahLst/>
              <a:cxnLst/>
              <a:rect l="l" t="t" r="r" b="b"/>
              <a:pathLst>
                <a:path w="4751188" h="593725">
                  <a:moveTo>
                    <a:pt x="0" y="0"/>
                  </a:moveTo>
                  <a:lnTo>
                    <a:pt x="4751188" y="0"/>
                  </a:lnTo>
                  <a:lnTo>
                    <a:pt x="4751188" y="593725"/>
                  </a:lnTo>
                  <a:lnTo>
                    <a:pt x="0" y="593725"/>
                  </a:lnTo>
                  <a:close/>
                </a:path>
              </a:pathLst>
            </a:custGeom>
            <a:solidFill>
              <a:srgbClr val="000000">
                <a:alpha val="0"/>
              </a:srgbClr>
            </a:solidFill>
          </p:spPr>
        </p:sp>
        <p:sp>
          <p:nvSpPr>
            <p:cNvPr id="26" name="TextBox 26"/>
            <p:cNvSpPr txBox="1"/>
            <p:nvPr/>
          </p:nvSpPr>
          <p:spPr>
            <a:xfrm>
              <a:off x="0" y="-47625"/>
              <a:ext cx="4751188" cy="641350"/>
            </a:xfrm>
            <a:prstGeom prst="rect">
              <a:avLst/>
            </a:prstGeom>
          </p:spPr>
          <p:txBody>
            <a:bodyPr lIns="0" tIns="0" rIns="0" bIns="0" rtlCol="0" anchor="t"/>
            <a:lstStyle/>
            <a:p>
              <a:pPr algn="l">
                <a:lnSpc>
                  <a:spcPts val="3500"/>
                </a:lnSpc>
              </a:pPr>
              <a:r>
                <a:rPr lang="en-US" sz="2750" b="1" dirty="0">
                  <a:solidFill>
                    <a:srgbClr val="3B3535"/>
                  </a:solidFill>
                  <a:latin typeface="+mj-lt"/>
                  <a:ea typeface="Arimo Bold"/>
                  <a:cs typeface="Arimo Bold"/>
                  <a:sym typeface="Arimo Bold"/>
                </a:rPr>
                <a:t>Κοινωνική ζωή</a:t>
              </a:r>
            </a:p>
          </p:txBody>
        </p:sp>
      </p:grpSp>
      <p:grpSp>
        <p:nvGrpSpPr>
          <p:cNvPr id="27" name="Group 27"/>
          <p:cNvGrpSpPr/>
          <p:nvPr/>
        </p:nvGrpSpPr>
        <p:grpSpPr>
          <a:xfrm>
            <a:off x="13670756" y="5052864"/>
            <a:ext cx="3669357" cy="3033712"/>
            <a:chOff x="0" y="0"/>
            <a:chExt cx="4892477" cy="4044950"/>
          </a:xfrm>
        </p:grpSpPr>
        <p:sp>
          <p:nvSpPr>
            <p:cNvPr id="28" name="Freeform 28"/>
            <p:cNvSpPr/>
            <p:nvPr/>
          </p:nvSpPr>
          <p:spPr>
            <a:xfrm>
              <a:off x="0" y="0"/>
              <a:ext cx="4892477" cy="4044950"/>
            </a:xfrm>
            <a:custGeom>
              <a:avLst/>
              <a:gdLst/>
              <a:ahLst/>
              <a:cxnLst/>
              <a:rect l="l" t="t" r="r" b="b"/>
              <a:pathLst>
                <a:path w="4892477" h="4044950">
                  <a:moveTo>
                    <a:pt x="0" y="0"/>
                  </a:moveTo>
                  <a:lnTo>
                    <a:pt x="4892477" y="0"/>
                  </a:lnTo>
                  <a:lnTo>
                    <a:pt x="4892477" y="4044950"/>
                  </a:lnTo>
                  <a:lnTo>
                    <a:pt x="0" y="4044950"/>
                  </a:lnTo>
                  <a:close/>
                </a:path>
              </a:pathLst>
            </a:custGeom>
            <a:solidFill>
              <a:srgbClr val="000000">
                <a:alpha val="0"/>
              </a:srgbClr>
            </a:solidFill>
          </p:spPr>
        </p:sp>
        <p:sp>
          <p:nvSpPr>
            <p:cNvPr id="29" name="TextBox 29"/>
            <p:cNvSpPr txBox="1"/>
            <p:nvPr/>
          </p:nvSpPr>
          <p:spPr>
            <a:xfrm>
              <a:off x="0" y="-85725"/>
              <a:ext cx="4892477" cy="413067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Οι πρόσφυγες στους συνοικισμούς ήταν απομονωμένοι, ενώ όσοι εγκαταστάθηκαν στις πόλεις είχαν περισσότερες ευκαιρίες επικοινωνίας με τους ντόπιους.</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0" y="0"/>
            <a:ext cx="18288000" cy="3111550"/>
          </a:xfrm>
          <a:custGeom>
            <a:avLst/>
            <a:gdLst/>
            <a:ahLst/>
            <a:cxnLst/>
            <a:rect l="l" t="t" r="r" b="b"/>
            <a:pathLst>
              <a:path w="18288000" h="3111550">
                <a:moveTo>
                  <a:pt x="0" y="0"/>
                </a:moveTo>
                <a:lnTo>
                  <a:pt x="18288000" y="0"/>
                </a:lnTo>
                <a:lnTo>
                  <a:pt x="18288000" y="3111550"/>
                </a:lnTo>
                <a:lnTo>
                  <a:pt x="0" y="3111550"/>
                </a:lnTo>
                <a:lnTo>
                  <a:pt x="0" y="0"/>
                </a:lnTo>
                <a:close/>
              </a:path>
            </a:pathLst>
          </a:custGeom>
          <a:blipFill>
            <a:blip r:embed="rId3"/>
            <a:stretch>
              <a:fillRect t="-50" b="-50"/>
            </a:stretch>
          </a:blipFill>
        </p:spPr>
      </p:sp>
      <p:grpSp>
        <p:nvGrpSpPr>
          <p:cNvPr id="7" name="Group 7"/>
          <p:cNvGrpSpPr/>
          <p:nvPr/>
        </p:nvGrpSpPr>
        <p:grpSpPr>
          <a:xfrm>
            <a:off x="871240" y="3925193"/>
            <a:ext cx="13170694" cy="1039755"/>
            <a:chOff x="0" y="0"/>
            <a:chExt cx="17560925" cy="1386340"/>
          </a:xfrm>
        </p:grpSpPr>
        <p:sp>
          <p:nvSpPr>
            <p:cNvPr id="8" name="Freeform 8"/>
            <p:cNvSpPr/>
            <p:nvPr/>
          </p:nvSpPr>
          <p:spPr>
            <a:xfrm>
              <a:off x="0" y="0"/>
              <a:ext cx="17560925" cy="1386340"/>
            </a:xfrm>
            <a:custGeom>
              <a:avLst/>
              <a:gdLst/>
              <a:ahLst/>
              <a:cxnLst/>
              <a:rect l="l" t="t" r="r" b="b"/>
              <a:pathLst>
                <a:path w="17560925" h="1386340">
                  <a:moveTo>
                    <a:pt x="0" y="0"/>
                  </a:moveTo>
                  <a:lnTo>
                    <a:pt x="17560925" y="0"/>
                  </a:lnTo>
                  <a:lnTo>
                    <a:pt x="17560925" y="1386340"/>
                  </a:lnTo>
                  <a:lnTo>
                    <a:pt x="0" y="1386340"/>
                  </a:lnTo>
                  <a:close/>
                </a:path>
              </a:pathLst>
            </a:custGeom>
            <a:solidFill>
              <a:srgbClr val="000000">
                <a:alpha val="0"/>
              </a:srgbClr>
            </a:solidFill>
          </p:spPr>
        </p:sp>
        <p:sp>
          <p:nvSpPr>
            <p:cNvPr id="9" name="TextBox 9"/>
            <p:cNvSpPr txBox="1"/>
            <p:nvPr/>
          </p:nvSpPr>
          <p:spPr>
            <a:xfrm>
              <a:off x="0" y="-57150"/>
              <a:ext cx="17560925" cy="1443490"/>
            </a:xfrm>
            <a:prstGeom prst="rect">
              <a:avLst/>
            </a:prstGeom>
          </p:spPr>
          <p:txBody>
            <a:bodyPr lIns="0" tIns="0" rIns="0" bIns="0" rtlCol="0" anchor="t"/>
            <a:lstStyle/>
            <a:p>
              <a:pPr algn="l">
                <a:lnSpc>
                  <a:spcPts val="6437"/>
                </a:lnSpc>
              </a:pPr>
              <a:r>
                <a:rPr lang="en-US" sz="5125" b="1" dirty="0">
                  <a:solidFill>
                    <a:srgbClr val="1F1E1E"/>
                  </a:solidFill>
                  <a:latin typeface="+mj-lt"/>
                  <a:ea typeface="Arimo Bold"/>
                  <a:cs typeface="Arimo Bold"/>
                  <a:sym typeface="Arimo Bold"/>
                </a:rPr>
                <a:t>Εξέλιξη της ένταξης των προσφύγων</a:t>
              </a:r>
            </a:p>
          </p:txBody>
        </p:sp>
      </p:grpSp>
      <p:grpSp>
        <p:nvGrpSpPr>
          <p:cNvPr id="10" name="Group 10"/>
          <p:cNvGrpSpPr/>
          <p:nvPr/>
        </p:nvGrpSpPr>
        <p:grpSpPr>
          <a:xfrm>
            <a:off x="9129712" y="5117306"/>
            <a:ext cx="28575" cy="4355901"/>
            <a:chOff x="0" y="0"/>
            <a:chExt cx="38100" cy="5807868"/>
          </a:xfrm>
        </p:grpSpPr>
        <p:sp>
          <p:nvSpPr>
            <p:cNvPr id="11" name="Freeform 11"/>
            <p:cNvSpPr/>
            <p:nvPr/>
          </p:nvSpPr>
          <p:spPr>
            <a:xfrm>
              <a:off x="0" y="0"/>
              <a:ext cx="38100" cy="5807837"/>
            </a:xfrm>
            <a:custGeom>
              <a:avLst/>
              <a:gdLst/>
              <a:ahLst/>
              <a:cxnLst/>
              <a:rect l="l" t="t" r="r" b="b"/>
              <a:pathLst>
                <a:path w="38100" h="5807837">
                  <a:moveTo>
                    <a:pt x="0" y="19050"/>
                  </a:moveTo>
                  <a:cubicBezTo>
                    <a:pt x="0" y="8509"/>
                    <a:pt x="8509" y="0"/>
                    <a:pt x="19050" y="0"/>
                  </a:cubicBezTo>
                  <a:cubicBezTo>
                    <a:pt x="29591" y="0"/>
                    <a:pt x="38100" y="8509"/>
                    <a:pt x="38100" y="19050"/>
                  </a:cubicBezTo>
                  <a:lnTo>
                    <a:pt x="38100" y="5788787"/>
                  </a:lnTo>
                  <a:cubicBezTo>
                    <a:pt x="38100" y="5799328"/>
                    <a:pt x="29591" y="5807837"/>
                    <a:pt x="19050" y="5807837"/>
                  </a:cubicBezTo>
                  <a:cubicBezTo>
                    <a:pt x="8509" y="5807837"/>
                    <a:pt x="0" y="5799328"/>
                    <a:pt x="0" y="5788787"/>
                  </a:cubicBezTo>
                  <a:close/>
                </a:path>
              </a:pathLst>
            </a:custGeom>
            <a:solidFill>
              <a:srgbClr val="BBC2DC"/>
            </a:solidFill>
          </p:spPr>
        </p:sp>
      </p:grpSp>
      <p:grpSp>
        <p:nvGrpSpPr>
          <p:cNvPr id="12" name="Group 12"/>
          <p:cNvGrpSpPr/>
          <p:nvPr/>
        </p:nvGrpSpPr>
        <p:grpSpPr>
          <a:xfrm>
            <a:off x="8021315" y="5662910"/>
            <a:ext cx="871240" cy="28575"/>
            <a:chOff x="0" y="0"/>
            <a:chExt cx="1161653" cy="38100"/>
          </a:xfrm>
        </p:grpSpPr>
        <p:sp>
          <p:nvSpPr>
            <p:cNvPr id="13" name="Freeform 13"/>
            <p:cNvSpPr/>
            <p:nvPr/>
          </p:nvSpPr>
          <p:spPr>
            <a:xfrm>
              <a:off x="0" y="0"/>
              <a:ext cx="1161669" cy="38100"/>
            </a:xfrm>
            <a:custGeom>
              <a:avLst/>
              <a:gdLst/>
              <a:ahLst/>
              <a:cxnLst/>
              <a:rect l="l" t="t" r="r" b="b"/>
              <a:pathLst>
                <a:path w="1161669" h="38100">
                  <a:moveTo>
                    <a:pt x="0" y="19050"/>
                  </a:moveTo>
                  <a:cubicBezTo>
                    <a:pt x="0" y="8509"/>
                    <a:pt x="8509" y="0"/>
                    <a:pt x="19050" y="0"/>
                  </a:cubicBezTo>
                  <a:lnTo>
                    <a:pt x="1142619" y="0"/>
                  </a:lnTo>
                  <a:cubicBezTo>
                    <a:pt x="1153160" y="0"/>
                    <a:pt x="1161669" y="8509"/>
                    <a:pt x="1161669" y="19050"/>
                  </a:cubicBezTo>
                  <a:cubicBezTo>
                    <a:pt x="1161669" y="29591"/>
                    <a:pt x="1153160" y="38100"/>
                    <a:pt x="1142619" y="38100"/>
                  </a:cubicBezTo>
                  <a:lnTo>
                    <a:pt x="19050" y="38100"/>
                  </a:lnTo>
                  <a:cubicBezTo>
                    <a:pt x="8509" y="38100"/>
                    <a:pt x="0" y="29591"/>
                    <a:pt x="0" y="19050"/>
                  </a:cubicBezTo>
                  <a:close/>
                </a:path>
              </a:pathLst>
            </a:custGeom>
            <a:solidFill>
              <a:srgbClr val="BBC2DC"/>
            </a:solidFill>
          </p:spPr>
        </p:sp>
      </p:grpSp>
      <p:grpSp>
        <p:nvGrpSpPr>
          <p:cNvPr id="14" name="Group 14"/>
          <p:cNvGrpSpPr/>
          <p:nvPr/>
        </p:nvGrpSpPr>
        <p:grpSpPr>
          <a:xfrm>
            <a:off x="8859218" y="5392490"/>
            <a:ext cx="569565" cy="569565"/>
            <a:chOff x="0" y="0"/>
            <a:chExt cx="759420" cy="759420"/>
          </a:xfrm>
        </p:grpSpPr>
        <p:sp>
          <p:nvSpPr>
            <p:cNvPr id="15" name="Freeform 15"/>
            <p:cNvSpPr/>
            <p:nvPr/>
          </p:nvSpPr>
          <p:spPr>
            <a:xfrm>
              <a:off x="6350" y="6350"/>
              <a:ext cx="746760" cy="746760"/>
            </a:xfrm>
            <a:custGeom>
              <a:avLst/>
              <a:gdLst/>
              <a:ahLst/>
              <a:cxnLst/>
              <a:rect l="l" t="t" r="r" b="b"/>
              <a:pathLst>
                <a:path w="746760" h="746760">
                  <a:moveTo>
                    <a:pt x="0" y="139446"/>
                  </a:moveTo>
                  <a:cubicBezTo>
                    <a:pt x="0" y="62357"/>
                    <a:pt x="62357" y="0"/>
                    <a:pt x="139446" y="0"/>
                  </a:cubicBezTo>
                  <a:lnTo>
                    <a:pt x="607314" y="0"/>
                  </a:lnTo>
                  <a:cubicBezTo>
                    <a:pt x="684276" y="0"/>
                    <a:pt x="746760" y="62357"/>
                    <a:pt x="746760" y="139446"/>
                  </a:cubicBezTo>
                  <a:lnTo>
                    <a:pt x="746760" y="607314"/>
                  </a:lnTo>
                  <a:cubicBezTo>
                    <a:pt x="746760" y="684276"/>
                    <a:pt x="684403" y="746760"/>
                    <a:pt x="607314" y="746760"/>
                  </a:cubicBezTo>
                  <a:lnTo>
                    <a:pt x="139446" y="746760"/>
                  </a:lnTo>
                  <a:cubicBezTo>
                    <a:pt x="62357" y="746760"/>
                    <a:pt x="0" y="684276"/>
                    <a:pt x="0" y="607314"/>
                  </a:cubicBezTo>
                  <a:close/>
                </a:path>
              </a:pathLst>
            </a:custGeom>
            <a:solidFill>
              <a:srgbClr val="D5DCF6"/>
            </a:solidFill>
          </p:spPr>
        </p:sp>
        <p:sp>
          <p:nvSpPr>
            <p:cNvPr id="16" name="Freeform 16"/>
            <p:cNvSpPr/>
            <p:nvPr/>
          </p:nvSpPr>
          <p:spPr>
            <a:xfrm>
              <a:off x="0" y="0"/>
              <a:ext cx="759460" cy="759460"/>
            </a:xfrm>
            <a:custGeom>
              <a:avLst/>
              <a:gdLst/>
              <a:ahLst/>
              <a:cxnLst/>
              <a:rect l="l" t="t" r="r" b="b"/>
              <a:pathLst>
                <a:path w="759460" h="759460">
                  <a:moveTo>
                    <a:pt x="0" y="145796"/>
                  </a:moveTo>
                  <a:cubicBezTo>
                    <a:pt x="0" y="65278"/>
                    <a:pt x="65278" y="0"/>
                    <a:pt x="145796" y="0"/>
                  </a:cubicBezTo>
                  <a:lnTo>
                    <a:pt x="613664" y="0"/>
                  </a:lnTo>
                  <a:lnTo>
                    <a:pt x="613664" y="6350"/>
                  </a:lnTo>
                  <a:lnTo>
                    <a:pt x="613664" y="0"/>
                  </a:lnTo>
                  <a:cubicBezTo>
                    <a:pt x="694182" y="0"/>
                    <a:pt x="759460" y="65278"/>
                    <a:pt x="759460" y="145796"/>
                  </a:cubicBezTo>
                  <a:lnTo>
                    <a:pt x="759460" y="613664"/>
                  </a:lnTo>
                  <a:lnTo>
                    <a:pt x="753110" y="613664"/>
                  </a:lnTo>
                  <a:lnTo>
                    <a:pt x="759460" y="613664"/>
                  </a:lnTo>
                  <a:cubicBezTo>
                    <a:pt x="759460" y="694182"/>
                    <a:pt x="694182" y="759460"/>
                    <a:pt x="613664" y="759460"/>
                  </a:cubicBezTo>
                  <a:lnTo>
                    <a:pt x="613664" y="753110"/>
                  </a:lnTo>
                  <a:lnTo>
                    <a:pt x="613664" y="759460"/>
                  </a:lnTo>
                  <a:lnTo>
                    <a:pt x="145796" y="759460"/>
                  </a:lnTo>
                  <a:lnTo>
                    <a:pt x="145796" y="753110"/>
                  </a:lnTo>
                  <a:lnTo>
                    <a:pt x="145796" y="759460"/>
                  </a:lnTo>
                  <a:cubicBezTo>
                    <a:pt x="65278" y="759460"/>
                    <a:pt x="0" y="694182"/>
                    <a:pt x="0" y="613664"/>
                  </a:cubicBezTo>
                  <a:lnTo>
                    <a:pt x="0" y="145796"/>
                  </a:lnTo>
                  <a:lnTo>
                    <a:pt x="6350" y="145796"/>
                  </a:lnTo>
                  <a:lnTo>
                    <a:pt x="0" y="145796"/>
                  </a:lnTo>
                  <a:moveTo>
                    <a:pt x="12700" y="145796"/>
                  </a:moveTo>
                  <a:lnTo>
                    <a:pt x="12700" y="613664"/>
                  </a:lnTo>
                  <a:lnTo>
                    <a:pt x="6350" y="613664"/>
                  </a:lnTo>
                  <a:lnTo>
                    <a:pt x="12700" y="613664"/>
                  </a:lnTo>
                  <a:cubicBezTo>
                    <a:pt x="12700" y="687197"/>
                    <a:pt x="72263" y="746760"/>
                    <a:pt x="145796" y="746760"/>
                  </a:cubicBezTo>
                  <a:lnTo>
                    <a:pt x="613664" y="746760"/>
                  </a:lnTo>
                  <a:cubicBezTo>
                    <a:pt x="687197" y="746760"/>
                    <a:pt x="746760" y="687197"/>
                    <a:pt x="746760" y="613664"/>
                  </a:cubicBezTo>
                  <a:lnTo>
                    <a:pt x="746760" y="145796"/>
                  </a:lnTo>
                  <a:lnTo>
                    <a:pt x="753110" y="145796"/>
                  </a:lnTo>
                  <a:lnTo>
                    <a:pt x="746760" y="145796"/>
                  </a:lnTo>
                  <a:cubicBezTo>
                    <a:pt x="746760" y="72263"/>
                    <a:pt x="687197" y="12700"/>
                    <a:pt x="613664" y="12700"/>
                  </a:cubicBezTo>
                  <a:lnTo>
                    <a:pt x="145796" y="12700"/>
                  </a:lnTo>
                  <a:lnTo>
                    <a:pt x="145796" y="6350"/>
                  </a:lnTo>
                  <a:lnTo>
                    <a:pt x="145796" y="12700"/>
                  </a:lnTo>
                  <a:cubicBezTo>
                    <a:pt x="72263" y="12700"/>
                    <a:pt x="12700" y="72263"/>
                    <a:pt x="12700" y="145796"/>
                  </a:cubicBezTo>
                  <a:close/>
                </a:path>
              </a:pathLst>
            </a:custGeom>
            <a:solidFill>
              <a:srgbClr val="BBC2DC"/>
            </a:solidFill>
          </p:spPr>
        </p:sp>
      </p:grpSp>
      <p:grpSp>
        <p:nvGrpSpPr>
          <p:cNvPr id="17" name="Group 17"/>
          <p:cNvGrpSpPr/>
          <p:nvPr/>
        </p:nvGrpSpPr>
        <p:grpSpPr>
          <a:xfrm>
            <a:off x="4499670" y="5366148"/>
            <a:ext cx="3275260" cy="409426"/>
            <a:chOff x="0" y="0"/>
            <a:chExt cx="4367013" cy="545902"/>
          </a:xfrm>
        </p:grpSpPr>
        <p:sp>
          <p:nvSpPr>
            <p:cNvPr id="18" name="Freeform 18"/>
            <p:cNvSpPr/>
            <p:nvPr/>
          </p:nvSpPr>
          <p:spPr>
            <a:xfrm>
              <a:off x="0" y="0"/>
              <a:ext cx="4367013" cy="545902"/>
            </a:xfrm>
            <a:custGeom>
              <a:avLst/>
              <a:gdLst/>
              <a:ahLst/>
              <a:cxnLst/>
              <a:rect l="l" t="t" r="r" b="b"/>
              <a:pathLst>
                <a:path w="4367013" h="545902">
                  <a:moveTo>
                    <a:pt x="0" y="0"/>
                  </a:moveTo>
                  <a:lnTo>
                    <a:pt x="4367013" y="0"/>
                  </a:lnTo>
                  <a:lnTo>
                    <a:pt x="4367013" y="545902"/>
                  </a:lnTo>
                  <a:lnTo>
                    <a:pt x="0" y="545902"/>
                  </a:lnTo>
                  <a:close/>
                </a:path>
              </a:pathLst>
            </a:custGeom>
            <a:solidFill>
              <a:srgbClr val="000000">
                <a:alpha val="0"/>
              </a:srgbClr>
            </a:solidFill>
          </p:spPr>
        </p:sp>
        <p:sp>
          <p:nvSpPr>
            <p:cNvPr id="19" name="TextBox 19"/>
            <p:cNvSpPr txBox="1"/>
            <p:nvPr/>
          </p:nvSpPr>
          <p:spPr>
            <a:xfrm>
              <a:off x="0" y="-19050"/>
              <a:ext cx="4367013" cy="564952"/>
            </a:xfrm>
            <a:prstGeom prst="rect">
              <a:avLst/>
            </a:prstGeom>
          </p:spPr>
          <p:txBody>
            <a:bodyPr lIns="0" tIns="0" rIns="0" bIns="0" rtlCol="0" anchor="t"/>
            <a:lstStyle/>
            <a:p>
              <a:pPr algn="r">
                <a:lnSpc>
                  <a:spcPts val="3187"/>
                </a:lnSpc>
              </a:pPr>
              <a:r>
                <a:rPr lang="en-US" sz="2562" b="1" dirty="0">
                  <a:solidFill>
                    <a:srgbClr val="3B3535"/>
                  </a:solidFill>
                  <a:latin typeface="+mj-lt"/>
                  <a:ea typeface="Arimo Bold"/>
                  <a:cs typeface="Arimo Bold"/>
                  <a:sym typeface="Arimo Bold"/>
                </a:rPr>
                <a:t>Αρχικά χρόνια</a:t>
              </a:r>
            </a:p>
          </p:txBody>
        </p:sp>
      </p:grpSp>
      <p:grpSp>
        <p:nvGrpSpPr>
          <p:cNvPr id="20" name="Group 20"/>
          <p:cNvGrpSpPr/>
          <p:nvPr/>
        </p:nvGrpSpPr>
        <p:grpSpPr>
          <a:xfrm>
            <a:off x="871240" y="5924847"/>
            <a:ext cx="6903690" cy="796529"/>
            <a:chOff x="0" y="0"/>
            <a:chExt cx="9204920" cy="1062038"/>
          </a:xfrm>
        </p:grpSpPr>
        <p:sp>
          <p:nvSpPr>
            <p:cNvPr id="21" name="Freeform 21"/>
            <p:cNvSpPr/>
            <p:nvPr/>
          </p:nvSpPr>
          <p:spPr>
            <a:xfrm>
              <a:off x="0" y="0"/>
              <a:ext cx="9204920" cy="1062038"/>
            </a:xfrm>
            <a:custGeom>
              <a:avLst/>
              <a:gdLst/>
              <a:ahLst/>
              <a:cxnLst/>
              <a:rect l="l" t="t" r="r" b="b"/>
              <a:pathLst>
                <a:path w="9204920" h="1062038">
                  <a:moveTo>
                    <a:pt x="0" y="0"/>
                  </a:moveTo>
                  <a:lnTo>
                    <a:pt x="9204920" y="0"/>
                  </a:lnTo>
                  <a:lnTo>
                    <a:pt x="9204920" y="1062038"/>
                  </a:lnTo>
                  <a:lnTo>
                    <a:pt x="0" y="1062038"/>
                  </a:lnTo>
                  <a:close/>
                </a:path>
              </a:pathLst>
            </a:custGeom>
            <a:solidFill>
              <a:srgbClr val="000000">
                <a:alpha val="0"/>
              </a:srgbClr>
            </a:solidFill>
          </p:spPr>
        </p:sp>
        <p:sp>
          <p:nvSpPr>
            <p:cNvPr id="22" name="TextBox 22"/>
            <p:cNvSpPr txBox="1"/>
            <p:nvPr/>
          </p:nvSpPr>
          <p:spPr>
            <a:xfrm>
              <a:off x="0" y="-95250"/>
              <a:ext cx="9204920" cy="1157288"/>
            </a:xfrm>
            <a:prstGeom prst="rect">
              <a:avLst/>
            </a:prstGeom>
          </p:spPr>
          <p:txBody>
            <a:bodyPr lIns="0" tIns="0" rIns="0" bIns="0" rtlCol="0" anchor="t"/>
            <a:lstStyle/>
            <a:p>
              <a:pPr algn="r">
                <a:lnSpc>
                  <a:spcPts val="3125"/>
                </a:lnSpc>
              </a:pPr>
              <a:r>
                <a:rPr lang="en-US" sz="1937" dirty="0">
                  <a:solidFill>
                    <a:srgbClr val="3B3535"/>
                  </a:solidFill>
                  <a:latin typeface="+mj-lt"/>
                  <a:ea typeface="Arimo"/>
                  <a:cs typeface="Arimo"/>
                  <a:sym typeface="Arimo"/>
                </a:rPr>
                <a:t>Ο όρος «πρόσφυγας» είχε στην κοινή συνείδηση υποτιμητική σημασία, για πολλά χρόνια.</a:t>
              </a:r>
            </a:p>
          </p:txBody>
        </p:sp>
      </p:grpSp>
      <p:grpSp>
        <p:nvGrpSpPr>
          <p:cNvPr id="23" name="Group 23"/>
          <p:cNvGrpSpPr/>
          <p:nvPr/>
        </p:nvGrpSpPr>
        <p:grpSpPr>
          <a:xfrm>
            <a:off x="9395445" y="6907411"/>
            <a:ext cx="871240" cy="28575"/>
            <a:chOff x="0" y="0"/>
            <a:chExt cx="1161653" cy="38100"/>
          </a:xfrm>
        </p:grpSpPr>
        <p:sp>
          <p:nvSpPr>
            <p:cNvPr id="24" name="Freeform 24"/>
            <p:cNvSpPr/>
            <p:nvPr/>
          </p:nvSpPr>
          <p:spPr>
            <a:xfrm>
              <a:off x="0" y="0"/>
              <a:ext cx="1161669" cy="38100"/>
            </a:xfrm>
            <a:custGeom>
              <a:avLst/>
              <a:gdLst/>
              <a:ahLst/>
              <a:cxnLst/>
              <a:rect l="l" t="t" r="r" b="b"/>
              <a:pathLst>
                <a:path w="1161669" h="38100">
                  <a:moveTo>
                    <a:pt x="0" y="19050"/>
                  </a:moveTo>
                  <a:cubicBezTo>
                    <a:pt x="0" y="8509"/>
                    <a:pt x="8509" y="0"/>
                    <a:pt x="19050" y="0"/>
                  </a:cubicBezTo>
                  <a:lnTo>
                    <a:pt x="1142619" y="0"/>
                  </a:lnTo>
                  <a:cubicBezTo>
                    <a:pt x="1153160" y="0"/>
                    <a:pt x="1161669" y="8509"/>
                    <a:pt x="1161669" y="19050"/>
                  </a:cubicBezTo>
                  <a:cubicBezTo>
                    <a:pt x="1161669" y="29591"/>
                    <a:pt x="1153160" y="38100"/>
                    <a:pt x="1142619" y="38100"/>
                  </a:cubicBezTo>
                  <a:lnTo>
                    <a:pt x="19050" y="38100"/>
                  </a:lnTo>
                  <a:cubicBezTo>
                    <a:pt x="8509" y="38100"/>
                    <a:pt x="0" y="29591"/>
                    <a:pt x="0" y="19050"/>
                  </a:cubicBezTo>
                  <a:close/>
                </a:path>
              </a:pathLst>
            </a:custGeom>
            <a:solidFill>
              <a:srgbClr val="BBC2DC"/>
            </a:solidFill>
          </p:spPr>
        </p:sp>
      </p:grpSp>
      <p:grpSp>
        <p:nvGrpSpPr>
          <p:cNvPr id="25" name="Group 25"/>
          <p:cNvGrpSpPr/>
          <p:nvPr/>
        </p:nvGrpSpPr>
        <p:grpSpPr>
          <a:xfrm>
            <a:off x="8859218" y="6636990"/>
            <a:ext cx="569565" cy="569565"/>
            <a:chOff x="0" y="0"/>
            <a:chExt cx="759420" cy="759420"/>
          </a:xfrm>
        </p:grpSpPr>
        <p:sp>
          <p:nvSpPr>
            <p:cNvPr id="26" name="Freeform 26"/>
            <p:cNvSpPr/>
            <p:nvPr/>
          </p:nvSpPr>
          <p:spPr>
            <a:xfrm>
              <a:off x="6350" y="6350"/>
              <a:ext cx="746760" cy="746760"/>
            </a:xfrm>
            <a:custGeom>
              <a:avLst/>
              <a:gdLst/>
              <a:ahLst/>
              <a:cxnLst/>
              <a:rect l="l" t="t" r="r" b="b"/>
              <a:pathLst>
                <a:path w="746760" h="746760">
                  <a:moveTo>
                    <a:pt x="0" y="139446"/>
                  </a:moveTo>
                  <a:cubicBezTo>
                    <a:pt x="0" y="62357"/>
                    <a:pt x="62357" y="0"/>
                    <a:pt x="139446" y="0"/>
                  </a:cubicBezTo>
                  <a:lnTo>
                    <a:pt x="607314" y="0"/>
                  </a:lnTo>
                  <a:cubicBezTo>
                    <a:pt x="684276" y="0"/>
                    <a:pt x="746760" y="62357"/>
                    <a:pt x="746760" y="139446"/>
                  </a:cubicBezTo>
                  <a:lnTo>
                    <a:pt x="746760" y="607314"/>
                  </a:lnTo>
                  <a:cubicBezTo>
                    <a:pt x="746760" y="684276"/>
                    <a:pt x="684403" y="746760"/>
                    <a:pt x="607314" y="746760"/>
                  </a:cubicBezTo>
                  <a:lnTo>
                    <a:pt x="139446" y="746760"/>
                  </a:lnTo>
                  <a:cubicBezTo>
                    <a:pt x="62357" y="746760"/>
                    <a:pt x="0" y="684276"/>
                    <a:pt x="0" y="607314"/>
                  </a:cubicBezTo>
                  <a:close/>
                </a:path>
              </a:pathLst>
            </a:custGeom>
            <a:solidFill>
              <a:srgbClr val="D5DCF6"/>
            </a:solidFill>
          </p:spPr>
        </p:sp>
        <p:sp>
          <p:nvSpPr>
            <p:cNvPr id="27" name="Freeform 27"/>
            <p:cNvSpPr/>
            <p:nvPr/>
          </p:nvSpPr>
          <p:spPr>
            <a:xfrm>
              <a:off x="0" y="0"/>
              <a:ext cx="759460" cy="759460"/>
            </a:xfrm>
            <a:custGeom>
              <a:avLst/>
              <a:gdLst/>
              <a:ahLst/>
              <a:cxnLst/>
              <a:rect l="l" t="t" r="r" b="b"/>
              <a:pathLst>
                <a:path w="759460" h="759460">
                  <a:moveTo>
                    <a:pt x="0" y="145796"/>
                  </a:moveTo>
                  <a:cubicBezTo>
                    <a:pt x="0" y="65278"/>
                    <a:pt x="65278" y="0"/>
                    <a:pt x="145796" y="0"/>
                  </a:cubicBezTo>
                  <a:lnTo>
                    <a:pt x="613664" y="0"/>
                  </a:lnTo>
                  <a:lnTo>
                    <a:pt x="613664" y="6350"/>
                  </a:lnTo>
                  <a:lnTo>
                    <a:pt x="613664" y="0"/>
                  </a:lnTo>
                  <a:cubicBezTo>
                    <a:pt x="694182" y="0"/>
                    <a:pt x="759460" y="65278"/>
                    <a:pt x="759460" y="145796"/>
                  </a:cubicBezTo>
                  <a:lnTo>
                    <a:pt x="759460" y="613664"/>
                  </a:lnTo>
                  <a:lnTo>
                    <a:pt x="753110" y="613664"/>
                  </a:lnTo>
                  <a:lnTo>
                    <a:pt x="759460" y="613664"/>
                  </a:lnTo>
                  <a:cubicBezTo>
                    <a:pt x="759460" y="694182"/>
                    <a:pt x="694182" y="759460"/>
                    <a:pt x="613664" y="759460"/>
                  </a:cubicBezTo>
                  <a:lnTo>
                    <a:pt x="613664" y="753110"/>
                  </a:lnTo>
                  <a:lnTo>
                    <a:pt x="613664" y="759460"/>
                  </a:lnTo>
                  <a:lnTo>
                    <a:pt x="145796" y="759460"/>
                  </a:lnTo>
                  <a:lnTo>
                    <a:pt x="145796" y="753110"/>
                  </a:lnTo>
                  <a:lnTo>
                    <a:pt x="145796" y="759460"/>
                  </a:lnTo>
                  <a:cubicBezTo>
                    <a:pt x="65278" y="759460"/>
                    <a:pt x="0" y="694182"/>
                    <a:pt x="0" y="613664"/>
                  </a:cubicBezTo>
                  <a:lnTo>
                    <a:pt x="0" y="145796"/>
                  </a:lnTo>
                  <a:lnTo>
                    <a:pt x="6350" y="145796"/>
                  </a:lnTo>
                  <a:lnTo>
                    <a:pt x="0" y="145796"/>
                  </a:lnTo>
                  <a:moveTo>
                    <a:pt x="12700" y="145796"/>
                  </a:moveTo>
                  <a:lnTo>
                    <a:pt x="12700" y="613664"/>
                  </a:lnTo>
                  <a:lnTo>
                    <a:pt x="6350" y="613664"/>
                  </a:lnTo>
                  <a:lnTo>
                    <a:pt x="12700" y="613664"/>
                  </a:lnTo>
                  <a:cubicBezTo>
                    <a:pt x="12700" y="687197"/>
                    <a:pt x="72263" y="746760"/>
                    <a:pt x="145796" y="746760"/>
                  </a:cubicBezTo>
                  <a:lnTo>
                    <a:pt x="613664" y="746760"/>
                  </a:lnTo>
                  <a:cubicBezTo>
                    <a:pt x="687197" y="746760"/>
                    <a:pt x="746760" y="687197"/>
                    <a:pt x="746760" y="613664"/>
                  </a:cubicBezTo>
                  <a:lnTo>
                    <a:pt x="746760" y="145796"/>
                  </a:lnTo>
                  <a:lnTo>
                    <a:pt x="753110" y="145796"/>
                  </a:lnTo>
                  <a:lnTo>
                    <a:pt x="746760" y="145796"/>
                  </a:lnTo>
                  <a:cubicBezTo>
                    <a:pt x="746760" y="72263"/>
                    <a:pt x="687197" y="12700"/>
                    <a:pt x="613664" y="12700"/>
                  </a:cubicBezTo>
                  <a:lnTo>
                    <a:pt x="145796" y="12700"/>
                  </a:lnTo>
                  <a:lnTo>
                    <a:pt x="145796" y="6350"/>
                  </a:lnTo>
                  <a:lnTo>
                    <a:pt x="145796" y="12700"/>
                  </a:lnTo>
                  <a:cubicBezTo>
                    <a:pt x="72263" y="12700"/>
                    <a:pt x="12700" y="72263"/>
                    <a:pt x="12700" y="145796"/>
                  </a:cubicBezTo>
                  <a:close/>
                </a:path>
              </a:pathLst>
            </a:custGeom>
            <a:solidFill>
              <a:srgbClr val="BBC2DC"/>
            </a:solidFill>
          </p:spPr>
        </p:sp>
      </p:grpSp>
      <p:grpSp>
        <p:nvGrpSpPr>
          <p:cNvPr id="28" name="Group 28"/>
          <p:cNvGrpSpPr/>
          <p:nvPr/>
        </p:nvGrpSpPr>
        <p:grpSpPr>
          <a:xfrm>
            <a:off x="10513070" y="6610647"/>
            <a:ext cx="3528864" cy="409426"/>
            <a:chOff x="0" y="0"/>
            <a:chExt cx="4705152" cy="545902"/>
          </a:xfrm>
        </p:grpSpPr>
        <p:sp>
          <p:nvSpPr>
            <p:cNvPr id="29" name="Freeform 29"/>
            <p:cNvSpPr/>
            <p:nvPr/>
          </p:nvSpPr>
          <p:spPr>
            <a:xfrm>
              <a:off x="0" y="0"/>
              <a:ext cx="4705152" cy="545902"/>
            </a:xfrm>
            <a:custGeom>
              <a:avLst/>
              <a:gdLst/>
              <a:ahLst/>
              <a:cxnLst/>
              <a:rect l="l" t="t" r="r" b="b"/>
              <a:pathLst>
                <a:path w="4705152" h="545902">
                  <a:moveTo>
                    <a:pt x="0" y="0"/>
                  </a:moveTo>
                  <a:lnTo>
                    <a:pt x="4705152" y="0"/>
                  </a:lnTo>
                  <a:lnTo>
                    <a:pt x="4705152" y="545902"/>
                  </a:lnTo>
                  <a:lnTo>
                    <a:pt x="0" y="545902"/>
                  </a:lnTo>
                  <a:close/>
                </a:path>
              </a:pathLst>
            </a:custGeom>
            <a:solidFill>
              <a:srgbClr val="000000">
                <a:alpha val="0"/>
              </a:srgbClr>
            </a:solidFill>
          </p:spPr>
        </p:sp>
        <p:sp>
          <p:nvSpPr>
            <p:cNvPr id="30" name="TextBox 30"/>
            <p:cNvSpPr txBox="1"/>
            <p:nvPr/>
          </p:nvSpPr>
          <p:spPr>
            <a:xfrm>
              <a:off x="0" y="-19050"/>
              <a:ext cx="4705152" cy="564952"/>
            </a:xfrm>
            <a:prstGeom prst="rect">
              <a:avLst/>
            </a:prstGeom>
          </p:spPr>
          <p:txBody>
            <a:bodyPr lIns="0" tIns="0" rIns="0" bIns="0" rtlCol="0" anchor="t"/>
            <a:lstStyle/>
            <a:p>
              <a:pPr algn="l">
                <a:lnSpc>
                  <a:spcPts val="3187"/>
                </a:lnSpc>
              </a:pPr>
              <a:r>
                <a:rPr lang="en-US" sz="2562" b="1" dirty="0">
                  <a:solidFill>
                    <a:srgbClr val="3B3535"/>
                  </a:solidFill>
                  <a:latin typeface="+mj-lt"/>
                  <a:ea typeface="Arimo Bold"/>
                  <a:cs typeface="Arimo Bold"/>
                  <a:sym typeface="Arimo Bold"/>
                </a:rPr>
                <a:t>Σταδιακή ενσωμάτωση</a:t>
              </a:r>
            </a:p>
          </p:txBody>
        </p:sp>
      </p:grpSp>
      <p:grpSp>
        <p:nvGrpSpPr>
          <p:cNvPr id="31" name="Group 31"/>
          <p:cNvGrpSpPr/>
          <p:nvPr/>
        </p:nvGrpSpPr>
        <p:grpSpPr>
          <a:xfrm>
            <a:off x="10513070" y="7169349"/>
            <a:ext cx="6903690" cy="796529"/>
            <a:chOff x="0" y="0"/>
            <a:chExt cx="9204920" cy="1062038"/>
          </a:xfrm>
        </p:grpSpPr>
        <p:sp>
          <p:nvSpPr>
            <p:cNvPr id="32" name="Freeform 32"/>
            <p:cNvSpPr/>
            <p:nvPr/>
          </p:nvSpPr>
          <p:spPr>
            <a:xfrm>
              <a:off x="0" y="0"/>
              <a:ext cx="9204920" cy="1062038"/>
            </a:xfrm>
            <a:custGeom>
              <a:avLst/>
              <a:gdLst/>
              <a:ahLst/>
              <a:cxnLst/>
              <a:rect l="l" t="t" r="r" b="b"/>
              <a:pathLst>
                <a:path w="9204920" h="1062038">
                  <a:moveTo>
                    <a:pt x="0" y="0"/>
                  </a:moveTo>
                  <a:lnTo>
                    <a:pt x="9204920" y="0"/>
                  </a:lnTo>
                  <a:lnTo>
                    <a:pt x="9204920" y="1062038"/>
                  </a:lnTo>
                  <a:lnTo>
                    <a:pt x="0" y="1062038"/>
                  </a:lnTo>
                  <a:close/>
                </a:path>
              </a:pathLst>
            </a:custGeom>
            <a:solidFill>
              <a:srgbClr val="000000">
                <a:alpha val="0"/>
              </a:srgbClr>
            </a:solidFill>
          </p:spPr>
        </p:sp>
        <p:sp>
          <p:nvSpPr>
            <p:cNvPr id="33" name="TextBox 33"/>
            <p:cNvSpPr txBox="1"/>
            <p:nvPr/>
          </p:nvSpPr>
          <p:spPr>
            <a:xfrm>
              <a:off x="0" y="-95250"/>
              <a:ext cx="9204920" cy="1157288"/>
            </a:xfrm>
            <a:prstGeom prst="rect">
              <a:avLst/>
            </a:prstGeom>
          </p:spPr>
          <p:txBody>
            <a:bodyPr lIns="0" tIns="0" rIns="0" bIns="0" rtlCol="0" anchor="t"/>
            <a:lstStyle/>
            <a:p>
              <a:pPr algn="l">
                <a:lnSpc>
                  <a:spcPts val="3125"/>
                </a:lnSpc>
              </a:pPr>
              <a:r>
                <a:rPr lang="en-US" sz="1937" dirty="0">
                  <a:solidFill>
                    <a:srgbClr val="3B3535"/>
                  </a:solidFill>
                  <a:latin typeface="+mj-lt"/>
                  <a:ea typeface="Arimo"/>
                  <a:cs typeface="Arimo"/>
                  <a:sym typeface="Arimo"/>
                </a:rPr>
                <a:t>Σιγά-σιγά άρχισαν να συνάπτονται μικτοί γάμοι, που με την πάροδο του χρόνου γίνονταν όλο και περισσότεροι.</a:t>
              </a:r>
            </a:p>
          </p:txBody>
        </p:sp>
      </p:grpSp>
      <p:grpSp>
        <p:nvGrpSpPr>
          <p:cNvPr id="34" name="Group 34"/>
          <p:cNvGrpSpPr/>
          <p:nvPr/>
        </p:nvGrpSpPr>
        <p:grpSpPr>
          <a:xfrm>
            <a:off x="8021315" y="8027491"/>
            <a:ext cx="871240" cy="28575"/>
            <a:chOff x="0" y="0"/>
            <a:chExt cx="1161653" cy="38100"/>
          </a:xfrm>
        </p:grpSpPr>
        <p:sp>
          <p:nvSpPr>
            <p:cNvPr id="35" name="Freeform 35"/>
            <p:cNvSpPr/>
            <p:nvPr/>
          </p:nvSpPr>
          <p:spPr>
            <a:xfrm>
              <a:off x="0" y="0"/>
              <a:ext cx="1161669" cy="38100"/>
            </a:xfrm>
            <a:custGeom>
              <a:avLst/>
              <a:gdLst/>
              <a:ahLst/>
              <a:cxnLst/>
              <a:rect l="l" t="t" r="r" b="b"/>
              <a:pathLst>
                <a:path w="1161669" h="38100">
                  <a:moveTo>
                    <a:pt x="0" y="19050"/>
                  </a:moveTo>
                  <a:cubicBezTo>
                    <a:pt x="0" y="8509"/>
                    <a:pt x="8509" y="0"/>
                    <a:pt x="19050" y="0"/>
                  </a:cubicBezTo>
                  <a:lnTo>
                    <a:pt x="1142619" y="0"/>
                  </a:lnTo>
                  <a:cubicBezTo>
                    <a:pt x="1153160" y="0"/>
                    <a:pt x="1161669" y="8509"/>
                    <a:pt x="1161669" y="19050"/>
                  </a:cubicBezTo>
                  <a:cubicBezTo>
                    <a:pt x="1161669" y="29591"/>
                    <a:pt x="1153160" y="38100"/>
                    <a:pt x="1142619" y="38100"/>
                  </a:cubicBezTo>
                  <a:lnTo>
                    <a:pt x="19050" y="38100"/>
                  </a:lnTo>
                  <a:cubicBezTo>
                    <a:pt x="8509" y="38100"/>
                    <a:pt x="0" y="29591"/>
                    <a:pt x="0" y="19050"/>
                  </a:cubicBezTo>
                  <a:close/>
                </a:path>
              </a:pathLst>
            </a:custGeom>
            <a:solidFill>
              <a:srgbClr val="BBC2DC"/>
            </a:solidFill>
          </p:spPr>
        </p:sp>
      </p:grpSp>
      <p:grpSp>
        <p:nvGrpSpPr>
          <p:cNvPr id="36" name="Group 36"/>
          <p:cNvGrpSpPr/>
          <p:nvPr/>
        </p:nvGrpSpPr>
        <p:grpSpPr>
          <a:xfrm>
            <a:off x="8859218" y="7757071"/>
            <a:ext cx="569565" cy="569565"/>
            <a:chOff x="0" y="0"/>
            <a:chExt cx="759420" cy="759420"/>
          </a:xfrm>
        </p:grpSpPr>
        <p:sp>
          <p:nvSpPr>
            <p:cNvPr id="37" name="Freeform 37"/>
            <p:cNvSpPr/>
            <p:nvPr/>
          </p:nvSpPr>
          <p:spPr>
            <a:xfrm>
              <a:off x="6350" y="6350"/>
              <a:ext cx="746760" cy="746760"/>
            </a:xfrm>
            <a:custGeom>
              <a:avLst/>
              <a:gdLst/>
              <a:ahLst/>
              <a:cxnLst/>
              <a:rect l="l" t="t" r="r" b="b"/>
              <a:pathLst>
                <a:path w="746760" h="746760">
                  <a:moveTo>
                    <a:pt x="0" y="139446"/>
                  </a:moveTo>
                  <a:cubicBezTo>
                    <a:pt x="0" y="62357"/>
                    <a:pt x="62357" y="0"/>
                    <a:pt x="139446" y="0"/>
                  </a:cubicBezTo>
                  <a:lnTo>
                    <a:pt x="607314" y="0"/>
                  </a:lnTo>
                  <a:cubicBezTo>
                    <a:pt x="684276" y="0"/>
                    <a:pt x="746760" y="62357"/>
                    <a:pt x="746760" y="139446"/>
                  </a:cubicBezTo>
                  <a:lnTo>
                    <a:pt x="746760" y="607314"/>
                  </a:lnTo>
                  <a:cubicBezTo>
                    <a:pt x="746760" y="684276"/>
                    <a:pt x="684403" y="746760"/>
                    <a:pt x="607314" y="746760"/>
                  </a:cubicBezTo>
                  <a:lnTo>
                    <a:pt x="139446" y="746760"/>
                  </a:lnTo>
                  <a:cubicBezTo>
                    <a:pt x="62357" y="746760"/>
                    <a:pt x="0" y="684276"/>
                    <a:pt x="0" y="607314"/>
                  </a:cubicBezTo>
                  <a:close/>
                </a:path>
              </a:pathLst>
            </a:custGeom>
            <a:solidFill>
              <a:srgbClr val="D5DCF6"/>
            </a:solidFill>
          </p:spPr>
        </p:sp>
        <p:sp>
          <p:nvSpPr>
            <p:cNvPr id="38" name="Freeform 38"/>
            <p:cNvSpPr/>
            <p:nvPr/>
          </p:nvSpPr>
          <p:spPr>
            <a:xfrm>
              <a:off x="0" y="0"/>
              <a:ext cx="759460" cy="759460"/>
            </a:xfrm>
            <a:custGeom>
              <a:avLst/>
              <a:gdLst/>
              <a:ahLst/>
              <a:cxnLst/>
              <a:rect l="l" t="t" r="r" b="b"/>
              <a:pathLst>
                <a:path w="759460" h="759460">
                  <a:moveTo>
                    <a:pt x="0" y="145796"/>
                  </a:moveTo>
                  <a:cubicBezTo>
                    <a:pt x="0" y="65278"/>
                    <a:pt x="65278" y="0"/>
                    <a:pt x="145796" y="0"/>
                  </a:cubicBezTo>
                  <a:lnTo>
                    <a:pt x="613664" y="0"/>
                  </a:lnTo>
                  <a:lnTo>
                    <a:pt x="613664" y="6350"/>
                  </a:lnTo>
                  <a:lnTo>
                    <a:pt x="613664" y="0"/>
                  </a:lnTo>
                  <a:cubicBezTo>
                    <a:pt x="694182" y="0"/>
                    <a:pt x="759460" y="65278"/>
                    <a:pt x="759460" y="145796"/>
                  </a:cubicBezTo>
                  <a:lnTo>
                    <a:pt x="759460" y="613664"/>
                  </a:lnTo>
                  <a:lnTo>
                    <a:pt x="753110" y="613664"/>
                  </a:lnTo>
                  <a:lnTo>
                    <a:pt x="759460" y="613664"/>
                  </a:lnTo>
                  <a:cubicBezTo>
                    <a:pt x="759460" y="694182"/>
                    <a:pt x="694182" y="759460"/>
                    <a:pt x="613664" y="759460"/>
                  </a:cubicBezTo>
                  <a:lnTo>
                    <a:pt x="613664" y="753110"/>
                  </a:lnTo>
                  <a:lnTo>
                    <a:pt x="613664" y="759460"/>
                  </a:lnTo>
                  <a:lnTo>
                    <a:pt x="145796" y="759460"/>
                  </a:lnTo>
                  <a:lnTo>
                    <a:pt x="145796" y="753110"/>
                  </a:lnTo>
                  <a:lnTo>
                    <a:pt x="145796" y="759460"/>
                  </a:lnTo>
                  <a:cubicBezTo>
                    <a:pt x="65278" y="759460"/>
                    <a:pt x="0" y="694182"/>
                    <a:pt x="0" y="613664"/>
                  </a:cubicBezTo>
                  <a:lnTo>
                    <a:pt x="0" y="145796"/>
                  </a:lnTo>
                  <a:lnTo>
                    <a:pt x="6350" y="145796"/>
                  </a:lnTo>
                  <a:lnTo>
                    <a:pt x="0" y="145796"/>
                  </a:lnTo>
                  <a:moveTo>
                    <a:pt x="12700" y="145796"/>
                  </a:moveTo>
                  <a:lnTo>
                    <a:pt x="12700" y="613664"/>
                  </a:lnTo>
                  <a:lnTo>
                    <a:pt x="6350" y="613664"/>
                  </a:lnTo>
                  <a:lnTo>
                    <a:pt x="12700" y="613664"/>
                  </a:lnTo>
                  <a:cubicBezTo>
                    <a:pt x="12700" y="687197"/>
                    <a:pt x="72263" y="746760"/>
                    <a:pt x="145796" y="746760"/>
                  </a:cubicBezTo>
                  <a:lnTo>
                    <a:pt x="613664" y="746760"/>
                  </a:lnTo>
                  <a:cubicBezTo>
                    <a:pt x="687197" y="746760"/>
                    <a:pt x="746760" y="687197"/>
                    <a:pt x="746760" y="613664"/>
                  </a:cubicBezTo>
                  <a:lnTo>
                    <a:pt x="746760" y="145796"/>
                  </a:lnTo>
                  <a:lnTo>
                    <a:pt x="753110" y="145796"/>
                  </a:lnTo>
                  <a:lnTo>
                    <a:pt x="746760" y="145796"/>
                  </a:lnTo>
                  <a:cubicBezTo>
                    <a:pt x="746760" y="72263"/>
                    <a:pt x="687197" y="12700"/>
                    <a:pt x="613664" y="12700"/>
                  </a:cubicBezTo>
                  <a:lnTo>
                    <a:pt x="145796" y="12700"/>
                  </a:lnTo>
                  <a:lnTo>
                    <a:pt x="145796" y="6350"/>
                  </a:lnTo>
                  <a:lnTo>
                    <a:pt x="145796" y="12700"/>
                  </a:lnTo>
                  <a:cubicBezTo>
                    <a:pt x="72263" y="12700"/>
                    <a:pt x="12700" y="72263"/>
                    <a:pt x="12700" y="145796"/>
                  </a:cubicBezTo>
                  <a:close/>
                </a:path>
              </a:pathLst>
            </a:custGeom>
            <a:solidFill>
              <a:srgbClr val="BBC2DC"/>
            </a:solidFill>
          </p:spPr>
        </p:sp>
      </p:grpSp>
      <p:grpSp>
        <p:nvGrpSpPr>
          <p:cNvPr id="39" name="Group 39"/>
          <p:cNvGrpSpPr/>
          <p:nvPr/>
        </p:nvGrpSpPr>
        <p:grpSpPr>
          <a:xfrm>
            <a:off x="3597771" y="7730729"/>
            <a:ext cx="4177159" cy="409426"/>
            <a:chOff x="0" y="0"/>
            <a:chExt cx="5569545" cy="545902"/>
          </a:xfrm>
        </p:grpSpPr>
        <p:sp>
          <p:nvSpPr>
            <p:cNvPr id="40" name="Freeform 40"/>
            <p:cNvSpPr/>
            <p:nvPr/>
          </p:nvSpPr>
          <p:spPr>
            <a:xfrm>
              <a:off x="0" y="0"/>
              <a:ext cx="5569545" cy="545902"/>
            </a:xfrm>
            <a:custGeom>
              <a:avLst/>
              <a:gdLst/>
              <a:ahLst/>
              <a:cxnLst/>
              <a:rect l="l" t="t" r="r" b="b"/>
              <a:pathLst>
                <a:path w="5569545" h="545902">
                  <a:moveTo>
                    <a:pt x="0" y="0"/>
                  </a:moveTo>
                  <a:lnTo>
                    <a:pt x="5569545" y="0"/>
                  </a:lnTo>
                  <a:lnTo>
                    <a:pt x="5569545" y="545902"/>
                  </a:lnTo>
                  <a:lnTo>
                    <a:pt x="0" y="545902"/>
                  </a:lnTo>
                  <a:close/>
                </a:path>
              </a:pathLst>
            </a:custGeom>
            <a:solidFill>
              <a:srgbClr val="000000">
                <a:alpha val="0"/>
              </a:srgbClr>
            </a:solidFill>
          </p:spPr>
        </p:sp>
        <p:sp>
          <p:nvSpPr>
            <p:cNvPr id="41" name="TextBox 41"/>
            <p:cNvSpPr txBox="1"/>
            <p:nvPr/>
          </p:nvSpPr>
          <p:spPr>
            <a:xfrm>
              <a:off x="0" y="-19050"/>
              <a:ext cx="5569545" cy="564952"/>
            </a:xfrm>
            <a:prstGeom prst="rect">
              <a:avLst/>
            </a:prstGeom>
          </p:spPr>
          <p:txBody>
            <a:bodyPr lIns="0" tIns="0" rIns="0" bIns="0" rtlCol="0" anchor="t"/>
            <a:lstStyle/>
            <a:p>
              <a:pPr algn="r">
                <a:lnSpc>
                  <a:spcPts val="3187"/>
                </a:lnSpc>
              </a:pPr>
              <a:r>
                <a:rPr lang="en-US" sz="2562" b="1" dirty="0">
                  <a:solidFill>
                    <a:srgbClr val="3B3535"/>
                  </a:solidFill>
                  <a:latin typeface="+mj-lt"/>
                  <a:ea typeface="Arimo Bold"/>
                  <a:cs typeface="Arimo Bold"/>
                  <a:sym typeface="Arimo Bold"/>
                </a:rPr>
                <a:t>Μετά τη δεκαετία του 1940</a:t>
              </a:r>
            </a:p>
          </p:txBody>
        </p:sp>
      </p:grpSp>
      <p:grpSp>
        <p:nvGrpSpPr>
          <p:cNvPr id="42" name="Group 42"/>
          <p:cNvGrpSpPr/>
          <p:nvPr/>
        </p:nvGrpSpPr>
        <p:grpSpPr>
          <a:xfrm>
            <a:off x="871240" y="8289429"/>
            <a:ext cx="6903690" cy="796529"/>
            <a:chOff x="0" y="0"/>
            <a:chExt cx="9204920" cy="1062038"/>
          </a:xfrm>
        </p:grpSpPr>
        <p:sp>
          <p:nvSpPr>
            <p:cNvPr id="43" name="Freeform 43"/>
            <p:cNvSpPr/>
            <p:nvPr/>
          </p:nvSpPr>
          <p:spPr>
            <a:xfrm>
              <a:off x="0" y="0"/>
              <a:ext cx="9204920" cy="1062038"/>
            </a:xfrm>
            <a:custGeom>
              <a:avLst/>
              <a:gdLst/>
              <a:ahLst/>
              <a:cxnLst/>
              <a:rect l="l" t="t" r="r" b="b"/>
              <a:pathLst>
                <a:path w="9204920" h="1062038">
                  <a:moveTo>
                    <a:pt x="0" y="0"/>
                  </a:moveTo>
                  <a:lnTo>
                    <a:pt x="9204920" y="0"/>
                  </a:lnTo>
                  <a:lnTo>
                    <a:pt x="9204920" y="1062038"/>
                  </a:lnTo>
                  <a:lnTo>
                    <a:pt x="0" y="1062038"/>
                  </a:lnTo>
                  <a:close/>
                </a:path>
              </a:pathLst>
            </a:custGeom>
            <a:solidFill>
              <a:srgbClr val="000000">
                <a:alpha val="0"/>
              </a:srgbClr>
            </a:solidFill>
          </p:spPr>
        </p:sp>
        <p:sp>
          <p:nvSpPr>
            <p:cNvPr id="44" name="TextBox 44"/>
            <p:cNvSpPr txBox="1"/>
            <p:nvPr/>
          </p:nvSpPr>
          <p:spPr>
            <a:xfrm>
              <a:off x="0" y="-95250"/>
              <a:ext cx="9204920" cy="1157288"/>
            </a:xfrm>
            <a:prstGeom prst="rect">
              <a:avLst/>
            </a:prstGeom>
          </p:spPr>
          <p:txBody>
            <a:bodyPr lIns="0" tIns="0" rIns="0" bIns="0" rtlCol="0" anchor="t"/>
            <a:lstStyle/>
            <a:p>
              <a:pPr algn="r">
                <a:lnSpc>
                  <a:spcPts val="3125"/>
                </a:lnSpc>
              </a:pPr>
              <a:r>
                <a:rPr lang="en-US" sz="1937" dirty="0">
                  <a:solidFill>
                    <a:srgbClr val="3B3535"/>
                  </a:solidFill>
                  <a:latin typeface="+mj-lt"/>
                  <a:ea typeface="Arimo"/>
                  <a:cs typeface="Arimo"/>
                  <a:sym typeface="Arimo"/>
                </a:rPr>
                <a:t>Η διαχωριστική γραμμή μεταξύ προσφύγων και γηγενών έπαψε να υπάρχει.</a:t>
              </a:r>
            </a:p>
          </p:txBody>
        </p:sp>
      </p:grpSp>
      <p:sp>
        <p:nvSpPr>
          <p:cNvPr id="45" name="Freeform 45"/>
          <p:cNvSpPr/>
          <p:nvPr/>
        </p:nvSpPr>
        <p:spPr>
          <a:xfrm>
            <a:off x="14287" y="29571"/>
            <a:ext cx="18288000" cy="3954261"/>
          </a:xfrm>
          <a:custGeom>
            <a:avLst/>
            <a:gdLst/>
            <a:ahLst/>
            <a:cxnLst/>
            <a:rect l="l" t="t" r="r" b="b"/>
            <a:pathLst>
              <a:path w="18288000" h="3954261">
                <a:moveTo>
                  <a:pt x="0" y="0"/>
                </a:moveTo>
                <a:lnTo>
                  <a:pt x="18288001" y="0"/>
                </a:lnTo>
                <a:lnTo>
                  <a:pt x="18288001" y="3954260"/>
                </a:lnTo>
                <a:lnTo>
                  <a:pt x="0" y="3954260"/>
                </a:lnTo>
                <a:lnTo>
                  <a:pt x="0" y="0"/>
                </a:lnTo>
                <a:close/>
              </a:path>
            </a:pathLst>
          </a:custGeom>
          <a:blipFill>
            <a:blip r:embed="rId4"/>
            <a:stretch>
              <a:fillRect t="-71293" b="-116605"/>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grpSp>
        <p:nvGrpSpPr>
          <p:cNvPr id="6" name="Group 6"/>
          <p:cNvGrpSpPr/>
          <p:nvPr/>
        </p:nvGrpSpPr>
        <p:grpSpPr>
          <a:xfrm>
            <a:off x="943124" y="5378483"/>
            <a:ext cx="13873172" cy="1133955"/>
            <a:chOff x="0" y="0"/>
            <a:chExt cx="18497563" cy="1511940"/>
          </a:xfrm>
        </p:grpSpPr>
        <p:sp>
          <p:nvSpPr>
            <p:cNvPr id="7" name="Freeform 7"/>
            <p:cNvSpPr/>
            <p:nvPr/>
          </p:nvSpPr>
          <p:spPr>
            <a:xfrm>
              <a:off x="0" y="0"/>
              <a:ext cx="18497562" cy="1511940"/>
            </a:xfrm>
            <a:custGeom>
              <a:avLst/>
              <a:gdLst/>
              <a:ahLst/>
              <a:cxnLst/>
              <a:rect l="l" t="t" r="r" b="b"/>
              <a:pathLst>
                <a:path w="18497562" h="1511940">
                  <a:moveTo>
                    <a:pt x="0" y="0"/>
                  </a:moveTo>
                  <a:lnTo>
                    <a:pt x="18497562" y="0"/>
                  </a:lnTo>
                  <a:lnTo>
                    <a:pt x="18497562" y="1511940"/>
                  </a:lnTo>
                  <a:lnTo>
                    <a:pt x="0" y="1511940"/>
                  </a:lnTo>
                  <a:close/>
                </a:path>
              </a:pathLst>
            </a:custGeom>
            <a:solidFill>
              <a:srgbClr val="000000">
                <a:alpha val="0"/>
              </a:srgbClr>
            </a:solidFill>
          </p:spPr>
        </p:sp>
        <p:sp>
          <p:nvSpPr>
            <p:cNvPr id="8" name="TextBox 8"/>
            <p:cNvSpPr txBox="1"/>
            <p:nvPr/>
          </p:nvSpPr>
          <p:spPr>
            <a:xfrm>
              <a:off x="0" y="-66675"/>
              <a:ext cx="18497563" cy="1578615"/>
            </a:xfrm>
            <a:prstGeom prst="rect">
              <a:avLst/>
            </a:prstGeom>
          </p:spPr>
          <p:txBody>
            <a:bodyPr lIns="0" tIns="0" rIns="0" bIns="0" rtlCol="0" anchor="t"/>
            <a:lstStyle/>
            <a:p>
              <a:pPr algn="l">
                <a:lnSpc>
                  <a:spcPts val="7000"/>
                </a:lnSpc>
              </a:pPr>
              <a:r>
                <a:rPr lang="en-US" sz="5562" b="1" dirty="0">
                  <a:solidFill>
                    <a:srgbClr val="1F1E1E"/>
                  </a:solidFill>
                  <a:latin typeface="+mj-lt"/>
                  <a:ea typeface="Arimo Bold"/>
                  <a:cs typeface="Arimo Bold"/>
                  <a:sym typeface="Arimo Bold"/>
                </a:rPr>
                <a:t>Επιπτώσεις στην εξωτερική πολιτική</a:t>
              </a:r>
            </a:p>
          </p:txBody>
        </p:sp>
      </p:grpSp>
      <p:grpSp>
        <p:nvGrpSpPr>
          <p:cNvPr id="9" name="Group 9"/>
          <p:cNvGrpSpPr/>
          <p:nvPr/>
        </p:nvGrpSpPr>
        <p:grpSpPr>
          <a:xfrm>
            <a:off x="943124" y="6462415"/>
            <a:ext cx="8070354" cy="2044453"/>
            <a:chOff x="0" y="0"/>
            <a:chExt cx="10760472" cy="2725937"/>
          </a:xfrm>
        </p:grpSpPr>
        <p:sp>
          <p:nvSpPr>
            <p:cNvPr id="10" name="Freeform 10"/>
            <p:cNvSpPr/>
            <p:nvPr/>
          </p:nvSpPr>
          <p:spPr>
            <a:xfrm>
              <a:off x="6350" y="6350"/>
              <a:ext cx="10747756" cy="2713228"/>
            </a:xfrm>
            <a:custGeom>
              <a:avLst/>
              <a:gdLst/>
              <a:ahLst/>
              <a:cxnLst/>
              <a:rect l="l" t="t" r="r" b="b"/>
              <a:pathLst>
                <a:path w="10747756" h="2713228">
                  <a:moveTo>
                    <a:pt x="0" y="151638"/>
                  </a:moveTo>
                  <a:cubicBezTo>
                    <a:pt x="0" y="67945"/>
                    <a:pt x="68199" y="0"/>
                    <a:pt x="152146" y="0"/>
                  </a:cubicBezTo>
                  <a:lnTo>
                    <a:pt x="10595610" y="0"/>
                  </a:lnTo>
                  <a:cubicBezTo>
                    <a:pt x="10679684" y="0"/>
                    <a:pt x="10747756" y="67945"/>
                    <a:pt x="10747756" y="151638"/>
                  </a:cubicBezTo>
                  <a:lnTo>
                    <a:pt x="10747756" y="2561590"/>
                  </a:lnTo>
                  <a:cubicBezTo>
                    <a:pt x="10747756" y="2645410"/>
                    <a:pt x="10679557" y="2713228"/>
                    <a:pt x="10595610" y="2713228"/>
                  </a:cubicBezTo>
                  <a:lnTo>
                    <a:pt x="152146" y="2713228"/>
                  </a:lnTo>
                  <a:cubicBezTo>
                    <a:pt x="68199" y="2713228"/>
                    <a:pt x="0" y="2645283"/>
                    <a:pt x="0" y="2561590"/>
                  </a:cubicBezTo>
                  <a:close/>
                </a:path>
              </a:pathLst>
            </a:custGeom>
            <a:solidFill>
              <a:srgbClr val="D5DCF6"/>
            </a:solidFill>
          </p:spPr>
        </p:sp>
        <p:sp>
          <p:nvSpPr>
            <p:cNvPr id="11" name="Freeform 11"/>
            <p:cNvSpPr/>
            <p:nvPr/>
          </p:nvSpPr>
          <p:spPr>
            <a:xfrm>
              <a:off x="0" y="0"/>
              <a:ext cx="10760456" cy="2725928"/>
            </a:xfrm>
            <a:custGeom>
              <a:avLst/>
              <a:gdLst/>
              <a:ahLst/>
              <a:cxnLst/>
              <a:rect l="l" t="t" r="r" b="b"/>
              <a:pathLst>
                <a:path w="10760456" h="2725928">
                  <a:moveTo>
                    <a:pt x="0" y="157988"/>
                  </a:moveTo>
                  <a:cubicBezTo>
                    <a:pt x="0" y="70739"/>
                    <a:pt x="70993" y="0"/>
                    <a:pt x="158496" y="0"/>
                  </a:cubicBezTo>
                  <a:lnTo>
                    <a:pt x="10601960" y="0"/>
                  </a:lnTo>
                  <a:lnTo>
                    <a:pt x="10601960" y="6350"/>
                  </a:lnTo>
                  <a:lnTo>
                    <a:pt x="10601960" y="0"/>
                  </a:lnTo>
                  <a:cubicBezTo>
                    <a:pt x="10689463" y="0"/>
                    <a:pt x="10760456" y="70739"/>
                    <a:pt x="10760456" y="157988"/>
                  </a:cubicBezTo>
                  <a:lnTo>
                    <a:pt x="10754106" y="157988"/>
                  </a:lnTo>
                  <a:lnTo>
                    <a:pt x="10760456" y="157988"/>
                  </a:lnTo>
                  <a:lnTo>
                    <a:pt x="10760456" y="2567940"/>
                  </a:lnTo>
                  <a:lnTo>
                    <a:pt x="10754106" y="2567940"/>
                  </a:lnTo>
                  <a:lnTo>
                    <a:pt x="10760456" y="2567940"/>
                  </a:lnTo>
                  <a:cubicBezTo>
                    <a:pt x="10760456" y="2655189"/>
                    <a:pt x="10689463" y="2725928"/>
                    <a:pt x="10601960" y="2725928"/>
                  </a:cubicBezTo>
                  <a:lnTo>
                    <a:pt x="10601960" y="2719578"/>
                  </a:lnTo>
                  <a:lnTo>
                    <a:pt x="10601960" y="2725928"/>
                  </a:lnTo>
                  <a:lnTo>
                    <a:pt x="158496" y="2725928"/>
                  </a:lnTo>
                  <a:lnTo>
                    <a:pt x="158496" y="2719578"/>
                  </a:lnTo>
                  <a:lnTo>
                    <a:pt x="158496" y="2725928"/>
                  </a:lnTo>
                  <a:cubicBezTo>
                    <a:pt x="70993" y="2725928"/>
                    <a:pt x="0" y="2655189"/>
                    <a:pt x="0" y="2567940"/>
                  </a:cubicBezTo>
                  <a:lnTo>
                    <a:pt x="0" y="157988"/>
                  </a:lnTo>
                  <a:lnTo>
                    <a:pt x="6350" y="157988"/>
                  </a:lnTo>
                  <a:lnTo>
                    <a:pt x="0" y="157988"/>
                  </a:lnTo>
                  <a:moveTo>
                    <a:pt x="12700" y="157988"/>
                  </a:moveTo>
                  <a:lnTo>
                    <a:pt x="12700" y="2567940"/>
                  </a:lnTo>
                  <a:lnTo>
                    <a:pt x="6350" y="2567940"/>
                  </a:lnTo>
                  <a:lnTo>
                    <a:pt x="12700" y="2567940"/>
                  </a:lnTo>
                  <a:cubicBezTo>
                    <a:pt x="12700" y="2648204"/>
                    <a:pt x="77978" y="2713228"/>
                    <a:pt x="158496" y="2713228"/>
                  </a:cubicBezTo>
                  <a:lnTo>
                    <a:pt x="10601960" y="2713228"/>
                  </a:lnTo>
                  <a:cubicBezTo>
                    <a:pt x="10682478" y="2713228"/>
                    <a:pt x="10747756" y="2648204"/>
                    <a:pt x="10747756" y="2567940"/>
                  </a:cubicBezTo>
                  <a:lnTo>
                    <a:pt x="10747756" y="157988"/>
                  </a:lnTo>
                  <a:cubicBezTo>
                    <a:pt x="10747756" y="77724"/>
                    <a:pt x="10682478" y="12700"/>
                    <a:pt x="10601960" y="12700"/>
                  </a:cubicBezTo>
                  <a:lnTo>
                    <a:pt x="158496" y="12700"/>
                  </a:lnTo>
                  <a:lnTo>
                    <a:pt x="158496" y="6350"/>
                  </a:lnTo>
                  <a:lnTo>
                    <a:pt x="158496" y="12700"/>
                  </a:lnTo>
                  <a:cubicBezTo>
                    <a:pt x="77978" y="12700"/>
                    <a:pt x="12700" y="77724"/>
                    <a:pt x="12700" y="157988"/>
                  </a:cubicBezTo>
                  <a:close/>
                </a:path>
              </a:pathLst>
            </a:custGeom>
            <a:solidFill>
              <a:srgbClr val="BBC2DC"/>
            </a:solidFill>
          </p:spPr>
        </p:sp>
      </p:grpSp>
      <p:grpSp>
        <p:nvGrpSpPr>
          <p:cNvPr id="12" name="Group 12"/>
          <p:cNvGrpSpPr/>
          <p:nvPr/>
        </p:nvGrpSpPr>
        <p:grpSpPr>
          <a:xfrm>
            <a:off x="1228130" y="6747421"/>
            <a:ext cx="4216004" cy="445294"/>
            <a:chOff x="0" y="0"/>
            <a:chExt cx="5621338" cy="593725"/>
          </a:xfrm>
        </p:grpSpPr>
        <p:sp>
          <p:nvSpPr>
            <p:cNvPr id="13" name="Freeform 13"/>
            <p:cNvSpPr/>
            <p:nvPr/>
          </p:nvSpPr>
          <p:spPr>
            <a:xfrm>
              <a:off x="0" y="0"/>
              <a:ext cx="5621338" cy="593725"/>
            </a:xfrm>
            <a:custGeom>
              <a:avLst/>
              <a:gdLst/>
              <a:ahLst/>
              <a:cxnLst/>
              <a:rect l="l" t="t" r="r" b="b"/>
              <a:pathLst>
                <a:path w="5621338" h="593725">
                  <a:moveTo>
                    <a:pt x="0" y="0"/>
                  </a:moveTo>
                  <a:lnTo>
                    <a:pt x="5621338" y="0"/>
                  </a:lnTo>
                  <a:lnTo>
                    <a:pt x="5621338" y="593725"/>
                  </a:lnTo>
                  <a:lnTo>
                    <a:pt x="0" y="593725"/>
                  </a:lnTo>
                  <a:close/>
                </a:path>
              </a:pathLst>
            </a:custGeom>
            <a:solidFill>
              <a:srgbClr val="000000">
                <a:alpha val="0"/>
              </a:srgbClr>
            </a:solidFill>
          </p:spPr>
        </p:sp>
        <p:sp>
          <p:nvSpPr>
            <p:cNvPr id="14" name="TextBox 14"/>
            <p:cNvSpPr txBox="1"/>
            <p:nvPr/>
          </p:nvSpPr>
          <p:spPr>
            <a:xfrm>
              <a:off x="0" y="-47625"/>
              <a:ext cx="5621338" cy="641350"/>
            </a:xfrm>
            <a:prstGeom prst="rect">
              <a:avLst/>
            </a:prstGeom>
          </p:spPr>
          <p:txBody>
            <a:bodyPr lIns="0" tIns="0" rIns="0" bIns="0" rtlCol="0" anchor="t"/>
            <a:lstStyle/>
            <a:p>
              <a:pPr algn="l">
                <a:lnSpc>
                  <a:spcPts val="3500"/>
                </a:lnSpc>
              </a:pPr>
              <a:r>
                <a:rPr lang="en-US" sz="2750" b="1" dirty="0">
                  <a:solidFill>
                    <a:srgbClr val="3B3535"/>
                  </a:solidFill>
                  <a:latin typeface="+mj-lt"/>
                  <a:ea typeface="Arimo Bold"/>
                  <a:cs typeface="Arimo Bold"/>
                  <a:sym typeface="Arimo Bold"/>
                </a:rPr>
                <a:t>Ελληνοτουρκικές σχέσεις</a:t>
              </a:r>
            </a:p>
          </p:txBody>
        </p:sp>
      </p:grpSp>
      <p:grpSp>
        <p:nvGrpSpPr>
          <p:cNvPr id="15" name="Group 15"/>
          <p:cNvGrpSpPr/>
          <p:nvPr/>
        </p:nvGrpSpPr>
        <p:grpSpPr>
          <a:xfrm>
            <a:off x="1228130" y="7355086"/>
            <a:ext cx="7500342" cy="866775"/>
            <a:chOff x="0" y="0"/>
            <a:chExt cx="10000457" cy="1155700"/>
          </a:xfrm>
        </p:grpSpPr>
        <p:sp>
          <p:nvSpPr>
            <p:cNvPr id="16" name="Freeform 16"/>
            <p:cNvSpPr/>
            <p:nvPr/>
          </p:nvSpPr>
          <p:spPr>
            <a:xfrm>
              <a:off x="0" y="0"/>
              <a:ext cx="10000457" cy="1155700"/>
            </a:xfrm>
            <a:custGeom>
              <a:avLst/>
              <a:gdLst/>
              <a:ahLst/>
              <a:cxnLst/>
              <a:rect l="l" t="t" r="r" b="b"/>
              <a:pathLst>
                <a:path w="10000457" h="1155700">
                  <a:moveTo>
                    <a:pt x="0" y="0"/>
                  </a:moveTo>
                  <a:lnTo>
                    <a:pt x="10000457" y="0"/>
                  </a:lnTo>
                  <a:lnTo>
                    <a:pt x="10000457" y="1155700"/>
                  </a:lnTo>
                  <a:lnTo>
                    <a:pt x="0" y="1155700"/>
                  </a:lnTo>
                  <a:close/>
                </a:path>
              </a:pathLst>
            </a:custGeom>
            <a:solidFill>
              <a:srgbClr val="000000">
                <a:alpha val="0"/>
              </a:srgbClr>
            </a:solidFill>
          </p:spPr>
        </p:sp>
        <p:sp>
          <p:nvSpPr>
            <p:cNvPr id="17" name="TextBox 17"/>
            <p:cNvSpPr txBox="1"/>
            <p:nvPr/>
          </p:nvSpPr>
          <p:spPr>
            <a:xfrm>
              <a:off x="0" y="-85725"/>
              <a:ext cx="10000457" cy="124142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Με την ανταλλαγή των πληθυσμών εξέλιπε η κυριότερη πηγή προστριβών μεταξύ Ελλάδας και Τουρκίας.</a:t>
              </a:r>
            </a:p>
          </p:txBody>
        </p:sp>
      </p:grpSp>
      <p:grpSp>
        <p:nvGrpSpPr>
          <p:cNvPr id="18" name="Group 18"/>
          <p:cNvGrpSpPr/>
          <p:nvPr/>
        </p:nvGrpSpPr>
        <p:grpSpPr>
          <a:xfrm>
            <a:off x="9274671" y="6462415"/>
            <a:ext cx="8070354" cy="2044453"/>
            <a:chOff x="0" y="0"/>
            <a:chExt cx="10760472" cy="2725937"/>
          </a:xfrm>
        </p:grpSpPr>
        <p:sp>
          <p:nvSpPr>
            <p:cNvPr id="19" name="Freeform 19"/>
            <p:cNvSpPr/>
            <p:nvPr/>
          </p:nvSpPr>
          <p:spPr>
            <a:xfrm>
              <a:off x="6350" y="6350"/>
              <a:ext cx="10747756" cy="2713228"/>
            </a:xfrm>
            <a:custGeom>
              <a:avLst/>
              <a:gdLst/>
              <a:ahLst/>
              <a:cxnLst/>
              <a:rect l="l" t="t" r="r" b="b"/>
              <a:pathLst>
                <a:path w="10747756" h="2713228">
                  <a:moveTo>
                    <a:pt x="0" y="151638"/>
                  </a:moveTo>
                  <a:cubicBezTo>
                    <a:pt x="0" y="67945"/>
                    <a:pt x="68199" y="0"/>
                    <a:pt x="152146" y="0"/>
                  </a:cubicBezTo>
                  <a:lnTo>
                    <a:pt x="10595610" y="0"/>
                  </a:lnTo>
                  <a:cubicBezTo>
                    <a:pt x="10679684" y="0"/>
                    <a:pt x="10747756" y="67945"/>
                    <a:pt x="10747756" y="151638"/>
                  </a:cubicBezTo>
                  <a:lnTo>
                    <a:pt x="10747756" y="2561590"/>
                  </a:lnTo>
                  <a:cubicBezTo>
                    <a:pt x="10747756" y="2645410"/>
                    <a:pt x="10679557" y="2713228"/>
                    <a:pt x="10595610" y="2713228"/>
                  </a:cubicBezTo>
                  <a:lnTo>
                    <a:pt x="152146" y="2713228"/>
                  </a:lnTo>
                  <a:cubicBezTo>
                    <a:pt x="68199" y="2713228"/>
                    <a:pt x="0" y="2645283"/>
                    <a:pt x="0" y="2561590"/>
                  </a:cubicBezTo>
                  <a:close/>
                </a:path>
              </a:pathLst>
            </a:custGeom>
            <a:solidFill>
              <a:srgbClr val="D5DCF6"/>
            </a:solidFill>
          </p:spPr>
        </p:sp>
        <p:sp>
          <p:nvSpPr>
            <p:cNvPr id="20" name="Freeform 20"/>
            <p:cNvSpPr/>
            <p:nvPr/>
          </p:nvSpPr>
          <p:spPr>
            <a:xfrm>
              <a:off x="0" y="0"/>
              <a:ext cx="10760456" cy="2725928"/>
            </a:xfrm>
            <a:custGeom>
              <a:avLst/>
              <a:gdLst/>
              <a:ahLst/>
              <a:cxnLst/>
              <a:rect l="l" t="t" r="r" b="b"/>
              <a:pathLst>
                <a:path w="10760456" h="2725928">
                  <a:moveTo>
                    <a:pt x="0" y="157988"/>
                  </a:moveTo>
                  <a:cubicBezTo>
                    <a:pt x="0" y="70739"/>
                    <a:pt x="70993" y="0"/>
                    <a:pt x="158496" y="0"/>
                  </a:cubicBezTo>
                  <a:lnTo>
                    <a:pt x="10601960" y="0"/>
                  </a:lnTo>
                  <a:lnTo>
                    <a:pt x="10601960" y="6350"/>
                  </a:lnTo>
                  <a:lnTo>
                    <a:pt x="10601960" y="0"/>
                  </a:lnTo>
                  <a:cubicBezTo>
                    <a:pt x="10689463" y="0"/>
                    <a:pt x="10760456" y="70739"/>
                    <a:pt x="10760456" y="157988"/>
                  </a:cubicBezTo>
                  <a:lnTo>
                    <a:pt x="10754106" y="157988"/>
                  </a:lnTo>
                  <a:lnTo>
                    <a:pt x="10760456" y="157988"/>
                  </a:lnTo>
                  <a:lnTo>
                    <a:pt x="10760456" y="2567940"/>
                  </a:lnTo>
                  <a:lnTo>
                    <a:pt x="10754106" y="2567940"/>
                  </a:lnTo>
                  <a:lnTo>
                    <a:pt x="10760456" y="2567940"/>
                  </a:lnTo>
                  <a:cubicBezTo>
                    <a:pt x="10760456" y="2655189"/>
                    <a:pt x="10689463" y="2725928"/>
                    <a:pt x="10601960" y="2725928"/>
                  </a:cubicBezTo>
                  <a:lnTo>
                    <a:pt x="10601960" y="2719578"/>
                  </a:lnTo>
                  <a:lnTo>
                    <a:pt x="10601960" y="2725928"/>
                  </a:lnTo>
                  <a:lnTo>
                    <a:pt x="158496" y="2725928"/>
                  </a:lnTo>
                  <a:lnTo>
                    <a:pt x="158496" y="2719578"/>
                  </a:lnTo>
                  <a:lnTo>
                    <a:pt x="158496" y="2725928"/>
                  </a:lnTo>
                  <a:cubicBezTo>
                    <a:pt x="70993" y="2725928"/>
                    <a:pt x="0" y="2655189"/>
                    <a:pt x="0" y="2567940"/>
                  </a:cubicBezTo>
                  <a:lnTo>
                    <a:pt x="0" y="157988"/>
                  </a:lnTo>
                  <a:lnTo>
                    <a:pt x="6350" y="157988"/>
                  </a:lnTo>
                  <a:lnTo>
                    <a:pt x="0" y="157988"/>
                  </a:lnTo>
                  <a:moveTo>
                    <a:pt x="12700" y="157988"/>
                  </a:moveTo>
                  <a:lnTo>
                    <a:pt x="12700" y="2567940"/>
                  </a:lnTo>
                  <a:lnTo>
                    <a:pt x="6350" y="2567940"/>
                  </a:lnTo>
                  <a:lnTo>
                    <a:pt x="12700" y="2567940"/>
                  </a:lnTo>
                  <a:cubicBezTo>
                    <a:pt x="12700" y="2648204"/>
                    <a:pt x="77978" y="2713228"/>
                    <a:pt x="158496" y="2713228"/>
                  </a:cubicBezTo>
                  <a:lnTo>
                    <a:pt x="10601960" y="2713228"/>
                  </a:lnTo>
                  <a:cubicBezTo>
                    <a:pt x="10682478" y="2713228"/>
                    <a:pt x="10747756" y="2648204"/>
                    <a:pt x="10747756" y="2567940"/>
                  </a:cubicBezTo>
                  <a:lnTo>
                    <a:pt x="10747756" y="157988"/>
                  </a:lnTo>
                  <a:cubicBezTo>
                    <a:pt x="10747756" y="77724"/>
                    <a:pt x="10682478" y="12700"/>
                    <a:pt x="10601960" y="12700"/>
                  </a:cubicBezTo>
                  <a:lnTo>
                    <a:pt x="158496" y="12700"/>
                  </a:lnTo>
                  <a:lnTo>
                    <a:pt x="158496" y="6350"/>
                  </a:lnTo>
                  <a:lnTo>
                    <a:pt x="158496" y="12700"/>
                  </a:lnTo>
                  <a:cubicBezTo>
                    <a:pt x="77978" y="12700"/>
                    <a:pt x="12700" y="77724"/>
                    <a:pt x="12700" y="157988"/>
                  </a:cubicBezTo>
                  <a:close/>
                </a:path>
              </a:pathLst>
            </a:custGeom>
            <a:solidFill>
              <a:srgbClr val="BBC2DC"/>
            </a:solidFill>
          </p:spPr>
        </p:sp>
      </p:grpSp>
      <p:grpSp>
        <p:nvGrpSpPr>
          <p:cNvPr id="21" name="Group 21"/>
          <p:cNvGrpSpPr/>
          <p:nvPr/>
        </p:nvGrpSpPr>
        <p:grpSpPr>
          <a:xfrm>
            <a:off x="9559678" y="6747421"/>
            <a:ext cx="4214218" cy="445294"/>
            <a:chOff x="0" y="0"/>
            <a:chExt cx="5618957" cy="593725"/>
          </a:xfrm>
        </p:grpSpPr>
        <p:sp>
          <p:nvSpPr>
            <p:cNvPr id="22" name="Freeform 22"/>
            <p:cNvSpPr/>
            <p:nvPr/>
          </p:nvSpPr>
          <p:spPr>
            <a:xfrm>
              <a:off x="0" y="0"/>
              <a:ext cx="5618957" cy="593725"/>
            </a:xfrm>
            <a:custGeom>
              <a:avLst/>
              <a:gdLst/>
              <a:ahLst/>
              <a:cxnLst/>
              <a:rect l="l" t="t" r="r" b="b"/>
              <a:pathLst>
                <a:path w="5618957" h="593725">
                  <a:moveTo>
                    <a:pt x="0" y="0"/>
                  </a:moveTo>
                  <a:lnTo>
                    <a:pt x="5618957" y="0"/>
                  </a:lnTo>
                  <a:lnTo>
                    <a:pt x="5618957" y="593725"/>
                  </a:lnTo>
                  <a:lnTo>
                    <a:pt x="0" y="593725"/>
                  </a:lnTo>
                  <a:close/>
                </a:path>
              </a:pathLst>
            </a:custGeom>
            <a:solidFill>
              <a:srgbClr val="000000">
                <a:alpha val="0"/>
              </a:srgbClr>
            </a:solidFill>
          </p:spPr>
        </p:sp>
        <p:sp>
          <p:nvSpPr>
            <p:cNvPr id="23" name="TextBox 23"/>
            <p:cNvSpPr txBox="1"/>
            <p:nvPr/>
          </p:nvSpPr>
          <p:spPr>
            <a:xfrm>
              <a:off x="0" y="-47625"/>
              <a:ext cx="5618957" cy="641350"/>
            </a:xfrm>
            <a:prstGeom prst="rect">
              <a:avLst/>
            </a:prstGeom>
          </p:spPr>
          <p:txBody>
            <a:bodyPr lIns="0" tIns="0" rIns="0" bIns="0" rtlCol="0" anchor="t"/>
            <a:lstStyle/>
            <a:p>
              <a:pPr algn="l">
                <a:lnSpc>
                  <a:spcPts val="3500"/>
                </a:lnSpc>
              </a:pPr>
              <a:r>
                <a:rPr lang="en-US" sz="2750" b="1" dirty="0">
                  <a:solidFill>
                    <a:srgbClr val="3B3535"/>
                  </a:solidFill>
                  <a:latin typeface="+mj-lt"/>
                  <a:ea typeface="Arimo Bold"/>
                  <a:cs typeface="Arimo Bold"/>
                  <a:sym typeface="Arimo Bold"/>
                </a:rPr>
                <a:t>Διάρκεια καλών σχέσεων</a:t>
              </a:r>
            </a:p>
          </p:txBody>
        </p:sp>
      </p:grpSp>
      <p:grpSp>
        <p:nvGrpSpPr>
          <p:cNvPr id="24" name="Group 24"/>
          <p:cNvGrpSpPr/>
          <p:nvPr/>
        </p:nvGrpSpPr>
        <p:grpSpPr>
          <a:xfrm>
            <a:off x="9559678" y="7355086"/>
            <a:ext cx="7500342" cy="866775"/>
            <a:chOff x="0" y="0"/>
            <a:chExt cx="10000457" cy="1155700"/>
          </a:xfrm>
        </p:grpSpPr>
        <p:sp>
          <p:nvSpPr>
            <p:cNvPr id="25" name="Freeform 25"/>
            <p:cNvSpPr/>
            <p:nvPr/>
          </p:nvSpPr>
          <p:spPr>
            <a:xfrm>
              <a:off x="0" y="0"/>
              <a:ext cx="10000457" cy="1155700"/>
            </a:xfrm>
            <a:custGeom>
              <a:avLst/>
              <a:gdLst/>
              <a:ahLst/>
              <a:cxnLst/>
              <a:rect l="l" t="t" r="r" b="b"/>
              <a:pathLst>
                <a:path w="10000457" h="1155700">
                  <a:moveTo>
                    <a:pt x="0" y="0"/>
                  </a:moveTo>
                  <a:lnTo>
                    <a:pt x="10000457" y="0"/>
                  </a:lnTo>
                  <a:lnTo>
                    <a:pt x="10000457" y="1155700"/>
                  </a:lnTo>
                  <a:lnTo>
                    <a:pt x="0" y="1155700"/>
                  </a:lnTo>
                  <a:close/>
                </a:path>
              </a:pathLst>
            </a:custGeom>
            <a:solidFill>
              <a:srgbClr val="000000">
                <a:alpha val="0"/>
              </a:srgbClr>
            </a:solidFill>
          </p:spPr>
        </p:sp>
        <p:sp>
          <p:nvSpPr>
            <p:cNvPr id="26" name="TextBox 26"/>
            <p:cNvSpPr txBox="1"/>
            <p:nvPr/>
          </p:nvSpPr>
          <p:spPr>
            <a:xfrm>
              <a:off x="0" y="-85725"/>
              <a:ext cx="10000457" cy="1241425"/>
            </a:xfrm>
            <a:prstGeom prst="rect">
              <a:avLst/>
            </a:prstGeom>
          </p:spPr>
          <p:txBody>
            <a:bodyPr lIns="0" tIns="0" rIns="0" bIns="0" rtlCol="0" anchor="t"/>
            <a:lstStyle/>
            <a:p>
              <a:pPr algn="l">
                <a:lnSpc>
                  <a:spcPts val="3374"/>
                </a:lnSpc>
              </a:pPr>
              <a:r>
                <a:rPr lang="en-US" sz="2125" dirty="0">
                  <a:solidFill>
                    <a:srgbClr val="3B3535"/>
                  </a:solidFill>
                  <a:latin typeface="+mj-lt"/>
                  <a:ea typeface="Arimo"/>
                  <a:cs typeface="Arimo"/>
                  <a:sym typeface="Arimo"/>
                </a:rPr>
                <a:t>Οι καλές σχέσεις μεταξύ των δύο χωρών διατηρήθηκαν τρεις τουλάχιστον δεκαετίες.</a:t>
              </a:r>
            </a:p>
          </p:txBody>
        </p:sp>
      </p:grpSp>
      <p:sp>
        <p:nvSpPr>
          <p:cNvPr id="27" name="Freeform 27"/>
          <p:cNvSpPr/>
          <p:nvPr/>
        </p:nvSpPr>
        <p:spPr>
          <a:xfrm>
            <a:off x="0" y="0"/>
            <a:ext cx="18288000" cy="4620891"/>
          </a:xfrm>
          <a:custGeom>
            <a:avLst/>
            <a:gdLst/>
            <a:ahLst/>
            <a:cxnLst/>
            <a:rect l="l" t="t" r="r" b="b"/>
            <a:pathLst>
              <a:path w="18288000" h="4620891">
                <a:moveTo>
                  <a:pt x="0" y="0"/>
                </a:moveTo>
                <a:lnTo>
                  <a:pt x="18288000" y="0"/>
                </a:lnTo>
                <a:lnTo>
                  <a:pt x="18288000" y="4620891"/>
                </a:lnTo>
                <a:lnTo>
                  <a:pt x="0" y="4620891"/>
                </a:lnTo>
                <a:lnTo>
                  <a:pt x="0" y="0"/>
                </a:lnTo>
                <a:close/>
              </a:path>
            </a:pathLst>
          </a:custGeom>
          <a:blipFill>
            <a:blip r:embed="rId3"/>
            <a:stretch>
              <a:fillRect t="-39150" b="-62855"/>
            </a:stretch>
          </a:blipFill>
        </p:spPr>
      </p:sp>
      <p:sp>
        <p:nvSpPr>
          <p:cNvPr id="28" name="TextBox 28"/>
          <p:cNvSpPr txBox="1"/>
          <p:nvPr/>
        </p:nvSpPr>
        <p:spPr>
          <a:xfrm>
            <a:off x="13129128" y="4747030"/>
            <a:ext cx="4876562" cy="381130"/>
          </a:xfrm>
          <a:prstGeom prst="rect">
            <a:avLst/>
          </a:prstGeom>
        </p:spPr>
        <p:txBody>
          <a:bodyPr lIns="0" tIns="0" rIns="0" bIns="0" rtlCol="0" anchor="t">
            <a:spAutoFit/>
          </a:bodyPr>
          <a:lstStyle/>
          <a:p>
            <a:pPr algn="ctr">
              <a:lnSpc>
                <a:spcPts val="3118"/>
              </a:lnSpc>
              <a:spcBef>
                <a:spcPct val="0"/>
              </a:spcBef>
            </a:pPr>
            <a:r>
              <a:rPr lang="en-US" sz="2450" b="1" dirty="0">
                <a:solidFill>
                  <a:srgbClr val="000000"/>
                </a:solidFill>
                <a:latin typeface="+mj-lt"/>
                <a:ea typeface="Arimo Bold"/>
                <a:cs typeface="Arimo Bold"/>
                <a:sym typeface="Arimo Bold"/>
              </a:rPr>
              <a:t>ΕΛΕΥΘΕΡΟΝ ΒΗΜΑ», 29.10.1930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841622" y="1095821"/>
            <a:ext cx="9746754" cy="1582341"/>
            <a:chOff x="0" y="0"/>
            <a:chExt cx="12995672" cy="2109788"/>
          </a:xfrm>
        </p:grpSpPr>
        <p:sp>
          <p:nvSpPr>
            <p:cNvPr id="8" name="Freeform 8"/>
            <p:cNvSpPr/>
            <p:nvPr/>
          </p:nvSpPr>
          <p:spPr>
            <a:xfrm>
              <a:off x="0" y="0"/>
              <a:ext cx="12995672" cy="2109788"/>
            </a:xfrm>
            <a:custGeom>
              <a:avLst/>
              <a:gdLst/>
              <a:ahLst/>
              <a:cxnLst/>
              <a:rect l="l" t="t" r="r" b="b"/>
              <a:pathLst>
                <a:path w="12995672" h="2109788">
                  <a:moveTo>
                    <a:pt x="0" y="0"/>
                  </a:moveTo>
                  <a:lnTo>
                    <a:pt x="12995672" y="0"/>
                  </a:lnTo>
                  <a:lnTo>
                    <a:pt x="12995672" y="2109788"/>
                  </a:lnTo>
                  <a:lnTo>
                    <a:pt x="0" y="2109788"/>
                  </a:lnTo>
                  <a:close/>
                </a:path>
              </a:pathLst>
            </a:custGeom>
            <a:solidFill>
              <a:srgbClr val="000000">
                <a:alpha val="0"/>
              </a:srgbClr>
            </a:solidFill>
          </p:spPr>
        </p:sp>
        <p:sp>
          <p:nvSpPr>
            <p:cNvPr id="9" name="TextBox 9"/>
            <p:cNvSpPr txBox="1"/>
            <p:nvPr/>
          </p:nvSpPr>
          <p:spPr>
            <a:xfrm>
              <a:off x="0" y="-47625"/>
              <a:ext cx="12995672" cy="2157413"/>
            </a:xfrm>
            <a:prstGeom prst="rect">
              <a:avLst/>
            </a:prstGeom>
          </p:spPr>
          <p:txBody>
            <a:bodyPr lIns="0" tIns="0" rIns="0" bIns="0" rtlCol="0" anchor="t"/>
            <a:lstStyle/>
            <a:p>
              <a:pPr algn="l">
                <a:lnSpc>
                  <a:spcPts val="6187"/>
                </a:lnSpc>
              </a:pPr>
              <a:r>
                <a:rPr lang="en-US" sz="4937" b="1" dirty="0">
                  <a:solidFill>
                    <a:srgbClr val="1F1E1E"/>
                  </a:solidFill>
                  <a:latin typeface="+mj-lt"/>
                  <a:ea typeface="Arimo Bold"/>
                  <a:cs typeface="Arimo Bold"/>
                  <a:sym typeface="Arimo Bold"/>
                </a:rPr>
                <a:t>Επιπτώσεις στον πληθυσμό και την εθνολογική σύσταση</a:t>
              </a:r>
            </a:p>
          </p:txBody>
        </p:sp>
      </p:grpSp>
      <p:grpSp>
        <p:nvGrpSpPr>
          <p:cNvPr id="10" name="Group 10"/>
          <p:cNvGrpSpPr/>
          <p:nvPr/>
        </p:nvGrpSpPr>
        <p:grpSpPr>
          <a:xfrm>
            <a:off x="841622" y="3158878"/>
            <a:ext cx="4692997" cy="1291604"/>
            <a:chOff x="0" y="0"/>
            <a:chExt cx="6257330" cy="1722139"/>
          </a:xfrm>
        </p:grpSpPr>
        <p:sp>
          <p:nvSpPr>
            <p:cNvPr id="11" name="Freeform 11"/>
            <p:cNvSpPr/>
            <p:nvPr/>
          </p:nvSpPr>
          <p:spPr>
            <a:xfrm>
              <a:off x="0" y="0"/>
              <a:ext cx="6257330" cy="1722139"/>
            </a:xfrm>
            <a:custGeom>
              <a:avLst/>
              <a:gdLst/>
              <a:ahLst/>
              <a:cxnLst/>
              <a:rect l="l" t="t" r="r" b="b"/>
              <a:pathLst>
                <a:path w="6257330" h="1722139">
                  <a:moveTo>
                    <a:pt x="0" y="0"/>
                  </a:moveTo>
                  <a:lnTo>
                    <a:pt x="6257330" y="0"/>
                  </a:lnTo>
                  <a:lnTo>
                    <a:pt x="6257330" y="1722139"/>
                  </a:lnTo>
                  <a:lnTo>
                    <a:pt x="0" y="1722139"/>
                  </a:lnTo>
                  <a:close/>
                </a:path>
              </a:pathLst>
            </a:custGeom>
            <a:solidFill>
              <a:srgbClr val="000000">
                <a:alpha val="0"/>
              </a:srgbClr>
            </a:solidFill>
          </p:spPr>
        </p:sp>
        <p:sp>
          <p:nvSpPr>
            <p:cNvPr id="12" name="TextBox 12"/>
            <p:cNvSpPr txBox="1"/>
            <p:nvPr/>
          </p:nvSpPr>
          <p:spPr>
            <a:xfrm>
              <a:off x="0" y="104775"/>
              <a:ext cx="6257330" cy="1617364"/>
            </a:xfrm>
            <a:prstGeom prst="rect">
              <a:avLst/>
            </a:prstGeom>
          </p:spPr>
          <p:txBody>
            <a:bodyPr lIns="0" tIns="0" rIns="0" bIns="0" rtlCol="0" anchor="t"/>
            <a:lstStyle/>
            <a:p>
              <a:pPr algn="ctr">
                <a:lnSpc>
                  <a:spcPts val="6187"/>
                </a:lnSpc>
              </a:pPr>
              <a:r>
                <a:rPr lang="en-US" sz="6187" b="1" dirty="0">
                  <a:solidFill>
                    <a:srgbClr val="3B3535"/>
                  </a:solidFill>
                  <a:latin typeface="+mj-lt"/>
                  <a:ea typeface="Arimo Bold"/>
                  <a:cs typeface="Arimo Bold"/>
                  <a:sym typeface="Arimo Bold"/>
                </a:rPr>
                <a:t>20%</a:t>
              </a:r>
            </a:p>
          </p:txBody>
        </p:sp>
      </p:grpSp>
      <p:grpSp>
        <p:nvGrpSpPr>
          <p:cNvPr id="13" name="Group 13"/>
          <p:cNvGrpSpPr/>
          <p:nvPr/>
        </p:nvGrpSpPr>
        <p:grpSpPr>
          <a:xfrm>
            <a:off x="1605855" y="4252764"/>
            <a:ext cx="3164384" cy="395436"/>
            <a:chOff x="0" y="0"/>
            <a:chExt cx="4219178" cy="527248"/>
          </a:xfrm>
        </p:grpSpPr>
        <p:sp>
          <p:nvSpPr>
            <p:cNvPr id="14" name="Freeform 14"/>
            <p:cNvSpPr/>
            <p:nvPr/>
          </p:nvSpPr>
          <p:spPr>
            <a:xfrm>
              <a:off x="0" y="0"/>
              <a:ext cx="4219179" cy="527248"/>
            </a:xfrm>
            <a:custGeom>
              <a:avLst/>
              <a:gdLst/>
              <a:ahLst/>
              <a:cxnLst/>
              <a:rect l="l" t="t" r="r" b="b"/>
              <a:pathLst>
                <a:path w="4219179" h="527248">
                  <a:moveTo>
                    <a:pt x="0" y="0"/>
                  </a:moveTo>
                  <a:lnTo>
                    <a:pt x="4219179" y="0"/>
                  </a:lnTo>
                  <a:lnTo>
                    <a:pt x="4219179" y="527248"/>
                  </a:lnTo>
                  <a:lnTo>
                    <a:pt x="0" y="527248"/>
                  </a:lnTo>
                  <a:close/>
                </a:path>
              </a:pathLst>
            </a:custGeom>
            <a:solidFill>
              <a:srgbClr val="000000">
                <a:alpha val="0"/>
              </a:srgbClr>
            </a:solidFill>
          </p:spPr>
        </p:sp>
        <p:sp>
          <p:nvSpPr>
            <p:cNvPr id="15" name="TextBox 15"/>
            <p:cNvSpPr txBox="1"/>
            <p:nvPr/>
          </p:nvSpPr>
          <p:spPr>
            <a:xfrm>
              <a:off x="0" y="-19050"/>
              <a:ext cx="4219178" cy="546298"/>
            </a:xfrm>
            <a:prstGeom prst="rect">
              <a:avLst/>
            </a:prstGeom>
          </p:spPr>
          <p:txBody>
            <a:bodyPr lIns="0" tIns="0" rIns="0" bIns="0" rtlCol="0" anchor="t"/>
            <a:lstStyle/>
            <a:p>
              <a:pPr algn="ctr">
                <a:lnSpc>
                  <a:spcPts val="3062"/>
                </a:lnSpc>
              </a:pPr>
              <a:r>
                <a:rPr lang="en-US" sz="2437" b="1" dirty="0">
                  <a:solidFill>
                    <a:srgbClr val="3B3535"/>
                  </a:solidFill>
                  <a:latin typeface="+mj-lt"/>
                  <a:ea typeface="Arimo Bold"/>
                  <a:cs typeface="Arimo Bold"/>
                  <a:sym typeface="Arimo Bold"/>
                </a:rPr>
                <a:t>Αύξηση πληθυσμού</a:t>
              </a:r>
            </a:p>
          </p:txBody>
        </p:sp>
      </p:grpSp>
      <p:grpSp>
        <p:nvGrpSpPr>
          <p:cNvPr id="16" name="Group 16"/>
          <p:cNvGrpSpPr/>
          <p:nvPr/>
        </p:nvGrpSpPr>
        <p:grpSpPr>
          <a:xfrm>
            <a:off x="841622" y="4792415"/>
            <a:ext cx="4692997" cy="769441"/>
            <a:chOff x="0" y="0"/>
            <a:chExt cx="6257330" cy="1025922"/>
          </a:xfrm>
        </p:grpSpPr>
        <p:sp>
          <p:nvSpPr>
            <p:cNvPr id="17" name="Freeform 17"/>
            <p:cNvSpPr/>
            <p:nvPr/>
          </p:nvSpPr>
          <p:spPr>
            <a:xfrm>
              <a:off x="0" y="0"/>
              <a:ext cx="6257330" cy="1025922"/>
            </a:xfrm>
            <a:custGeom>
              <a:avLst/>
              <a:gdLst/>
              <a:ahLst/>
              <a:cxnLst/>
              <a:rect l="l" t="t" r="r" b="b"/>
              <a:pathLst>
                <a:path w="6257330" h="1025922">
                  <a:moveTo>
                    <a:pt x="0" y="0"/>
                  </a:moveTo>
                  <a:lnTo>
                    <a:pt x="6257330" y="0"/>
                  </a:lnTo>
                  <a:lnTo>
                    <a:pt x="6257330" y="1025922"/>
                  </a:lnTo>
                  <a:lnTo>
                    <a:pt x="0" y="1025922"/>
                  </a:lnTo>
                  <a:close/>
                </a:path>
              </a:pathLst>
            </a:custGeom>
            <a:solidFill>
              <a:srgbClr val="000000">
                <a:alpha val="0"/>
              </a:srgbClr>
            </a:solidFill>
          </p:spPr>
        </p:sp>
        <p:sp>
          <p:nvSpPr>
            <p:cNvPr id="18" name="TextBox 18"/>
            <p:cNvSpPr txBox="1"/>
            <p:nvPr/>
          </p:nvSpPr>
          <p:spPr>
            <a:xfrm>
              <a:off x="0" y="-104775"/>
              <a:ext cx="6257330" cy="1130697"/>
            </a:xfrm>
            <a:prstGeom prst="rect">
              <a:avLst/>
            </a:prstGeom>
          </p:spPr>
          <p:txBody>
            <a:bodyPr lIns="0" tIns="0" rIns="0" bIns="0" rtlCol="0" anchor="t"/>
            <a:lstStyle/>
            <a:p>
              <a:pPr algn="ctr">
                <a:lnSpc>
                  <a:spcPts val="3000"/>
                </a:lnSpc>
              </a:pPr>
              <a:r>
                <a:rPr lang="en-US" sz="1874" dirty="0">
                  <a:solidFill>
                    <a:srgbClr val="3B3535"/>
                  </a:solidFill>
                  <a:latin typeface="+mj-lt"/>
                  <a:ea typeface="Arimo"/>
                  <a:cs typeface="Arimo"/>
                  <a:sym typeface="Arimo"/>
                </a:rPr>
                <a:t>Ο πληθυσμός της Ελλάδας αυξήθηκε από το 1920 έως το 1928 περίπου κατά 20%.</a:t>
              </a:r>
            </a:p>
          </p:txBody>
        </p:sp>
      </p:grpSp>
      <p:grpSp>
        <p:nvGrpSpPr>
          <p:cNvPr id="19" name="Group 19"/>
          <p:cNvGrpSpPr/>
          <p:nvPr/>
        </p:nvGrpSpPr>
        <p:grpSpPr>
          <a:xfrm>
            <a:off x="5895231" y="3158878"/>
            <a:ext cx="4693146" cy="1291604"/>
            <a:chOff x="0" y="0"/>
            <a:chExt cx="6257528" cy="1722139"/>
          </a:xfrm>
        </p:grpSpPr>
        <p:sp>
          <p:nvSpPr>
            <p:cNvPr id="20" name="Freeform 20"/>
            <p:cNvSpPr/>
            <p:nvPr/>
          </p:nvSpPr>
          <p:spPr>
            <a:xfrm>
              <a:off x="0" y="0"/>
              <a:ext cx="6257529" cy="1722139"/>
            </a:xfrm>
            <a:custGeom>
              <a:avLst/>
              <a:gdLst/>
              <a:ahLst/>
              <a:cxnLst/>
              <a:rect l="l" t="t" r="r" b="b"/>
              <a:pathLst>
                <a:path w="6257529" h="1722139">
                  <a:moveTo>
                    <a:pt x="0" y="0"/>
                  </a:moveTo>
                  <a:lnTo>
                    <a:pt x="6257529" y="0"/>
                  </a:lnTo>
                  <a:lnTo>
                    <a:pt x="6257529" y="1722139"/>
                  </a:lnTo>
                  <a:lnTo>
                    <a:pt x="0" y="1722139"/>
                  </a:lnTo>
                  <a:close/>
                </a:path>
              </a:pathLst>
            </a:custGeom>
            <a:solidFill>
              <a:srgbClr val="000000">
                <a:alpha val="0"/>
              </a:srgbClr>
            </a:solidFill>
          </p:spPr>
        </p:sp>
        <p:sp>
          <p:nvSpPr>
            <p:cNvPr id="21" name="TextBox 21"/>
            <p:cNvSpPr txBox="1"/>
            <p:nvPr/>
          </p:nvSpPr>
          <p:spPr>
            <a:xfrm>
              <a:off x="0" y="104775"/>
              <a:ext cx="6257528" cy="1617364"/>
            </a:xfrm>
            <a:prstGeom prst="rect">
              <a:avLst/>
            </a:prstGeom>
          </p:spPr>
          <p:txBody>
            <a:bodyPr lIns="0" tIns="0" rIns="0" bIns="0" rtlCol="0" anchor="t"/>
            <a:lstStyle/>
            <a:p>
              <a:pPr algn="ctr">
                <a:lnSpc>
                  <a:spcPts val="6187"/>
                </a:lnSpc>
              </a:pPr>
              <a:r>
                <a:rPr lang="en-US" sz="6187" b="1" dirty="0">
                  <a:solidFill>
                    <a:srgbClr val="3B3535"/>
                  </a:solidFill>
                  <a:latin typeface="+mj-lt"/>
                  <a:ea typeface="Arimo Bold"/>
                  <a:cs typeface="Arimo Bold"/>
                  <a:sym typeface="Arimo Bold"/>
                </a:rPr>
                <a:t>6%</a:t>
              </a:r>
            </a:p>
          </p:txBody>
        </p:sp>
      </p:grpSp>
      <p:grpSp>
        <p:nvGrpSpPr>
          <p:cNvPr id="22" name="Group 22"/>
          <p:cNvGrpSpPr/>
          <p:nvPr/>
        </p:nvGrpSpPr>
        <p:grpSpPr>
          <a:xfrm>
            <a:off x="6519862" y="4252764"/>
            <a:ext cx="3443882" cy="395436"/>
            <a:chOff x="0" y="0"/>
            <a:chExt cx="4591843" cy="527248"/>
          </a:xfrm>
        </p:grpSpPr>
        <p:sp>
          <p:nvSpPr>
            <p:cNvPr id="23" name="Freeform 23"/>
            <p:cNvSpPr/>
            <p:nvPr/>
          </p:nvSpPr>
          <p:spPr>
            <a:xfrm>
              <a:off x="0" y="0"/>
              <a:ext cx="4591843" cy="527248"/>
            </a:xfrm>
            <a:custGeom>
              <a:avLst/>
              <a:gdLst/>
              <a:ahLst/>
              <a:cxnLst/>
              <a:rect l="l" t="t" r="r" b="b"/>
              <a:pathLst>
                <a:path w="4591843" h="527248">
                  <a:moveTo>
                    <a:pt x="0" y="0"/>
                  </a:moveTo>
                  <a:lnTo>
                    <a:pt x="4591843" y="0"/>
                  </a:lnTo>
                  <a:lnTo>
                    <a:pt x="4591843" y="527248"/>
                  </a:lnTo>
                  <a:lnTo>
                    <a:pt x="0" y="527248"/>
                  </a:lnTo>
                  <a:close/>
                </a:path>
              </a:pathLst>
            </a:custGeom>
            <a:solidFill>
              <a:srgbClr val="000000">
                <a:alpha val="0"/>
              </a:srgbClr>
            </a:solidFill>
          </p:spPr>
        </p:sp>
        <p:sp>
          <p:nvSpPr>
            <p:cNvPr id="24" name="TextBox 24"/>
            <p:cNvSpPr txBox="1"/>
            <p:nvPr/>
          </p:nvSpPr>
          <p:spPr>
            <a:xfrm>
              <a:off x="0" y="-19050"/>
              <a:ext cx="4591843" cy="546298"/>
            </a:xfrm>
            <a:prstGeom prst="rect">
              <a:avLst/>
            </a:prstGeom>
          </p:spPr>
          <p:txBody>
            <a:bodyPr lIns="0" tIns="0" rIns="0" bIns="0" rtlCol="0" anchor="t"/>
            <a:lstStyle/>
            <a:p>
              <a:pPr algn="ctr">
                <a:lnSpc>
                  <a:spcPts val="3062"/>
                </a:lnSpc>
              </a:pPr>
              <a:r>
                <a:rPr lang="en-US" sz="2437" b="1" dirty="0">
                  <a:solidFill>
                    <a:srgbClr val="3B3535"/>
                  </a:solidFill>
                  <a:latin typeface="+mj-lt"/>
                  <a:ea typeface="Arimo Bold"/>
                  <a:cs typeface="Arimo Bold"/>
                  <a:sym typeface="Arimo Bold"/>
                </a:rPr>
                <a:t>Μη Έλληνες ορθόδοξοι</a:t>
              </a:r>
            </a:p>
          </p:txBody>
        </p:sp>
      </p:grpSp>
      <p:grpSp>
        <p:nvGrpSpPr>
          <p:cNvPr id="25" name="Group 25"/>
          <p:cNvGrpSpPr/>
          <p:nvPr/>
        </p:nvGrpSpPr>
        <p:grpSpPr>
          <a:xfrm>
            <a:off x="5895231" y="4792415"/>
            <a:ext cx="4693146" cy="769441"/>
            <a:chOff x="0" y="0"/>
            <a:chExt cx="6257528" cy="1025922"/>
          </a:xfrm>
        </p:grpSpPr>
        <p:sp>
          <p:nvSpPr>
            <p:cNvPr id="26" name="Freeform 26"/>
            <p:cNvSpPr/>
            <p:nvPr/>
          </p:nvSpPr>
          <p:spPr>
            <a:xfrm>
              <a:off x="0" y="0"/>
              <a:ext cx="6257529" cy="1025922"/>
            </a:xfrm>
            <a:custGeom>
              <a:avLst/>
              <a:gdLst/>
              <a:ahLst/>
              <a:cxnLst/>
              <a:rect l="l" t="t" r="r" b="b"/>
              <a:pathLst>
                <a:path w="6257529" h="1025922">
                  <a:moveTo>
                    <a:pt x="0" y="0"/>
                  </a:moveTo>
                  <a:lnTo>
                    <a:pt x="6257529" y="0"/>
                  </a:lnTo>
                  <a:lnTo>
                    <a:pt x="6257529" y="1025922"/>
                  </a:lnTo>
                  <a:lnTo>
                    <a:pt x="0" y="1025922"/>
                  </a:lnTo>
                  <a:close/>
                </a:path>
              </a:pathLst>
            </a:custGeom>
            <a:solidFill>
              <a:srgbClr val="000000">
                <a:alpha val="0"/>
              </a:srgbClr>
            </a:solidFill>
          </p:spPr>
        </p:sp>
        <p:sp>
          <p:nvSpPr>
            <p:cNvPr id="27" name="TextBox 27"/>
            <p:cNvSpPr txBox="1"/>
            <p:nvPr/>
          </p:nvSpPr>
          <p:spPr>
            <a:xfrm>
              <a:off x="0" y="-104775"/>
              <a:ext cx="6257528" cy="1130697"/>
            </a:xfrm>
            <a:prstGeom prst="rect">
              <a:avLst/>
            </a:prstGeom>
          </p:spPr>
          <p:txBody>
            <a:bodyPr lIns="0" tIns="0" rIns="0" bIns="0" rtlCol="0" anchor="t"/>
            <a:lstStyle/>
            <a:p>
              <a:pPr algn="ctr">
                <a:lnSpc>
                  <a:spcPts val="3000"/>
                </a:lnSpc>
              </a:pPr>
              <a:r>
                <a:rPr lang="en-US" sz="1874" dirty="0">
                  <a:solidFill>
                    <a:srgbClr val="3B3535"/>
                  </a:solidFill>
                  <a:latin typeface="+mj-lt"/>
                  <a:ea typeface="Arimo"/>
                  <a:cs typeface="Arimo"/>
                  <a:sym typeface="Arimo"/>
                </a:rPr>
                <a:t>Το 1920 η Ελλάδα είχε 20% μη Έλληνες ορθόδοξους, ενώ το 1928 μόλις 6%.</a:t>
              </a:r>
            </a:p>
          </p:txBody>
        </p:sp>
      </p:grpSp>
      <p:grpSp>
        <p:nvGrpSpPr>
          <p:cNvPr id="28" name="Group 28"/>
          <p:cNvGrpSpPr/>
          <p:nvPr/>
        </p:nvGrpSpPr>
        <p:grpSpPr>
          <a:xfrm>
            <a:off x="3368428" y="6403330"/>
            <a:ext cx="4692997" cy="1291604"/>
            <a:chOff x="0" y="0"/>
            <a:chExt cx="6257330" cy="1722139"/>
          </a:xfrm>
        </p:grpSpPr>
        <p:sp>
          <p:nvSpPr>
            <p:cNvPr id="29" name="Freeform 29"/>
            <p:cNvSpPr/>
            <p:nvPr/>
          </p:nvSpPr>
          <p:spPr>
            <a:xfrm>
              <a:off x="0" y="0"/>
              <a:ext cx="6257330" cy="1722139"/>
            </a:xfrm>
            <a:custGeom>
              <a:avLst/>
              <a:gdLst/>
              <a:ahLst/>
              <a:cxnLst/>
              <a:rect l="l" t="t" r="r" b="b"/>
              <a:pathLst>
                <a:path w="6257330" h="1722139">
                  <a:moveTo>
                    <a:pt x="0" y="0"/>
                  </a:moveTo>
                  <a:lnTo>
                    <a:pt x="6257330" y="0"/>
                  </a:lnTo>
                  <a:lnTo>
                    <a:pt x="6257330" y="1722139"/>
                  </a:lnTo>
                  <a:lnTo>
                    <a:pt x="0" y="1722139"/>
                  </a:lnTo>
                  <a:close/>
                </a:path>
              </a:pathLst>
            </a:custGeom>
            <a:solidFill>
              <a:srgbClr val="000000">
                <a:alpha val="0"/>
              </a:srgbClr>
            </a:solidFill>
          </p:spPr>
        </p:sp>
        <p:sp>
          <p:nvSpPr>
            <p:cNvPr id="30" name="TextBox 30"/>
            <p:cNvSpPr txBox="1"/>
            <p:nvPr/>
          </p:nvSpPr>
          <p:spPr>
            <a:xfrm>
              <a:off x="0" y="104775"/>
              <a:ext cx="6257330" cy="1617364"/>
            </a:xfrm>
            <a:prstGeom prst="rect">
              <a:avLst/>
            </a:prstGeom>
          </p:spPr>
          <p:txBody>
            <a:bodyPr lIns="0" tIns="0" rIns="0" bIns="0" rtlCol="0" anchor="t"/>
            <a:lstStyle/>
            <a:p>
              <a:pPr algn="ctr">
                <a:lnSpc>
                  <a:spcPts val="6187"/>
                </a:lnSpc>
              </a:pPr>
              <a:r>
                <a:rPr lang="en-US" sz="6187" b="1" dirty="0">
                  <a:solidFill>
                    <a:srgbClr val="3B3535"/>
                  </a:solidFill>
                  <a:latin typeface="+mj-lt"/>
                  <a:ea typeface="Arimo Bold"/>
                  <a:cs typeface="Arimo Bold"/>
                  <a:sym typeface="Arimo Bold"/>
                </a:rPr>
                <a:t>12%</a:t>
              </a:r>
            </a:p>
          </p:txBody>
        </p:sp>
      </p:grpSp>
      <p:grpSp>
        <p:nvGrpSpPr>
          <p:cNvPr id="31" name="Group 31"/>
          <p:cNvGrpSpPr/>
          <p:nvPr/>
        </p:nvGrpSpPr>
        <p:grpSpPr>
          <a:xfrm>
            <a:off x="4132660" y="7497216"/>
            <a:ext cx="3164384" cy="395436"/>
            <a:chOff x="0" y="0"/>
            <a:chExt cx="4219178" cy="527248"/>
          </a:xfrm>
        </p:grpSpPr>
        <p:sp>
          <p:nvSpPr>
            <p:cNvPr id="32" name="Freeform 32"/>
            <p:cNvSpPr/>
            <p:nvPr/>
          </p:nvSpPr>
          <p:spPr>
            <a:xfrm>
              <a:off x="0" y="0"/>
              <a:ext cx="4219179" cy="527248"/>
            </a:xfrm>
            <a:custGeom>
              <a:avLst/>
              <a:gdLst/>
              <a:ahLst/>
              <a:cxnLst/>
              <a:rect l="l" t="t" r="r" b="b"/>
              <a:pathLst>
                <a:path w="4219179" h="527248">
                  <a:moveTo>
                    <a:pt x="0" y="0"/>
                  </a:moveTo>
                  <a:lnTo>
                    <a:pt x="4219179" y="0"/>
                  </a:lnTo>
                  <a:lnTo>
                    <a:pt x="4219179" y="527248"/>
                  </a:lnTo>
                  <a:lnTo>
                    <a:pt x="0" y="527248"/>
                  </a:lnTo>
                  <a:close/>
                </a:path>
              </a:pathLst>
            </a:custGeom>
            <a:solidFill>
              <a:srgbClr val="000000">
                <a:alpha val="0"/>
              </a:srgbClr>
            </a:solidFill>
          </p:spPr>
        </p:sp>
        <p:sp>
          <p:nvSpPr>
            <p:cNvPr id="33" name="TextBox 33"/>
            <p:cNvSpPr txBox="1"/>
            <p:nvPr/>
          </p:nvSpPr>
          <p:spPr>
            <a:xfrm>
              <a:off x="0" y="-19050"/>
              <a:ext cx="4219178" cy="546298"/>
            </a:xfrm>
            <a:prstGeom prst="rect">
              <a:avLst/>
            </a:prstGeom>
          </p:spPr>
          <p:txBody>
            <a:bodyPr lIns="0" tIns="0" rIns="0" bIns="0" rtlCol="0" anchor="t"/>
            <a:lstStyle/>
            <a:p>
              <a:pPr algn="ctr">
                <a:lnSpc>
                  <a:spcPts val="3062"/>
                </a:lnSpc>
              </a:pPr>
              <a:r>
                <a:rPr lang="en-US" sz="2437" b="1" dirty="0">
                  <a:solidFill>
                    <a:srgbClr val="3B3535"/>
                  </a:solidFill>
                  <a:latin typeface="+mj-lt"/>
                  <a:ea typeface="Arimo Bold"/>
                  <a:cs typeface="Arimo Bold"/>
                  <a:sym typeface="Arimo Bold"/>
                </a:rPr>
                <a:t>Μακεδονία</a:t>
              </a:r>
            </a:p>
          </p:txBody>
        </p:sp>
      </p:grpSp>
      <p:grpSp>
        <p:nvGrpSpPr>
          <p:cNvPr id="34" name="Group 34"/>
          <p:cNvGrpSpPr/>
          <p:nvPr/>
        </p:nvGrpSpPr>
        <p:grpSpPr>
          <a:xfrm>
            <a:off x="3368428" y="8036867"/>
            <a:ext cx="4692997" cy="1154162"/>
            <a:chOff x="0" y="0"/>
            <a:chExt cx="6257330" cy="1538883"/>
          </a:xfrm>
        </p:grpSpPr>
        <p:sp>
          <p:nvSpPr>
            <p:cNvPr id="35" name="Freeform 35"/>
            <p:cNvSpPr/>
            <p:nvPr/>
          </p:nvSpPr>
          <p:spPr>
            <a:xfrm>
              <a:off x="0" y="0"/>
              <a:ext cx="6257330" cy="1538883"/>
            </a:xfrm>
            <a:custGeom>
              <a:avLst/>
              <a:gdLst/>
              <a:ahLst/>
              <a:cxnLst/>
              <a:rect l="l" t="t" r="r" b="b"/>
              <a:pathLst>
                <a:path w="6257330" h="1538883">
                  <a:moveTo>
                    <a:pt x="0" y="0"/>
                  </a:moveTo>
                  <a:lnTo>
                    <a:pt x="6257330" y="0"/>
                  </a:lnTo>
                  <a:lnTo>
                    <a:pt x="6257330" y="1538883"/>
                  </a:lnTo>
                  <a:lnTo>
                    <a:pt x="0" y="1538883"/>
                  </a:lnTo>
                  <a:close/>
                </a:path>
              </a:pathLst>
            </a:custGeom>
            <a:solidFill>
              <a:srgbClr val="000000">
                <a:alpha val="0"/>
              </a:srgbClr>
            </a:solidFill>
          </p:spPr>
        </p:sp>
        <p:sp>
          <p:nvSpPr>
            <p:cNvPr id="36" name="TextBox 36"/>
            <p:cNvSpPr txBox="1"/>
            <p:nvPr/>
          </p:nvSpPr>
          <p:spPr>
            <a:xfrm>
              <a:off x="0" y="-104775"/>
              <a:ext cx="6257330" cy="1643658"/>
            </a:xfrm>
            <a:prstGeom prst="rect">
              <a:avLst/>
            </a:prstGeom>
          </p:spPr>
          <p:txBody>
            <a:bodyPr lIns="0" tIns="0" rIns="0" bIns="0" rtlCol="0" anchor="t"/>
            <a:lstStyle/>
            <a:p>
              <a:pPr algn="ctr">
                <a:lnSpc>
                  <a:spcPts val="3000"/>
                </a:lnSpc>
              </a:pPr>
              <a:r>
                <a:rPr lang="en-US" sz="1874" dirty="0">
                  <a:solidFill>
                    <a:srgbClr val="3B3535"/>
                  </a:solidFill>
                  <a:latin typeface="+mj-lt"/>
                  <a:ea typeface="Arimo"/>
                  <a:cs typeface="Arimo"/>
                  <a:sym typeface="Arimo"/>
                </a:rPr>
                <a:t>Το ποσοστό των μη Ελλήνων ορθοδόξων στη Μακεδονία που ήταν 48% το 1920, έπεσε στο 12% το 1928.</a:t>
              </a:r>
            </a:p>
          </p:txBody>
        </p:sp>
      </p:grpSp>
      <p:sp>
        <p:nvSpPr>
          <p:cNvPr id="37" name="Freeform 37"/>
          <p:cNvSpPr/>
          <p:nvPr/>
        </p:nvSpPr>
        <p:spPr>
          <a:xfrm>
            <a:off x="10950327" y="0"/>
            <a:ext cx="7337673" cy="10287000"/>
          </a:xfrm>
          <a:custGeom>
            <a:avLst/>
            <a:gdLst/>
            <a:ahLst/>
            <a:cxnLst/>
            <a:rect l="l" t="t" r="r" b="b"/>
            <a:pathLst>
              <a:path w="7337673" h="10287000">
                <a:moveTo>
                  <a:pt x="0" y="0"/>
                </a:moveTo>
                <a:lnTo>
                  <a:pt x="7337673" y="0"/>
                </a:lnTo>
                <a:lnTo>
                  <a:pt x="7337673" y="10287000"/>
                </a:lnTo>
                <a:lnTo>
                  <a:pt x="0" y="10287000"/>
                </a:lnTo>
                <a:lnTo>
                  <a:pt x="0" y="0"/>
                </a:lnTo>
                <a:close/>
              </a:path>
            </a:pathLst>
          </a:custGeom>
          <a:blipFill>
            <a:blip r:embed="rId4"/>
            <a:stretch>
              <a:fillRect l="-1493" r="-1493"/>
            </a:stretch>
          </a:blipFill>
        </p:spPr>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grpSp>
        <p:nvGrpSpPr>
          <p:cNvPr id="6" name="Group 6"/>
          <p:cNvGrpSpPr/>
          <p:nvPr/>
        </p:nvGrpSpPr>
        <p:grpSpPr>
          <a:xfrm>
            <a:off x="725091" y="569714"/>
            <a:ext cx="12616365" cy="860881"/>
            <a:chOff x="0" y="0"/>
            <a:chExt cx="16821820" cy="1147841"/>
          </a:xfrm>
        </p:grpSpPr>
        <p:sp>
          <p:nvSpPr>
            <p:cNvPr id="7" name="Freeform 7"/>
            <p:cNvSpPr/>
            <p:nvPr/>
          </p:nvSpPr>
          <p:spPr>
            <a:xfrm>
              <a:off x="0" y="0"/>
              <a:ext cx="16821820" cy="1147841"/>
            </a:xfrm>
            <a:custGeom>
              <a:avLst/>
              <a:gdLst/>
              <a:ahLst/>
              <a:cxnLst/>
              <a:rect l="l" t="t" r="r" b="b"/>
              <a:pathLst>
                <a:path w="16821820" h="1147841">
                  <a:moveTo>
                    <a:pt x="0" y="0"/>
                  </a:moveTo>
                  <a:lnTo>
                    <a:pt x="16821820" y="0"/>
                  </a:lnTo>
                  <a:lnTo>
                    <a:pt x="16821820" y="1147841"/>
                  </a:lnTo>
                  <a:lnTo>
                    <a:pt x="0" y="1147841"/>
                  </a:lnTo>
                  <a:close/>
                </a:path>
              </a:pathLst>
            </a:custGeom>
            <a:solidFill>
              <a:srgbClr val="000000">
                <a:alpha val="0"/>
              </a:srgbClr>
            </a:solidFill>
          </p:spPr>
        </p:sp>
        <p:sp>
          <p:nvSpPr>
            <p:cNvPr id="8" name="TextBox 8"/>
            <p:cNvSpPr txBox="1"/>
            <p:nvPr/>
          </p:nvSpPr>
          <p:spPr>
            <a:xfrm>
              <a:off x="0" y="-38100"/>
              <a:ext cx="16821820" cy="1185941"/>
            </a:xfrm>
            <a:prstGeom prst="rect">
              <a:avLst/>
            </a:prstGeom>
          </p:spPr>
          <p:txBody>
            <a:bodyPr lIns="0" tIns="0" rIns="0" bIns="0" rtlCol="0" anchor="t"/>
            <a:lstStyle/>
            <a:p>
              <a:pPr algn="l">
                <a:lnSpc>
                  <a:spcPts val="5312"/>
                </a:lnSpc>
              </a:pPr>
              <a:r>
                <a:rPr lang="en-US" sz="4250" b="1" dirty="0">
                  <a:solidFill>
                    <a:srgbClr val="1F1E1E"/>
                  </a:solidFill>
                  <a:latin typeface="+mj-lt"/>
                  <a:ea typeface="Arimo Bold"/>
                  <a:cs typeface="Arimo Bold"/>
                  <a:sym typeface="Arimo Bold"/>
                </a:rPr>
                <a:t>Επιπτώσεις στην οικονομία - Γεωργία</a:t>
              </a:r>
            </a:p>
          </p:txBody>
        </p:sp>
      </p:grpSp>
      <p:sp>
        <p:nvSpPr>
          <p:cNvPr id="9" name="Freeform 9" descr="preencoded.png"/>
          <p:cNvSpPr/>
          <p:nvPr/>
        </p:nvSpPr>
        <p:spPr>
          <a:xfrm>
            <a:off x="725091" y="1665386"/>
            <a:ext cx="12880479" cy="7212955"/>
          </a:xfrm>
          <a:custGeom>
            <a:avLst/>
            <a:gdLst/>
            <a:ahLst/>
            <a:cxnLst/>
            <a:rect l="l" t="t" r="r" b="b"/>
            <a:pathLst>
              <a:path w="12880479" h="7212955">
                <a:moveTo>
                  <a:pt x="0" y="0"/>
                </a:moveTo>
                <a:lnTo>
                  <a:pt x="12880479" y="0"/>
                </a:lnTo>
                <a:lnTo>
                  <a:pt x="12880479" y="7212955"/>
                </a:lnTo>
                <a:lnTo>
                  <a:pt x="0" y="7212955"/>
                </a:lnTo>
                <a:lnTo>
                  <a:pt x="0" y="0"/>
                </a:lnTo>
                <a:close/>
              </a:path>
            </a:pathLst>
          </a:custGeom>
          <a:blipFill>
            <a:blip r:embed="rId3"/>
            <a:stretch>
              <a:fillRect l="-7" r="-7"/>
            </a:stretch>
          </a:blipFill>
        </p:spPr>
      </p:sp>
      <p:grpSp>
        <p:nvGrpSpPr>
          <p:cNvPr id="10" name="Group 10"/>
          <p:cNvGrpSpPr/>
          <p:nvPr/>
        </p:nvGrpSpPr>
        <p:grpSpPr>
          <a:xfrm>
            <a:off x="725091" y="9111406"/>
            <a:ext cx="16837819" cy="662880"/>
            <a:chOff x="0" y="0"/>
            <a:chExt cx="22450425" cy="883840"/>
          </a:xfrm>
        </p:grpSpPr>
        <p:sp>
          <p:nvSpPr>
            <p:cNvPr id="11" name="Freeform 11"/>
            <p:cNvSpPr/>
            <p:nvPr/>
          </p:nvSpPr>
          <p:spPr>
            <a:xfrm>
              <a:off x="0" y="0"/>
              <a:ext cx="22450425" cy="883840"/>
            </a:xfrm>
            <a:custGeom>
              <a:avLst/>
              <a:gdLst/>
              <a:ahLst/>
              <a:cxnLst/>
              <a:rect l="l" t="t" r="r" b="b"/>
              <a:pathLst>
                <a:path w="22450425" h="883840">
                  <a:moveTo>
                    <a:pt x="0" y="0"/>
                  </a:moveTo>
                  <a:lnTo>
                    <a:pt x="22450425" y="0"/>
                  </a:lnTo>
                  <a:lnTo>
                    <a:pt x="22450425" y="883840"/>
                  </a:lnTo>
                  <a:lnTo>
                    <a:pt x="0" y="883840"/>
                  </a:lnTo>
                  <a:close/>
                </a:path>
              </a:pathLst>
            </a:custGeom>
            <a:solidFill>
              <a:srgbClr val="000000">
                <a:alpha val="0"/>
              </a:srgbClr>
            </a:solidFill>
          </p:spPr>
        </p:sp>
        <p:sp>
          <p:nvSpPr>
            <p:cNvPr id="12" name="TextBox 12"/>
            <p:cNvSpPr txBox="1"/>
            <p:nvPr/>
          </p:nvSpPr>
          <p:spPr>
            <a:xfrm>
              <a:off x="0" y="-76200"/>
              <a:ext cx="22450425" cy="960040"/>
            </a:xfrm>
            <a:prstGeom prst="rect">
              <a:avLst/>
            </a:prstGeom>
          </p:spPr>
          <p:txBody>
            <a:bodyPr lIns="0" tIns="0" rIns="0" bIns="0" rtlCol="0" anchor="t"/>
            <a:lstStyle/>
            <a:p>
              <a:pPr algn="l">
                <a:lnSpc>
                  <a:spcPts val="2562"/>
                </a:lnSpc>
              </a:pPr>
              <a:r>
                <a:rPr lang="en-US" sz="2000" dirty="0">
                  <a:solidFill>
                    <a:srgbClr val="3B3535"/>
                  </a:solidFill>
                  <a:latin typeface="+mj-lt"/>
                  <a:ea typeface="Arimo"/>
                  <a:cs typeface="Arimo"/>
                  <a:sym typeface="Arimo"/>
                </a:rPr>
                <a:t>Σε μία δεκαετία (1922-1931) οι καλλιεργούμενες εκτάσεις αυξήθηκαν περίπου κατά 50%, η γεωργική παραγωγή διπλασιάστηκε και εξασφαλίστηκε επάρκεια σε σιτηρά. Οι πρόσφυγες εφάρμοσαν την αμειψισπορά και την πολυκαλλιέργεια και στήριξαν το θεσμό της μικρής γεωργικής ιδιοκτησίας.</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822</Words>
  <Application>Microsoft Office PowerPoint</Application>
  <PresentationFormat>Προσαρμογή</PresentationFormat>
  <Paragraphs>116</Paragraphs>
  <Slides>13</Slides>
  <Notes>13</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13</vt:i4>
      </vt:variant>
    </vt:vector>
  </HeadingPairs>
  <TitlesOfParts>
    <vt:vector size="18" baseType="lpstr">
      <vt:lpstr>Arial</vt:lpstr>
      <vt:lpstr>Calibri</vt:lpstr>
      <vt:lpstr>Arimo Bold</vt:lpstr>
      <vt:lpstr>Arimo</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H-ENTA3H-TWN-PROSFYGWN-STHN-ELLADA.pptx</dc:title>
  <cp:lastModifiedBy>Vasilis Varsamopoulos</cp:lastModifiedBy>
  <cp:revision>2</cp:revision>
  <dcterms:created xsi:type="dcterms:W3CDTF">2006-08-16T00:00:00Z</dcterms:created>
  <dcterms:modified xsi:type="dcterms:W3CDTF">2025-02-16T17:32:03Z</dcterms:modified>
  <dc:identifier>DAGfR0UIzTc</dc:identifier>
</cp:coreProperties>
</file>