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60" r:id="rId3"/>
    <p:sldId id="261" r:id="rId4"/>
    <p:sldId id="262" r:id="rId5"/>
    <p:sldId id="263" r:id="rId6"/>
    <p:sldId id="264" r:id="rId7"/>
    <p:sldId id="301" r:id="rId8"/>
    <p:sldId id="303" r:id="rId9"/>
    <p:sldId id="296" r:id="rId10"/>
    <p:sldId id="265" r:id="rId11"/>
    <p:sldId id="267" r:id="rId12"/>
    <p:sldId id="298" r:id="rId13"/>
    <p:sldId id="268" r:id="rId14"/>
    <p:sldId id="299" r:id="rId15"/>
    <p:sldId id="270" r:id="rId16"/>
    <p:sldId id="271" r:id="rId17"/>
    <p:sldId id="309" r:id="rId18"/>
    <p:sldId id="269" r:id="rId19"/>
    <p:sldId id="272" r:id="rId20"/>
    <p:sldId id="273" r:id="rId21"/>
    <p:sldId id="274" r:id="rId22"/>
    <p:sldId id="280" r:id="rId23"/>
    <p:sldId id="304" r:id="rId24"/>
    <p:sldId id="282" r:id="rId25"/>
    <p:sldId id="315" r:id="rId26"/>
    <p:sldId id="316" r:id="rId27"/>
    <p:sldId id="285" r:id="rId28"/>
    <p:sldId id="286" r:id="rId29"/>
    <p:sldId id="305" r:id="rId30"/>
    <p:sldId id="288" r:id="rId31"/>
    <p:sldId id="289" r:id="rId32"/>
    <p:sldId id="291" r:id="rId33"/>
    <p:sldId id="292" r:id="rId34"/>
    <p:sldId id="306" r:id="rId35"/>
    <p:sldId id="310" r:id="rId36"/>
    <p:sldId id="307" r:id="rId37"/>
    <p:sldId id="312" r:id="rId38"/>
    <p:sldId id="311" r:id="rId39"/>
    <p:sldId id="293" r:id="rId40"/>
    <p:sldId id="294" r:id="rId41"/>
    <p:sldId id="308" r:id="rId4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1266"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851F06-152A-4AE5-A5CB-677D91027D1B}" type="datetimeFigureOut">
              <a:rPr lang="el-GR" smtClean="0"/>
              <a:t>28/11/2022</a:t>
            </a:fld>
            <a:endParaRPr lang="el-GR" dirty="0"/>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24A71D-C1F0-4045-9A66-0EDEEFDF3183}" type="slidenum">
              <a:rPr lang="el-GR" smtClean="0"/>
              <a:t>‹#›</a:t>
            </a:fld>
            <a:endParaRPr lang="el-GR" dirty="0"/>
          </a:p>
        </p:txBody>
      </p:sp>
    </p:spTree>
    <p:extLst>
      <p:ext uri="{BB962C8B-B14F-4D97-AF65-F5344CB8AC3E}">
        <p14:creationId xmlns:p14="http://schemas.microsoft.com/office/powerpoint/2010/main" val="822209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2524A71D-C1F0-4045-9A66-0EDEEFDF3183}" type="slidenum">
              <a:rPr lang="el-GR" smtClean="0"/>
              <a:t>41</a:t>
            </a:fld>
            <a:endParaRPr lang="el-GR" dirty="0"/>
          </a:p>
        </p:txBody>
      </p:sp>
    </p:spTree>
    <p:extLst>
      <p:ext uri="{BB962C8B-B14F-4D97-AF65-F5344CB8AC3E}">
        <p14:creationId xmlns:p14="http://schemas.microsoft.com/office/powerpoint/2010/main" val="1956245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28/11/2022</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28/11/2022</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28/11/2022</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28/11/2022</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28/11/2022</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28/11/2022</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F2853615-BFDE-46DE-814C-47EC6EF6D371}" type="datetimeFigureOut">
              <a:rPr lang="el-GR" smtClean="0"/>
              <a:t>28/11/2022</a:t>
            </a:fld>
            <a:endParaRPr lang="el-GR" dirty="0"/>
          </a:p>
        </p:txBody>
      </p:sp>
      <p:sp>
        <p:nvSpPr>
          <p:cNvPr id="8" name="7 - Θέση υποσέλιδου"/>
          <p:cNvSpPr>
            <a:spLocks noGrp="1"/>
          </p:cNvSpPr>
          <p:nvPr>
            <p:ph type="ftr" sz="quarter" idx="11"/>
          </p:nvPr>
        </p:nvSpPr>
        <p:spPr/>
        <p:txBody>
          <a:bodyPr/>
          <a:lstStyle/>
          <a:p>
            <a:endParaRPr lang="el-GR" dirty="0"/>
          </a:p>
        </p:txBody>
      </p:sp>
      <p:sp>
        <p:nvSpPr>
          <p:cNvPr id="9" name="8 - Θέση αριθμού διαφάνειας"/>
          <p:cNvSpPr>
            <a:spLocks noGrp="1"/>
          </p:cNvSpPr>
          <p:nvPr>
            <p:ph type="sldNum" sz="quarter" idx="12"/>
          </p:nvPr>
        </p:nvSpPr>
        <p:spPr/>
        <p:txBody>
          <a:bodyPr/>
          <a:lstStyle/>
          <a:p>
            <a:fld id="{3DF53439-851E-44AD-84B1-B6BFC3D0C743}" type="slidenum">
              <a:rPr lang="el-GR" smtClean="0"/>
              <a:t>‹#›</a:t>
            </a:fld>
            <a:endParaRPr lang="el-G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F2853615-BFDE-46DE-814C-47EC6EF6D371}" type="datetimeFigureOut">
              <a:rPr lang="el-GR" smtClean="0"/>
              <a:t>28/11/2022</a:t>
            </a:fld>
            <a:endParaRPr lang="el-GR" dirty="0"/>
          </a:p>
        </p:txBody>
      </p:sp>
      <p:sp>
        <p:nvSpPr>
          <p:cNvPr id="4" name="3 - Θέση υποσέλιδου"/>
          <p:cNvSpPr>
            <a:spLocks noGrp="1"/>
          </p:cNvSpPr>
          <p:nvPr>
            <p:ph type="ftr" sz="quarter" idx="11"/>
          </p:nvPr>
        </p:nvSpPr>
        <p:spPr/>
        <p:txBody>
          <a:bodyPr/>
          <a:lstStyle/>
          <a:p>
            <a:endParaRPr lang="el-GR" dirty="0"/>
          </a:p>
        </p:txBody>
      </p:sp>
      <p:sp>
        <p:nvSpPr>
          <p:cNvPr id="5" name="4 - Θέση αριθμού διαφάνειας"/>
          <p:cNvSpPr>
            <a:spLocks noGrp="1"/>
          </p:cNvSpPr>
          <p:nvPr>
            <p:ph type="sldNum" sz="quarter" idx="12"/>
          </p:nvPr>
        </p:nvSpPr>
        <p:spPr/>
        <p:txBody>
          <a:bodyPr/>
          <a:lstStyle/>
          <a:p>
            <a:fld id="{3DF53439-851E-44AD-84B1-B6BFC3D0C743}" type="slidenum">
              <a:rPr lang="el-GR" smtClean="0"/>
              <a:t>‹#›</a:t>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F2853615-BFDE-46DE-814C-47EC6EF6D371}" type="datetimeFigureOut">
              <a:rPr lang="el-GR" smtClean="0"/>
              <a:t>28/11/2022</a:t>
            </a:fld>
            <a:endParaRPr lang="el-GR" dirty="0"/>
          </a:p>
        </p:txBody>
      </p:sp>
      <p:sp>
        <p:nvSpPr>
          <p:cNvPr id="3" name="2 - Θέση υποσέλιδου"/>
          <p:cNvSpPr>
            <a:spLocks noGrp="1"/>
          </p:cNvSpPr>
          <p:nvPr>
            <p:ph type="ftr" sz="quarter" idx="11"/>
          </p:nvPr>
        </p:nvSpPr>
        <p:spPr/>
        <p:txBody>
          <a:bodyPr/>
          <a:lstStyle/>
          <a:p>
            <a:endParaRPr lang="el-GR" dirty="0"/>
          </a:p>
        </p:txBody>
      </p:sp>
      <p:sp>
        <p:nvSpPr>
          <p:cNvPr id="4" name="3 - Θέση αριθμού διαφάνειας"/>
          <p:cNvSpPr>
            <a:spLocks noGrp="1"/>
          </p:cNvSpPr>
          <p:nvPr>
            <p:ph type="sldNum" sz="quarter" idx="12"/>
          </p:nvPr>
        </p:nvSpPr>
        <p:spPr/>
        <p:txBody>
          <a:bodyPr/>
          <a:lstStyle/>
          <a:p>
            <a:fld id="{3DF53439-851E-44AD-84B1-B6BFC3D0C743}" type="slidenum">
              <a:rPr lang="el-GR" smtClean="0"/>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28/11/2022</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28/11/2022</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53615-BFDE-46DE-814C-47EC6EF6D371}" type="datetimeFigureOut">
              <a:rPr lang="el-GR" smtClean="0"/>
              <a:t>28/11/2022</a:t>
            </a:fld>
            <a:endParaRPr lang="el-GR" dirty="0"/>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53439-851E-44AD-84B1-B6BFC3D0C743}" type="slidenum">
              <a:rPr lang="el-GR" smtClean="0"/>
              <a:t>‹#›</a:t>
            </a:fld>
            <a:endParaRPr lang="el-G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www.mothersblog.gr/tag/51344/aytognosia" TargetMode="Externa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www.protothema.gr/zoi/article/652714/i-mousiki-kai-to-sex-diegeiroun-to-idio-tmima-tou-egefalou/" TargetMode="Externa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s://antikleidi.com/wp-content/uploads/2013/12/3NFH_Art_and_Honesty2_101012.jpg" TargetMode="Externa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35.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96.jpeg"/></Relationships>
</file>

<file path=ppt/slides/_rels/slide3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3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836712"/>
            <a:ext cx="8229600" cy="1143000"/>
          </a:xfrm>
        </p:spPr>
        <p:txBody>
          <a:bodyPr>
            <a:normAutofit/>
          </a:bodyPr>
          <a:lstStyle/>
          <a:p>
            <a:r>
              <a:rPr lang="el-GR" sz="6000" b="1" dirty="0" smtClean="0">
                <a:solidFill>
                  <a:srgbClr val="FF0000"/>
                </a:solidFill>
              </a:rPr>
              <a:t>ΤΕΧΝΗ ΚΑΙ ΥΓΕΙΑ</a:t>
            </a:r>
            <a:endParaRPr lang="el-GR" sz="6000" b="1" dirty="0">
              <a:solidFill>
                <a:srgbClr val="FF0000"/>
              </a:solidFill>
            </a:endParaRPr>
          </a:p>
        </p:txBody>
      </p:sp>
      <p:sp>
        <p:nvSpPr>
          <p:cNvPr id="3" name="Θέση περιεχομένου 2"/>
          <p:cNvSpPr>
            <a:spLocks noGrp="1"/>
          </p:cNvSpPr>
          <p:nvPr>
            <p:ph idx="1"/>
          </p:nvPr>
        </p:nvSpPr>
        <p:spPr>
          <a:xfrm>
            <a:off x="4932040" y="6381328"/>
            <a:ext cx="4032448" cy="360040"/>
          </a:xfrm>
        </p:spPr>
        <p:txBody>
          <a:bodyPr>
            <a:normAutofit/>
          </a:bodyPr>
          <a:lstStyle/>
          <a:p>
            <a:r>
              <a:rPr lang="en-US" sz="1000" dirty="0"/>
              <a:t>https://enallaktikidrasi.com/category/ugeia/psyxologia-ygeia/</a:t>
            </a:r>
            <a:endParaRPr lang="el-GR" sz="1000" dirty="0"/>
          </a:p>
        </p:txBody>
      </p:sp>
      <p:sp>
        <p:nvSpPr>
          <p:cNvPr id="4" name="Ορθογώνιο 3"/>
          <p:cNvSpPr/>
          <p:nvPr/>
        </p:nvSpPr>
        <p:spPr>
          <a:xfrm>
            <a:off x="899592" y="2420888"/>
            <a:ext cx="7416824" cy="2308324"/>
          </a:xfrm>
          <a:prstGeom prst="rect">
            <a:avLst/>
          </a:prstGeom>
        </p:spPr>
        <p:txBody>
          <a:bodyPr wrap="square">
            <a:spAutoFit/>
          </a:bodyPr>
          <a:lstStyle/>
          <a:p>
            <a:r>
              <a:rPr lang="el-GR" dirty="0"/>
              <a:t>Αφιερώνουμε χρόνο σε δημιουργικές δραστηριότητες, όπως στη συγγραφή, στην υποκριτική, στη ζωγραφική ή στο χορό, απλά και μόνο επειδή τις απολαμβάνουμε.</a:t>
            </a:r>
          </a:p>
          <a:p>
            <a:endParaRPr lang="el-GR" dirty="0"/>
          </a:p>
          <a:p>
            <a:r>
              <a:rPr lang="el-GR" dirty="0"/>
              <a:t>Διαισθητικά, ξέρουμε ότι η δημιουργικότητα μας κάνει καλό και ότι το πάθος μας αυτό μας κάνει ευτυχισμένους. </a:t>
            </a:r>
            <a:endParaRPr lang="el-GR" dirty="0" smtClean="0"/>
          </a:p>
          <a:p>
            <a:endParaRPr lang="el-GR" dirty="0"/>
          </a:p>
          <a:p>
            <a:r>
              <a:rPr lang="el-GR" b="1" dirty="0" smtClean="0">
                <a:solidFill>
                  <a:srgbClr val="00B050"/>
                </a:solidFill>
              </a:rPr>
              <a:t>Αλλά </a:t>
            </a:r>
            <a:r>
              <a:rPr lang="el-GR" b="1" dirty="0">
                <a:solidFill>
                  <a:srgbClr val="00B050"/>
                </a:solidFill>
              </a:rPr>
              <a:t>τι έχει να πει η επιστήμη για τα οφέλη της δημιουργικότητας;</a:t>
            </a:r>
          </a:p>
        </p:txBody>
      </p:sp>
    </p:spTree>
    <p:extLst>
      <p:ext uri="{BB962C8B-B14F-4D97-AF65-F5344CB8AC3E}">
        <p14:creationId xmlns:p14="http://schemas.microsoft.com/office/powerpoint/2010/main" val="454146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106488" y="404664"/>
            <a:ext cx="3417539" cy="646331"/>
          </a:xfrm>
          <a:prstGeom prst="rect">
            <a:avLst/>
          </a:prstGeom>
        </p:spPr>
        <p:txBody>
          <a:bodyPr wrap="none">
            <a:spAutoFit/>
          </a:bodyPr>
          <a:lstStyle/>
          <a:p>
            <a:r>
              <a:rPr lang="el-GR" sz="3600" b="1" dirty="0">
                <a:solidFill>
                  <a:srgbClr val="C00000"/>
                </a:solidFill>
              </a:rPr>
              <a:t>Σωματικά οφέλη</a:t>
            </a:r>
          </a:p>
        </p:txBody>
      </p:sp>
      <p:sp>
        <p:nvSpPr>
          <p:cNvPr id="3" name="Ορθογώνιο 2"/>
          <p:cNvSpPr/>
          <p:nvPr/>
        </p:nvSpPr>
        <p:spPr>
          <a:xfrm>
            <a:off x="899592" y="1988840"/>
            <a:ext cx="7488832" cy="4247317"/>
          </a:xfrm>
          <a:prstGeom prst="rect">
            <a:avLst/>
          </a:prstGeom>
        </p:spPr>
        <p:txBody>
          <a:bodyPr wrap="square">
            <a:spAutoFit/>
          </a:bodyPr>
          <a:lstStyle/>
          <a:p>
            <a:r>
              <a:rPr lang="el-GR" dirty="0"/>
              <a:t>Ένα πείραμα που περιελάμβανε άτομα που ακολουθούσαν θεραπεία HIV έδειξε ότι η εκφραστική γραφή τα βοήθησε </a:t>
            </a:r>
            <a:r>
              <a:rPr lang="el-GR" b="1" dirty="0">
                <a:solidFill>
                  <a:srgbClr val="C00000"/>
                </a:solidFill>
              </a:rPr>
              <a:t>να ενισχύσουν το ανοσοποιητικό τους σύστημα.</a:t>
            </a:r>
          </a:p>
          <a:p>
            <a:r>
              <a:rPr lang="el-GR" dirty="0"/>
              <a:t>Αν και δεν είναι ξεκάθαρος ο λόγος, οι συμμετέχοντες που κατέγραφαν τις εμπειρίες τους σε συχνή βάση, επεδείκνυαν </a:t>
            </a:r>
            <a:r>
              <a:rPr lang="el-GR" b="1" dirty="0">
                <a:solidFill>
                  <a:srgbClr val="C00000"/>
                </a:solidFill>
              </a:rPr>
              <a:t>αυξημένο αριθμό CD4+ λεμφοκυττάρων.</a:t>
            </a:r>
          </a:p>
          <a:p>
            <a:r>
              <a:rPr lang="el-GR" dirty="0"/>
              <a:t>Τα συγκεκριμένα λεμφοκύτταρα είναι απαραίτητα για τη σωστή λειτουργία του ανοσοποιητικού συστήματος και αποτελούν έναν από τους κύριους στόχους του ιού</a:t>
            </a:r>
            <a:r>
              <a:rPr lang="el-GR" dirty="0" smtClean="0"/>
              <a:t>.</a:t>
            </a:r>
          </a:p>
          <a:p>
            <a:endParaRPr lang="el-GR" dirty="0"/>
          </a:p>
          <a:p>
            <a:r>
              <a:rPr lang="el-GR" dirty="0"/>
              <a:t>Το γράψιμο έχει επίσης παρατηρηθεί ότι βοηθά στη </a:t>
            </a:r>
            <a:r>
              <a:rPr lang="el-GR" b="1" dirty="0">
                <a:solidFill>
                  <a:srgbClr val="C00000"/>
                </a:solidFill>
              </a:rPr>
              <a:t>διαχείριση του χρόνιου πόνου</a:t>
            </a:r>
            <a:r>
              <a:rPr lang="el-GR" dirty="0"/>
              <a:t>. Άτομα που αντιμετωπίζουν τέτοιες παθήσεις είχαν βελτιωμένο έλεγχο του πόνου και μια μείωση στη σοβαρότητα της κατάστασής τους, αφού </a:t>
            </a:r>
            <a:r>
              <a:rPr lang="el-GR" b="1" dirty="0"/>
              <a:t>εξέφραζαν τα θυμωμένα συναισθήματά τους </a:t>
            </a:r>
            <a:r>
              <a:rPr lang="el-GR" dirty="0"/>
              <a:t>γραπτώς σε μια χρονική περίοδο 9 εβδομάδων.</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9355" y="172898"/>
            <a:ext cx="2714625"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2262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187624" y="476672"/>
            <a:ext cx="3291286" cy="646331"/>
          </a:xfrm>
          <a:prstGeom prst="rect">
            <a:avLst/>
          </a:prstGeom>
        </p:spPr>
        <p:txBody>
          <a:bodyPr wrap="none">
            <a:spAutoFit/>
          </a:bodyPr>
          <a:lstStyle/>
          <a:p>
            <a:r>
              <a:rPr lang="el-GR" sz="3600" b="1" dirty="0">
                <a:solidFill>
                  <a:srgbClr val="C00000"/>
                </a:solidFill>
              </a:rPr>
              <a:t>Χορός και σώμα</a:t>
            </a:r>
          </a:p>
        </p:txBody>
      </p:sp>
      <p:sp>
        <p:nvSpPr>
          <p:cNvPr id="3" name="Ορθογώνιο 2"/>
          <p:cNvSpPr/>
          <p:nvPr/>
        </p:nvSpPr>
        <p:spPr>
          <a:xfrm>
            <a:off x="460374" y="1844824"/>
            <a:ext cx="7784033" cy="923330"/>
          </a:xfrm>
          <a:prstGeom prst="rect">
            <a:avLst/>
          </a:prstGeom>
        </p:spPr>
        <p:txBody>
          <a:bodyPr wrap="square">
            <a:spAutoFit/>
          </a:bodyPr>
          <a:lstStyle/>
          <a:p>
            <a:r>
              <a:rPr lang="el-GR" dirty="0"/>
              <a:t>Μ</a:t>
            </a:r>
            <a:r>
              <a:rPr lang="el-GR" dirty="0" smtClean="0"/>
              <a:t>ια </a:t>
            </a:r>
            <a:r>
              <a:rPr lang="el-GR" dirty="0"/>
              <a:t>έρευνα που εστίασε στις επιζήσασες από καρκίνο του μαστού βρήκε ότι ο χορός τις βοήθησε να </a:t>
            </a:r>
            <a:r>
              <a:rPr lang="el-GR" b="1" dirty="0">
                <a:solidFill>
                  <a:srgbClr val="7030A0"/>
                </a:solidFill>
              </a:rPr>
              <a:t>βελτιώσουν τη λειτουργία του ώμου</a:t>
            </a:r>
            <a:r>
              <a:rPr lang="el-GR" dirty="0"/>
              <a:t> τους και ότι είχε μια συνολικά </a:t>
            </a:r>
            <a:r>
              <a:rPr lang="el-GR" b="1" dirty="0">
                <a:solidFill>
                  <a:srgbClr val="7030A0"/>
                </a:solidFill>
              </a:rPr>
              <a:t>θετική επίδραση στην αυτοεικόνα </a:t>
            </a:r>
            <a:r>
              <a:rPr lang="el-GR" dirty="0"/>
              <a:t>τους.</a:t>
            </a:r>
          </a:p>
        </p:txBody>
      </p:sp>
      <p:sp>
        <p:nvSpPr>
          <p:cNvPr id="4" name="Ορθογώνιο 3"/>
          <p:cNvSpPr/>
          <p:nvPr/>
        </p:nvSpPr>
        <p:spPr>
          <a:xfrm>
            <a:off x="464702" y="2852936"/>
            <a:ext cx="7923722" cy="923330"/>
          </a:xfrm>
          <a:prstGeom prst="rect">
            <a:avLst/>
          </a:prstGeom>
        </p:spPr>
        <p:txBody>
          <a:bodyPr wrap="square">
            <a:spAutoFit/>
          </a:bodyPr>
          <a:lstStyle/>
          <a:p>
            <a:r>
              <a:rPr lang="el-GR" dirty="0"/>
              <a:t>Επιπροσθέτως, ο χορός αποτελεί έναν διασκεδαστικό τρόπο για να μένουμε σε φόρμα. Υπάρχουν πολλά παραδείγματα, όπου οι άνθρωποι χάνουν αρκετά κιλά, παρακολουθώντας τακτικά μαθήματα χορού.</a:t>
            </a:r>
          </a:p>
        </p:txBody>
      </p:sp>
      <p:pic>
        <p:nvPicPr>
          <p:cNvPr id="13314" name="Picture 2" descr="Η Ρένα Δούρου το γλέντησε στο φεστιβάλ νεολαίας του ΣΥΡΙΖΑ- Ο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4263930"/>
            <a:ext cx="3175521" cy="224784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Στιγμιότυπα της καθημερινότητας των ρομά – Χορός, χρώμα, φαγητό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3057" y="280052"/>
            <a:ext cx="3181350" cy="1438275"/>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6" descr="Στη σχολή χορού &quot;Dance Point” διδάσκονται μπαλέτο και μοντέρνος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13320" name="Picture 8" descr="Στη σχολή χορού &quot;Dance Point” διδάσκονται μπαλέτο και μοντέρνος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8154" y="4300801"/>
            <a:ext cx="3026253" cy="227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573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95536" y="836712"/>
            <a:ext cx="4572000" cy="1754326"/>
          </a:xfrm>
          <a:prstGeom prst="rect">
            <a:avLst/>
          </a:prstGeom>
        </p:spPr>
        <p:txBody>
          <a:bodyPr>
            <a:spAutoFit/>
          </a:bodyPr>
          <a:lstStyle/>
          <a:p>
            <a:r>
              <a:rPr lang="el-GR" dirty="0"/>
              <a:t>Ειδικά, η προπόνηση zumba, που είναι αρκετά διαδεδομένη, μπορεί να </a:t>
            </a:r>
            <a:r>
              <a:rPr lang="el-GR" b="1" dirty="0">
                <a:solidFill>
                  <a:srgbClr val="7030A0"/>
                </a:solidFill>
              </a:rPr>
              <a:t>βελτιώσει την αρτηριακή πίεση</a:t>
            </a:r>
            <a:r>
              <a:rPr lang="el-GR" dirty="0"/>
              <a:t> και τα </a:t>
            </a:r>
            <a:r>
              <a:rPr lang="el-GR" b="1" dirty="0">
                <a:solidFill>
                  <a:srgbClr val="7030A0"/>
                </a:solidFill>
              </a:rPr>
              <a:t>επίπεδα τριγλυκεριδίων</a:t>
            </a:r>
            <a:r>
              <a:rPr lang="el-GR" dirty="0"/>
              <a:t>, ενώ υπάρχουν και πολυάριθμες έρευνες που συνδέουν γενικά την αεροβική με τη </a:t>
            </a:r>
            <a:r>
              <a:rPr lang="el-GR" b="1" dirty="0">
                <a:solidFill>
                  <a:srgbClr val="7030A0"/>
                </a:solidFill>
              </a:rPr>
              <a:t>διαχείριση του βάρους</a:t>
            </a:r>
            <a:r>
              <a:rPr lang="el-GR" dirty="0"/>
              <a:t>.</a:t>
            </a:r>
          </a:p>
        </p:txBody>
      </p:sp>
      <p:sp>
        <p:nvSpPr>
          <p:cNvPr id="3" name="Ορθογώνιο 2"/>
          <p:cNvSpPr/>
          <p:nvPr/>
        </p:nvSpPr>
        <p:spPr>
          <a:xfrm>
            <a:off x="395536" y="3748106"/>
            <a:ext cx="4572000" cy="1754326"/>
          </a:xfrm>
          <a:prstGeom prst="rect">
            <a:avLst/>
          </a:prstGeom>
        </p:spPr>
        <p:txBody>
          <a:bodyPr>
            <a:spAutoFit/>
          </a:bodyPr>
          <a:lstStyle/>
          <a:p>
            <a:r>
              <a:rPr lang="el-GR" dirty="0"/>
              <a:t>Έρευνα του 2007 στην Κορέα που ερεύνησε την επίδραση του hip-hop και των αεροβικών μορφών χορού βρήκε ότι οι συμμετέχοντες δεν βίωναν μόνο </a:t>
            </a:r>
            <a:r>
              <a:rPr lang="el-GR" b="1" dirty="0">
                <a:solidFill>
                  <a:srgbClr val="7030A0"/>
                </a:solidFill>
              </a:rPr>
              <a:t>βελτιωμένη ψυχολογική διάθεση</a:t>
            </a:r>
            <a:r>
              <a:rPr lang="el-GR" dirty="0"/>
              <a:t>, αλλά ανέφεραν ότι ένιωθαν και </a:t>
            </a:r>
            <a:r>
              <a:rPr lang="el-GR" b="1" dirty="0">
                <a:solidFill>
                  <a:srgbClr val="7030A0"/>
                </a:solidFill>
              </a:rPr>
              <a:t>λιγότερη κόπωση</a:t>
            </a:r>
            <a:r>
              <a:rPr lang="el-GR" dirty="0"/>
              <a:t>.</a:t>
            </a:r>
          </a:p>
        </p:txBody>
      </p:sp>
      <p:pic>
        <p:nvPicPr>
          <p:cNvPr id="1026" name="Picture 2" descr="Η ζώνη 3 νεολαίας - χορός χιπ χοπ Εκδοτική Εικόνες - εικόνα από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850130"/>
            <a:ext cx="3213075" cy="23628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IP-H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7925" y="3461962"/>
            <a:ext cx="2589360" cy="3094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412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467544" y="404664"/>
            <a:ext cx="7992888" cy="2031325"/>
          </a:xfrm>
          <a:prstGeom prst="rect">
            <a:avLst/>
          </a:prstGeom>
        </p:spPr>
        <p:txBody>
          <a:bodyPr wrap="square">
            <a:spAutoFit/>
          </a:bodyPr>
          <a:lstStyle/>
          <a:p>
            <a:r>
              <a:rPr lang="el-GR" dirty="0"/>
              <a:t>Ζωγραφική, μουσική… Η τέχνη δεν είναι μόνο η αγαλλίαση της ψυχής. Νέα έρευνα Βρετανών επιστημόνων δείχνει πως η ενασχόληση με τις τέχνες και γενικότερα οι πολιτιστικές δραστηριότητες μετά τα 50 ευνοούν την μακροζωία</a:t>
            </a:r>
            <a:r>
              <a:rPr lang="el-GR" dirty="0" smtClean="0"/>
              <a:t>.</a:t>
            </a:r>
          </a:p>
          <a:p>
            <a:endParaRPr lang="el-GR" dirty="0"/>
          </a:p>
          <a:p>
            <a:r>
              <a:rPr lang="el-GR" dirty="0"/>
              <a:t>Οι τακτικές επισκέψεις σε χώρους τέχνης, μουσεία, θέατρα, όπερες, συναυλίες, γκαλερί, εκθέσεις και σε άλλους χώρους πολιτιστικών δραστηριοτήτων συνδέονται με περισσότερα χρόνια ζωής.</a:t>
            </a:r>
          </a:p>
        </p:txBody>
      </p:sp>
      <p:pic>
        <p:nvPicPr>
          <p:cNvPr id="2050" name="Picture 2" descr="Οι ηλικιωμένοι συνδέουν την εξέταση μια ζωγραφική στο μουσείο του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277" y="3140968"/>
            <a:ext cx="4035765" cy="28871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Ο ηλικιωμένος ζωγράφος με τη γενειάδα και τα γυαλιά σύρει μια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3335" y="3098168"/>
            <a:ext cx="3902560" cy="2929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298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198306" y="308555"/>
            <a:ext cx="7196743" cy="1200329"/>
          </a:xfrm>
          <a:prstGeom prst="rect">
            <a:avLst/>
          </a:prstGeom>
        </p:spPr>
        <p:txBody>
          <a:bodyPr wrap="square">
            <a:spAutoFit/>
          </a:bodyPr>
          <a:lstStyle/>
          <a:p>
            <a:r>
              <a:rPr lang="el-GR" dirty="0"/>
              <a:t>Η δύναμη της τέχνης οφείλεται στο γεγονός ότι μας δίνει την ευκαιρία να νιώσουμε μια </a:t>
            </a:r>
            <a:r>
              <a:rPr lang="el-GR" b="1" dirty="0">
                <a:solidFill>
                  <a:srgbClr val="C00000"/>
                </a:solidFill>
              </a:rPr>
              <a:t>ψυχολογική και πνευματική ακεραιότητα </a:t>
            </a:r>
            <a:r>
              <a:rPr lang="el-GR" dirty="0"/>
              <a:t>γιατί υπάρχει ένα έμφυτο «θεραπευτικό» στοιχείο στη διαδικασία.</a:t>
            </a:r>
            <a:br>
              <a:rPr lang="el-GR" dirty="0"/>
            </a:br>
            <a:endParaRPr lang="el-GR"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924944"/>
            <a:ext cx="2301970" cy="290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descr="Βρυξέλλες: Ψυχική θεραπεία με συμμετοχή σε καλλιτεχνική δραστηριότητ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3308199"/>
            <a:ext cx="3893843" cy="2349995"/>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1187622" y="1517355"/>
            <a:ext cx="7207425" cy="923330"/>
          </a:xfrm>
          <a:prstGeom prst="rect">
            <a:avLst/>
          </a:prstGeom>
        </p:spPr>
        <p:txBody>
          <a:bodyPr wrap="square">
            <a:spAutoFit/>
          </a:bodyPr>
          <a:lstStyle/>
          <a:p>
            <a:r>
              <a:rPr lang="el-GR" dirty="0"/>
              <a:t>Ο χορός, η μουσική, η ζωγραφική, το θέατρο έχουν αποδεδειγμένα οφέλη στην </a:t>
            </a:r>
            <a:r>
              <a:rPr lang="el-GR" b="1" dirty="0">
                <a:solidFill>
                  <a:srgbClr val="C00000"/>
                </a:solidFill>
              </a:rPr>
              <a:t>αυτοεκτίμηση</a:t>
            </a:r>
            <a:r>
              <a:rPr lang="el-GR" dirty="0"/>
              <a:t>, την </a:t>
            </a:r>
            <a:r>
              <a:rPr lang="el-GR" b="1" dirty="0">
                <a:solidFill>
                  <a:srgbClr val="C00000"/>
                </a:solidFill>
              </a:rPr>
              <a:t>αυτοπεποίθηση</a:t>
            </a:r>
            <a:r>
              <a:rPr lang="el-GR" dirty="0"/>
              <a:t>, τις </a:t>
            </a:r>
            <a:r>
              <a:rPr lang="el-GR" b="1" dirty="0">
                <a:solidFill>
                  <a:srgbClr val="C00000"/>
                </a:solidFill>
              </a:rPr>
              <a:t>κοινωνικές</a:t>
            </a:r>
            <a:r>
              <a:rPr lang="el-GR" dirty="0">
                <a:solidFill>
                  <a:srgbClr val="C00000"/>
                </a:solidFill>
              </a:rPr>
              <a:t> </a:t>
            </a:r>
            <a:r>
              <a:rPr lang="el-GR" b="1" dirty="0">
                <a:solidFill>
                  <a:srgbClr val="C00000"/>
                </a:solidFill>
              </a:rPr>
              <a:t>δεξιότητες</a:t>
            </a:r>
            <a:r>
              <a:rPr lang="el-GR" dirty="0"/>
              <a:t> και συνεπώς στην </a:t>
            </a:r>
            <a:r>
              <a:rPr lang="el-GR" b="1" dirty="0">
                <a:solidFill>
                  <a:srgbClr val="C00000"/>
                </a:solidFill>
              </a:rPr>
              <a:t>καλύτερη</a:t>
            </a:r>
            <a:r>
              <a:rPr lang="el-GR" dirty="0">
                <a:solidFill>
                  <a:srgbClr val="C00000"/>
                </a:solidFill>
              </a:rPr>
              <a:t> </a:t>
            </a:r>
            <a:r>
              <a:rPr lang="el-GR" b="1" dirty="0">
                <a:solidFill>
                  <a:srgbClr val="C00000"/>
                </a:solidFill>
              </a:rPr>
              <a:t>διάθεση</a:t>
            </a:r>
            <a:r>
              <a:rPr lang="el-GR" dirty="0">
                <a:solidFill>
                  <a:srgbClr val="C00000"/>
                </a:solidFill>
              </a:rPr>
              <a:t> </a:t>
            </a:r>
            <a:r>
              <a:rPr lang="el-GR" dirty="0"/>
              <a:t>και στη </a:t>
            </a:r>
            <a:r>
              <a:rPr lang="el-GR" b="1" dirty="0">
                <a:solidFill>
                  <a:srgbClr val="C00000"/>
                </a:solidFill>
              </a:rPr>
              <a:t>μείωση του άγχους. </a:t>
            </a:r>
          </a:p>
        </p:txBody>
      </p:sp>
    </p:spTree>
    <p:extLst>
      <p:ext uri="{BB962C8B-B14F-4D97-AF65-F5344CB8AC3E}">
        <p14:creationId xmlns:p14="http://schemas.microsoft.com/office/powerpoint/2010/main" val="23314936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611560" y="548680"/>
            <a:ext cx="7848872" cy="2308324"/>
          </a:xfrm>
          <a:prstGeom prst="rect">
            <a:avLst/>
          </a:prstGeom>
        </p:spPr>
        <p:txBody>
          <a:bodyPr wrap="square">
            <a:spAutoFit/>
          </a:bodyPr>
          <a:lstStyle/>
          <a:p>
            <a:r>
              <a:rPr lang="el-GR" dirty="0" smtClean="0"/>
              <a:t> </a:t>
            </a:r>
          </a:p>
          <a:p>
            <a:r>
              <a:rPr lang="el-GR" dirty="0" smtClean="0"/>
              <a:t>Ένας </a:t>
            </a:r>
            <a:r>
              <a:rPr lang="el-GR" dirty="0"/>
              <a:t>από τους λόγους που η τέχνη είναι τόσο σημαντική για τη ζωή μας είναι ότι μας προσφέρει την </a:t>
            </a:r>
            <a:r>
              <a:rPr lang="el-GR" b="1" dirty="0">
                <a:solidFill>
                  <a:srgbClr val="FF0000"/>
                </a:solidFill>
              </a:rPr>
              <a:t>εμπειρία να αφοσιωθούμε σε κάτι μη υλικό</a:t>
            </a:r>
            <a:r>
              <a:rPr lang="el-GR" dirty="0"/>
              <a:t>. </a:t>
            </a:r>
            <a:endParaRPr lang="el-GR" dirty="0" smtClean="0"/>
          </a:p>
          <a:p>
            <a:r>
              <a:rPr lang="el-GR" dirty="0" smtClean="0"/>
              <a:t>Η </a:t>
            </a:r>
            <a:r>
              <a:rPr lang="el-GR" dirty="0"/>
              <a:t>ίδια η έκφραση της ατομικότητάς μας, μέσω της τέχνης, μας επιτρέπει </a:t>
            </a:r>
            <a:r>
              <a:rPr lang="el-GR" b="1" dirty="0"/>
              <a:t>να συνδεθούμε με πράξεις και συνήθειες που έχουν εδραιώσει άλλοι πριν από εμάς και να ξαναβρούμε την σχέση με την κοινωνία που ζούμε</a:t>
            </a:r>
            <a:r>
              <a:rPr lang="el-GR" dirty="0"/>
              <a:t>. </a:t>
            </a:r>
            <a:endParaRPr lang="el-GR" dirty="0" smtClean="0"/>
          </a:p>
          <a:p>
            <a:r>
              <a:rPr lang="el-GR" dirty="0" smtClean="0"/>
              <a:t>Η </a:t>
            </a:r>
            <a:r>
              <a:rPr lang="el-GR" dirty="0"/>
              <a:t>έρευνα εξάλλου έχει δείξει ότι υπάρχουν ξεκάθαρα οφέλη από την ενασχόληση με την τέχνη στην ψυχική μας υγεία.</a:t>
            </a:r>
          </a:p>
        </p:txBody>
      </p:sp>
      <p:pic>
        <p:nvPicPr>
          <p:cNvPr id="3074" name="Picture 2" descr="Παγκόσμια Μέρα Ποίησης - Η ανύψωση της ανθρώπινης προσωπικότητας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573016"/>
            <a:ext cx="4147125" cy="21602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nternational Latin Dance και Ιμπεριαλισμός | omniat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338" y="3426004"/>
            <a:ext cx="3971150" cy="2309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736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67544" y="404664"/>
            <a:ext cx="7992888" cy="2862322"/>
          </a:xfrm>
          <a:prstGeom prst="rect">
            <a:avLst/>
          </a:prstGeom>
        </p:spPr>
        <p:txBody>
          <a:bodyPr wrap="square">
            <a:spAutoFit/>
          </a:bodyPr>
          <a:lstStyle/>
          <a:p>
            <a:r>
              <a:rPr lang="el-GR" dirty="0" smtClean="0"/>
              <a:t>Το </a:t>
            </a:r>
            <a:r>
              <a:rPr lang="el-GR" dirty="0"/>
              <a:t>πιο βασικό στοιχείο είναι ότι η συμμετοχή σε δραστηριότητες που περιλαμβάνουν τέχνη γίνεται συνήθως σε </a:t>
            </a:r>
            <a:r>
              <a:rPr lang="el-GR" b="1" dirty="0">
                <a:solidFill>
                  <a:srgbClr val="0070C0"/>
                </a:solidFill>
              </a:rPr>
              <a:t>ομαδικό επίπεδο</a:t>
            </a:r>
            <a:r>
              <a:rPr lang="el-GR" dirty="0"/>
              <a:t>. Ακόμα κι αν κάποιος υποφέρει από ένα πρόβλημα ψυχικής υγείας, η τέχνη μπορεί να γίνει ο μηχανισμός μέσω του οποίου θα μπορέσει να συνδεθεί, να εξερευνήσει και να συμμετέχει ως ενεργό κομμάτι της κοινωνίας. </a:t>
            </a:r>
            <a:endParaRPr lang="el-GR" dirty="0" smtClean="0"/>
          </a:p>
          <a:p>
            <a:endParaRPr lang="el-GR" dirty="0" smtClean="0"/>
          </a:p>
          <a:p>
            <a:r>
              <a:rPr lang="el-GR" dirty="0" smtClean="0"/>
              <a:t>Για </a:t>
            </a:r>
            <a:r>
              <a:rPr lang="el-GR" dirty="0"/>
              <a:t>έναν άνθρωπο που το ψυχικό πρόβλημα διαταράσσει την σχέση του με τους άλλους και τον εαυτό του, </a:t>
            </a:r>
            <a:r>
              <a:rPr lang="el-GR" b="1" dirty="0">
                <a:solidFill>
                  <a:srgbClr val="0070C0"/>
                </a:solidFill>
              </a:rPr>
              <a:t>η τέχνη γίνεται ο τρόπος να συνδεθεί ξανά με το υγιές κομμάτι του και μπορεί να τον βοηθήσει να γίνει πιο ανθεκτικός απέναντι στην ασθένεια και τις δυσκολίες</a:t>
            </a:r>
            <a:r>
              <a:rPr lang="el-GR" dirty="0"/>
              <a:t>.</a:t>
            </a:r>
          </a:p>
        </p:txBody>
      </p:sp>
      <p:pic>
        <p:nvPicPr>
          <p:cNvPr id="1026" name="Picture 2" descr="https://i0.wp.com/kontasou.com/wp-content/uploads/2014/05/dancing.jpg?resize=624%2C509&amp;ss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3800295"/>
            <a:ext cx="3087846" cy="251877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656" y="3829639"/>
            <a:ext cx="4466405" cy="251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764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03977" y="87623"/>
            <a:ext cx="5482952" cy="922114"/>
          </a:xfrm>
        </p:spPr>
        <p:txBody>
          <a:bodyPr/>
          <a:lstStyle/>
          <a:p>
            <a:r>
              <a:rPr lang="el-GR" dirty="0" smtClean="0">
                <a:solidFill>
                  <a:srgbClr val="C00000"/>
                </a:solidFill>
              </a:rPr>
              <a:t>Νέες μορφές τέχνης</a:t>
            </a:r>
            <a:endParaRPr lang="el-GR" dirty="0">
              <a:solidFill>
                <a:srgbClr val="C00000"/>
              </a:solidFill>
            </a:endParaRPr>
          </a:p>
        </p:txBody>
      </p:sp>
      <p:sp>
        <p:nvSpPr>
          <p:cNvPr id="3" name="Θέση περιεχομένου 2"/>
          <p:cNvSpPr>
            <a:spLocks noGrp="1"/>
          </p:cNvSpPr>
          <p:nvPr>
            <p:ph idx="1"/>
          </p:nvPr>
        </p:nvSpPr>
        <p:spPr>
          <a:xfrm>
            <a:off x="473010" y="941649"/>
            <a:ext cx="6458486" cy="1428326"/>
          </a:xfrm>
        </p:spPr>
        <p:txBody>
          <a:bodyPr>
            <a:normAutofit/>
          </a:bodyPr>
          <a:lstStyle/>
          <a:p>
            <a:pPr marL="0" indent="0">
              <a:buNone/>
            </a:pPr>
            <a:r>
              <a:rPr lang="el-GR" sz="2000" dirty="0" smtClean="0"/>
              <a:t>Νέα μέσα, όπως ο κινηματογράφος, η φωτογραφία, το βίντεο, η αφίσα έρχονται σήμερα να συνεισφέρουν στο ρόλο που είχαν οι παλιές μορφές τέχνης όπως η ζωγραφική, το θέατρο, η γλυπτική, η αρχιτεκτονική.</a:t>
            </a:r>
            <a:endParaRPr lang="el-GR" sz="2000" dirty="0"/>
          </a:p>
        </p:txBody>
      </p:sp>
      <p:pic>
        <p:nvPicPr>
          <p:cNvPr id="28678" name="Picture 6" descr="Πίνακας - Αφίσα :: Τέχνη"/>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4111" y="548680"/>
            <a:ext cx="1800199" cy="1800200"/>
          </a:xfrm>
          <a:prstGeom prst="rect">
            <a:avLst/>
          </a:prstGeom>
          <a:noFill/>
          <a:extLst>
            <a:ext uri="{909E8E84-426E-40DD-AFC4-6F175D3DCCD1}">
              <a14:hiddenFill xmlns:a14="http://schemas.microsoft.com/office/drawing/2010/main">
                <a:solidFill>
                  <a:srgbClr val="FFFFFF"/>
                </a:solidFill>
              </a14:hiddenFill>
            </a:ext>
          </a:extLst>
        </p:spPr>
      </p:pic>
      <p:pic>
        <p:nvPicPr>
          <p:cNvPr id="28680" name="Picture 8" descr="Αφίσα Manhattan - ligh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977" y="4836839"/>
            <a:ext cx="2539353" cy="1699674"/>
          </a:xfrm>
          <a:prstGeom prst="rect">
            <a:avLst/>
          </a:prstGeom>
          <a:noFill/>
          <a:extLst>
            <a:ext uri="{909E8E84-426E-40DD-AFC4-6F175D3DCCD1}">
              <a14:hiddenFill xmlns:a14="http://schemas.microsoft.com/office/drawing/2010/main">
                <a:solidFill>
                  <a:srgbClr val="FFFFFF"/>
                </a:solidFill>
              </a14:hiddenFill>
            </a:ext>
          </a:extLst>
        </p:spPr>
      </p:pic>
      <p:pic>
        <p:nvPicPr>
          <p:cNvPr id="28682" name="Picture 10" descr="Αφίσες ταινιών by Chris Dios on Movies | Αφίσες, Ταινίες"/>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2949114"/>
            <a:ext cx="2376264" cy="3609097"/>
          </a:xfrm>
          <a:prstGeom prst="rect">
            <a:avLst/>
          </a:prstGeom>
          <a:noFill/>
          <a:extLst>
            <a:ext uri="{909E8E84-426E-40DD-AFC4-6F175D3DCCD1}">
              <a14:hiddenFill xmlns:a14="http://schemas.microsoft.com/office/drawing/2010/main">
                <a:solidFill>
                  <a:srgbClr val="FFFFFF"/>
                </a:solidFill>
              </a14:hiddenFill>
            </a:ext>
          </a:extLst>
        </p:spPr>
      </p:pic>
      <p:pic>
        <p:nvPicPr>
          <p:cNvPr id="28684" name="Picture 12" descr="26 καταπληκτικές φωτογραφίες από το μεγαλύτερο διαγωνισμό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977" y="2949114"/>
            <a:ext cx="2564768" cy="1710570"/>
          </a:xfrm>
          <a:prstGeom prst="rect">
            <a:avLst/>
          </a:prstGeom>
          <a:noFill/>
          <a:extLst>
            <a:ext uri="{909E8E84-426E-40DD-AFC4-6F175D3DCCD1}">
              <a14:hiddenFill xmlns:a14="http://schemas.microsoft.com/office/drawing/2010/main">
                <a:solidFill>
                  <a:srgbClr val="FFFFFF"/>
                </a:solidFill>
              </a14:hiddenFill>
            </a:ext>
          </a:extLst>
        </p:spPr>
      </p:pic>
      <p:pic>
        <p:nvPicPr>
          <p:cNvPr id="28686" name="Picture 14" descr="Vintage, ασπρόμαυρες φωτογραφίες από το Παρίσι | beautynot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895" y="2949114"/>
            <a:ext cx="2305183" cy="3587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129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23528" y="1124744"/>
            <a:ext cx="4824536" cy="4801314"/>
          </a:xfrm>
          <a:prstGeom prst="rect">
            <a:avLst/>
          </a:prstGeom>
        </p:spPr>
        <p:txBody>
          <a:bodyPr wrap="square">
            <a:spAutoFit/>
          </a:bodyPr>
          <a:lstStyle/>
          <a:p>
            <a:r>
              <a:rPr lang="el-GR" dirty="0"/>
              <a:t>«Τα 80-100 δισεκατομμύρια νευρικά κύτταρα και οι μεταξύ τους συνάψεις δημιουργούν τον ανθρώπινο εγκέφαλο, την πολυπλοκότερη δομή που υπάρχει στο </a:t>
            </a:r>
            <a:r>
              <a:rPr lang="el-GR" dirty="0" smtClean="0"/>
              <a:t>σύμπαν……</a:t>
            </a:r>
          </a:p>
          <a:p>
            <a:r>
              <a:rPr lang="el-GR" dirty="0"/>
              <a:t>Θ</a:t>
            </a:r>
            <a:r>
              <a:rPr lang="el-GR" dirty="0" smtClean="0"/>
              <a:t>α </a:t>
            </a:r>
            <a:r>
              <a:rPr lang="el-GR" dirty="0"/>
              <a:t>επικεντρωθούμε σε ένα μόνο από τα εκπληκτικά του επιτεύγματα, την </a:t>
            </a:r>
            <a:r>
              <a:rPr lang="el-GR" b="1" dirty="0"/>
              <a:t>αντίληψη της ομορφιάς</a:t>
            </a:r>
            <a:r>
              <a:rPr lang="el-GR" dirty="0"/>
              <a:t> και τη </a:t>
            </a:r>
            <a:r>
              <a:rPr lang="el-GR" b="1" dirty="0"/>
              <a:t>δημιουργία της τέχνης </a:t>
            </a:r>
            <a:r>
              <a:rPr lang="el-GR" dirty="0"/>
              <a:t>(αισθητική</a:t>
            </a:r>
            <a:r>
              <a:rPr lang="el-GR" dirty="0" smtClean="0"/>
              <a:t>).</a:t>
            </a:r>
          </a:p>
          <a:p>
            <a:r>
              <a:rPr lang="el-GR" dirty="0" smtClean="0"/>
              <a:t> </a:t>
            </a:r>
            <a:r>
              <a:rPr lang="el-GR" dirty="0"/>
              <a:t>Η συνείδηση από τη μια αποτελεί προϋπόθεση για την αντίληψη της ομορφιάς και την ανάδυση της τέχνης και από την άλλη η ύπαρξή της προϋποθέτει έναν πολύπλοκο εγκέφαλο – έναν δημιουργικό εγκέφαλο που να μπορεί να οραματίζεται τον κόσμο με αφηρημένο τρόπο και να χρησιμοποιεί σύμβολα για τα πραγματικά αντικείμενα. Κατά συνέπεια, η αισθητική έχει ισχυρή </a:t>
            </a:r>
            <a:r>
              <a:rPr lang="el-GR" dirty="0" smtClean="0"/>
              <a:t>νευροβιολογική </a:t>
            </a:r>
            <a:r>
              <a:rPr lang="el-GR" dirty="0"/>
              <a:t>βάση».</a:t>
            </a:r>
          </a:p>
        </p:txBody>
      </p:sp>
      <p:sp>
        <p:nvSpPr>
          <p:cNvPr id="3" name="Ορθογώνιο 2"/>
          <p:cNvSpPr/>
          <p:nvPr/>
        </p:nvSpPr>
        <p:spPr>
          <a:xfrm>
            <a:off x="323528" y="401065"/>
            <a:ext cx="6085127" cy="369332"/>
          </a:xfrm>
          <a:prstGeom prst="rect">
            <a:avLst/>
          </a:prstGeom>
        </p:spPr>
        <p:txBody>
          <a:bodyPr wrap="none">
            <a:spAutoFit/>
          </a:bodyPr>
          <a:lstStyle/>
          <a:p>
            <a:r>
              <a:rPr lang="el-GR" dirty="0"/>
              <a:t> </a:t>
            </a:r>
            <a:r>
              <a:rPr lang="el-GR" b="1" dirty="0" smtClean="0"/>
              <a:t>Από διάλεξη του καθηγητής </a:t>
            </a:r>
            <a:r>
              <a:rPr lang="el-GR" b="1" dirty="0"/>
              <a:t>του ΑΠΘ Θανάσης </a:t>
            </a:r>
            <a:r>
              <a:rPr lang="el-GR" b="1" dirty="0" smtClean="0"/>
              <a:t>Ντινόπουλου</a:t>
            </a:r>
            <a:r>
              <a:rPr lang="el-GR" b="1" dirty="0"/>
              <a:t> </a:t>
            </a:r>
          </a:p>
        </p:txBody>
      </p:sp>
      <p:pic>
        <p:nvPicPr>
          <p:cNvPr id="4" name="Picture 2" descr="Όταν η επιστημονική γνώση του εγκεφάλου μετατρέπεται σε ιδεολογία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8321" y="1124744"/>
            <a:ext cx="3438525" cy="487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605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331640" y="1124744"/>
            <a:ext cx="6656521" cy="923330"/>
          </a:xfrm>
          <a:prstGeom prst="rect">
            <a:avLst/>
          </a:prstGeom>
        </p:spPr>
        <p:txBody>
          <a:bodyPr wrap="square">
            <a:spAutoFit/>
          </a:bodyPr>
          <a:lstStyle/>
          <a:p>
            <a:r>
              <a:rPr lang="el-GR" dirty="0"/>
              <a:t>Μέσω της δημιουργίας </a:t>
            </a:r>
            <a:r>
              <a:rPr lang="el-GR" dirty="0" smtClean="0"/>
              <a:t>ο άνθρωπος έχει </a:t>
            </a:r>
            <a:r>
              <a:rPr lang="el-GR" dirty="0"/>
              <a:t>τη δυνατότητα να αυτοεκπληρώνεται, να χαλαρώνει και να αποβάλει την ένταση της καθημερινότητας. Η ενασχόληση με την τέχνη είναι θεραπευτική.</a:t>
            </a:r>
          </a:p>
        </p:txBody>
      </p:sp>
      <p:pic>
        <p:nvPicPr>
          <p:cNvPr id="2050" name="Picture 2" descr="Θεραπεία μέσω των τεχνών: ποια είναι τα οφέλη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996952"/>
            <a:ext cx="4366505" cy="26126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Εκπαιδευτικά προγράμματα Δεκεμβρίου για παιδιά, γονείς και σχολεία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695" y="2996952"/>
            <a:ext cx="3200466" cy="261262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2843275" y="260648"/>
            <a:ext cx="3405484" cy="584775"/>
          </a:xfrm>
          <a:prstGeom prst="rect">
            <a:avLst/>
          </a:prstGeom>
        </p:spPr>
        <p:txBody>
          <a:bodyPr wrap="none">
            <a:spAutoFit/>
          </a:bodyPr>
          <a:lstStyle/>
          <a:p>
            <a:r>
              <a:rPr lang="el-GR" sz="3200" b="1" dirty="0">
                <a:solidFill>
                  <a:srgbClr val="C00000"/>
                </a:solidFill>
              </a:rPr>
              <a:t>Η τέχνη θεραπεύει</a:t>
            </a:r>
          </a:p>
        </p:txBody>
      </p:sp>
    </p:spTree>
    <p:extLst>
      <p:ext uri="{BB962C8B-B14F-4D97-AF65-F5344CB8AC3E}">
        <p14:creationId xmlns:p14="http://schemas.microsoft.com/office/powerpoint/2010/main" val="3098458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544488" y="548680"/>
            <a:ext cx="7981478" cy="1754326"/>
          </a:xfrm>
          <a:prstGeom prst="rect">
            <a:avLst/>
          </a:prstGeom>
        </p:spPr>
        <p:txBody>
          <a:bodyPr wrap="square">
            <a:spAutoFit/>
          </a:bodyPr>
          <a:lstStyle/>
          <a:p>
            <a:r>
              <a:rPr lang="el-GR" dirty="0"/>
              <a:t>Κάποιοι άνθρωποι αφοσιώνονται σε δημιουργικές δραστηριότητες ως χόμπι και κάποιοι άλλοι το κάνουν ως επάγγελμα, </a:t>
            </a:r>
            <a:endParaRPr lang="el-GR" dirty="0" smtClean="0"/>
          </a:p>
          <a:p>
            <a:endParaRPr lang="el-GR" dirty="0"/>
          </a:p>
          <a:p>
            <a:r>
              <a:rPr lang="el-GR" dirty="0" smtClean="0"/>
              <a:t>αλλά </a:t>
            </a:r>
            <a:r>
              <a:rPr lang="el-GR" dirty="0"/>
              <a:t>ασχέτως του τρόπου που έχουμε επιλέξει </a:t>
            </a:r>
            <a:r>
              <a:rPr lang="el-GR" b="1" dirty="0"/>
              <a:t>να απελευθερώνουμε τη φαντασία και την ανάγκη μας για έκφραση</a:t>
            </a:r>
            <a:r>
              <a:rPr lang="el-GR" dirty="0"/>
              <a:t>, είναι ξεκάθαρο ότι η δημιουργία είναι </a:t>
            </a:r>
            <a:r>
              <a:rPr lang="el-GR" b="1" dirty="0">
                <a:solidFill>
                  <a:srgbClr val="C00000"/>
                </a:solidFill>
              </a:rPr>
              <a:t>αναπόσπαστο κομμάτι της ανθρώπινης υπόστασης</a:t>
            </a:r>
            <a:r>
              <a:rPr lang="el-GR" dirty="0"/>
              <a:t>.</a:t>
            </a:r>
          </a:p>
        </p:txBody>
      </p:sp>
      <p:sp>
        <p:nvSpPr>
          <p:cNvPr id="4" name="Ορθογώνιο 3"/>
          <p:cNvSpPr/>
          <p:nvPr/>
        </p:nvSpPr>
        <p:spPr>
          <a:xfrm>
            <a:off x="460375" y="2538684"/>
            <a:ext cx="7914406" cy="2061346"/>
          </a:xfrm>
          <a:prstGeom prst="rect">
            <a:avLst/>
          </a:prstGeom>
        </p:spPr>
        <p:txBody>
          <a:bodyPr wrap="square">
            <a:spAutoFit/>
          </a:bodyPr>
          <a:lstStyle/>
          <a:p>
            <a:r>
              <a:rPr lang="el-GR" dirty="0"/>
              <a:t>Ίχνη δημιουργίας βρίσκουμε από την προϊστορική περίοδο: περισσότερα από 39.900 χρόνια πριν, οι πρόγονοί μας σκάλιζαν στις σπηλιές, ζωγραφιές ζώων και ανθρώπινων φιγούρων</a:t>
            </a:r>
            <a:r>
              <a:rPr lang="el-GR" dirty="0" smtClean="0"/>
              <a:t>.</a:t>
            </a:r>
          </a:p>
          <a:p>
            <a:endParaRPr lang="el-GR" dirty="0" smtClean="0"/>
          </a:p>
          <a:p>
            <a:r>
              <a:rPr lang="el-GR" dirty="0"/>
              <a:t>Αυτή μας </a:t>
            </a:r>
            <a:r>
              <a:rPr lang="el-GR" b="1" dirty="0"/>
              <a:t>εξυπηρέτησε και στην επιβίωσή μας</a:t>
            </a:r>
            <a:r>
              <a:rPr lang="el-GR" dirty="0"/>
              <a:t>, καθώς μάθαμε να δημιουργούμε εργαλεία και καταφύγια, να μαγειρεύουμε, να φτιάχνουμε φάρμακα για διάφορες ασθένειες κλπ.</a:t>
            </a:r>
          </a:p>
        </p:txBody>
      </p:sp>
      <p:sp>
        <p:nvSpPr>
          <p:cNvPr id="5" name="Ορθογώνιο 4"/>
          <p:cNvSpPr/>
          <p:nvPr/>
        </p:nvSpPr>
        <p:spPr>
          <a:xfrm>
            <a:off x="544488" y="4818551"/>
            <a:ext cx="4968552" cy="1477328"/>
          </a:xfrm>
          <a:prstGeom prst="rect">
            <a:avLst/>
          </a:prstGeom>
        </p:spPr>
        <p:txBody>
          <a:bodyPr wrap="square">
            <a:spAutoFit/>
          </a:bodyPr>
          <a:lstStyle/>
          <a:p>
            <a:r>
              <a:rPr lang="el-GR" dirty="0"/>
              <a:t>Μ</a:t>
            </a:r>
            <a:r>
              <a:rPr lang="el-GR" dirty="0" smtClean="0"/>
              <a:t>εγάλος </a:t>
            </a:r>
            <a:r>
              <a:rPr lang="el-GR" dirty="0"/>
              <a:t>όγκος ερευνών στον ιατρικό τομέα έχει επίσης υποστηρίξει ότι η </a:t>
            </a:r>
            <a:r>
              <a:rPr lang="el-GR" b="1" dirty="0">
                <a:solidFill>
                  <a:srgbClr val="C00000"/>
                </a:solidFill>
              </a:rPr>
              <a:t>τέχνη</a:t>
            </a:r>
            <a:r>
              <a:rPr lang="el-GR" dirty="0"/>
              <a:t> – και πιο συγκεκριμένα η </a:t>
            </a:r>
            <a:r>
              <a:rPr lang="el-GR" b="1" dirty="0" smtClean="0">
                <a:solidFill>
                  <a:srgbClr val="C00000"/>
                </a:solidFill>
              </a:rPr>
              <a:t>δημιουργία</a:t>
            </a:r>
            <a:r>
              <a:rPr lang="el-GR" dirty="0" smtClean="0"/>
              <a:t> </a:t>
            </a:r>
            <a:r>
              <a:rPr lang="el-GR" dirty="0"/>
              <a:t>είναι, για την ακρίβεια, </a:t>
            </a:r>
            <a:r>
              <a:rPr lang="el-GR" dirty="0" smtClean="0"/>
              <a:t>πολύ </a:t>
            </a:r>
            <a:r>
              <a:rPr lang="el-GR" dirty="0"/>
              <a:t>χρήσιμη στην ψυχική και σωματική μας ευεξία.</a:t>
            </a:r>
          </a:p>
        </p:txBody>
      </p:sp>
      <p:sp>
        <p:nvSpPr>
          <p:cNvPr id="2" name="AutoShape 2" descr="Σπήλαιο Λασκώ - Βικιπαίδει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3076" name="Picture 4" descr="Σπήλαιο Λασκώ - Βικιπαίδει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4825" y="4449923"/>
            <a:ext cx="2796902" cy="184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99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95536" y="552401"/>
            <a:ext cx="4176464" cy="2862322"/>
          </a:xfrm>
          <a:prstGeom prst="rect">
            <a:avLst/>
          </a:prstGeom>
        </p:spPr>
        <p:txBody>
          <a:bodyPr wrap="square">
            <a:spAutoFit/>
          </a:bodyPr>
          <a:lstStyle/>
          <a:p>
            <a:r>
              <a:rPr lang="el-GR" dirty="0"/>
              <a:t>Βοηθάει στη δημιουργία μιας απελευθερωτικής σχέσης μεταξύ του </a:t>
            </a:r>
            <a:r>
              <a:rPr lang="el-GR" b="1" dirty="0"/>
              <a:t>Εγώ</a:t>
            </a:r>
            <a:r>
              <a:rPr lang="el-GR" dirty="0"/>
              <a:t> και του </a:t>
            </a:r>
            <a:r>
              <a:rPr lang="el-GR" b="1" dirty="0"/>
              <a:t>Εσύ</a:t>
            </a:r>
            <a:r>
              <a:rPr lang="el-GR" dirty="0"/>
              <a:t>. </a:t>
            </a:r>
            <a:endParaRPr lang="el-GR" dirty="0" smtClean="0"/>
          </a:p>
          <a:p>
            <a:r>
              <a:rPr lang="el-GR" dirty="0" smtClean="0"/>
              <a:t>Δηλαδή </a:t>
            </a:r>
            <a:r>
              <a:rPr lang="el-GR" dirty="0"/>
              <a:t>μεταξύ του </a:t>
            </a:r>
            <a:r>
              <a:rPr lang="el-GR" b="1" dirty="0"/>
              <a:t>εσωτερικού κόσμου των ‘’ανομολόγητων’’ παραστάσεων </a:t>
            </a:r>
            <a:r>
              <a:rPr lang="el-GR" dirty="0"/>
              <a:t>και των </a:t>
            </a:r>
            <a:r>
              <a:rPr lang="el-GR" b="1" dirty="0"/>
              <a:t>εξωτερικών συμβιβασμών</a:t>
            </a:r>
            <a:r>
              <a:rPr lang="el-GR" dirty="0"/>
              <a:t>. Η καλλιτεχνική δραστηριότητα μπορεί να προσφέρει την έκφραση της συνείδησης και του ασυνείδητου με σκοπό την θεραπευτική αλλαγή.</a:t>
            </a:r>
          </a:p>
        </p:txBody>
      </p:sp>
      <p:pic>
        <p:nvPicPr>
          <p:cNvPr id="12290" name="Picture 2" descr="Εκφραστική θεραπεία μέσω τεχνών - Όταν η τέχνη θεραπεύει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5740" y="404664"/>
            <a:ext cx="4515156" cy="338437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Τιμή ρεκόρ για έργο του Αμερικανού Ζαν-Μισέλ Μπασκιά (εικόνες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806" y="4149080"/>
            <a:ext cx="4995139" cy="2536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269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87524" y="764026"/>
            <a:ext cx="4572000" cy="2031325"/>
          </a:xfrm>
          <a:prstGeom prst="rect">
            <a:avLst/>
          </a:prstGeom>
        </p:spPr>
        <p:txBody>
          <a:bodyPr>
            <a:spAutoFit/>
          </a:bodyPr>
          <a:lstStyle/>
          <a:p>
            <a:r>
              <a:rPr lang="el-GR" dirty="0"/>
              <a:t>Μέσα από τη τέχνη πολλοί αποφορτίζονται από τις πιέσεις και τις δυσκολίες της καθημερινότητας. Τα χαρακτηριστικά </a:t>
            </a:r>
            <a:r>
              <a:rPr lang="el-GR" b="1" dirty="0">
                <a:hlinkClick r:id="rId2" tooltip="ΑΥΤΟΓΝΩΣΙΑ"/>
              </a:rPr>
              <a:t>αυτογνωσίας </a:t>
            </a:r>
            <a:r>
              <a:rPr lang="el-GR" dirty="0"/>
              <a:t>των καλλιτεχνικών διαδικασιών συμβάλλουν στην εξέλιξη και την ωρίμανση της προσωπικότητας.</a:t>
            </a:r>
          </a:p>
        </p:txBody>
      </p:sp>
      <p:sp>
        <p:nvSpPr>
          <p:cNvPr id="3" name="Ορθογώνιο 2"/>
          <p:cNvSpPr/>
          <p:nvPr/>
        </p:nvSpPr>
        <p:spPr>
          <a:xfrm>
            <a:off x="4859524" y="3933056"/>
            <a:ext cx="4104456" cy="1800200"/>
          </a:xfrm>
          <a:prstGeom prst="rect">
            <a:avLst/>
          </a:prstGeom>
        </p:spPr>
        <p:txBody>
          <a:bodyPr wrap="square">
            <a:spAutoFit/>
          </a:bodyPr>
          <a:lstStyle/>
          <a:p>
            <a:r>
              <a:rPr lang="el-GR" dirty="0"/>
              <a:t>Η αξιοποίηση της τέχνης συμβάλλει στην ενίσχυση της ψυχοσωματικής υγείας, την </a:t>
            </a:r>
            <a:r>
              <a:rPr lang="el-GR" b="1" dirty="0">
                <a:solidFill>
                  <a:srgbClr val="0070C0"/>
                </a:solidFill>
              </a:rPr>
              <a:t>ενδυνάμωση των γνωστικών και συναισθηματικών λειτουργιών </a:t>
            </a:r>
            <a:r>
              <a:rPr lang="el-GR" dirty="0"/>
              <a:t>και την </a:t>
            </a:r>
            <a:r>
              <a:rPr lang="el-GR" b="1" dirty="0">
                <a:solidFill>
                  <a:srgbClr val="0070C0"/>
                </a:solidFill>
              </a:rPr>
              <a:t>αντιμετώπιση των ενδοψυχικών συγκρούσεων</a:t>
            </a:r>
            <a:r>
              <a:rPr lang="el-GR" b="1" dirty="0"/>
              <a:t>.</a:t>
            </a:r>
          </a:p>
        </p:txBody>
      </p:sp>
      <p:pic>
        <p:nvPicPr>
          <p:cNvPr id="3074" name="Picture 2" descr="moysiko paixnidi kai paidia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788512"/>
            <a:ext cx="3959932" cy="26399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ΕΙΚΑΣΤΙΚΗ ΑΓΩΓΗ Δίκτυο Εκπαιδευτικών Δημοτικής Εκπαίδευσης για το μά"/>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524" y="3393774"/>
            <a:ext cx="3749239"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67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636712" y="668900"/>
            <a:ext cx="7272808" cy="461665"/>
          </a:xfrm>
          <a:prstGeom prst="rect">
            <a:avLst/>
          </a:prstGeom>
        </p:spPr>
        <p:txBody>
          <a:bodyPr wrap="square">
            <a:spAutoFit/>
          </a:bodyPr>
          <a:lstStyle/>
          <a:p>
            <a:r>
              <a:rPr lang="el-GR" sz="2400" b="1" dirty="0">
                <a:solidFill>
                  <a:srgbClr val="C00000"/>
                </a:solidFill>
              </a:rPr>
              <a:t>Τα Οφέλη της Τέχνης για τον Άνθρωπο Είναι Τεράστια</a:t>
            </a:r>
          </a:p>
        </p:txBody>
      </p:sp>
      <p:sp>
        <p:nvSpPr>
          <p:cNvPr id="3" name="Ορθογώνιο 2"/>
          <p:cNvSpPr/>
          <p:nvPr/>
        </p:nvSpPr>
        <p:spPr>
          <a:xfrm>
            <a:off x="654291" y="1484784"/>
            <a:ext cx="7297960" cy="923330"/>
          </a:xfrm>
          <a:prstGeom prst="rect">
            <a:avLst/>
          </a:prstGeom>
        </p:spPr>
        <p:txBody>
          <a:bodyPr wrap="square">
            <a:spAutoFit/>
          </a:bodyPr>
          <a:lstStyle/>
          <a:p>
            <a:r>
              <a:rPr lang="el-GR" dirty="0"/>
              <a:t>Ανάμεσά τους, μια πρόσφατη έρευνα κατέδειξε σαφές ότι η </a:t>
            </a:r>
            <a:r>
              <a:rPr lang="el-GR" u="sng" dirty="0">
                <a:hlinkClick r:id="rId2"/>
              </a:rPr>
              <a:t>Τέχνη</a:t>
            </a:r>
            <a:r>
              <a:rPr lang="el-GR" dirty="0"/>
              <a:t> προσφέρει σημαντική απόλαυση στον άνθρωπο σε βιολογικό επίπεδο.</a:t>
            </a:r>
          </a:p>
        </p:txBody>
      </p:sp>
      <p:pic>
        <p:nvPicPr>
          <p:cNvPr id="5" name="Picture 8" descr="H νευροβιολογική βάση των συναισθημάτων και η επίδρασή τους στη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3628" y="2708920"/>
            <a:ext cx="3360372" cy="252028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042" y="2816931"/>
            <a:ext cx="5196070" cy="3897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7766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07975" y="404664"/>
            <a:ext cx="8072065" cy="1754326"/>
          </a:xfrm>
          <a:prstGeom prst="rect">
            <a:avLst/>
          </a:prstGeom>
        </p:spPr>
        <p:txBody>
          <a:bodyPr wrap="square">
            <a:spAutoFit/>
          </a:bodyPr>
          <a:lstStyle/>
          <a:p>
            <a:r>
              <a:rPr lang="el-GR" dirty="0"/>
              <a:t>Η Τέχνη, σε όλες τις μορφές της, είναι ικανή να </a:t>
            </a:r>
            <a:r>
              <a:rPr lang="el-GR" b="1" dirty="0"/>
              <a:t>προσφέρει γνώσεις </a:t>
            </a:r>
            <a:r>
              <a:rPr lang="el-GR" dirty="0"/>
              <a:t>στο άτομο και να το </a:t>
            </a:r>
            <a:r>
              <a:rPr lang="el-GR" b="1" dirty="0"/>
              <a:t>καλλιεργήσει πνευματικά</a:t>
            </a:r>
            <a:r>
              <a:rPr lang="el-GR" dirty="0"/>
              <a:t>. Αυτή η καλλιέργεια είναι ζωτικής σημασίας, δεδομένου ότι ο άνθρωπος οφείλει να εξελίσσεται. Είναι διαθέσιμη σε κάθε άτομο, χωρίς να λαμβάνεται υπόψη το μορφωτικό επίπεδο, η οικονομική κατάσταση ή το κοινωνικό υπόβαθρό του. Αυτό την καθιστά οικουμενική και εξυπηρετεί το σύνολο της κοινωνίας διαχρονικά.</a:t>
            </a:r>
          </a:p>
        </p:txBody>
      </p:sp>
      <p:sp>
        <p:nvSpPr>
          <p:cNvPr id="4" name="AutoShape 10" descr="Οι πίνακες του Ντελακρουά για την επανάσταση που συγκλόνισαν τους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15375" name="Picture 15" descr="Η μεγάλη αναδρομική έκθεση με έργα του Ραφαήλ"/>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592" y="2781863"/>
            <a:ext cx="5215728" cy="366681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7712" y="2781863"/>
            <a:ext cx="2961493" cy="3692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0252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59363" y="116632"/>
            <a:ext cx="8617293" cy="2072867"/>
          </a:xfrm>
          <a:prstGeom prst="rect">
            <a:avLst/>
          </a:prstGeom>
        </p:spPr>
        <p:txBody>
          <a:bodyPr wrap="square">
            <a:spAutoFit/>
          </a:bodyPr>
          <a:lstStyle/>
          <a:p>
            <a:r>
              <a:rPr lang="el-GR" dirty="0"/>
              <a:t>Τέλος, αξίζει να αναφερθεί ότι η Τέχνη είναι το όχημα που ταξιδεύει τον άνθρωπο σε άλλες εποχές. Μέσα από ταξίδια στην ιστορία, στο ένδοξο παρελθόν των λαών ή μέσα από τη μυθοπλασία, ο άνθρωπος κατανοεί καλύτερα την κοινωνία και το σύμπαν στο σύνολό του. Εξάλλου, ακόμη κι αν κάποιος δεν μπορεί να ταξιδέψει σε ένα μέρος που επιθυμεί, αυτό το ταξίδι γίνεται εφικτό με τη βοήθεια της Τέχνης.</a:t>
            </a:r>
            <a:br>
              <a:rPr lang="el-GR" dirty="0"/>
            </a:br>
            <a:r>
              <a:rPr lang="el-GR" dirty="0"/>
              <a:t>Από όλα τα παραπάνω που έχουν αναφερθεί, κατανοεί κανείς την τεράστια συνεισφορά της Τέχνης στην σύγχρονη κοινωνία.</a:t>
            </a:r>
          </a:p>
        </p:txBody>
      </p:sp>
      <p:pic>
        <p:nvPicPr>
          <p:cNvPr id="3" name="Picture 4" descr="Τέχνες - Πολιτισμοί και Μαθηματικ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363" y="2250090"/>
            <a:ext cx="3044948" cy="22760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Σωκράτης | Periplus C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4922" y="2276872"/>
            <a:ext cx="4331734" cy="20512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Οι πίνακες του Ντελακρουά για την επανάσταση που συγκλόνισαν τους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299" y="4496835"/>
            <a:ext cx="3034357" cy="22314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Αρχαία Ελληνικά Κείμενα από Μετάφραση - Ομηρικά 'Επη Ιλιάδα (Β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363" y="4722435"/>
            <a:ext cx="3044948" cy="201893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2932" y="4496835"/>
            <a:ext cx="1008111" cy="2245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31254" y="4050668"/>
            <a:ext cx="979657" cy="892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2946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5525" y="0"/>
            <a:ext cx="7787208" cy="1008112"/>
          </a:xfrm>
        </p:spPr>
        <p:txBody>
          <a:bodyPr>
            <a:normAutofit/>
          </a:bodyPr>
          <a:lstStyle/>
          <a:p>
            <a:r>
              <a:rPr lang="el-GR" sz="3100" b="1" dirty="0" smtClean="0">
                <a:solidFill>
                  <a:srgbClr val="FF0000"/>
                </a:solidFill>
              </a:rPr>
              <a:t>Μέσω της τέχνης οι λαοί επικοινωνούν</a:t>
            </a:r>
            <a:endParaRPr lang="el-GR" dirty="0">
              <a:solidFill>
                <a:srgbClr val="FF0000"/>
              </a:solidFill>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261" y="2673749"/>
            <a:ext cx="2740854" cy="1641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6763" y="1196751"/>
            <a:ext cx="2687702" cy="2784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61" y="4581128"/>
            <a:ext cx="2947209" cy="1987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0347" y="4315048"/>
            <a:ext cx="2718193" cy="2288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85429" y="4525686"/>
            <a:ext cx="2999036" cy="192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84710" y="1531194"/>
            <a:ext cx="3271466" cy="2450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6188" y="1265470"/>
            <a:ext cx="1905000"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4926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21059" y="260648"/>
            <a:ext cx="4702477" cy="2308324"/>
          </a:xfrm>
          <a:prstGeom prst="rect">
            <a:avLst/>
          </a:prstGeom>
        </p:spPr>
        <p:txBody>
          <a:bodyPr wrap="square">
            <a:spAutoFit/>
          </a:bodyPr>
          <a:lstStyle/>
          <a:p>
            <a:r>
              <a:rPr lang="el-GR" dirty="0" smtClean="0"/>
              <a:t>Η τέχνη αποτελεί  </a:t>
            </a:r>
            <a:r>
              <a:rPr lang="el-GR" dirty="0"/>
              <a:t>άριστο πεδίο για να δούμε πώς λειτουργεί η εικόνα του «Άλλου» στην επαφή μεταξύ πολιτισμών και τι σχέση έχει η εικόνα αυτή με την «πραγματικότητα» — ή, ακριβέστερα, με την αυτοεικόνα του «Άλλου». Με άλλα λόγια, μας θυμίζουν ότι όσο «εξωτικός» μας φαίνεται κάποιος, άλλο τόσο «εξωτικοί» του φαινόμαστε κι εμείς.</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935" y="3276299"/>
            <a:ext cx="5083645" cy="3355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182788" y="6294511"/>
            <a:ext cx="4988394" cy="461665"/>
          </a:xfrm>
          <a:prstGeom prst="rect">
            <a:avLst/>
          </a:prstGeom>
        </p:spPr>
        <p:txBody>
          <a:bodyPr wrap="square">
            <a:spAutoFit/>
          </a:bodyPr>
          <a:lstStyle/>
          <a:p>
            <a:r>
              <a:rPr lang="el-GR" sz="1200" dirty="0"/>
              <a:t>Οι Γιαπωνέζοι </a:t>
            </a:r>
            <a:r>
              <a:rPr lang="el-GR" sz="1200" dirty="0" smtClean="0"/>
              <a:t>απεικονίζουν </a:t>
            </a:r>
            <a:r>
              <a:rPr lang="el-GR" sz="1200" dirty="0"/>
              <a:t>τους δυτικούς.</a:t>
            </a:r>
            <a:br>
              <a:rPr lang="el-GR" sz="1200" dirty="0"/>
            </a:br>
            <a:r>
              <a:rPr lang="el-GR" sz="1200" dirty="0"/>
              <a:t>Μέσα του 19</a:t>
            </a:r>
            <a:r>
              <a:rPr lang="el-GR" sz="1200" baseline="30000" dirty="0"/>
              <a:t>ου</a:t>
            </a:r>
            <a:r>
              <a:rPr lang="el-GR" sz="1200" dirty="0"/>
              <a:t> αι.</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2793" y="154778"/>
            <a:ext cx="3495762" cy="349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4710" y="3933056"/>
            <a:ext cx="3631928"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6929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94792" y="476672"/>
            <a:ext cx="5112568" cy="2585323"/>
          </a:xfrm>
          <a:prstGeom prst="rect">
            <a:avLst/>
          </a:prstGeom>
        </p:spPr>
        <p:txBody>
          <a:bodyPr wrap="square">
            <a:spAutoFit/>
          </a:bodyPr>
          <a:lstStyle/>
          <a:p>
            <a:r>
              <a:rPr lang="el-GR" dirty="0"/>
              <a:t>Ένας άλλος σκοπός της Τέχνης είναι να εκφράζει ο καλλιτέχνης στο έργο του, συνειδητά ή ασυνείδητα, την κρίση του, να λέει τη γνώμη του για όσα παρατηρεί στη ζωή, να προβάλλει ή να λύνει τα προβλήματα που δημιουργεί η ζωή. Ο καλλιτέχνης έχει υποχρέωση και ανάγκη να παίρνει μέρος στη ζωή της κοινωνίας στην οποία ζει και να συμπαραστέκεται στους συμπολίτες του. </a:t>
            </a:r>
            <a:r>
              <a:rPr lang="el-GR" dirty="0">
                <a:hlinkClick r:id="rId2"/>
              </a:rPr>
              <a:t/>
            </a:r>
            <a:br>
              <a:rPr lang="el-GR" dirty="0">
                <a:hlinkClick r:id="rId2"/>
              </a:rPr>
            </a:br>
            <a:endParaRPr lang="el-GR" dirty="0"/>
          </a:p>
        </p:txBody>
      </p:sp>
      <p:pic>
        <p:nvPicPr>
          <p:cNvPr id="5122" name="Picture 2" descr="3NFH_Art_and_Honesty2_1010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620688"/>
            <a:ext cx="2985092" cy="4279701"/>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Και στεφανώθηκα την αγριλιά της Αττικής* -Bανδαλίζοντας το άγαλμα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362" y="3429000"/>
            <a:ext cx="4176464" cy="313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373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043608" y="242032"/>
            <a:ext cx="6912768" cy="2031325"/>
          </a:xfrm>
          <a:prstGeom prst="rect">
            <a:avLst/>
          </a:prstGeom>
        </p:spPr>
        <p:txBody>
          <a:bodyPr wrap="square">
            <a:spAutoFit/>
          </a:bodyPr>
          <a:lstStyle/>
          <a:p>
            <a:r>
              <a:rPr lang="el-GR" dirty="0"/>
              <a:t>Δύσκολα μπορεί να απαριθμήσει κανείς τις υπηρεσίες που προσφέρει η Τέχνη στο κοινωνικό σώμα. </a:t>
            </a:r>
            <a:endParaRPr lang="el-GR" dirty="0" smtClean="0"/>
          </a:p>
          <a:p>
            <a:r>
              <a:rPr lang="el-GR" dirty="0" smtClean="0"/>
              <a:t>Τραγουδάει </a:t>
            </a:r>
            <a:r>
              <a:rPr lang="el-GR" dirty="0"/>
              <a:t>τις </a:t>
            </a:r>
            <a:r>
              <a:rPr lang="el-GR" b="1" dirty="0"/>
              <a:t>εμπειρίες</a:t>
            </a:r>
            <a:r>
              <a:rPr lang="el-GR" dirty="0"/>
              <a:t> και τις </a:t>
            </a:r>
            <a:r>
              <a:rPr lang="el-GR" b="1" dirty="0"/>
              <a:t>προσδοκίες</a:t>
            </a:r>
            <a:r>
              <a:rPr lang="el-GR" dirty="0"/>
              <a:t>, τις </a:t>
            </a:r>
            <a:r>
              <a:rPr lang="el-GR" b="1" dirty="0"/>
              <a:t>χρείες</a:t>
            </a:r>
            <a:r>
              <a:rPr lang="el-GR" dirty="0"/>
              <a:t> και τις </a:t>
            </a:r>
            <a:r>
              <a:rPr lang="el-GR" b="1" dirty="0"/>
              <a:t>βλέψεις</a:t>
            </a:r>
            <a:r>
              <a:rPr lang="el-GR" dirty="0"/>
              <a:t> του ανθρώπου. Δίνει </a:t>
            </a:r>
            <a:r>
              <a:rPr lang="el-GR" b="1" dirty="0"/>
              <a:t>εορταστικό τόνο </a:t>
            </a:r>
            <a:r>
              <a:rPr lang="el-GR" dirty="0"/>
              <a:t>στις πιο </a:t>
            </a:r>
            <a:r>
              <a:rPr lang="el-GR" dirty="0">
                <a:solidFill>
                  <a:srgbClr val="0070C0"/>
                </a:solidFill>
              </a:rPr>
              <a:t>επίπονες και θλιβερές, στις πιο πικρές και πεζές περιστάσεις της ζωής</a:t>
            </a:r>
            <a:r>
              <a:rPr lang="el-GR" dirty="0"/>
              <a:t> και έτσι μπορεί ο άνθρωπος να “</a:t>
            </a:r>
            <a:r>
              <a:rPr lang="el-GR" b="1" dirty="0">
                <a:solidFill>
                  <a:srgbClr val="C00000"/>
                </a:solidFill>
              </a:rPr>
              <a:t>σηκώνεται</a:t>
            </a:r>
            <a:r>
              <a:rPr lang="el-GR" dirty="0"/>
              <a:t>”, να μη συνθλίβεται από τις χαρές και τις λύπες του, από τις επιτυχίες και τα δεινά του</a:t>
            </a:r>
            <a:r>
              <a:rPr lang="el-GR" dirty="0" smtClean="0"/>
              <a:t>.</a:t>
            </a:r>
          </a:p>
        </p:txBody>
      </p:sp>
      <p:pic>
        <p:nvPicPr>
          <p:cNvPr id="19460" name="Picture 4" descr="Η ιστορική καταγραφή του Δημ. Στεφ. Κουτσογιαννόπουλου | Pontos Ne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4122" y="2420887"/>
            <a:ext cx="6762254" cy="4382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0059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611561" y="476672"/>
            <a:ext cx="5832647" cy="1477328"/>
          </a:xfrm>
          <a:prstGeom prst="rect">
            <a:avLst/>
          </a:prstGeom>
        </p:spPr>
        <p:txBody>
          <a:bodyPr wrap="square">
            <a:spAutoFit/>
          </a:bodyPr>
          <a:lstStyle/>
          <a:p>
            <a:r>
              <a:rPr lang="el-GR" dirty="0"/>
              <a:t>Οι Έλληνες θεωρούσαν την Τέχνη, όχι απλή τέρψη, αλλά </a:t>
            </a:r>
            <a:r>
              <a:rPr lang="el-GR" b="1" dirty="0"/>
              <a:t>παιδεία έξοχη για τους πολίτες</a:t>
            </a:r>
            <a:r>
              <a:rPr lang="el-GR" dirty="0"/>
              <a:t>. Η απουσία της Τέχνης από τη ζωή ήταν αφόρητη γι’αυτούς, γιατί ισοδυναμεί όχι μόνο με άχαρη ζωή, αλλά με ζωή τυφλή, απαίδευτη, ακαλλιέργητη. </a:t>
            </a:r>
          </a:p>
        </p:txBody>
      </p:sp>
      <p:pic>
        <p:nvPicPr>
          <p:cNvPr id="20482" name="Picture 2" descr="Μήπως ευθύνονται οι αρχαίοι Έλληνες για τις ανασφάλειες γύρω από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2852936"/>
            <a:ext cx="2232247" cy="1674185"/>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Τα 7 σεξουαλικά βίτσια των αρχαίων Ελλήνων [εικόνες] | ΖΩΗ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476046"/>
            <a:ext cx="2016224" cy="1996261"/>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Acropolis, Athens, Greece | Horsemen, detail of the Procession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5089" y="2762615"/>
            <a:ext cx="2714625" cy="1685926"/>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Φτιάχνει πιστές απομιμήσεις αρχαίων οργάνων -Λύρα από χελώνα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9619" y="4869160"/>
            <a:ext cx="2952328" cy="1620180"/>
          </a:xfrm>
          <a:prstGeom prst="rect">
            <a:avLst/>
          </a:prstGeom>
          <a:noFill/>
          <a:extLst>
            <a:ext uri="{909E8E84-426E-40DD-AFC4-6F175D3DCCD1}">
              <a14:hiddenFill xmlns:a14="http://schemas.microsoft.com/office/drawing/2010/main">
                <a:solidFill>
                  <a:srgbClr val="FFFFFF"/>
                </a:solidFill>
              </a14:hiddenFill>
            </a:ext>
          </a:extLst>
        </p:spPr>
      </p:pic>
      <p:pic>
        <p:nvPicPr>
          <p:cNvPr id="20492" name="Picture 12" descr="μασκες αρχαίου θεάτρου"/>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61951" y="2597831"/>
            <a:ext cx="1558521" cy="2205869"/>
          </a:xfrm>
          <a:prstGeom prst="rect">
            <a:avLst/>
          </a:prstGeom>
          <a:noFill/>
          <a:extLst>
            <a:ext uri="{909E8E84-426E-40DD-AFC4-6F175D3DCCD1}">
              <a14:hiddenFill xmlns:a14="http://schemas.microsoft.com/office/drawing/2010/main">
                <a:solidFill>
                  <a:srgbClr val="FFFFFF"/>
                </a:solidFill>
              </a14:hiddenFill>
            </a:ext>
          </a:extLst>
        </p:spPr>
      </p:pic>
      <p:pic>
        <p:nvPicPr>
          <p:cNvPr id="20494" name="Picture 14" descr="276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3392" y="4803700"/>
            <a:ext cx="2784969" cy="1685640"/>
          </a:xfrm>
          <a:prstGeom prst="rect">
            <a:avLst/>
          </a:prstGeom>
          <a:noFill/>
          <a:extLst>
            <a:ext uri="{909E8E84-426E-40DD-AFC4-6F175D3DCCD1}">
              <a14:hiddenFill xmlns:a14="http://schemas.microsoft.com/office/drawing/2010/main">
                <a:solidFill>
                  <a:srgbClr val="FFFFFF"/>
                </a:solidFill>
              </a14:hiddenFill>
            </a:ext>
          </a:extLst>
        </p:spPr>
      </p:pic>
      <p:pic>
        <p:nvPicPr>
          <p:cNvPr id="20496" name="Picture 16" descr="Από την αρχαία Ελληνική Τραγωδία στο νεότερο δράμα»"/>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7891" y="4869160"/>
            <a:ext cx="2160239" cy="1620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794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b="1" dirty="0" smtClean="0"/>
              <a:t/>
            </a:r>
            <a:br>
              <a:rPr lang="el-GR" b="1" dirty="0" smtClean="0"/>
            </a:br>
            <a:r>
              <a:rPr lang="el-GR" b="1" dirty="0" smtClean="0">
                <a:solidFill>
                  <a:srgbClr val="C00000"/>
                </a:solidFill>
              </a:rPr>
              <a:t>Πώς </a:t>
            </a:r>
            <a:r>
              <a:rPr lang="el-GR" b="1" dirty="0">
                <a:solidFill>
                  <a:srgbClr val="C00000"/>
                </a:solidFill>
              </a:rPr>
              <a:t>η τέχνη και η δημιουργικότητα βελτιώνουν την υγεία μας</a:t>
            </a:r>
            <a:r>
              <a:rPr lang="el-GR" b="1" dirty="0"/>
              <a:t/>
            </a:r>
            <a:br>
              <a:rPr lang="el-GR" b="1" dirty="0"/>
            </a:br>
            <a:endParaRPr lang="el-GR" dirty="0"/>
          </a:p>
        </p:txBody>
      </p:sp>
      <p:sp>
        <p:nvSpPr>
          <p:cNvPr id="3" name="Θέση περιεχομένου 2"/>
          <p:cNvSpPr>
            <a:spLocks noGrp="1"/>
          </p:cNvSpPr>
          <p:nvPr>
            <p:ph idx="1"/>
          </p:nvPr>
        </p:nvSpPr>
        <p:spPr>
          <a:xfrm>
            <a:off x="467544" y="1844825"/>
            <a:ext cx="7128792" cy="3096343"/>
          </a:xfrm>
        </p:spPr>
        <p:txBody>
          <a:bodyPr>
            <a:normAutofit fontScale="77500" lnSpcReduction="20000"/>
          </a:bodyPr>
          <a:lstStyle/>
          <a:p>
            <a:r>
              <a:rPr lang="el-GR" b="1" dirty="0"/>
              <a:t>Βελτιωμένη ψυχική υγεία</a:t>
            </a:r>
          </a:p>
          <a:p>
            <a:pPr marL="0" indent="0">
              <a:buNone/>
            </a:pPr>
            <a:r>
              <a:rPr lang="el-GR" sz="2600" dirty="0" smtClean="0"/>
              <a:t>Η </a:t>
            </a:r>
            <a:r>
              <a:rPr lang="el-GR" sz="2600" b="1" dirty="0">
                <a:solidFill>
                  <a:srgbClr val="7030A0"/>
                </a:solidFill>
              </a:rPr>
              <a:t>ζωγραφική</a:t>
            </a:r>
            <a:r>
              <a:rPr lang="el-GR" sz="2600" dirty="0"/>
              <a:t>, το </a:t>
            </a:r>
            <a:r>
              <a:rPr lang="el-GR" sz="2600" b="1" dirty="0">
                <a:solidFill>
                  <a:srgbClr val="7030A0"/>
                </a:solidFill>
              </a:rPr>
              <a:t>σχέδιο</a:t>
            </a:r>
            <a:r>
              <a:rPr lang="el-GR" sz="2600" dirty="0"/>
              <a:t> και η </a:t>
            </a:r>
            <a:r>
              <a:rPr lang="el-GR" sz="2600" b="1" dirty="0">
                <a:solidFill>
                  <a:srgbClr val="7030A0"/>
                </a:solidFill>
              </a:rPr>
              <a:t>αγγειοπλαστική</a:t>
            </a:r>
            <a:r>
              <a:rPr lang="el-GR" sz="2600" dirty="0">
                <a:solidFill>
                  <a:srgbClr val="7030A0"/>
                </a:solidFill>
              </a:rPr>
              <a:t> </a:t>
            </a:r>
            <a:r>
              <a:rPr lang="el-GR" sz="2600" dirty="0"/>
              <a:t>έχουν αποδειχθεί επιστημονικά ότι βοηθούν τους ανθρώπους να αντιμετωπίσουν διάφορα είδη τραύματος</a:t>
            </a:r>
            <a:r>
              <a:rPr lang="el-GR" sz="2600" dirty="0" smtClean="0"/>
              <a:t>.</a:t>
            </a:r>
          </a:p>
          <a:p>
            <a:pPr marL="0" indent="0">
              <a:buNone/>
            </a:pPr>
            <a:r>
              <a:rPr lang="el-GR" sz="2600" dirty="0">
                <a:solidFill>
                  <a:schemeClr val="bg1">
                    <a:lumMod val="65000"/>
                  </a:schemeClr>
                </a:solidFill>
              </a:rPr>
              <a:t>Σε άρθρο των Heather L. Stuckey και Jeremy Nobel αναφέρεται </a:t>
            </a:r>
            <a:r>
              <a:rPr lang="el-GR" sz="2600" dirty="0" smtClean="0">
                <a:solidFill>
                  <a:schemeClr val="bg1">
                    <a:lumMod val="65000"/>
                  </a:schemeClr>
                </a:solidFill>
              </a:rPr>
              <a:t>ότι:</a:t>
            </a:r>
          </a:p>
          <a:p>
            <a:pPr marL="0" indent="0">
              <a:buNone/>
            </a:pPr>
            <a:r>
              <a:rPr lang="el-GR" sz="2600" dirty="0" smtClean="0"/>
              <a:t>«Η </a:t>
            </a:r>
            <a:r>
              <a:rPr lang="el-GR" sz="2600" dirty="0"/>
              <a:t>τέχνη βοηθά τους ανθρώπους να εκφράζουν εμπειρίες που είναι δύσκολο να εκφραστούν αλλιώς, </a:t>
            </a:r>
            <a:r>
              <a:rPr lang="el-GR" sz="2600" dirty="0" smtClean="0"/>
              <a:t>όπως όπως ένα τραυματικό γεγονός».</a:t>
            </a:r>
          </a:p>
          <a:p>
            <a:pPr marL="0" indent="0">
              <a:buNone/>
            </a:pPr>
            <a:r>
              <a:rPr lang="el-GR" sz="2600" dirty="0"/>
              <a:t>«Η καλλιτεχνική έκφραση», συνεχίζουν, «μπορεί να συνεισφέρει στη διατήρηση και ανακατασκευή μιας </a:t>
            </a:r>
            <a:r>
              <a:rPr lang="el-GR" sz="2600" b="1" dirty="0">
                <a:solidFill>
                  <a:srgbClr val="002060"/>
                </a:solidFill>
              </a:rPr>
              <a:t>θετικής ταυτότητας</a:t>
            </a:r>
            <a:r>
              <a:rPr lang="el-GR" sz="2600" dirty="0"/>
              <a:t>».</a:t>
            </a:r>
          </a:p>
        </p:txBody>
      </p:sp>
      <p:pic>
        <p:nvPicPr>
          <p:cNvPr id="4098" name="Picture 2" descr="Πεντάχρονη με αυτισμό ξεκίνησε να ζωγραφίζει για θεραπευτικούς λόγους και πλέον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4792825"/>
            <a:ext cx="3621832" cy="1810916"/>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2052599" y="5865077"/>
            <a:ext cx="2448272" cy="738664"/>
          </a:xfrm>
          <a:prstGeom prst="rect">
            <a:avLst/>
          </a:prstGeom>
        </p:spPr>
        <p:txBody>
          <a:bodyPr wrap="square">
            <a:spAutoFit/>
          </a:bodyPr>
          <a:lstStyle/>
          <a:p>
            <a:r>
              <a:rPr lang="el-GR" sz="1400" dirty="0"/>
              <a:t>Πεντάχρονη με αυτισμό ξεκίνησε να ζωγραφίζει για </a:t>
            </a:r>
            <a:r>
              <a:rPr lang="el-GR" sz="1400" dirty="0" smtClean="0"/>
              <a:t>θεραπευτικούς σκοπούς.</a:t>
            </a:r>
            <a:endParaRPr lang="el-GR" sz="1400" dirty="0"/>
          </a:p>
        </p:txBody>
      </p:sp>
    </p:spTree>
    <p:extLst>
      <p:ext uri="{BB962C8B-B14F-4D97-AF65-F5344CB8AC3E}">
        <p14:creationId xmlns:p14="http://schemas.microsoft.com/office/powerpoint/2010/main" val="3171490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791153" y="404664"/>
            <a:ext cx="4572000" cy="1631216"/>
          </a:xfrm>
          <a:prstGeom prst="rect">
            <a:avLst/>
          </a:prstGeom>
        </p:spPr>
        <p:txBody>
          <a:bodyPr>
            <a:spAutoFit/>
          </a:bodyPr>
          <a:lstStyle/>
          <a:p>
            <a:r>
              <a:rPr lang="el-GR" sz="3200" b="1" dirty="0">
                <a:solidFill>
                  <a:srgbClr val="C00000"/>
                </a:solidFill>
              </a:rPr>
              <a:t>Η σημασία της τέχνης στην καθημερινή μας ζωή</a:t>
            </a:r>
          </a:p>
          <a:p>
            <a:r>
              <a:rPr lang="el-GR" dirty="0"/>
              <a:t/>
            </a:r>
            <a:br>
              <a:rPr lang="el-GR" dirty="0"/>
            </a:br>
            <a:endParaRPr lang="el-GR" dirty="0"/>
          </a:p>
        </p:txBody>
      </p:sp>
      <p:pic>
        <p:nvPicPr>
          <p:cNvPr id="6146" name="Picture 2" descr="https://lifeandculture.gr/wp-content/uploads/2018/08/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403" y="2188029"/>
            <a:ext cx="666750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793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25352" y="188640"/>
            <a:ext cx="5328592" cy="3139321"/>
          </a:xfrm>
          <a:prstGeom prst="rect">
            <a:avLst/>
          </a:prstGeom>
        </p:spPr>
        <p:txBody>
          <a:bodyPr wrap="square">
            <a:spAutoFit/>
          </a:bodyPr>
          <a:lstStyle/>
          <a:p>
            <a:r>
              <a:rPr lang="el-GR" dirty="0"/>
              <a:t>Την τέχνη την χρειάζονται άνθρωποι που ζητούμενο τους είναι η συγκίνηση, η ανάταση μέσα από το ωραίο, μέσα από το φαντασιακό</a:t>
            </a:r>
            <a:r>
              <a:rPr lang="el-GR" dirty="0" smtClean="0"/>
              <a:t>.</a:t>
            </a:r>
          </a:p>
          <a:p>
            <a:r>
              <a:rPr lang="el-GR" dirty="0" smtClean="0"/>
              <a:t> </a:t>
            </a:r>
            <a:r>
              <a:rPr lang="el-GR" dirty="0"/>
              <a:t>Ξέρουμε καλά ότι η τέχνη γίνεται ο καθρέφτης της κοινωνίας μας, της αντίληψης της πραγματικότητας που μας περιβάλλει, είτε αυτή είναι αντικειμενική είτε είναι υποκειμενική</a:t>
            </a:r>
            <a:r>
              <a:rPr lang="el-GR" dirty="0" smtClean="0"/>
              <a:t>.</a:t>
            </a:r>
          </a:p>
          <a:p>
            <a:r>
              <a:rPr lang="el-GR" dirty="0" smtClean="0"/>
              <a:t> </a:t>
            </a:r>
            <a:r>
              <a:rPr lang="el-GR" dirty="0"/>
              <a:t>Η φαντασία μας λειτουργεί σαν δικλείδα ασφαλείας αφού πυροδοτεί κώδικες ανάγνωσης που η κοινή λογική δεν γνωρίζει αφού συνήθως αυτοπεριορίζεται σε πράγματα πιο τετριμμένα, πιο πεζά.</a:t>
            </a:r>
          </a:p>
        </p:txBody>
      </p:sp>
      <p:pic>
        <p:nvPicPr>
          <p:cNvPr id="21506" name="Picture 2" descr="Αμερικάνικη Γεωργική Σχολή - Joice Loch - Biennale: Άγνωστες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2397" y="476672"/>
            <a:ext cx="2868286" cy="2148447"/>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Γκουέρνικα» -Ο πίνακας του Πικάσο που εξακολουθεί να συγκλονίζει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835760"/>
            <a:ext cx="4824536" cy="2412268"/>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Ιστορία της Τέχνης για αρχάριους σε 5 λεπτά! | Semifind.g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6101" y="3835760"/>
            <a:ext cx="3248340" cy="2390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761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51520" y="188640"/>
            <a:ext cx="7056784" cy="1077218"/>
          </a:xfrm>
          <a:prstGeom prst="rect">
            <a:avLst/>
          </a:prstGeom>
        </p:spPr>
        <p:txBody>
          <a:bodyPr wrap="square">
            <a:spAutoFit/>
          </a:bodyPr>
          <a:lstStyle/>
          <a:p>
            <a:r>
              <a:rPr lang="el-GR" sz="3200" b="1" dirty="0">
                <a:solidFill>
                  <a:srgbClr val="C00000"/>
                </a:solidFill>
              </a:rPr>
              <a:t>Ποια είναι τα οφέλη που αποκομίζει ο άνθρωπος από την τέχνη;</a:t>
            </a:r>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166125"/>
            <a:ext cx="1584176" cy="1796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3806" y="2020668"/>
            <a:ext cx="5074282" cy="2151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42" y="4117481"/>
            <a:ext cx="3437249" cy="257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42" y="1628800"/>
            <a:ext cx="3697160"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40" y="4269792"/>
            <a:ext cx="3685951" cy="2452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45668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10746" y="169572"/>
            <a:ext cx="5377344" cy="3170099"/>
          </a:xfrm>
          <a:prstGeom prst="rect">
            <a:avLst/>
          </a:prstGeom>
        </p:spPr>
        <p:txBody>
          <a:bodyPr wrap="square">
            <a:spAutoFit/>
          </a:bodyPr>
          <a:lstStyle/>
          <a:p>
            <a:r>
              <a:rPr lang="el-GR" sz="2800" b="1" dirty="0">
                <a:solidFill>
                  <a:srgbClr val="C00000"/>
                </a:solidFill>
              </a:rPr>
              <a:t>Ο άνθρωπος </a:t>
            </a:r>
            <a:r>
              <a:rPr lang="el-GR" sz="2800" b="1" dirty="0" smtClean="0">
                <a:solidFill>
                  <a:srgbClr val="C00000"/>
                </a:solidFill>
              </a:rPr>
              <a:t>εκφράζεται</a:t>
            </a:r>
          </a:p>
          <a:p>
            <a:endParaRPr lang="el-GR" sz="2800" b="1" dirty="0">
              <a:solidFill>
                <a:srgbClr val="C00000"/>
              </a:solidFill>
            </a:endParaRPr>
          </a:p>
          <a:p>
            <a:r>
              <a:rPr lang="el-GR" dirty="0"/>
              <a:t>Μέσα από την τέχνη έχει εκφραστεί κάθε ανθρώπινο συναίσθημα, κάθε αίσθημα αγάπης, μίσους, ζήλειας, πάθους, θυμού έχει αποτελέσει ανεξάντλητη πηγή έμπνευσης για καλλιτεχνικά δημιουργήματα. Αν δεν υπήρχε η τέχνη, ας αναλογιστούμε πόσο πιο άγριοι θα ήταν οι άνθρωποι και πόσο πιο βλαπτικά θα εκφράζονταν τα συναισθήματά του. </a:t>
            </a:r>
            <a:endParaRPr lang="el-GR" dirty="0" smtClean="0"/>
          </a:p>
          <a:p>
            <a:endParaRPr lang="el-GR" dirty="0" smtClean="0"/>
          </a:p>
        </p:txBody>
      </p:sp>
      <p:pic>
        <p:nvPicPr>
          <p:cNvPr id="22530" name="Picture 2" descr="Εντουάρ Μανέ - Βικιπαίδει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3538753"/>
            <a:ext cx="2349490" cy="30316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15 σπουδαία έργα τέχνης που συνδέονται με την ψυχολογία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8089" y="2477305"/>
            <a:ext cx="3228611" cy="172473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Έργα τέχνης που «πλημμυρίζουν» έρωτα! | Perierga.g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22536" name="Picture 8" descr="Έργα τέχνης που «πλημμυρίζουν» έρωτα! | Perierga.g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5403" y="3477617"/>
            <a:ext cx="2482919" cy="310365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8" y="73741"/>
            <a:ext cx="2562307" cy="2136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88091" y="4426521"/>
            <a:ext cx="3228610" cy="2154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2365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524339" y="630352"/>
            <a:ext cx="4767741" cy="1754326"/>
          </a:xfrm>
          <a:prstGeom prst="rect">
            <a:avLst/>
          </a:prstGeom>
        </p:spPr>
        <p:txBody>
          <a:bodyPr wrap="square">
            <a:spAutoFit/>
          </a:bodyPr>
          <a:lstStyle/>
          <a:p>
            <a:r>
              <a:rPr lang="el-GR" dirty="0"/>
              <a:t>Η τέχνη έρχεται και απαλύνει τον ψυχικό πόνο, μέσω της δημιουργίας καλλιτεχνικών δημιουργημάτων στα οποία ο άνθρωπος ξεσπάει και βρίσκει λύτρωση από τον ψυχικό πόνο ακόμα και την εσωτερική χαρά</a:t>
            </a:r>
            <a:r>
              <a:rPr lang="el-GR" dirty="0" smtClean="0"/>
              <a:t>.</a:t>
            </a:r>
          </a:p>
          <a:p>
            <a:endParaRPr lang="el-GR" dirty="0"/>
          </a:p>
        </p:txBody>
      </p:sp>
      <p:sp>
        <p:nvSpPr>
          <p:cNvPr id="3" name="AutoShape 2" descr="Πίνακες διάσημων καλλιτεχνών που αποτυπώνουν με τον καλύτερο τρόπο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23556" name="Picture 4" descr="Πίνακες διάσημων καλλιτεχνών που αποτυπώνουν με τον καλύτερο τρόπο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128" y="3573016"/>
            <a:ext cx="4519886" cy="288032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Η «τέχνη» του πολέμου. Παραδείγματα αντιπολεμικής στάσης στη ζωγραφική"/>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5" name="AutoShape 10" descr="Η «τέχνη» του πολέμου. Παραδείγματα αντιπολεμικής στάσης στη ζωγραφική"/>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6" name="AutoShape 12" descr="Η «τέχνη» του πολέμου. Παραδείγματα αντιπολεμικής στάσης στη ζωγραφική"/>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dirty="0"/>
          </a:p>
        </p:txBody>
      </p:sp>
      <p:pic>
        <p:nvPicPr>
          <p:cNvPr id="2356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3573016"/>
            <a:ext cx="3742955"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67" name="Picture 15" descr="Zoi Ganiatsou - Creations: Η ΜΕΣΟΛΟΓΓΙΤΙΣΣΑ ΤΗΝ ΕΠΟΧΗ ΤΗΣ ΕΞΟΔΟΥ"/>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956" y="172913"/>
            <a:ext cx="2444029" cy="3124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841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665312" y="322023"/>
            <a:ext cx="6192688" cy="677108"/>
          </a:xfrm>
          <a:prstGeom prst="rect">
            <a:avLst/>
          </a:prstGeom>
        </p:spPr>
        <p:txBody>
          <a:bodyPr wrap="square">
            <a:spAutoFit/>
          </a:bodyPr>
          <a:lstStyle/>
          <a:p>
            <a:r>
              <a:rPr lang="el-GR" sz="2000" b="1" dirty="0">
                <a:solidFill>
                  <a:srgbClr val="C00000"/>
                </a:solidFill>
              </a:rPr>
              <a:t>Η</a:t>
            </a:r>
            <a:r>
              <a:rPr lang="el-GR" sz="2000" dirty="0"/>
              <a:t> </a:t>
            </a:r>
            <a:r>
              <a:rPr lang="el-GR" sz="2000" b="1" dirty="0">
                <a:solidFill>
                  <a:srgbClr val="C00000"/>
                </a:solidFill>
              </a:rPr>
              <a:t>θρησκευτική λατρεία</a:t>
            </a:r>
            <a:r>
              <a:rPr lang="el-GR" sz="2000" dirty="0"/>
              <a:t> </a:t>
            </a:r>
            <a:endParaRPr lang="el-GR" sz="2000" dirty="0" smtClean="0"/>
          </a:p>
          <a:p>
            <a:r>
              <a:rPr lang="el-GR" dirty="0" smtClean="0"/>
              <a:t>έχει </a:t>
            </a:r>
            <a:r>
              <a:rPr lang="el-GR" dirty="0"/>
              <a:t>εκφραστεί ανεπανάληπτα μέσα από διάφορα έργα τέχνης</a:t>
            </a:r>
          </a:p>
        </p:txBody>
      </p:sp>
      <p:pic>
        <p:nvPicPr>
          <p:cNvPr id="3" name="Picture 2" descr="Οι 454 καλύτερες εικόνες του πίνακα Παναγία, 2020 | Εικόνες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9883" y="1268761"/>
            <a:ext cx="2378341" cy="33296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Χρυσελεφάντινο άγαλμα της Αθηνάς - Βικιπαίδει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0302" y="1472301"/>
            <a:ext cx="2340038" cy="4476979"/>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6588224" y="5949280"/>
            <a:ext cx="2452116" cy="938719"/>
          </a:xfrm>
          <a:prstGeom prst="rect">
            <a:avLst/>
          </a:prstGeom>
        </p:spPr>
        <p:txBody>
          <a:bodyPr wrap="square">
            <a:spAutoFit/>
          </a:bodyPr>
          <a:lstStyle/>
          <a:p>
            <a:r>
              <a:rPr lang="el-GR" sz="1100" dirty="0"/>
              <a:t>Η Βαρβάκειος Αθηνά, πιστό αντίγραφο μικρότερης κλίμακας του αρχικού χρυσελεφάντινου αγάλματος. Χρονολογείται στον 2ο με 3ο αιώνα </a:t>
            </a:r>
            <a:r>
              <a:rPr lang="el-GR" sz="1100" dirty="0" err="1"/>
              <a:t>μ.Χ</a:t>
            </a:r>
            <a:r>
              <a:rPr lang="el-GR" sz="1100" dirty="0"/>
              <a:t>.</a:t>
            </a:r>
          </a:p>
        </p:txBody>
      </p:sp>
      <p:sp>
        <p:nvSpPr>
          <p:cNvPr id="5" name="AutoShape 4" descr="Αποτέλεσμα εικόνας για Μεγάλος Βούδας της Ταϊλάνδης"/>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30" name="Picture 6" descr="Ο μεγάλος Βούδας στο χρυσό τρίγωνο στο υπόβαθρο μπλε ουρανού Στοκ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4904" y="4977712"/>
            <a:ext cx="2288175" cy="17442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Τοτέμ - Wikiw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88" y="1337405"/>
            <a:ext cx="1360887" cy="51373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ncredible... - Εικόνα του Κρίστο Ρεντεντόρ (Άγαλμα του Χριστού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0110" y="1308805"/>
            <a:ext cx="2573689" cy="339636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ΒΑΑΛ"/>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4107" y="4825090"/>
            <a:ext cx="2645697" cy="189691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Μάσκες - Προσωπείο εθνολογικό"/>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70321" y="153786"/>
            <a:ext cx="789938" cy="1312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506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704492" y="260648"/>
            <a:ext cx="4921697" cy="1938992"/>
          </a:xfrm>
          <a:prstGeom prst="rect">
            <a:avLst/>
          </a:prstGeom>
        </p:spPr>
        <p:txBody>
          <a:bodyPr wrap="square">
            <a:spAutoFit/>
          </a:bodyPr>
          <a:lstStyle/>
          <a:p>
            <a:r>
              <a:rPr lang="el-GR" dirty="0" smtClean="0"/>
              <a:t> </a:t>
            </a:r>
            <a:r>
              <a:rPr lang="el-GR" sz="2400" b="1" dirty="0">
                <a:solidFill>
                  <a:srgbClr val="C00000"/>
                </a:solidFill>
              </a:rPr>
              <a:t>Τ</a:t>
            </a:r>
            <a:r>
              <a:rPr lang="el-GR" sz="2400" b="1" dirty="0" smtClean="0">
                <a:solidFill>
                  <a:srgbClr val="C00000"/>
                </a:solidFill>
              </a:rPr>
              <a:t>ο </a:t>
            </a:r>
            <a:r>
              <a:rPr lang="el-GR" sz="2400" b="1" dirty="0">
                <a:solidFill>
                  <a:srgbClr val="C00000"/>
                </a:solidFill>
              </a:rPr>
              <a:t>ερωτικό συναίσθημα </a:t>
            </a:r>
            <a:endParaRPr lang="el-GR" sz="2400" b="1" dirty="0" smtClean="0">
              <a:solidFill>
                <a:srgbClr val="C00000"/>
              </a:solidFill>
            </a:endParaRPr>
          </a:p>
          <a:p>
            <a:endParaRPr lang="el-GR" sz="2400" b="1" dirty="0" smtClean="0">
              <a:solidFill>
                <a:srgbClr val="C00000"/>
              </a:solidFill>
            </a:endParaRPr>
          </a:p>
          <a:p>
            <a:r>
              <a:rPr lang="el-GR" dirty="0"/>
              <a:t>Έ</a:t>
            </a:r>
            <a:r>
              <a:rPr lang="el-GR" dirty="0" smtClean="0"/>
              <a:t>χει </a:t>
            </a:r>
            <a:r>
              <a:rPr lang="el-GR" dirty="0"/>
              <a:t>κυριαρχήσει στην ποίηση και τη λογοτεχνία χαρίζοντας στην ανθρωπότητα ιστορίες αγάπης που μέσα στην ανθρωπότητα έμειναν </a:t>
            </a:r>
            <a:r>
              <a:rPr lang="el-GR" dirty="0" smtClean="0"/>
              <a:t>διαχρονικές.. </a:t>
            </a:r>
          </a:p>
        </p:txBody>
      </p:sp>
      <p:pic>
        <p:nvPicPr>
          <p:cNvPr id="24582" name="Picture 6" descr="Όταν η ψυχή ερωτεύεται - Ψυχο-γραφήματ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1731" y="2924944"/>
            <a:ext cx="2771623" cy="3816424"/>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Οδυσσέας Ελύτης: 10 ποιήματα του σπουδαίου Έλληνα ποιητή - neolaia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2720" y="160338"/>
            <a:ext cx="2490072" cy="1817753"/>
          </a:xfrm>
          <a:prstGeom prst="rect">
            <a:avLst/>
          </a:prstGeom>
          <a:noFill/>
          <a:extLst>
            <a:ext uri="{909E8E84-426E-40DD-AFC4-6F175D3DCCD1}">
              <a14:hiddenFill xmlns:a14="http://schemas.microsoft.com/office/drawing/2010/main">
                <a:solidFill>
                  <a:srgbClr val="FFFFFF"/>
                </a:solidFill>
              </a14:hiddenFill>
            </a:ext>
          </a:extLst>
        </p:spPr>
      </p:pic>
      <p:pic>
        <p:nvPicPr>
          <p:cNvPr id="24586" name="Picture 10" descr="Παλιός Ερωτόκριτος&quot; - YouT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7967" y="4221088"/>
            <a:ext cx="3360372" cy="252028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Η Γέννηση της Αφροδίτης (Μποτιτσέλι) - Βικιπαίδεια"/>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2176805"/>
            <a:ext cx="2992640" cy="1882869"/>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Henri Toulouse Lautrec https://www.facebook.com/pages/Le-Club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2054" name="Picture 6" descr="Henri Toulouse Lautrec https://www.facebook.com/pages/Le-Club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68" y="3429000"/>
            <a:ext cx="2543332" cy="3306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3574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79512" y="181788"/>
            <a:ext cx="4320480" cy="923330"/>
          </a:xfrm>
          <a:prstGeom prst="rect">
            <a:avLst/>
          </a:prstGeom>
        </p:spPr>
        <p:txBody>
          <a:bodyPr wrap="square">
            <a:spAutoFit/>
          </a:bodyPr>
          <a:lstStyle/>
          <a:p>
            <a:r>
              <a:rPr lang="el-GR" b="1" dirty="0">
                <a:solidFill>
                  <a:srgbClr val="C00000"/>
                </a:solidFill>
              </a:rPr>
              <a:t>Σπουδαία ιστορικά γεγονότα </a:t>
            </a:r>
            <a:endParaRPr lang="el-GR" b="1" dirty="0" smtClean="0">
              <a:solidFill>
                <a:srgbClr val="C00000"/>
              </a:solidFill>
            </a:endParaRPr>
          </a:p>
          <a:p>
            <a:r>
              <a:rPr lang="el-GR" b="1" dirty="0" smtClean="0"/>
              <a:t>έχουν </a:t>
            </a:r>
            <a:r>
              <a:rPr lang="el-GR" b="1" dirty="0"/>
              <a:t>δοξαστεί και αποτυπωθεί σε πίνακες ζωγραφικής</a:t>
            </a:r>
          </a:p>
        </p:txBody>
      </p:sp>
      <p:pic>
        <p:nvPicPr>
          <p:cNvPr id="4" name="Picture 10" descr="Μεγαλείο ψυχής» τα εγκαίνια έκθεσης ζωγραφικής »Θεόδωρος Βρυζάκης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915" y="4346711"/>
            <a:ext cx="4292960" cy="22849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Ευγένιος Ντελακρουά - Βικιπαίδεια"/>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822034"/>
            <a:ext cx="4104456" cy="3247876"/>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1256167"/>
            <a:ext cx="2880320" cy="2379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3798515"/>
            <a:ext cx="4104456" cy="281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53380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55575" y="112843"/>
            <a:ext cx="2895874" cy="2769989"/>
          </a:xfrm>
          <a:prstGeom prst="rect">
            <a:avLst/>
          </a:prstGeom>
        </p:spPr>
        <p:txBody>
          <a:bodyPr wrap="square">
            <a:spAutoFit/>
          </a:bodyPr>
          <a:lstStyle/>
          <a:p>
            <a:r>
              <a:rPr lang="el-GR" sz="2400" b="1" dirty="0">
                <a:solidFill>
                  <a:srgbClr val="C00000"/>
                </a:solidFill>
              </a:rPr>
              <a:t>Γεγονότα της απλής καθημερινής ζωής </a:t>
            </a:r>
            <a:endParaRPr lang="el-GR" sz="2400" b="1" dirty="0" smtClean="0">
              <a:solidFill>
                <a:srgbClr val="C00000"/>
              </a:solidFill>
            </a:endParaRPr>
          </a:p>
          <a:p>
            <a:endParaRPr lang="el-GR" b="1" dirty="0" smtClean="0">
              <a:solidFill>
                <a:srgbClr val="C00000"/>
              </a:solidFill>
            </a:endParaRPr>
          </a:p>
          <a:p>
            <a:r>
              <a:rPr lang="el-GR" dirty="0"/>
              <a:t>Α</a:t>
            </a:r>
            <a:r>
              <a:rPr lang="el-GR" dirty="0" smtClean="0"/>
              <a:t>ποδίδονται </a:t>
            </a:r>
            <a:r>
              <a:rPr lang="el-GR" dirty="0"/>
              <a:t>μοναδικά σε καλλιτεχνικά δημιουργήματα, κάνοντας αστείρευτες πηγές έμπνευσης και τις πιο απλές στιγμές στη ζωή μας.</a:t>
            </a:r>
          </a:p>
        </p:txBody>
      </p:sp>
      <p:pic>
        <p:nvPicPr>
          <p:cNvPr id="3" name="Picture 12" descr="15 εικόνες για το καλοκαίρι - Ειδήσεις - νέα - Το Βήμα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75" y="1772816"/>
            <a:ext cx="2959324" cy="21191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Οι 10 ακριβότεροι πίνακες στην ιστορία της τέχνης και η ιστορία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5994" y="4193844"/>
            <a:ext cx="2924175" cy="2418711"/>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6495792" y="125805"/>
            <a:ext cx="2376263" cy="1800493"/>
          </a:xfrm>
          <a:prstGeom prst="rect">
            <a:avLst/>
          </a:prstGeom>
        </p:spPr>
        <p:txBody>
          <a:bodyPr wrap="square">
            <a:spAutoFit/>
          </a:bodyPr>
          <a:lstStyle/>
          <a:p>
            <a:r>
              <a:rPr lang="el-GR" sz="1600" dirty="0">
                <a:solidFill>
                  <a:srgbClr val="7030A0"/>
                </a:solidFill>
              </a:rPr>
              <a:t>Το ψωμί είναι στο τραπέζι</a:t>
            </a:r>
            <a:br>
              <a:rPr lang="el-GR" sz="1600" dirty="0">
                <a:solidFill>
                  <a:srgbClr val="7030A0"/>
                </a:solidFill>
              </a:rPr>
            </a:br>
            <a:r>
              <a:rPr lang="el-GR" sz="1600" dirty="0">
                <a:solidFill>
                  <a:srgbClr val="7030A0"/>
                </a:solidFill>
              </a:rPr>
              <a:t>το νερό είναι στο σταμνί</a:t>
            </a:r>
            <a:br>
              <a:rPr lang="el-GR" sz="1600" dirty="0">
                <a:solidFill>
                  <a:srgbClr val="7030A0"/>
                </a:solidFill>
              </a:rPr>
            </a:br>
            <a:r>
              <a:rPr lang="el-GR" sz="1600" dirty="0">
                <a:solidFill>
                  <a:srgbClr val="7030A0"/>
                </a:solidFill>
              </a:rPr>
              <a:t>το σταμνί στο σκαλοπάτι</a:t>
            </a:r>
            <a:br>
              <a:rPr lang="el-GR" sz="1600" dirty="0">
                <a:solidFill>
                  <a:srgbClr val="7030A0"/>
                </a:solidFill>
              </a:rPr>
            </a:br>
            <a:r>
              <a:rPr lang="el-GR" sz="1600" dirty="0">
                <a:solidFill>
                  <a:srgbClr val="7030A0"/>
                </a:solidFill>
              </a:rPr>
              <a:t>δώσε του ληστή να </a:t>
            </a:r>
            <a:r>
              <a:rPr lang="el-GR" sz="1600" dirty="0" smtClean="0">
                <a:solidFill>
                  <a:srgbClr val="7030A0"/>
                </a:solidFill>
              </a:rPr>
              <a:t>πιει</a:t>
            </a:r>
          </a:p>
          <a:p>
            <a:endParaRPr lang="el-GR" dirty="0">
              <a:solidFill>
                <a:srgbClr val="7030A0"/>
              </a:solidFill>
            </a:endParaRPr>
          </a:p>
          <a:p>
            <a:r>
              <a:rPr lang="el-GR" sz="1100" dirty="0">
                <a:solidFill>
                  <a:srgbClr val="7030A0"/>
                </a:solidFill>
              </a:rPr>
              <a:t>Σ</a:t>
            </a:r>
            <a:r>
              <a:rPr lang="el-GR" sz="1100" dirty="0" smtClean="0">
                <a:solidFill>
                  <a:srgbClr val="7030A0"/>
                </a:solidFill>
              </a:rPr>
              <a:t>τίχοι Ιάκωβος Καμπανέλης</a:t>
            </a:r>
          </a:p>
          <a:p>
            <a:endParaRPr lang="el-GR" dirty="0">
              <a:solidFill>
                <a:srgbClr val="7030A0"/>
              </a:solidFill>
            </a:endParaRPr>
          </a:p>
        </p:txBody>
      </p:sp>
      <p:sp>
        <p:nvSpPr>
          <p:cNvPr id="6" name="AutoShape 2" descr="22 Best Παιδιά στην παραλία. Πίνακες ζωγραφικής image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996952"/>
            <a:ext cx="5203999" cy="3438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4470" y="260648"/>
            <a:ext cx="2811666" cy="226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10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10732" y="122718"/>
            <a:ext cx="5845444" cy="3046988"/>
          </a:xfrm>
          <a:prstGeom prst="rect">
            <a:avLst/>
          </a:prstGeom>
        </p:spPr>
        <p:txBody>
          <a:bodyPr wrap="square">
            <a:spAutoFit/>
          </a:bodyPr>
          <a:lstStyle/>
          <a:p>
            <a:r>
              <a:rPr lang="el-GR" sz="2400" b="1" dirty="0">
                <a:solidFill>
                  <a:srgbClr val="C00000"/>
                </a:solidFill>
              </a:rPr>
              <a:t>Αποτελεί τον πνευματικό θησαυρό ενός </a:t>
            </a:r>
            <a:r>
              <a:rPr lang="el-GR" sz="2400" b="1" dirty="0" smtClean="0">
                <a:solidFill>
                  <a:srgbClr val="C00000"/>
                </a:solidFill>
              </a:rPr>
              <a:t>πολιτισμού</a:t>
            </a:r>
            <a:endParaRPr lang="el-GR" sz="2800" b="1" dirty="0">
              <a:solidFill>
                <a:srgbClr val="C00000"/>
              </a:solidFill>
            </a:endParaRPr>
          </a:p>
          <a:p>
            <a:r>
              <a:rPr lang="el-GR" dirty="0"/>
              <a:t>Η τέχνη έρχεται σε άμεση συνάρτηση με την κατανόηση του πνευματικού, κοινωνικού, ιστορικού και γεωγραφικού πλαισίου στο οποίο έζησε και δημιούργησε κάποιος. </a:t>
            </a:r>
            <a:endParaRPr lang="el-GR" dirty="0" smtClean="0"/>
          </a:p>
          <a:p>
            <a:r>
              <a:rPr lang="el-GR" dirty="0" smtClean="0"/>
              <a:t>Μελετώντας </a:t>
            </a:r>
            <a:r>
              <a:rPr lang="el-GR" dirty="0"/>
              <a:t>κάποιος την ιστορία της τέχνης, αποκρυπτογραφεί παράλληλα τα ιστορικά δεδομένα της εποχής εκείνης και αποκομίζει διάφορες πληροφορίες για τις διαφορετικές αντιλήψεις διάφορων ιστορικών περιόδων.</a:t>
            </a: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8020" y="116632"/>
            <a:ext cx="2489974"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9602" y="3584477"/>
            <a:ext cx="3528392" cy="317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732" y="3584477"/>
            <a:ext cx="4677838" cy="317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13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683568" y="404664"/>
            <a:ext cx="7380820" cy="1477328"/>
          </a:xfrm>
          <a:prstGeom prst="rect">
            <a:avLst/>
          </a:prstGeom>
        </p:spPr>
        <p:txBody>
          <a:bodyPr wrap="square">
            <a:spAutoFit/>
          </a:bodyPr>
          <a:lstStyle/>
          <a:p>
            <a:r>
              <a:rPr lang="el-GR" dirty="0"/>
              <a:t>Ένας αξιόλογος αριθμός μελετών έχει επίσης καταλήξει στο ότι η γραφή -</a:t>
            </a:r>
            <a:r>
              <a:rPr lang="el-GR" b="1" dirty="0">
                <a:solidFill>
                  <a:srgbClr val="002060"/>
                </a:solidFill>
              </a:rPr>
              <a:t>η εκφραστική γραφή</a:t>
            </a:r>
            <a:r>
              <a:rPr lang="el-GR" dirty="0"/>
              <a:t>, για την ακρίβεια, η οποία απαιτεί οι </a:t>
            </a:r>
            <a:r>
              <a:rPr lang="el-GR" dirty="0" smtClean="0"/>
              <a:t>συμμετέχοντες </a:t>
            </a:r>
            <a:r>
              <a:rPr lang="el-GR" dirty="0"/>
              <a:t>να διηγούνται έναν γεγονός και να εξηγούν πώς τους επηρέασε αυτό- μπορεί να βοηθήσει σε περιπτώσεις </a:t>
            </a:r>
            <a:r>
              <a:rPr lang="el-GR" b="1" dirty="0">
                <a:solidFill>
                  <a:srgbClr val="7030A0"/>
                </a:solidFill>
              </a:rPr>
              <a:t>ψυχικών τραυμάτων και στο χειρισμό των αρνητικών συναισθημάτων.</a:t>
            </a:r>
          </a:p>
        </p:txBody>
      </p:sp>
      <p:sp>
        <p:nvSpPr>
          <p:cNvPr id="3" name="Ορθογώνιο 2"/>
          <p:cNvSpPr/>
          <p:nvPr/>
        </p:nvSpPr>
        <p:spPr>
          <a:xfrm>
            <a:off x="683568" y="2132856"/>
            <a:ext cx="7398822" cy="1754326"/>
          </a:xfrm>
          <a:prstGeom prst="rect">
            <a:avLst/>
          </a:prstGeom>
        </p:spPr>
        <p:txBody>
          <a:bodyPr wrap="square">
            <a:spAutoFit/>
          </a:bodyPr>
          <a:lstStyle/>
          <a:p>
            <a:r>
              <a:rPr lang="el-GR" dirty="0"/>
              <a:t>Αυτό το είδος γραφής, περίπου όπως και η οπτική έκφραση</a:t>
            </a:r>
            <a:r>
              <a:rPr lang="el-GR" dirty="0" smtClean="0"/>
              <a:t>, (το να ερμηνεύεις κάτι από τη δική σου οπτική γωνία)  </a:t>
            </a:r>
            <a:r>
              <a:rPr lang="el-GR" dirty="0"/>
              <a:t>επιτρέπει στους ανθρώπους να </a:t>
            </a:r>
            <a:r>
              <a:rPr lang="el-GR" b="1" dirty="0">
                <a:solidFill>
                  <a:srgbClr val="7030A0"/>
                </a:solidFill>
              </a:rPr>
              <a:t>χειρίζονται αρνητικές καταστάσεις</a:t>
            </a:r>
            <a:r>
              <a:rPr lang="el-GR" dirty="0"/>
              <a:t>, που δεν μπορούν να αλλάξουν, και να τις </a:t>
            </a:r>
            <a:r>
              <a:rPr lang="el-GR" b="1" dirty="0">
                <a:solidFill>
                  <a:srgbClr val="7030A0"/>
                </a:solidFill>
              </a:rPr>
              <a:t>ενσωματώνουν στην ιστορία της ζωής τους, δημιουργώντας νόημα για γεγονότα που άφησαν ανεξίτηλα σημάδια </a:t>
            </a:r>
            <a:r>
              <a:rPr lang="el-GR" dirty="0"/>
              <a:t>-όπως μια ιατρική διάγνωση, ο θάνατος ενός αγαπημένου ή ένα έντονο περιστατικό βίας.</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4365103"/>
            <a:ext cx="3343413" cy="2336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9463" y="4319589"/>
            <a:ext cx="3214925" cy="2381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95785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679443" y="188640"/>
            <a:ext cx="7992888" cy="3600986"/>
          </a:xfrm>
          <a:prstGeom prst="rect">
            <a:avLst/>
          </a:prstGeom>
        </p:spPr>
        <p:txBody>
          <a:bodyPr wrap="square">
            <a:spAutoFit/>
          </a:bodyPr>
          <a:lstStyle/>
          <a:p>
            <a:r>
              <a:rPr lang="el-GR" sz="2400" b="1" dirty="0">
                <a:solidFill>
                  <a:srgbClr val="C00000"/>
                </a:solidFill>
              </a:rPr>
              <a:t>Εξάπτει τη φαντασία των </a:t>
            </a:r>
            <a:r>
              <a:rPr lang="el-GR" sz="2400" b="1" dirty="0" smtClean="0">
                <a:solidFill>
                  <a:srgbClr val="C00000"/>
                </a:solidFill>
              </a:rPr>
              <a:t>ανθρώπων</a:t>
            </a:r>
          </a:p>
          <a:p>
            <a:endParaRPr lang="el-GR" sz="2400" b="1" dirty="0">
              <a:solidFill>
                <a:srgbClr val="C00000"/>
              </a:solidFill>
            </a:endParaRPr>
          </a:p>
          <a:p>
            <a:r>
              <a:rPr lang="el-GR" dirty="0"/>
              <a:t>Μέσω της τέχνης, ο άνθρωπος δίνει στον εαυτό του την ελευθερία να εκφραστεί ελεύθερα αποφεύγοντας την προσκόλληση στη σκληρή και άνυδρη πραγματικότητα. </a:t>
            </a:r>
            <a:endParaRPr lang="el-GR" dirty="0" smtClean="0"/>
          </a:p>
          <a:p>
            <a:r>
              <a:rPr lang="el-GR" dirty="0" smtClean="0"/>
              <a:t>Μέσα </a:t>
            </a:r>
            <a:r>
              <a:rPr lang="el-GR" dirty="0"/>
              <a:t>από την προσφυγή στις τέχνες, η </a:t>
            </a:r>
            <a:r>
              <a:rPr lang="el-GR" b="1" dirty="0">
                <a:solidFill>
                  <a:srgbClr val="C00000"/>
                </a:solidFill>
              </a:rPr>
              <a:t>φαντασία</a:t>
            </a:r>
            <a:r>
              <a:rPr lang="el-GR" dirty="0"/>
              <a:t> και η </a:t>
            </a:r>
            <a:r>
              <a:rPr lang="el-GR" b="1" dirty="0">
                <a:solidFill>
                  <a:srgbClr val="C00000"/>
                </a:solidFill>
              </a:rPr>
              <a:t>διαφορετική οπτική για την πραγματικότητα</a:t>
            </a:r>
            <a:r>
              <a:rPr lang="el-GR" dirty="0"/>
              <a:t> βρίσκει χώρο να εκφραστεί και να δημιουργήσει άφοβα και απρόσκοπτα.</a:t>
            </a:r>
          </a:p>
          <a:p>
            <a:r>
              <a:rPr lang="el-GR" b="1" dirty="0">
                <a:solidFill>
                  <a:srgbClr val="7030A0"/>
                </a:solidFill>
              </a:rPr>
              <a:t>Η προσφυγή στην τέχνη σίγουρα απελευθερώνει τον άνθρωπο από τον ψυχικό πόνο, ομορφαίνει τη ζωή τόσο αισθητικά όσο και πολιτιστικά, γιατρεύει από προσωπικά αδιέξοδα και έντονο ψυχικό πόνο. Ας τη βάλουμε περισσότερο στη ζωή μας λοιπόν.</a:t>
            </a:r>
          </a:p>
        </p:txBody>
      </p:sp>
      <p:pic>
        <p:nvPicPr>
          <p:cNvPr id="26628" name="Picture 4" descr="320. Ν. Εγγονόπουλος, ιθαγένεια ελληνική (108) | Χαρτογράφος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3783541"/>
            <a:ext cx="2592288" cy="293593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3809" y="3573016"/>
            <a:ext cx="3766785" cy="3146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61657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475656" y="476672"/>
            <a:ext cx="7067670" cy="30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l-GR" sz="2200" b="1" i="1" u="none" strike="noStrike" cap="none" normalizeH="0" baseline="0" dirty="0" smtClean="0">
                <a:ln>
                  <a:noFill/>
                </a:ln>
                <a:solidFill>
                  <a:srgbClr val="800000"/>
                </a:solidFill>
                <a:effectLst/>
                <a:latin typeface="Roboto"/>
                <a:cs typeface="Arial" pitchFamily="34" charset="0"/>
              </a:rPr>
              <a:t>«Για μένα δεν υπάρχει παρελθόν ή μέλλον στην Τέχνη. Εάν ένα έργο τέχνης δεν μπορεί να ζει πάντα στο παρόν, δεν πρέπει να το θεωρούμε καθόλου ως τέτοιο. Η τέχνη των (αρχαίων) Ελλήνων, των Αιγυπτίων, των μεγάλων ζωγράφων που έζησαν σε άλλες εποχές, δεν είναι τέχνη του παρελθόντος· ίσως είναι πιο ζωντανή σήμερα από ποτέ»</a:t>
            </a:r>
          </a:p>
          <a:p>
            <a:pPr marL="0" marR="0" lvl="0" indent="0" defTabSz="914400" rtl="0" eaLnBrk="1" fontAlgn="base" latinLnBrk="0" hangingPunct="1">
              <a:lnSpc>
                <a:spcPct val="100000"/>
              </a:lnSpc>
              <a:spcBef>
                <a:spcPct val="0"/>
              </a:spcBef>
              <a:spcAft>
                <a:spcPct val="0"/>
              </a:spcAft>
              <a:buClrTx/>
              <a:buSzTx/>
              <a:buFontTx/>
              <a:buNone/>
              <a:tabLst/>
            </a:pPr>
            <a:endParaRPr kumimoji="0" lang="el-GR" sz="2200" b="1" i="1" u="none" strike="noStrike" cap="none" normalizeH="0" baseline="0" dirty="0" smtClean="0">
              <a:ln>
                <a:noFill/>
              </a:ln>
              <a:solidFill>
                <a:srgbClr val="800000"/>
              </a:solidFill>
              <a:effectLst/>
              <a:latin typeface="Roboto"/>
              <a:cs typeface="Arial" pitchFamily="34" charset="0"/>
            </a:endParaRPr>
          </a:p>
          <a:p>
            <a:pPr marL="0" marR="0" lvl="0" indent="0" defTabSz="914400" rtl="0" eaLnBrk="1" fontAlgn="base" latinLnBrk="0" hangingPunct="1">
              <a:lnSpc>
                <a:spcPct val="100000"/>
              </a:lnSpc>
              <a:spcBef>
                <a:spcPct val="0"/>
              </a:spcBef>
              <a:spcAft>
                <a:spcPct val="0"/>
              </a:spcAft>
              <a:buClrTx/>
              <a:buSzTx/>
              <a:buFontTx/>
              <a:buNone/>
              <a:tabLst/>
            </a:pPr>
            <a:endParaRPr kumimoji="0" lang="el-GR"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l-GR" sz="1200" b="0" i="0" u="none" strike="noStrike" cap="none" normalizeH="0" baseline="0" dirty="0" smtClean="0">
                <a:ln>
                  <a:noFill/>
                </a:ln>
                <a:solidFill>
                  <a:srgbClr val="800000"/>
                </a:solidFill>
                <a:effectLst/>
                <a:latin typeface="PT Serif"/>
                <a:cs typeface="Arial" pitchFamily="34" charset="0"/>
              </a:rPr>
              <a:t>Πάμπλο Πικάσο</a:t>
            </a: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Picture 2" descr="Πικάσο και Αρχαιότητα. Γραμμή και πηλός» στο Μουσείο Κυκλαδικής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3789040"/>
            <a:ext cx="4352052" cy="2899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787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622072" y="530154"/>
            <a:ext cx="5358133" cy="461665"/>
          </a:xfrm>
          <a:prstGeom prst="rect">
            <a:avLst/>
          </a:prstGeom>
        </p:spPr>
        <p:txBody>
          <a:bodyPr wrap="none">
            <a:spAutoFit/>
          </a:bodyPr>
          <a:lstStyle/>
          <a:p>
            <a:r>
              <a:rPr lang="el-GR" sz="2400" b="1" dirty="0"/>
              <a:t>Ενίσχυση των εγκεφαλικών λειτουργιών</a:t>
            </a:r>
          </a:p>
        </p:txBody>
      </p:sp>
      <p:sp>
        <p:nvSpPr>
          <p:cNvPr id="3" name="Ορθογώνιο 2"/>
          <p:cNvSpPr/>
          <p:nvPr/>
        </p:nvSpPr>
        <p:spPr>
          <a:xfrm>
            <a:off x="395536" y="1196075"/>
            <a:ext cx="8343262" cy="1477328"/>
          </a:xfrm>
          <a:prstGeom prst="rect">
            <a:avLst/>
          </a:prstGeom>
        </p:spPr>
        <p:txBody>
          <a:bodyPr wrap="square">
            <a:spAutoFit/>
          </a:bodyPr>
          <a:lstStyle/>
          <a:p>
            <a:r>
              <a:rPr lang="el-GR" dirty="0"/>
              <a:t>Μιλώντας για τη γραφή, έρευνα έχει επίσης συμπεράνει ότι η καταγραφή πληροφοριών </a:t>
            </a:r>
            <a:r>
              <a:rPr lang="el-GR" b="1" dirty="0">
                <a:solidFill>
                  <a:srgbClr val="C00000"/>
                </a:solidFill>
              </a:rPr>
              <a:t>μπορεί να βοηθήσει πολύ στη μάθηση και απομνημόνευση.</a:t>
            </a:r>
          </a:p>
          <a:p>
            <a:r>
              <a:rPr lang="el-GR" dirty="0"/>
              <a:t>Ωστόσο, αν επιλέξετε να πληκτρολογήσετε τις ιδέες και πληροφορίες σας, δεν θα βοηθηθείτε ιδιαίτερα. </a:t>
            </a:r>
            <a:r>
              <a:rPr lang="el-GR" dirty="0">
                <a:solidFill>
                  <a:srgbClr val="7030A0"/>
                </a:solidFill>
              </a:rPr>
              <a:t>Αν θέλετε να μάθετε, οι ερευνητές συστήνουν τον παλιό, παραδοσιακό τρόπο: χαρτί και μολύβι.</a:t>
            </a:r>
          </a:p>
        </p:txBody>
      </p:sp>
      <p:pic>
        <p:nvPicPr>
          <p:cNvPr id="6146" name="Picture 2" descr="Βιολογία Μεθοριακής Διαταραχής Προσωπικότητας - Νευρολογία και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76" y="2996952"/>
            <a:ext cx="4212279" cy="376999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212976"/>
            <a:ext cx="4022782" cy="3242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9216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51520" y="332656"/>
            <a:ext cx="4968552" cy="2585323"/>
          </a:xfrm>
          <a:prstGeom prst="rect">
            <a:avLst/>
          </a:prstGeom>
        </p:spPr>
        <p:txBody>
          <a:bodyPr wrap="square">
            <a:spAutoFit/>
          </a:bodyPr>
          <a:lstStyle/>
          <a:p>
            <a:r>
              <a:rPr lang="el-GR" dirty="0"/>
              <a:t> </a:t>
            </a:r>
            <a:r>
              <a:rPr lang="el-GR" dirty="0" smtClean="0"/>
              <a:t>Η </a:t>
            </a:r>
            <a:r>
              <a:rPr lang="el-GR" b="1" dirty="0">
                <a:solidFill>
                  <a:srgbClr val="C00000"/>
                </a:solidFill>
              </a:rPr>
              <a:t>μουσική</a:t>
            </a:r>
            <a:r>
              <a:rPr lang="el-GR" dirty="0"/>
              <a:t> </a:t>
            </a:r>
            <a:r>
              <a:rPr lang="el-GR" dirty="0" smtClean="0"/>
              <a:t>έχει επίσης ουσιαστική </a:t>
            </a:r>
            <a:r>
              <a:rPr lang="el-GR" dirty="0"/>
              <a:t>επίδραση στο </a:t>
            </a:r>
            <a:r>
              <a:rPr lang="el-GR" b="1" dirty="0">
                <a:solidFill>
                  <a:srgbClr val="0070C0"/>
                </a:solidFill>
              </a:rPr>
              <a:t>πόσο καλά επικοινωνούν μεταξύ τους διαφορετικές περιοχές του εγκεφάλου μας</a:t>
            </a:r>
            <a:r>
              <a:rPr lang="el-GR" b="1" dirty="0" smtClean="0">
                <a:solidFill>
                  <a:srgbClr val="0070C0"/>
                </a:solidFill>
              </a:rPr>
              <a:t>.</a:t>
            </a:r>
          </a:p>
          <a:p>
            <a:endParaRPr lang="el-GR" b="1" dirty="0">
              <a:solidFill>
                <a:srgbClr val="0070C0"/>
              </a:solidFill>
            </a:endParaRPr>
          </a:p>
          <a:p>
            <a:r>
              <a:rPr lang="el-GR" dirty="0"/>
              <a:t>Μια μελέτη δημοσιευμένη το 2014 υποστηρίζει ότι όσοι έχουν μουσική παιδεία -όπως όσοι γνωρίζουν να παίζουν κάποιο όργανο- </a:t>
            </a:r>
            <a:r>
              <a:rPr lang="el-GR" b="1" dirty="0">
                <a:solidFill>
                  <a:srgbClr val="0070C0"/>
                </a:solidFill>
              </a:rPr>
              <a:t>έχουν βελτιώσει τη σύνδεση και αλληλεπίδραση ανάμεσα στα δύο εγκεφαλικά ημισφαίρια.</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3099859"/>
            <a:ext cx="6414013"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descr="Скрипку Альберта Эйнштейна выставили на аукцион в Нью-Йорке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476672"/>
            <a:ext cx="3360374" cy="216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297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683568" y="404665"/>
            <a:ext cx="8064896" cy="3693319"/>
          </a:xfrm>
          <a:prstGeom prst="rect">
            <a:avLst/>
          </a:prstGeom>
        </p:spPr>
        <p:txBody>
          <a:bodyPr wrap="square">
            <a:spAutoFit/>
          </a:bodyPr>
          <a:lstStyle/>
          <a:p>
            <a:r>
              <a:rPr lang="el-GR" dirty="0"/>
              <a:t>Η μουσική θεραπεία, επίσης, έχει ουσιαστική θετική επίδραση στο ανοσοποιητικό σύστημα. </a:t>
            </a:r>
            <a:endParaRPr lang="el-GR" dirty="0" smtClean="0"/>
          </a:p>
          <a:p>
            <a:r>
              <a:rPr lang="el-GR" dirty="0" smtClean="0"/>
              <a:t>Η </a:t>
            </a:r>
            <a:r>
              <a:rPr lang="el-GR" dirty="0"/>
              <a:t>μουσική επιδρά στον εγκέφαλό μας με πολύπλοκους τρόπους, </a:t>
            </a:r>
            <a:r>
              <a:rPr lang="el-GR" b="1" dirty="0">
                <a:solidFill>
                  <a:srgbClr val="C00000"/>
                </a:solidFill>
              </a:rPr>
              <a:t>ενεργοποιώντας το μεταιχμιακό σύστημα</a:t>
            </a:r>
            <a:r>
              <a:rPr lang="el-GR" dirty="0"/>
              <a:t> και </a:t>
            </a:r>
            <a:r>
              <a:rPr lang="el-GR" b="1" dirty="0">
                <a:solidFill>
                  <a:srgbClr val="C00000"/>
                </a:solidFill>
              </a:rPr>
              <a:t>ρυθμίζοντας την απόκρισή μας σε στρεσογόνα ερεθίσματα</a:t>
            </a:r>
            <a:r>
              <a:rPr lang="el-GR" b="1" dirty="0" smtClean="0">
                <a:solidFill>
                  <a:srgbClr val="C00000"/>
                </a:solidFill>
              </a:rPr>
              <a:t>.</a:t>
            </a:r>
          </a:p>
          <a:p>
            <a:endParaRPr lang="el-GR" b="1" dirty="0">
              <a:solidFill>
                <a:srgbClr val="C00000"/>
              </a:solidFill>
            </a:endParaRPr>
          </a:p>
          <a:p>
            <a:r>
              <a:rPr lang="el-GR" dirty="0"/>
              <a:t>Σύμφωνα με τους Stuckey και Nobel, </a:t>
            </a:r>
            <a:r>
              <a:rPr lang="el-GR" b="1" dirty="0">
                <a:solidFill>
                  <a:srgbClr val="002060"/>
                </a:solidFill>
              </a:rPr>
              <a:t>η μουσική «μπορεί να βοηθήσει στην αποκατάσταση της σωστής λειτουργίας του ανοσοποιητικού εν μέρει μέσω της δράσης της αμυγδαλής και του υποθαλάμου</a:t>
            </a:r>
            <a:r>
              <a:rPr lang="el-GR" b="1" dirty="0" smtClean="0">
                <a:solidFill>
                  <a:srgbClr val="002060"/>
                </a:solidFill>
              </a:rPr>
              <a:t>.</a:t>
            </a:r>
          </a:p>
          <a:p>
            <a:endParaRPr lang="el-GR" b="1" dirty="0" smtClean="0">
              <a:solidFill>
                <a:srgbClr val="002060"/>
              </a:solidFill>
            </a:endParaRPr>
          </a:p>
          <a:p>
            <a:r>
              <a:rPr lang="el-GR" dirty="0" smtClean="0"/>
              <a:t>Αυτές </a:t>
            </a:r>
            <a:r>
              <a:rPr lang="el-GR" dirty="0"/>
              <a:t>οι εγκεφαλικές δομές σχετίζονται με τη </a:t>
            </a:r>
            <a:r>
              <a:rPr lang="el-GR" b="1" dirty="0">
                <a:solidFill>
                  <a:srgbClr val="C00000"/>
                </a:solidFill>
              </a:rPr>
              <a:t>ρύθμιση της διάθεσης </a:t>
            </a:r>
            <a:r>
              <a:rPr lang="el-GR" dirty="0"/>
              <a:t>και τις </a:t>
            </a:r>
            <a:r>
              <a:rPr lang="el-GR" b="1" dirty="0">
                <a:solidFill>
                  <a:srgbClr val="C00000"/>
                </a:solidFill>
              </a:rPr>
              <a:t>ορμονικές διαδικασίες</a:t>
            </a:r>
            <a:r>
              <a:rPr lang="el-GR" dirty="0"/>
              <a:t>, όπως επίσης και με την </a:t>
            </a:r>
            <a:r>
              <a:rPr lang="el-GR" b="1" dirty="0">
                <a:solidFill>
                  <a:srgbClr val="C00000"/>
                </a:solidFill>
              </a:rPr>
              <a:t>απόκριση του οργανισμού στις φλεγμονές.</a:t>
            </a:r>
          </a:p>
        </p:txBody>
      </p:sp>
      <p:pic>
        <p:nvPicPr>
          <p:cNvPr id="1024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5" y="3861048"/>
            <a:ext cx="4795123" cy="299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3122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09464" y="476672"/>
            <a:ext cx="4968552" cy="2862322"/>
          </a:xfrm>
          <a:prstGeom prst="rect">
            <a:avLst/>
          </a:prstGeom>
        </p:spPr>
        <p:txBody>
          <a:bodyPr wrap="square">
            <a:spAutoFit/>
          </a:bodyPr>
          <a:lstStyle/>
          <a:p>
            <a:r>
              <a:rPr lang="el-GR" dirty="0"/>
              <a:t>Η μουσική εμπειρία είναι μία από τις πλουσιότερες σε περιεχόμενο αφού περιλαμβάνει </a:t>
            </a:r>
            <a:r>
              <a:rPr lang="el-GR" b="1" dirty="0">
                <a:solidFill>
                  <a:srgbClr val="C00000"/>
                </a:solidFill>
              </a:rPr>
              <a:t>κινητικά, αισθητηριακά, συναισθηματικά και γνωσιακά στοιχεία. </a:t>
            </a:r>
            <a:endParaRPr lang="el-GR" b="1" dirty="0" smtClean="0">
              <a:solidFill>
                <a:srgbClr val="C00000"/>
              </a:solidFill>
            </a:endParaRPr>
          </a:p>
          <a:p>
            <a:r>
              <a:rPr lang="el-GR" dirty="0" smtClean="0"/>
              <a:t>Η </a:t>
            </a:r>
            <a:r>
              <a:rPr lang="el-GR" dirty="0"/>
              <a:t>μουσική επηρεάζει τη συναισθηματική κατάσταση του ανθρώπου. </a:t>
            </a:r>
            <a:endParaRPr lang="el-GR" dirty="0" smtClean="0"/>
          </a:p>
          <a:p>
            <a:r>
              <a:rPr lang="el-GR" dirty="0" smtClean="0"/>
              <a:t>Η </a:t>
            </a:r>
            <a:r>
              <a:rPr lang="el-GR" dirty="0"/>
              <a:t>ψυχοσυναισθηματική επίδραση της μουσικής είναι ανάλογη με τα ιδιαίτερα χαρακτηριστικά των μερών της , δηλαδή με τον ρυθμό, τη μελωδία, της κλίμακας κ.τ.λ.</a:t>
            </a:r>
          </a:p>
        </p:txBody>
      </p:sp>
      <p:pic>
        <p:nvPicPr>
          <p:cNvPr id="14338" name="Picture 2" descr="Οι Πυθαγόρειοι – Trikalaola.g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9305" y="447045"/>
            <a:ext cx="3566109" cy="28803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Τα πάντα για το βιολί είναι σύντομα. &quot;Σύντομο ιστορικό της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4005064"/>
            <a:ext cx="3980873" cy="22086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3693234"/>
            <a:ext cx="3509289" cy="2334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7004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683568" y="980728"/>
            <a:ext cx="4032448" cy="4247317"/>
          </a:xfrm>
          <a:prstGeom prst="rect">
            <a:avLst/>
          </a:prstGeom>
        </p:spPr>
        <p:txBody>
          <a:bodyPr wrap="square">
            <a:spAutoFit/>
          </a:bodyPr>
          <a:lstStyle/>
          <a:p>
            <a:r>
              <a:rPr lang="el-GR" dirty="0"/>
              <a:t>Ένα άλλο είδος τέχνης που βελτιώνει τις γνωστικές μας λειτουργίες είναι η </a:t>
            </a:r>
            <a:r>
              <a:rPr lang="el-GR" b="1" dirty="0">
                <a:solidFill>
                  <a:srgbClr val="C00000"/>
                </a:solidFill>
              </a:rPr>
              <a:t>υποκριτική</a:t>
            </a:r>
            <a:r>
              <a:rPr lang="el-GR" dirty="0" smtClean="0"/>
              <a:t>.</a:t>
            </a:r>
          </a:p>
          <a:p>
            <a:endParaRPr lang="el-GR" dirty="0"/>
          </a:p>
          <a:p>
            <a:r>
              <a:rPr lang="el-GR" dirty="0"/>
              <a:t> Έρευνα του 2014 βρήκε ότι τα μεγαλύτερα σε ηλικία άτομα, που ενθαρρύνονταν να συμμετέχουν σε θεατρικές παραστάσεις είχαν </a:t>
            </a:r>
            <a:r>
              <a:rPr lang="el-GR" b="1" dirty="0">
                <a:solidFill>
                  <a:srgbClr val="0070C0"/>
                </a:solidFill>
              </a:rPr>
              <a:t>βελτιωμένη ψυχική υγεία </a:t>
            </a:r>
            <a:r>
              <a:rPr lang="el-GR" dirty="0"/>
              <a:t>μετά από 4 εβδομάδες.</a:t>
            </a:r>
          </a:p>
          <a:p>
            <a:r>
              <a:rPr lang="el-GR" dirty="0"/>
              <a:t>Επέδειξαν επίσης </a:t>
            </a:r>
            <a:r>
              <a:rPr lang="el-GR" b="1" dirty="0">
                <a:solidFill>
                  <a:srgbClr val="0070C0"/>
                </a:solidFill>
              </a:rPr>
              <a:t>βελτιωμένες γνωστικές λειτουργίες</a:t>
            </a:r>
            <a:r>
              <a:rPr lang="el-GR" dirty="0"/>
              <a:t>. Συγκεκριμένα, οι συμμετέχοντες ανακαλούσαν ευκολότερα λέξεις και είχαν καλύτερες ικανότητες επίλυσης προβλημάτων.</a:t>
            </a:r>
          </a:p>
        </p:txBody>
      </p:sp>
      <p:pic>
        <p:nvPicPr>
          <p:cNvPr id="8194" name="Picture 2" descr="Συνέντευξη των Μυρτώ Γκόνη και Χριστίνας Μπρέκου στο θεατρο.gr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980728"/>
            <a:ext cx="3253019" cy="4337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708223"/>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1082</TotalTime>
  <Words>2356</Words>
  <Application>Microsoft Office PowerPoint</Application>
  <PresentationFormat>Προβολή στην οθόνη (4:3)</PresentationFormat>
  <Paragraphs>125</Paragraphs>
  <Slides>41</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41</vt:i4>
      </vt:variant>
    </vt:vector>
  </HeadingPairs>
  <TitlesOfParts>
    <vt:vector size="42" baseType="lpstr">
      <vt:lpstr>Θέμα του Office</vt:lpstr>
      <vt:lpstr>ΤΕΧΝΗ ΚΑΙ ΥΓΕΙΑ</vt:lpstr>
      <vt:lpstr>Παρουσίαση του PowerPoint</vt:lpstr>
      <vt:lpstr> Πώς η τέχνη και η δημιουργικότητα βελτιώνουν την υγεία μας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Νέες μορφές τέχνης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Μέσω της τέχνης οι λαοί επικοινωνούν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ΤΕΧΝΗ ΚΑΙ ΥΓΕΙΑ</dc:title>
  <dc:creator>oem</dc:creator>
  <cp:lastModifiedBy>oem</cp:lastModifiedBy>
  <cp:revision>192</cp:revision>
  <dcterms:created xsi:type="dcterms:W3CDTF">2020-04-27T15:35:28Z</dcterms:created>
  <dcterms:modified xsi:type="dcterms:W3CDTF">2022-11-28T21:00:43Z</dcterms:modified>
</cp:coreProperties>
</file>