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2" r:id="rId16"/>
    <p:sldId id="273" r:id="rId17"/>
    <p:sldId id="270" r:id="rId18"/>
  </p:sldIdLst>
  <p:sldSz cx="14630400" cy="8229600"/>
  <p:notesSz cx="8229600" cy="14630400"/>
  <p:embeddedFontLst>
    <p:embeddedFont>
      <p:font typeface="Platypi Medium" charset="0"/>
      <p:regular r:id="rId20"/>
    </p:embeddedFont>
    <p:embeddedFont>
      <p:font typeface="Calibri" pitchFamily="34" charset="0"/>
      <p:regular r:id="rId21"/>
      <p:bold r:id="rId22"/>
      <p:italic r:id="rId23"/>
      <p:boldItalic r:id="rId24"/>
    </p:embeddedFont>
  </p:embeddedFont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p:scale>
          <a:sx n="77" d="100"/>
          <a:sy n="77" d="100"/>
        </p:scale>
        <p:origin x="-216" y="216"/>
      </p:cViewPr>
      <p:guideLst>
        <p:guide orient="horz" pos="2592"/>
        <p:guide pos="460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3565525" cy="73183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4660900" y="0"/>
            <a:ext cx="3567113" cy="731838"/>
          </a:xfrm>
          <a:prstGeom prst="rect">
            <a:avLst/>
          </a:prstGeom>
        </p:spPr>
        <p:txBody>
          <a:bodyPr vert="horz" lIns="91440" tIns="45720" rIns="91440" bIns="45720" rtlCol="0"/>
          <a:lstStyle>
            <a:lvl1pPr algn="r">
              <a:defRPr sz="1200"/>
            </a:lvl1pPr>
          </a:lstStyle>
          <a:p>
            <a:fld id="{1EF229E1-4F71-447A-A86E-877DEEE49D33}" type="datetimeFigureOut">
              <a:rPr lang="el-GR" smtClean="0"/>
              <a:t>20/1/2025</a:t>
            </a:fld>
            <a:endParaRPr lang="el-GR"/>
          </a:p>
        </p:txBody>
      </p:sp>
      <p:sp>
        <p:nvSpPr>
          <p:cNvPr id="4" name="Θέση εικόνας διαφάνειας 3"/>
          <p:cNvSpPr>
            <a:spLocks noGrp="1" noRot="1" noChangeAspect="1"/>
          </p:cNvSpPr>
          <p:nvPr>
            <p:ph type="sldImg" idx="2"/>
          </p:nvPr>
        </p:nvSpPr>
        <p:spPr>
          <a:xfrm>
            <a:off x="-762000" y="1096963"/>
            <a:ext cx="9753600" cy="54864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822325" y="6950075"/>
            <a:ext cx="6584950" cy="6583363"/>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13896975"/>
            <a:ext cx="3565525" cy="73025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4660900" y="13896975"/>
            <a:ext cx="3567113" cy="730250"/>
          </a:xfrm>
          <a:prstGeom prst="rect">
            <a:avLst/>
          </a:prstGeom>
        </p:spPr>
        <p:txBody>
          <a:bodyPr vert="horz" lIns="91440" tIns="45720" rIns="91440" bIns="45720" rtlCol="0" anchor="b"/>
          <a:lstStyle>
            <a:lvl1pPr algn="r">
              <a:defRPr sz="1200"/>
            </a:lvl1pPr>
          </a:lstStyle>
          <a:p>
            <a:fld id="{BA2CDF71-03EB-45DD-B0E2-8779533EEFC4}" type="slidenum">
              <a:rPr lang="el-GR" smtClean="0"/>
              <a:t>‹#›</a:t>
            </a:fld>
            <a:endParaRPr lang="el-GR"/>
          </a:p>
        </p:txBody>
      </p:sp>
    </p:spTree>
    <p:extLst>
      <p:ext uri="{BB962C8B-B14F-4D97-AF65-F5344CB8AC3E}">
        <p14:creationId xmlns:p14="http://schemas.microsoft.com/office/powerpoint/2010/main" val="33829796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F3F0"/>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F3F0"/>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F3F0"/>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F3F0"/>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lide 1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F3F0"/>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lide 1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F3F0"/>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lide 1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F3F0"/>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F3F0"/>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F3F0"/>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F3F0"/>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F3F0"/>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F3F0"/>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F3F0"/>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F3F0"/>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F3F0"/>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2184083"/>
            <a:ext cx="7556421" cy="1417558"/>
          </a:xfrm>
          <a:prstGeom prst="rect">
            <a:avLst/>
          </a:prstGeom>
          <a:noFill/>
          <a:ln/>
        </p:spPr>
        <p:txBody>
          <a:bodyPr wrap="square" lIns="0" tIns="0" rIns="0" bIns="0" rtlCol="0" anchor="t"/>
          <a:lstStyle/>
          <a:p>
            <a:pPr marL="0" indent="0">
              <a:lnSpc>
                <a:spcPts val="5550"/>
              </a:lnSpc>
              <a:buNone/>
            </a:pPr>
            <a:r>
              <a:rPr lang="en-US" sz="4450" dirty="0">
                <a:solidFill>
                  <a:srgbClr val="201B18"/>
                </a:solidFill>
                <a:latin typeface="Platypi Medium" pitchFamily="34" charset="0"/>
                <a:ea typeface="Platypi Medium" pitchFamily="34" charset="-122"/>
                <a:cs typeface="Platypi Medium" pitchFamily="34" charset="-120"/>
              </a:rPr>
              <a:t>Κατανόηση Κειμένου – Μικροκείμενα</a:t>
            </a:r>
            <a:endParaRPr lang="en-US" sz="4450" dirty="0"/>
          </a:p>
        </p:txBody>
      </p:sp>
      <p:sp>
        <p:nvSpPr>
          <p:cNvPr id="4" name="Text 1"/>
          <p:cNvSpPr/>
          <p:nvPr/>
        </p:nvSpPr>
        <p:spPr>
          <a:xfrm>
            <a:off x="793790" y="3941802"/>
            <a:ext cx="7556421" cy="1451610"/>
          </a:xfrm>
          <a:prstGeom prst="rect">
            <a:avLst/>
          </a:prstGeom>
          <a:noFill/>
          <a:ln/>
        </p:spPr>
        <p:txBody>
          <a:bodyPr wrap="square" lIns="0" tIns="0" rIns="0" bIns="0" rtlCol="0" anchor="t"/>
          <a:lstStyle/>
          <a:p>
            <a:pPr marL="0" indent="0">
              <a:lnSpc>
                <a:spcPts val="2850"/>
              </a:lnSpc>
              <a:buNone/>
            </a:pPr>
            <a:r>
              <a:rPr lang="en-US" sz="1750" dirty="0">
                <a:solidFill>
                  <a:srgbClr val="504C49"/>
                </a:solidFill>
                <a:latin typeface="Source Serif Pro" pitchFamily="34" charset="0"/>
                <a:ea typeface="Source Serif Pro" pitchFamily="34" charset="-122"/>
                <a:cs typeface="Source Serif Pro" pitchFamily="34" charset="-120"/>
              </a:rPr>
              <a:t>Σε ερωτήσεις που αφορούν την κατανόηση κειμένου, οι μαθητές καλούνται να παρουσιάσουν τις βασικές ιδέες του κειμένου, τα επιχειρήματα του συγγραφέα, να εντοπίσουν τους προβληματισμούς που αυτός θέτει, τις θέσεις που υποστηρίζει.</a:t>
            </a:r>
            <a:endParaRPr lang="en-US" sz="1750" dirty="0"/>
          </a:p>
        </p:txBody>
      </p:sp>
      <p:sp>
        <p:nvSpPr>
          <p:cNvPr id="5" name="Shape 2"/>
          <p:cNvSpPr/>
          <p:nvPr/>
        </p:nvSpPr>
        <p:spPr>
          <a:xfrm>
            <a:off x="793790" y="5665470"/>
            <a:ext cx="362903" cy="362903"/>
          </a:xfrm>
          <a:prstGeom prst="roundRect">
            <a:avLst>
              <a:gd name="adj" fmla="val 25194296"/>
            </a:avLst>
          </a:prstGeom>
          <a:noFill/>
          <a:ln w="7620">
            <a:solidFill>
              <a:srgbClr val="FFFFFF"/>
            </a:solidFill>
            <a:prstDash val="solid"/>
          </a:ln>
        </p:spPr>
      </p:sp>
      <p:pic>
        <p:nvPicPr>
          <p:cNvPr id="6" name="Image 1" descr="preencoded.png"/>
          <p:cNvPicPr>
            <a:picLocks noChangeAspect="1"/>
          </p:cNvPicPr>
          <p:nvPr/>
        </p:nvPicPr>
        <p:blipFill>
          <a:blip r:embed="rId4"/>
          <a:stretch>
            <a:fillRect/>
          </a:stretch>
        </p:blipFill>
        <p:spPr>
          <a:xfrm>
            <a:off x="801410" y="5673090"/>
            <a:ext cx="347663" cy="347663"/>
          </a:xfrm>
          <a:prstGeom prst="rect">
            <a:avLst/>
          </a:prstGeom>
        </p:spPr>
      </p:pic>
      <p:sp>
        <p:nvSpPr>
          <p:cNvPr id="7" name="Text 3"/>
          <p:cNvSpPr/>
          <p:nvPr/>
        </p:nvSpPr>
        <p:spPr>
          <a:xfrm>
            <a:off x="1156693" y="5653901"/>
            <a:ext cx="3294817" cy="396835"/>
          </a:xfrm>
          <a:prstGeom prst="rect">
            <a:avLst/>
          </a:prstGeom>
          <a:noFill/>
          <a:ln/>
        </p:spPr>
        <p:txBody>
          <a:bodyPr wrap="none" lIns="0" tIns="0" rIns="0" bIns="0" rtlCol="0" anchor="t"/>
          <a:lstStyle/>
          <a:p>
            <a:pPr marL="0" indent="0" algn="l">
              <a:lnSpc>
                <a:spcPts val="3100"/>
              </a:lnSpc>
              <a:buNone/>
            </a:pPr>
            <a:r>
              <a:rPr lang="en-US" sz="1400" b="1" dirty="0" smtClean="0">
                <a:solidFill>
                  <a:srgbClr val="504C49"/>
                </a:solidFill>
                <a:latin typeface="Source Serif Pro Bold" pitchFamily="34" charset="0"/>
                <a:ea typeface="Source Serif Pro Bold" pitchFamily="34" charset="-122"/>
                <a:cs typeface="Source Serif Pro Bold" pitchFamily="34" charset="-120"/>
              </a:rPr>
              <a:t> </a:t>
            </a:r>
            <a:r>
              <a:rPr lang="en-US" sz="1400" b="1" dirty="0" err="1" smtClean="0">
                <a:solidFill>
                  <a:srgbClr val="504C49"/>
                </a:solidFill>
                <a:latin typeface="Source Serif Pro Bold" pitchFamily="34" charset="0"/>
                <a:ea typeface="Source Serif Pro Bold" pitchFamily="34" charset="-122"/>
                <a:cs typeface="Source Serif Pro Bold" pitchFamily="34" charset="-120"/>
              </a:rPr>
              <a:t>Vasilis</a:t>
            </a:r>
            <a:r>
              <a:rPr lang="en-US" sz="1400" b="1" dirty="0" smtClean="0">
                <a:solidFill>
                  <a:srgbClr val="504C49"/>
                </a:solidFill>
                <a:latin typeface="Source Serif Pro Bold" pitchFamily="34" charset="0"/>
                <a:ea typeface="Source Serif Pro Bold" pitchFamily="34" charset="-122"/>
                <a:cs typeface="Source Serif Pro Bold" pitchFamily="34" charset="-120"/>
              </a:rPr>
              <a:t> </a:t>
            </a:r>
            <a:r>
              <a:rPr lang="en-US" sz="1400" b="1" dirty="0">
                <a:solidFill>
                  <a:srgbClr val="504C49"/>
                </a:solidFill>
                <a:latin typeface="Source Serif Pro Bold" pitchFamily="34" charset="0"/>
                <a:ea typeface="Source Serif Pro Bold" pitchFamily="34" charset="-122"/>
                <a:cs typeface="Source Serif Pro Bold" pitchFamily="34" charset="-120"/>
              </a:rPr>
              <a:t>Varsamopoulos</a:t>
            </a:r>
            <a:endParaRPr lang="en-US" sz="1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793790" y="1412915"/>
            <a:ext cx="13042821" cy="1417558"/>
          </a:xfrm>
          <a:prstGeom prst="rect">
            <a:avLst/>
          </a:prstGeom>
          <a:noFill/>
          <a:ln/>
        </p:spPr>
        <p:txBody>
          <a:bodyPr wrap="square" lIns="0" tIns="0" rIns="0" bIns="0" rtlCol="0" anchor="t"/>
          <a:lstStyle/>
          <a:p>
            <a:pPr marL="0" indent="0">
              <a:lnSpc>
                <a:spcPts val="5550"/>
              </a:lnSpc>
              <a:buNone/>
            </a:pPr>
            <a:r>
              <a:rPr lang="en-US" sz="4450" dirty="0">
                <a:solidFill>
                  <a:srgbClr val="201B18"/>
                </a:solidFill>
                <a:latin typeface="Platypi Medium" pitchFamily="34" charset="0"/>
                <a:ea typeface="Platypi Medium" pitchFamily="34" charset="-122"/>
                <a:cs typeface="Platypi Medium" pitchFamily="34" charset="-120"/>
              </a:rPr>
              <a:t>Αβεβαιότητα πληροφοριών και θέσεων στο κείμενο</a:t>
            </a:r>
            <a:endParaRPr lang="en-US" sz="4450" dirty="0"/>
          </a:p>
        </p:txBody>
      </p:sp>
      <p:sp>
        <p:nvSpPr>
          <p:cNvPr id="3" name="Shape 1"/>
          <p:cNvSpPr/>
          <p:nvPr/>
        </p:nvSpPr>
        <p:spPr>
          <a:xfrm>
            <a:off x="793790" y="3539252"/>
            <a:ext cx="396835" cy="396835"/>
          </a:xfrm>
          <a:prstGeom prst="roundRect">
            <a:avLst>
              <a:gd name="adj" fmla="val 8574"/>
            </a:avLst>
          </a:prstGeom>
          <a:solidFill>
            <a:srgbClr val="F9F7F7"/>
          </a:solidFill>
          <a:ln/>
        </p:spPr>
      </p:sp>
      <p:sp>
        <p:nvSpPr>
          <p:cNvPr id="4" name="Text 2"/>
          <p:cNvSpPr/>
          <p:nvPr/>
        </p:nvSpPr>
        <p:spPr>
          <a:xfrm>
            <a:off x="1417439" y="3539252"/>
            <a:ext cx="3919874" cy="708660"/>
          </a:xfrm>
          <a:prstGeom prst="rect">
            <a:avLst/>
          </a:prstGeom>
          <a:noFill/>
          <a:ln/>
        </p:spPr>
        <p:txBody>
          <a:bodyPr wrap="square" lIns="0" tIns="0" rIns="0" bIns="0" rtlCol="0" anchor="t"/>
          <a:lstStyle/>
          <a:p>
            <a:pPr marL="0" indent="0">
              <a:lnSpc>
                <a:spcPts val="2750"/>
              </a:lnSpc>
              <a:buNone/>
            </a:pPr>
            <a:r>
              <a:rPr lang="en-US" sz="2200" b="1" dirty="0">
                <a:solidFill>
                  <a:srgbClr val="504C49"/>
                </a:solidFill>
                <a:latin typeface="Platypi Medium" pitchFamily="34" charset="0"/>
                <a:ea typeface="Platypi Medium" pitchFamily="34" charset="-122"/>
                <a:cs typeface="Platypi Medium" pitchFamily="34" charset="-120"/>
              </a:rPr>
              <a:t>Ρήματα σε δυνητική οριστική</a:t>
            </a:r>
            <a:endParaRPr lang="en-US" sz="2200" b="1" dirty="0"/>
          </a:p>
        </p:txBody>
      </p:sp>
      <p:sp>
        <p:nvSpPr>
          <p:cNvPr id="5" name="Text 3"/>
          <p:cNvSpPr/>
          <p:nvPr/>
        </p:nvSpPr>
        <p:spPr>
          <a:xfrm>
            <a:off x="1417439" y="4051236"/>
            <a:ext cx="3572708" cy="725805"/>
          </a:xfrm>
          <a:prstGeom prst="rect">
            <a:avLst/>
          </a:prstGeom>
          <a:noFill/>
          <a:ln/>
        </p:spPr>
        <p:txBody>
          <a:bodyPr wrap="square" lIns="0" tIns="0" rIns="0" bIns="0" rtlCol="0" anchor="t"/>
          <a:lstStyle/>
          <a:p>
            <a:pPr marL="0" indent="0">
              <a:lnSpc>
                <a:spcPts val="2850"/>
              </a:lnSpc>
              <a:buNone/>
            </a:pPr>
            <a:r>
              <a:rPr lang="en-US" sz="1750" dirty="0">
                <a:solidFill>
                  <a:srgbClr val="504C49"/>
                </a:solidFill>
                <a:latin typeface="Source Serif Pro" pitchFamily="34" charset="0"/>
                <a:ea typeface="Source Serif Pro" pitchFamily="34" charset="-122"/>
                <a:cs typeface="Source Serif Pro" pitchFamily="34" charset="-120"/>
              </a:rPr>
              <a:t>Π.χ. θα μπορούσε, θα ήταν δυνατό, μπορεί να</a:t>
            </a:r>
            <a:endParaRPr lang="en-US" sz="1750" dirty="0"/>
          </a:p>
        </p:txBody>
      </p:sp>
      <p:sp>
        <p:nvSpPr>
          <p:cNvPr id="6" name="Shape 4"/>
          <p:cNvSpPr/>
          <p:nvPr/>
        </p:nvSpPr>
        <p:spPr>
          <a:xfrm>
            <a:off x="5216962" y="3539252"/>
            <a:ext cx="396835" cy="396835"/>
          </a:xfrm>
          <a:prstGeom prst="roundRect">
            <a:avLst>
              <a:gd name="adj" fmla="val 8574"/>
            </a:avLst>
          </a:prstGeom>
          <a:solidFill>
            <a:srgbClr val="F9F7F7"/>
          </a:solidFill>
          <a:ln/>
        </p:spPr>
      </p:sp>
      <p:sp>
        <p:nvSpPr>
          <p:cNvPr id="7" name="Text 5"/>
          <p:cNvSpPr/>
          <p:nvPr/>
        </p:nvSpPr>
        <p:spPr>
          <a:xfrm>
            <a:off x="5840611" y="3539252"/>
            <a:ext cx="3027283" cy="354330"/>
          </a:xfrm>
          <a:prstGeom prst="rect">
            <a:avLst/>
          </a:prstGeom>
          <a:noFill/>
          <a:ln/>
        </p:spPr>
        <p:txBody>
          <a:bodyPr wrap="none" lIns="0" tIns="0" rIns="0" bIns="0" rtlCol="0" anchor="t"/>
          <a:lstStyle/>
          <a:p>
            <a:pPr marL="0" indent="0">
              <a:lnSpc>
                <a:spcPts val="2750"/>
              </a:lnSpc>
              <a:buNone/>
            </a:pPr>
            <a:r>
              <a:rPr lang="en-US" sz="2200" b="1" dirty="0">
                <a:solidFill>
                  <a:srgbClr val="504C49"/>
                </a:solidFill>
                <a:latin typeface="Platypi Medium" pitchFamily="34" charset="0"/>
                <a:ea typeface="Platypi Medium" pitchFamily="34" charset="-122"/>
                <a:cs typeface="Platypi Medium" pitchFamily="34" charset="-120"/>
              </a:rPr>
              <a:t>Ρήματα σε υποτακτική</a:t>
            </a:r>
            <a:endParaRPr lang="en-US" sz="2200" b="1" dirty="0"/>
          </a:p>
        </p:txBody>
      </p:sp>
      <p:sp>
        <p:nvSpPr>
          <p:cNvPr id="8" name="Text 6"/>
          <p:cNvSpPr/>
          <p:nvPr/>
        </p:nvSpPr>
        <p:spPr>
          <a:xfrm>
            <a:off x="5840611" y="4040453"/>
            <a:ext cx="3572708" cy="1088708"/>
          </a:xfrm>
          <a:prstGeom prst="rect">
            <a:avLst/>
          </a:prstGeom>
          <a:noFill/>
          <a:ln/>
        </p:spPr>
        <p:txBody>
          <a:bodyPr wrap="square" lIns="0" tIns="0" rIns="0" bIns="0" rtlCol="0" anchor="t"/>
          <a:lstStyle/>
          <a:p>
            <a:pPr marL="0" indent="0">
              <a:lnSpc>
                <a:spcPts val="2850"/>
              </a:lnSpc>
              <a:buNone/>
            </a:pPr>
            <a:r>
              <a:rPr lang="en-US" sz="1750" dirty="0">
                <a:solidFill>
                  <a:srgbClr val="504C49"/>
                </a:solidFill>
                <a:latin typeface="Source Serif Pro" pitchFamily="34" charset="0"/>
                <a:ea typeface="Source Serif Pro" pitchFamily="34" charset="-122"/>
                <a:cs typeface="Source Serif Pro" pitchFamily="34" charset="-120"/>
              </a:rPr>
              <a:t>Αναφέρεται στο μέλλον και, επομένως, έχει πιθανολογικό χαρακτήρα</a:t>
            </a:r>
            <a:endParaRPr lang="en-US" sz="1750" dirty="0"/>
          </a:p>
        </p:txBody>
      </p:sp>
      <p:sp>
        <p:nvSpPr>
          <p:cNvPr id="9" name="Shape 7"/>
          <p:cNvSpPr/>
          <p:nvPr/>
        </p:nvSpPr>
        <p:spPr>
          <a:xfrm>
            <a:off x="9640133" y="3539252"/>
            <a:ext cx="396835" cy="396835"/>
          </a:xfrm>
          <a:prstGeom prst="roundRect">
            <a:avLst>
              <a:gd name="adj" fmla="val 8574"/>
            </a:avLst>
          </a:prstGeom>
          <a:solidFill>
            <a:srgbClr val="F9F7F7"/>
          </a:solidFill>
          <a:ln/>
        </p:spPr>
      </p:sp>
      <p:sp>
        <p:nvSpPr>
          <p:cNvPr id="10" name="Text 8"/>
          <p:cNvSpPr/>
          <p:nvPr/>
        </p:nvSpPr>
        <p:spPr>
          <a:xfrm>
            <a:off x="10263783" y="3539252"/>
            <a:ext cx="3570922" cy="354330"/>
          </a:xfrm>
          <a:prstGeom prst="rect">
            <a:avLst/>
          </a:prstGeom>
          <a:noFill/>
          <a:ln/>
        </p:spPr>
        <p:txBody>
          <a:bodyPr wrap="none" lIns="0" tIns="0" rIns="0" bIns="0" rtlCol="0" anchor="t"/>
          <a:lstStyle/>
          <a:p>
            <a:pPr marL="0" indent="0">
              <a:lnSpc>
                <a:spcPts val="2750"/>
              </a:lnSpc>
              <a:buNone/>
            </a:pPr>
            <a:r>
              <a:rPr lang="en-US" sz="2200" b="1" dirty="0">
                <a:solidFill>
                  <a:srgbClr val="504C49"/>
                </a:solidFill>
                <a:latin typeface="Platypi Medium" pitchFamily="34" charset="0"/>
                <a:ea typeface="Platypi Medium" pitchFamily="34" charset="-122"/>
                <a:cs typeface="Platypi Medium" pitchFamily="34" charset="-120"/>
              </a:rPr>
              <a:t>Επιρρήματα αβεβαιότητας</a:t>
            </a:r>
            <a:endParaRPr lang="en-US" sz="2200" b="1" dirty="0"/>
          </a:p>
        </p:txBody>
      </p:sp>
      <p:sp>
        <p:nvSpPr>
          <p:cNvPr id="11" name="Text 9"/>
          <p:cNvSpPr/>
          <p:nvPr/>
        </p:nvSpPr>
        <p:spPr>
          <a:xfrm>
            <a:off x="10263783" y="4029670"/>
            <a:ext cx="3572708" cy="725805"/>
          </a:xfrm>
          <a:prstGeom prst="rect">
            <a:avLst/>
          </a:prstGeom>
          <a:noFill/>
          <a:ln/>
        </p:spPr>
        <p:txBody>
          <a:bodyPr wrap="square" lIns="0" tIns="0" rIns="0" bIns="0" rtlCol="0" anchor="t"/>
          <a:lstStyle/>
          <a:p>
            <a:pPr marL="0" indent="0">
              <a:lnSpc>
                <a:spcPts val="2850"/>
              </a:lnSpc>
              <a:buNone/>
            </a:pPr>
            <a:r>
              <a:rPr lang="en-US" sz="1750" dirty="0">
                <a:solidFill>
                  <a:srgbClr val="504C49"/>
                </a:solidFill>
                <a:latin typeface="Source Serif Pro" pitchFamily="34" charset="0"/>
                <a:ea typeface="Source Serif Pro" pitchFamily="34" charset="-122"/>
                <a:cs typeface="Source Serif Pro" pitchFamily="34" charset="-120"/>
              </a:rPr>
              <a:t>Π.χ. ίσως, ενδεχομένως, μάλλον, πιθανόν</a:t>
            </a:r>
            <a:endParaRPr lang="en-US" sz="1750" dirty="0"/>
          </a:p>
        </p:txBody>
      </p:sp>
      <p:sp>
        <p:nvSpPr>
          <p:cNvPr id="12" name="Shape 10"/>
          <p:cNvSpPr/>
          <p:nvPr/>
        </p:nvSpPr>
        <p:spPr>
          <a:xfrm>
            <a:off x="793790" y="5600343"/>
            <a:ext cx="396835" cy="396835"/>
          </a:xfrm>
          <a:prstGeom prst="roundRect">
            <a:avLst>
              <a:gd name="adj" fmla="val 8574"/>
            </a:avLst>
          </a:prstGeom>
          <a:solidFill>
            <a:srgbClr val="F9F7F7"/>
          </a:solidFill>
          <a:ln/>
        </p:spPr>
      </p:sp>
      <p:sp>
        <p:nvSpPr>
          <p:cNvPr id="13" name="Text 11"/>
          <p:cNvSpPr/>
          <p:nvPr/>
        </p:nvSpPr>
        <p:spPr>
          <a:xfrm>
            <a:off x="1417439" y="5600343"/>
            <a:ext cx="3040499" cy="354330"/>
          </a:xfrm>
          <a:prstGeom prst="rect">
            <a:avLst/>
          </a:prstGeom>
          <a:noFill/>
          <a:ln/>
        </p:spPr>
        <p:txBody>
          <a:bodyPr wrap="none" lIns="0" tIns="0" rIns="0" bIns="0" rtlCol="0" anchor="t"/>
          <a:lstStyle/>
          <a:p>
            <a:pPr marL="0" indent="0">
              <a:lnSpc>
                <a:spcPts val="2750"/>
              </a:lnSpc>
              <a:buNone/>
            </a:pPr>
            <a:r>
              <a:rPr lang="en-US" sz="2200" b="1" dirty="0">
                <a:solidFill>
                  <a:srgbClr val="504C49"/>
                </a:solidFill>
                <a:latin typeface="Platypi Medium" pitchFamily="34" charset="0"/>
                <a:ea typeface="Platypi Medium" pitchFamily="34" charset="-122"/>
                <a:cs typeface="Platypi Medium" pitchFamily="34" charset="-120"/>
              </a:rPr>
              <a:t>Φράσεις αβεβαιότητας</a:t>
            </a:r>
            <a:endParaRPr lang="en-US" sz="2200" b="1" dirty="0"/>
          </a:p>
        </p:txBody>
      </p:sp>
      <p:sp>
        <p:nvSpPr>
          <p:cNvPr id="14" name="Text 12"/>
          <p:cNvSpPr/>
          <p:nvPr/>
        </p:nvSpPr>
        <p:spPr>
          <a:xfrm>
            <a:off x="1417439" y="6090761"/>
            <a:ext cx="5784413" cy="362903"/>
          </a:xfrm>
          <a:prstGeom prst="rect">
            <a:avLst/>
          </a:prstGeom>
          <a:noFill/>
          <a:ln/>
        </p:spPr>
        <p:txBody>
          <a:bodyPr wrap="none" lIns="0" tIns="0" rIns="0" bIns="0" rtlCol="0" anchor="t"/>
          <a:lstStyle/>
          <a:p>
            <a:pPr marL="0" indent="0">
              <a:lnSpc>
                <a:spcPts val="2850"/>
              </a:lnSpc>
              <a:buNone/>
            </a:pPr>
            <a:r>
              <a:rPr lang="en-US" sz="1750" dirty="0">
                <a:solidFill>
                  <a:srgbClr val="504C49"/>
                </a:solidFill>
                <a:latin typeface="Source Serif Pro" pitchFamily="34" charset="0"/>
                <a:ea typeface="Source Serif Pro" pitchFamily="34" charset="-122"/>
                <a:cs typeface="Source Serif Pro" pitchFamily="34" charset="-120"/>
              </a:rPr>
              <a:t>Π.χ. είναι πιθανό, είναι ενδεχόμενο, δεν είναι απίθανο</a:t>
            </a:r>
            <a:endParaRPr lang="en-US" sz="1750" dirty="0"/>
          </a:p>
        </p:txBody>
      </p:sp>
      <p:sp>
        <p:nvSpPr>
          <p:cNvPr id="15" name="Shape 13"/>
          <p:cNvSpPr/>
          <p:nvPr/>
        </p:nvSpPr>
        <p:spPr>
          <a:xfrm>
            <a:off x="7428667" y="5600343"/>
            <a:ext cx="396835" cy="396835"/>
          </a:xfrm>
          <a:prstGeom prst="roundRect">
            <a:avLst>
              <a:gd name="adj" fmla="val 8574"/>
            </a:avLst>
          </a:prstGeom>
          <a:solidFill>
            <a:srgbClr val="F9F7F7"/>
          </a:solidFill>
          <a:ln/>
        </p:spPr>
      </p:sp>
      <p:sp>
        <p:nvSpPr>
          <p:cNvPr id="16" name="Text 14"/>
          <p:cNvSpPr/>
          <p:nvPr/>
        </p:nvSpPr>
        <p:spPr>
          <a:xfrm>
            <a:off x="8052316" y="5600343"/>
            <a:ext cx="3629620" cy="354330"/>
          </a:xfrm>
          <a:prstGeom prst="rect">
            <a:avLst/>
          </a:prstGeom>
          <a:noFill/>
          <a:ln/>
        </p:spPr>
        <p:txBody>
          <a:bodyPr wrap="none" lIns="0" tIns="0" rIns="0" bIns="0" rtlCol="0" anchor="t"/>
          <a:lstStyle/>
          <a:p>
            <a:pPr marL="0" indent="0">
              <a:lnSpc>
                <a:spcPts val="2750"/>
              </a:lnSpc>
              <a:buNone/>
            </a:pPr>
            <a:r>
              <a:rPr lang="en-US" sz="2200" b="1" dirty="0">
                <a:solidFill>
                  <a:srgbClr val="504C49"/>
                </a:solidFill>
                <a:latin typeface="Platypi Medium" pitchFamily="34" charset="0"/>
                <a:ea typeface="Platypi Medium" pitchFamily="34" charset="-122"/>
                <a:cs typeface="Platypi Medium" pitchFamily="34" charset="-120"/>
              </a:rPr>
              <a:t>Ερωτήσεις μερικής άγνοιας</a:t>
            </a:r>
            <a:endParaRPr lang="en-US" sz="2200" b="1" dirty="0"/>
          </a:p>
        </p:txBody>
      </p:sp>
      <p:sp>
        <p:nvSpPr>
          <p:cNvPr id="17" name="Text 15"/>
          <p:cNvSpPr/>
          <p:nvPr/>
        </p:nvSpPr>
        <p:spPr>
          <a:xfrm>
            <a:off x="8052316" y="6090761"/>
            <a:ext cx="5784413" cy="725805"/>
          </a:xfrm>
          <a:prstGeom prst="rect">
            <a:avLst/>
          </a:prstGeom>
          <a:noFill/>
          <a:ln/>
        </p:spPr>
        <p:txBody>
          <a:bodyPr wrap="square" lIns="0" tIns="0" rIns="0" bIns="0" rtlCol="0" anchor="t"/>
          <a:lstStyle/>
          <a:p>
            <a:pPr marL="0" indent="0">
              <a:lnSpc>
                <a:spcPts val="2850"/>
              </a:lnSpc>
              <a:buNone/>
            </a:pPr>
            <a:r>
              <a:rPr lang="en-US" sz="1750" dirty="0">
                <a:solidFill>
                  <a:srgbClr val="504C49"/>
                </a:solidFill>
                <a:latin typeface="Source Serif Pro" pitchFamily="34" charset="0"/>
                <a:ea typeface="Source Serif Pro" pitchFamily="34" charset="-122"/>
                <a:cs typeface="Source Serif Pro" pitchFamily="34" charset="-120"/>
              </a:rPr>
              <a:t>Εκφράζουν τον προβληματισμό και την απορία του συντάκτη και δηλώνουν μικρό βαθμό βεβαιότητας</a:t>
            </a:r>
            <a:endParaRPr lang="en-US" sz="175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Text 0"/>
          <p:cNvSpPr/>
          <p:nvPr/>
        </p:nvSpPr>
        <p:spPr>
          <a:xfrm>
            <a:off x="793790" y="2168604"/>
            <a:ext cx="13042821" cy="1417558"/>
          </a:xfrm>
          <a:prstGeom prst="rect">
            <a:avLst/>
          </a:prstGeom>
          <a:noFill/>
          <a:ln/>
        </p:spPr>
        <p:txBody>
          <a:bodyPr wrap="square" lIns="0" tIns="0" rIns="0" bIns="0" rtlCol="0" anchor="t"/>
          <a:lstStyle/>
          <a:p>
            <a:pPr marL="0" indent="0">
              <a:lnSpc>
                <a:spcPts val="5550"/>
              </a:lnSpc>
              <a:buNone/>
            </a:pPr>
            <a:r>
              <a:rPr lang="en-US" sz="4450" dirty="0">
                <a:solidFill>
                  <a:srgbClr val="201B18"/>
                </a:solidFill>
                <a:latin typeface="Platypi Medium" pitchFamily="34" charset="0"/>
                <a:ea typeface="Platypi Medium" pitchFamily="34" charset="-122"/>
                <a:cs typeface="Platypi Medium" pitchFamily="34" charset="-120"/>
              </a:rPr>
              <a:t>Πώς εντοπίζουμε την οπτική γωνία του συγγραφέα</a:t>
            </a:r>
            <a:endParaRPr lang="en-US" sz="4450" dirty="0"/>
          </a:p>
        </p:txBody>
      </p:sp>
      <p:sp>
        <p:nvSpPr>
          <p:cNvPr id="3" name="Text 1"/>
          <p:cNvSpPr/>
          <p:nvPr/>
        </p:nvSpPr>
        <p:spPr>
          <a:xfrm>
            <a:off x="793790" y="4153138"/>
            <a:ext cx="2835235" cy="354330"/>
          </a:xfrm>
          <a:prstGeom prst="rect">
            <a:avLst/>
          </a:prstGeom>
          <a:noFill/>
          <a:ln/>
        </p:spPr>
        <p:txBody>
          <a:bodyPr wrap="none" lIns="0" tIns="0" rIns="0" bIns="0" rtlCol="0" anchor="t"/>
          <a:lstStyle/>
          <a:p>
            <a:pPr marL="0" indent="0">
              <a:lnSpc>
                <a:spcPts val="2750"/>
              </a:lnSpc>
              <a:buNone/>
            </a:pPr>
            <a:r>
              <a:rPr lang="en-US" sz="2200" b="1" dirty="0">
                <a:solidFill>
                  <a:srgbClr val="201B18"/>
                </a:solidFill>
                <a:latin typeface="Platypi Medium" pitchFamily="34" charset="0"/>
                <a:ea typeface="Platypi Medium" pitchFamily="34" charset="-122"/>
                <a:cs typeface="Platypi Medium" pitchFamily="34" charset="-120"/>
              </a:rPr>
              <a:t>Υποκειμενική οπτική</a:t>
            </a:r>
            <a:endParaRPr lang="en-US" sz="2200" b="1" dirty="0"/>
          </a:p>
        </p:txBody>
      </p:sp>
      <p:sp>
        <p:nvSpPr>
          <p:cNvPr id="4" name="Text 2"/>
          <p:cNvSpPr/>
          <p:nvPr/>
        </p:nvSpPr>
        <p:spPr>
          <a:xfrm>
            <a:off x="793790" y="4734282"/>
            <a:ext cx="62447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504C49"/>
                </a:solidFill>
                <a:latin typeface="Source Serif Pro" pitchFamily="34" charset="0"/>
                <a:ea typeface="Source Serif Pro" pitchFamily="34" charset="-122"/>
                <a:cs typeface="Source Serif Pro" pitchFamily="34" charset="-120"/>
              </a:rPr>
              <a:t>Συνυποδηλωτική – ποιητική λειτουργία της γλώσσας</a:t>
            </a:r>
            <a:endParaRPr lang="en-US" sz="1750" dirty="0"/>
          </a:p>
        </p:txBody>
      </p:sp>
      <p:sp>
        <p:nvSpPr>
          <p:cNvPr id="5" name="Text 3"/>
          <p:cNvSpPr/>
          <p:nvPr/>
        </p:nvSpPr>
        <p:spPr>
          <a:xfrm>
            <a:off x="793790" y="5176480"/>
            <a:ext cx="62447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504C49"/>
                </a:solidFill>
                <a:latin typeface="Source Serif Pro" pitchFamily="34" charset="0"/>
                <a:ea typeface="Source Serif Pro" pitchFamily="34" charset="-122"/>
                <a:cs typeface="Source Serif Pro" pitchFamily="34" charset="-120"/>
              </a:rPr>
              <a:t>Χρήση α' ενικού προσώπου</a:t>
            </a:r>
            <a:endParaRPr lang="en-US" sz="1750" dirty="0"/>
          </a:p>
        </p:txBody>
      </p:sp>
      <p:sp>
        <p:nvSpPr>
          <p:cNvPr id="6" name="Text 4"/>
          <p:cNvSpPr/>
          <p:nvPr/>
        </p:nvSpPr>
        <p:spPr>
          <a:xfrm>
            <a:off x="793790" y="5618678"/>
            <a:ext cx="62447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504C49"/>
                </a:solidFill>
                <a:latin typeface="Source Serif Pro" pitchFamily="34" charset="0"/>
                <a:ea typeface="Source Serif Pro" pitchFamily="34" charset="-122"/>
                <a:cs typeface="Source Serif Pro" pitchFamily="34" charset="-120"/>
              </a:rPr>
              <a:t>Ενεργητική σύνταξη</a:t>
            </a:r>
            <a:endParaRPr lang="en-US" sz="1750" dirty="0"/>
          </a:p>
        </p:txBody>
      </p:sp>
      <p:sp>
        <p:nvSpPr>
          <p:cNvPr id="7" name="Text 5"/>
          <p:cNvSpPr/>
          <p:nvPr/>
        </p:nvSpPr>
        <p:spPr>
          <a:xfrm>
            <a:off x="7599521" y="4153138"/>
            <a:ext cx="2841308" cy="354330"/>
          </a:xfrm>
          <a:prstGeom prst="rect">
            <a:avLst/>
          </a:prstGeom>
          <a:noFill/>
          <a:ln/>
        </p:spPr>
        <p:txBody>
          <a:bodyPr wrap="none" lIns="0" tIns="0" rIns="0" bIns="0" rtlCol="0" anchor="t"/>
          <a:lstStyle/>
          <a:p>
            <a:pPr marL="0" indent="0">
              <a:lnSpc>
                <a:spcPts val="2750"/>
              </a:lnSpc>
              <a:buNone/>
            </a:pPr>
            <a:r>
              <a:rPr lang="en-US" sz="2200" b="1" dirty="0">
                <a:solidFill>
                  <a:srgbClr val="201B18"/>
                </a:solidFill>
                <a:latin typeface="Platypi Medium" pitchFamily="34" charset="0"/>
                <a:ea typeface="Platypi Medium" pitchFamily="34" charset="-122"/>
                <a:cs typeface="Platypi Medium" pitchFamily="34" charset="-120"/>
              </a:rPr>
              <a:t>Αντικειμενική οπτική</a:t>
            </a:r>
            <a:endParaRPr lang="en-US" sz="2200" b="1" dirty="0"/>
          </a:p>
        </p:txBody>
      </p:sp>
      <p:sp>
        <p:nvSpPr>
          <p:cNvPr id="8" name="Text 6"/>
          <p:cNvSpPr/>
          <p:nvPr/>
        </p:nvSpPr>
        <p:spPr>
          <a:xfrm>
            <a:off x="7599521" y="4734282"/>
            <a:ext cx="62447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504C49"/>
                </a:solidFill>
                <a:latin typeface="Source Serif Pro" pitchFamily="34" charset="0"/>
                <a:ea typeface="Source Serif Pro" pitchFamily="34" charset="-122"/>
                <a:cs typeface="Source Serif Pro" pitchFamily="34" charset="-120"/>
              </a:rPr>
              <a:t>Δηλωτική – αναφορική λειτουργία της γλώσσας</a:t>
            </a:r>
            <a:endParaRPr lang="en-US" sz="1750" dirty="0"/>
          </a:p>
        </p:txBody>
      </p:sp>
      <p:sp>
        <p:nvSpPr>
          <p:cNvPr id="9" name="Text 7"/>
          <p:cNvSpPr/>
          <p:nvPr/>
        </p:nvSpPr>
        <p:spPr>
          <a:xfrm>
            <a:off x="7599521" y="5176480"/>
            <a:ext cx="62447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504C49"/>
                </a:solidFill>
                <a:latin typeface="Source Serif Pro" pitchFamily="34" charset="0"/>
                <a:ea typeface="Source Serif Pro" pitchFamily="34" charset="-122"/>
                <a:cs typeface="Source Serif Pro" pitchFamily="34" charset="-120"/>
              </a:rPr>
              <a:t>Χρήση γ' προσώπου</a:t>
            </a:r>
            <a:endParaRPr lang="en-US" sz="1750" dirty="0"/>
          </a:p>
        </p:txBody>
      </p:sp>
      <p:sp>
        <p:nvSpPr>
          <p:cNvPr id="10" name="Text 8"/>
          <p:cNvSpPr/>
          <p:nvPr/>
        </p:nvSpPr>
        <p:spPr>
          <a:xfrm>
            <a:off x="7599521" y="5618678"/>
            <a:ext cx="62447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504C49"/>
                </a:solidFill>
                <a:latin typeface="Source Serif Pro" pitchFamily="34" charset="0"/>
                <a:ea typeface="Source Serif Pro" pitchFamily="34" charset="-122"/>
                <a:cs typeface="Source Serif Pro" pitchFamily="34" charset="-120"/>
              </a:rPr>
              <a:t>Παθητική σύνταξη</a:t>
            </a:r>
            <a:endParaRPr lang="en-US" sz="175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933926"/>
            <a:ext cx="7556421" cy="1417558"/>
          </a:xfrm>
          <a:prstGeom prst="rect">
            <a:avLst/>
          </a:prstGeom>
          <a:noFill/>
          <a:ln/>
        </p:spPr>
        <p:txBody>
          <a:bodyPr wrap="square" lIns="0" tIns="0" rIns="0" bIns="0" rtlCol="0" anchor="t"/>
          <a:lstStyle/>
          <a:p>
            <a:pPr marL="0" indent="0">
              <a:lnSpc>
                <a:spcPts val="5550"/>
              </a:lnSpc>
              <a:buNone/>
            </a:pPr>
            <a:r>
              <a:rPr lang="en-US" sz="4450" dirty="0">
                <a:solidFill>
                  <a:srgbClr val="201B18"/>
                </a:solidFill>
                <a:latin typeface="Platypi Medium" pitchFamily="34" charset="0"/>
                <a:ea typeface="Platypi Medium" pitchFamily="34" charset="-122"/>
                <a:cs typeface="Platypi Medium" pitchFamily="34" charset="-120"/>
              </a:rPr>
              <a:t>Υποκειμενική οπτική του συγγραφέα</a:t>
            </a:r>
            <a:endParaRPr lang="en-US" sz="4450" dirty="0"/>
          </a:p>
        </p:txBody>
      </p:sp>
      <p:sp>
        <p:nvSpPr>
          <p:cNvPr id="4" name="Shape 1"/>
          <p:cNvSpPr/>
          <p:nvPr/>
        </p:nvSpPr>
        <p:spPr>
          <a:xfrm>
            <a:off x="6280190" y="2946797"/>
            <a:ext cx="396835" cy="396835"/>
          </a:xfrm>
          <a:prstGeom prst="roundRect">
            <a:avLst>
              <a:gd name="adj" fmla="val 8574"/>
            </a:avLst>
          </a:prstGeom>
          <a:solidFill>
            <a:srgbClr val="F9F7F7"/>
          </a:solidFill>
          <a:ln/>
        </p:spPr>
      </p:sp>
      <p:sp>
        <p:nvSpPr>
          <p:cNvPr id="5" name="Text 2"/>
          <p:cNvSpPr/>
          <p:nvPr/>
        </p:nvSpPr>
        <p:spPr>
          <a:xfrm>
            <a:off x="6903839" y="2946797"/>
            <a:ext cx="3041213" cy="1062990"/>
          </a:xfrm>
          <a:prstGeom prst="rect">
            <a:avLst/>
          </a:prstGeom>
          <a:noFill/>
          <a:ln/>
        </p:spPr>
        <p:txBody>
          <a:bodyPr wrap="square" lIns="0" tIns="0" rIns="0" bIns="0" rtlCol="0" anchor="t"/>
          <a:lstStyle/>
          <a:p>
            <a:pPr marL="0" indent="0">
              <a:lnSpc>
                <a:spcPts val="2750"/>
              </a:lnSpc>
              <a:buNone/>
            </a:pPr>
            <a:r>
              <a:rPr lang="en-US" sz="2200" b="1" dirty="0">
                <a:solidFill>
                  <a:srgbClr val="504C49"/>
                </a:solidFill>
                <a:latin typeface="Platypi Medium" pitchFamily="34" charset="0"/>
                <a:ea typeface="Platypi Medium" pitchFamily="34" charset="-122"/>
                <a:cs typeface="Platypi Medium" pitchFamily="34" charset="-120"/>
              </a:rPr>
              <a:t>Συνυποδηλωτική – ποιητική λειτουργία της γλώσσας</a:t>
            </a:r>
            <a:endParaRPr lang="en-US" sz="2200" b="1" dirty="0"/>
          </a:p>
        </p:txBody>
      </p:sp>
      <p:sp>
        <p:nvSpPr>
          <p:cNvPr id="6" name="Text 3"/>
          <p:cNvSpPr/>
          <p:nvPr/>
        </p:nvSpPr>
        <p:spPr>
          <a:xfrm>
            <a:off x="6903839" y="4145875"/>
            <a:ext cx="3041213" cy="1814513"/>
          </a:xfrm>
          <a:prstGeom prst="rect">
            <a:avLst/>
          </a:prstGeom>
          <a:noFill/>
          <a:ln/>
        </p:spPr>
        <p:txBody>
          <a:bodyPr wrap="square" lIns="0" tIns="0" rIns="0" bIns="0" rtlCol="0" anchor="t"/>
          <a:lstStyle/>
          <a:p>
            <a:pPr marL="0" indent="0">
              <a:lnSpc>
                <a:spcPts val="2850"/>
              </a:lnSpc>
              <a:buNone/>
            </a:pPr>
            <a:r>
              <a:rPr lang="en-US" sz="1750" dirty="0">
                <a:solidFill>
                  <a:srgbClr val="504C49"/>
                </a:solidFill>
                <a:latin typeface="Source Serif Pro" pitchFamily="34" charset="0"/>
                <a:ea typeface="Source Serif Pro" pitchFamily="34" charset="-122"/>
                <a:cs typeface="Source Serif Pro" pitchFamily="34" charset="-120"/>
              </a:rPr>
              <a:t>Έτσι ευαισθητοποιούνται και αναδεικνύονται εναργέστερα τα συναισθήματα και η βιωματική φόρτιση του συγγραφέα.</a:t>
            </a:r>
            <a:endParaRPr lang="en-US" sz="1750" dirty="0"/>
          </a:p>
        </p:txBody>
      </p:sp>
      <p:sp>
        <p:nvSpPr>
          <p:cNvPr id="7" name="Shape 4"/>
          <p:cNvSpPr/>
          <p:nvPr/>
        </p:nvSpPr>
        <p:spPr>
          <a:xfrm>
            <a:off x="10171867" y="2946797"/>
            <a:ext cx="396835" cy="396835"/>
          </a:xfrm>
          <a:prstGeom prst="roundRect">
            <a:avLst>
              <a:gd name="adj" fmla="val 8574"/>
            </a:avLst>
          </a:prstGeom>
          <a:solidFill>
            <a:srgbClr val="F9F7F7"/>
          </a:solidFill>
          <a:ln/>
        </p:spPr>
      </p:sp>
      <p:sp>
        <p:nvSpPr>
          <p:cNvPr id="8" name="Text 5"/>
          <p:cNvSpPr/>
          <p:nvPr/>
        </p:nvSpPr>
        <p:spPr>
          <a:xfrm>
            <a:off x="10795516" y="2946797"/>
            <a:ext cx="3041213" cy="708660"/>
          </a:xfrm>
          <a:prstGeom prst="rect">
            <a:avLst/>
          </a:prstGeom>
          <a:noFill/>
          <a:ln/>
        </p:spPr>
        <p:txBody>
          <a:bodyPr wrap="square" lIns="0" tIns="0" rIns="0" bIns="0" rtlCol="0" anchor="t"/>
          <a:lstStyle/>
          <a:p>
            <a:pPr marL="0" indent="0">
              <a:lnSpc>
                <a:spcPts val="2750"/>
              </a:lnSpc>
              <a:buNone/>
            </a:pPr>
            <a:r>
              <a:rPr lang="en-US" sz="2200" b="1" dirty="0">
                <a:solidFill>
                  <a:srgbClr val="504C49"/>
                </a:solidFill>
                <a:latin typeface="Platypi Medium" pitchFamily="34" charset="0"/>
                <a:ea typeface="Platypi Medium" pitchFamily="34" charset="-122"/>
                <a:cs typeface="Platypi Medium" pitchFamily="34" charset="-120"/>
              </a:rPr>
              <a:t>Χρήση α' ενικού προσώπου</a:t>
            </a:r>
            <a:endParaRPr lang="en-US" sz="2200" b="1" dirty="0"/>
          </a:p>
        </p:txBody>
      </p:sp>
      <p:sp>
        <p:nvSpPr>
          <p:cNvPr id="9" name="Text 6"/>
          <p:cNvSpPr/>
          <p:nvPr/>
        </p:nvSpPr>
        <p:spPr>
          <a:xfrm>
            <a:off x="10795396" y="4119536"/>
            <a:ext cx="3041213" cy="1088708"/>
          </a:xfrm>
          <a:prstGeom prst="rect">
            <a:avLst/>
          </a:prstGeom>
          <a:noFill/>
          <a:ln/>
        </p:spPr>
        <p:txBody>
          <a:bodyPr wrap="square" lIns="0" tIns="0" rIns="0" bIns="0" rtlCol="0" anchor="t"/>
          <a:lstStyle/>
          <a:p>
            <a:pPr marL="0" indent="0">
              <a:lnSpc>
                <a:spcPts val="2850"/>
              </a:lnSpc>
              <a:buNone/>
            </a:pPr>
            <a:r>
              <a:rPr lang="en-US" sz="1750" dirty="0">
                <a:solidFill>
                  <a:srgbClr val="504C49"/>
                </a:solidFill>
                <a:latin typeface="Source Serif Pro" pitchFamily="34" charset="0"/>
                <a:ea typeface="Source Serif Pro" pitchFamily="34" charset="-122"/>
                <a:cs typeface="Source Serif Pro" pitchFamily="34" charset="-120"/>
              </a:rPr>
              <a:t>Απηχεί τις προσωπικές απόψεις του συντάκτη και εκφράζει υποκειμενισμό.</a:t>
            </a:r>
            <a:endParaRPr lang="en-US" sz="1750" dirty="0"/>
          </a:p>
        </p:txBody>
      </p:sp>
      <p:sp>
        <p:nvSpPr>
          <p:cNvPr id="10" name="Shape 7"/>
          <p:cNvSpPr/>
          <p:nvPr/>
        </p:nvSpPr>
        <p:spPr>
          <a:xfrm>
            <a:off x="6280190" y="6442353"/>
            <a:ext cx="396835" cy="396835"/>
          </a:xfrm>
          <a:prstGeom prst="roundRect">
            <a:avLst>
              <a:gd name="adj" fmla="val 8574"/>
            </a:avLst>
          </a:prstGeom>
          <a:solidFill>
            <a:srgbClr val="F9F7F7"/>
          </a:solidFill>
          <a:ln/>
        </p:spPr>
      </p:sp>
      <p:sp>
        <p:nvSpPr>
          <p:cNvPr id="11" name="Text 8"/>
          <p:cNvSpPr/>
          <p:nvPr/>
        </p:nvSpPr>
        <p:spPr>
          <a:xfrm>
            <a:off x="6903839" y="6442353"/>
            <a:ext cx="2835235" cy="354330"/>
          </a:xfrm>
          <a:prstGeom prst="rect">
            <a:avLst/>
          </a:prstGeom>
          <a:noFill/>
          <a:ln/>
        </p:spPr>
        <p:txBody>
          <a:bodyPr wrap="none" lIns="0" tIns="0" rIns="0" bIns="0" rtlCol="0" anchor="t"/>
          <a:lstStyle/>
          <a:p>
            <a:pPr marL="0" indent="0">
              <a:lnSpc>
                <a:spcPts val="2750"/>
              </a:lnSpc>
              <a:buNone/>
            </a:pPr>
            <a:r>
              <a:rPr lang="en-US" sz="2200" b="1" dirty="0">
                <a:solidFill>
                  <a:srgbClr val="504C49"/>
                </a:solidFill>
                <a:latin typeface="Platypi Medium" pitchFamily="34" charset="0"/>
                <a:ea typeface="Platypi Medium" pitchFamily="34" charset="-122"/>
                <a:cs typeface="Platypi Medium" pitchFamily="34" charset="-120"/>
              </a:rPr>
              <a:t>Ενεργητική σύνταξη</a:t>
            </a:r>
            <a:endParaRPr lang="en-US" sz="2200" b="1" dirty="0"/>
          </a:p>
        </p:txBody>
      </p:sp>
      <p:sp>
        <p:nvSpPr>
          <p:cNvPr id="12" name="Text 9"/>
          <p:cNvSpPr/>
          <p:nvPr/>
        </p:nvSpPr>
        <p:spPr>
          <a:xfrm>
            <a:off x="6903839" y="6932771"/>
            <a:ext cx="6932771" cy="362903"/>
          </a:xfrm>
          <a:prstGeom prst="rect">
            <a:avLst/>
          </a:prstGeom>
          <a:noFill/>
          <a:ln/>
        </p:spPr>
        <p:txBody>
          <a:bodyPr wrap="none" lIns="0" tIns="0" rIns="0" bIns="0" rtlCol="0" anchor="t"/>
          <a:lstStyle/>
          <a:p>
            <a:pPr marL="0" indent="0">
              <a:lnSpc>
                <a:spcPts val="2850"/>
              </a:lnSpc>
              <a:buNone/>
            </a:pPr>
            <a:r>
              <a:rPr lang="en-US" sz="1750" dirty="0">
                <a:solidFill>
                  <a:srgbClr val="504C49"/>
                </a:solidFill>
                <a:latin typeface="Source Serif Pro" pitchFamily="34" charset="0"/>
                <a:ea typeface="Source Serif Pro" pitchFamily="34" charset="-122"/>
                <a:cs typeface="Source Serif Pro" pitchFamily="34" charset="-120"/>
              </a:rPr>
              <a:t>Το ύφος γίνεται απλό, άμεσο, προσωπικό.</a:t>
            </a:r>
            <a:endParaRPr lang="en-US" sz="175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51403" y="928807"/>
            <a:ext cx="7641193" cy="1341834"/>
          </a:xfrm>
          <a:prstGeom prst="rect">
            <a:avLst/>
          </a:prstGeom>
          <a:noFill/>
          <a:ln/>
        </p:spPr>
        <p:txBody>
          <a:bodyPr wrap="square" lIns="0" tIns="0" rIns="0" bIns="0" rtlCol="0" anchor="t"/>
          <a:lstStyle/>
          <a:p>
            <a:pPr marL="0" indent="0">
              <a:lnSpc>
                <a:spcPts val="5250"/>
              </a:lnSpc>
              <a:buNone/>
            </a:pPr>
            <a:r>
              <a:rPr lang="en-US" sz="4200" dirty="0">
                <a:solidFill>
                  <a:srgbClr val="201B18"/>
                </a:solidFill>
                <a:latin typeface="Platypi Medium" pitchFamily="34" charset="0"/>
                <a:ea typeface="Platypi Medium" pitchFamily="34" charset="-122"/>
                <a:cs typeface="Platypi Medium" pitchFamily="34" charset="-120"/>
              </a:rPr>
              <a:t>Αντικειμενική οπτική του συγγραφέα</a:t>
            </a:r>
            <a:endParaRPr lang="en-US" sz="4200" dirty="0"/>
          </a:p>
        </p:txBody>
      </p:sp>
      <p:sp>
        <p:nvSpPr>
          <p:cNvPr id="4" name="Shape 1"/>
          <p:cNvSpPr/>
          <p:nvPr/>
        </p:nvSpPr>
        <p:spPr>
          <a:xfrm>
            <a:off x="751403" y="2834045"/>
            <a:ext cx="375642" cy="375642"/>
          </a:xfrm>
          <a:prstGeom prst="roundRect">
            <a:avLst>
              <a:gd name="adj" fmla="val 8573"/>
            </a:avLst>
          </a:prstGeom>
          <a:solidFill>
            <a:srgbClr val="F9F7F7"/>
          </a:solidFill>
          <a:ln/>
        </p:spPr>
      </p:sp>
      <p:sp>
        <p:nvSpPr>
          <p:cNvPr id="5" name="Text 2"/>
          <p:cNvSpPr/>
          <p:nvPr/>
        </p:nvSpPr>
        <p:spPr>
          <a:xfrm>
            <a:off x="1341715" y="2834045"/>
            <a:ext cx="3123009" cy="670798"/>
          </a:xfrm>
          <a:prstGeom prst="rect">
            <a:avLst/>
          </a:prstGeom>
          <a:noFill/>
          <a:ln/>
        </p:spPr>
        <p:txBody>
          <a:bodyPr wrap="square" lIns="0" tIns="0" rIns="0" bIns="0" rtlCol="0" anchor="t"/>
          <a:lstStyle/>
          <a:p>
            <a:pPr marL="0" indent="0">
              <a:lnSpc>
                <a:spcPts val="2600"/>
              </a:lnSpc>
              <a:buNone/>
            </a:pPr>
            <a:r>
              <a:rPr lang="en-US" sz="2100" b="1" dirty="0">
                <a:solidFill>
                  <a:srgbClr val="504C49"/>
                </a:solidFill>
                <a:latin typeface="Platypi Medium" pitchFamily="34" charset="0"/>
                <a:ea typeface="Platypi Medium" pitchFamily="34" charset="-122"/>
                <a:cs typeface="Platypi Medium" pitchFamily="34" charset="-120"/>
              </a:rPr>
              <a:t>Δηλωτική – αναφορική λειτουργία της γλώσσας</a:t>
            </a:r>
            <a:endParaRPr lang="en-US" sz="2100" b="1" dirty="0"/>
          </a:p>
        </p:txBody>
      </p:sp>
      <p:sp>
        <p:nvSpPr>
          <p:cNvPr id="6" name="Text 3"/>
          <p:cNvSpPr/>
          <p:nvPr/>
        </p:nvSpPr>
        <p:spPr>
          <a:xfrm>
            <a:off x="1341715" y="3633549"/>
            <a:ext cx="3123009" cy="2060258"/>
          </a:xfrm>
          <a:prstGeom prst="rect">
            <a:avLst/>
          </a:prstGeom>
          <a:noFill/>
          <a:ln/>
        </p:spPr>
        <p:txBody>
          <a:bodyPr wrap="square" lIns="0" tIns="0" rIns="0" bIns="0" rtlCol="0" anchor="t"/>
          <a:lstStyle/>
          <a:p>
            <a:pPr marL="0" indent="0">
              <a:lnSpc>
                <a:spcPts val="2700"/>
              </a:lnSpc>
              <a:buNone/>
            </a:pPr>
            <a:r>
              <a:rPr lang="en-US" sz="1650" dirty="0">
                <a:solidFill>
                  <a:srgbClr val="504C49"/>
                </a:solidFill>
                <a:latin typeface="Source Serif Pro" pitchFamily="34" charset="0"/>
                <a:ea typeface="Source Serif Pro" pitchFamily="34" charset="-122"/>
                <a:cs typeface="Source Serif Pro" pitchFamily="34" charset="-120"/>
              </a:rPr>
              <a:t>Παραθέτει με αξιοπιστία και αντικειμενικότητα επιχειρήματα, τεκμήρια, απόψεις, αποσπάσματα αυθεντιών που διακρίνονται για την καθολική ισχύ και εγκυρότητα.</a:t>
            </a:r>
            <a:endParaRPr lang="en-US" sz="1650" dirty="0"/>
          </a:p>
        </p:txBody>
      </p:sp>
      <p:sp>
        <p:nvSpPr>
          <p:cNvPr id="7" name="Shape 4"/>
          <p:cNvSpPr/>
          <p:nvPr/>
        </p:nvSpPr>
        <p:spPr>
          <a:xfrm>
            <a:off x="4679394" y="2834045"/>
            <a:ext cx="375642" cy="375642"/>
          </a:xfrm>
          <a:prstGeom prst="roundRect">
            <a:avLst>
              <a:gd name="adj" fmla="val 8573"/>
            </a:avLst>
          </a:prstGeom>
          <a:solidFill>
            <a:srgbClr val="F9F7F7"/>
          </a:solidFill>
          <a:ln/>
        </p:spPr>
      </p:sp>
      <p:sp>
        <p:nvSpPr>
          <p:cNvPr id="8" name="Text 5"/>
          <p:cNvSpPr/>
          <p:nvPr/>
        </p:nvSpPr>
        <p:spPr>
          <a:xfrm>
            <a:off x="5269706" y="2834045"/>
            <a:ext cx="2683669" cy="335399"/>
          </a:xfrm>
          <a:prstGeom prst="rect">
            <a:avLst/>
          </a:prstGeom>
          <a:noFill/>
          <a:ln/>
        </p:spPr>
        <p:txBody>
          <a:bodyPr wrap="none" lIns="0" tIns="0" rIns="0" bIns="0" rtlCol="0" anchor="t"/>
          <a:lstStyle/>
          <a:p>
            <a:pPr marL="0" indent="0">
              <a:lnSpc>
                <a:spcPts val="2600"/>
              </a:lnSpc>
              <a:buNone/>
            </a:pPr>
            <a:r>
              <a:rPr lang="en-US" sz="2100" b="1" dirty="0">
                <a:solidFill>
                  <a:srgbClr val="504C49"/>
                </a:solidFill>
                <a:latin typeface="Platypi Medium" pitchFamily="34" charset="0"/>
                <a:ea typeface="Platypi Medium" pitchFamily="34" charset="-122"/>
                <a:cs typeface="Platypi Medium" pitchFamily="34" charset="-120"/>
              </a:rPr>
              <a:t>Χρήση γ' προσώπου</a:t>
            </a:r>
            <a:endParaRPr lang="en-US" sz="2100" b="1" dirty="0"/>
          </a:p>
        </p:txBody>
      </p:sp>
      <p:sp>
        <p:nvSpPr>
          <p:cNvPr id="9" name="Text 6"/>
          <p:cNvSpPr/>
          <p:nvPr/>
        </p:nvSpPr>
        <p:spPr>
          <a:xfrm>
            <a:off x="5269587" y="3633549"/>
            <a:ext cx="3123009" cy="2060258"/>
          </a:xfrm>
          <a:prstGeom prst="rect">
            <a:avLst/>
          </a:prstGeom>
          <a:noFill/>
          <a:ln/>
        </p:spPr>
        <p:txBody>
          <a:bodyPr wrap="square" lIns="0" tIns="0" rIns="0" bIns="0" rtlCol="0" anchor="t"/>
          <a:lstStyle/>
          <a:p>
            <a:pPr marL="0" indent="0">
              <a:lnSpc>
                <a:spcPts val="2700"/>
              </a:lnSpc>
              <a:buNone/>
            </a:pPr>
            <a:r>
              <a:rPr lang="en-US" sz="1650" dirty="0">
                <a:solidFill>
                  <a:srgbClr val="504C49"/>
                </a:solidFill>
                <a:latin typeface="Source Serif Pro" pitchFamily="34" charset="0"/>
                <a:ea typeface="Source Serif Pro" pitchFamily="34" charset="-122"/>
                <a:cs typeface="Source Serif Pro" pitchFamily="34" charset="-120"/>
              </a:rPr>
              <a:t>Αποδίδει με εγκυρότητα τα στοιχεία, μιας και το γ' πρόσωπο προσδίδει καθολικότητα, αντικειμενικότητα, αποστασιοποίηση από προσωπικές κρίσεις.</a:t>
            </a:r>
            <a:endParaRPr lang="en-US" sz="1650" dirty="0"/>
          </a:p>
        </p:txBody>
      </p:sp>
      <p:sp>
        <p:nvSpPr>
          <p:cNvPr id="10" name="Shape 7"/>
          <p:cNvSpPr/>
          <p:nvPr/>
        </p:nvSpPr>
        <p:spPr>
          <a:xfrm>
            <a:off x="751403" y="6149935"/>
            <a:ext cx="375642" cy="375642"/>
          </a:xfrm>
          <a:prstGeom prst="roundRect">
            <a:avLst>
              <a:gd name="adj" fmla="val 8573"/>
            </a:avLst>
          </a:prstGeom>
          <a:solidFill>
            <a:srgbClr val="F9F7F7"/>
          </a:solidFill>
          <a:ln/>
        </p:spPr>
      </p:sp>
      <p:sp>
        <p:nvSpPr>
          <p:cNvPr id="11" name="Text 8"/>
          <p:cNvSpPr/>
          <p:nvPr/>
        </p:nvSpPr>
        <p:spPr>
          <a:xfrm>
            <a:off x="1341715" y="6149935"/>
            <a:ext cx="2683669" cy="335399"/>
          </a:xfrm>
          <a:prstGeom prst="rect">
            <a:avLst/>
          </a:prstGeom>
          <a:noFill/>
          <a:ln/>
        </p:spPr>
        <p:txBody>
          <a:bodyPr wrap="none" lIns="0" tIns="0" rIns="0" bIns="0" rtlCol="0" anchor="t"/>
          <a:lstStyle/>
          <a:p>
            <a:pPr marL="0" indent="0">
              <a:lnSpc>
                <a:spcPts val="2600"/>
              </a:lnSpc>
              <a:buNone/>
            </a:pPr>
            <a:r>
              <a:rPr lang="en-US" sz="2100" b="1" dirty="0">
                <a:solidFill>
                  <a:srgbClr val="504C49"/>
                </a:solidFill>
                <a:latin typeface="Platypi Medium" pitchFamily="34" charset="0"/>
                <a:ea typeface="Platypi Medium" pitchFamily="34" charset="-122"/>
                <a:cs typeface="Platypi Medium" pitchFamily="34" charset="-120"/>
              </a:rPr>
              <a:t>Παθητική σύνταξη</a:t>
            </a:r>
            <a:endParaRPr lang="en-US" sz="2100" b="1" dirty="0"/>
          </a:p>
        </p:txBody>
      </p:sp>
      <p:sp>
        <p:nvSpPr>
          <p:cNvPr id="12" name="Text 9"/>
          <p:cNvSpPr/>
          <p:nvPr/>
        </p:nvSpPr>
        <p:spPr>
          <a:xfrm>
            <a:off x="1341715" y="6614041"/>
            <a:ext cx="7050881" cy="686752"/>
          </a:xfrm>
          <a:prstGeom prst="rect">
            <a:avLst/>
          </a:prstGeom>
          <a:noFill/>
          <a:ln/>
        </p:spPr>
        <p:txBody>
          <a:bodyPr wrap="square" lIns="0" tIns="0" rIns="0" bIns="0" rtlCol="0" anchor="t"/>
          <a:lstStyle/>
          <a:p>
            <a:pPr marL="0" indent="0">
              <a:lnSpc>
                <a:spcPts val="2700"/>
              </a:lnSpc>
              <a:buNone/>
            </a:pPr>
            <a:r>
              <a:rPr lang="en-US" sz="1650" dirty="0">
                <a:solidFill>
                  <a:srgbClr val="504C49"/>
                </a:solidFill>
                <a:latin typeface="Source Serif Pro" pitchFamily="34" charset="0"/>
                <a:ea typeface="Source Serif Pro" pitchFamily="34" charset="-122"/>
                <a:cs typeface="Source Serif Pro" pitchFamily="34" charset="-120"/>
              </a:rPr>
              <a:t>Αισθητοποιείται το γεγονός, αναδεικνύεται το θέμα αξιόπιστα και το ύφος αποκτά επισημότητα.</a:t>
            </a:r>
            <a:endParaRPr lang="en-US" sz="165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2118836"/>
            <a:ext cx="5670590" cy="708779"/>
          </a:xfrm>
          <a:prstGeom prst="rect">
            <a:avLst/>
          </a:prstGeom>
          <a:noFill/>
          <a:ln/>
        </p:spPr>
        <p:txBody>
          <a:bodyPr wrap="none" lIns="0" tIns="0" rIns="0" bIns="0" rtlCol="0" anchor="t"/>
          <a:lstStyle/>
          <a:p>
            <a:pPr marL="0" indent="0">
              <a:lnSpc>
                <a:spcPts val="5550"/>
              </a:lnSpc>
              <a:buNone/>
            </a:pPr>
            <a:r>
              <a:rPr lang="en-US" sz="4450" dirty="0">
                <a:solidFill>
                  <a:srgbClr val="201B18"/>
                </a:solidFill>
                <a:latin typeface="Platypi Medium" pitchFamily="34" charset="0"/>
                <a:ea typeface="Platypi Medium" pitchFamily="34" charset="-122"/>
                <a:cs typeface="Platypi Medium" pitchFamily="34" charset="-120"/>
              </a:rPr>
              <a:t>Άσκηση εφαρμογής</a:t>
            </a:r>
            <a:endParaRPr lang="en-US" sz="4450" dirty="0"/>
          </a:p>
        </p:txBody>
      </p:sp>
      <p:sp>
        <p:nvSpPr>
          <p:cNvPr id="4" name="Text 1"/>
          <p:cNvSpPr/>
          <p:nvPr/>
        </p:nvSpPr>
        <p:spPr>
          <a:xfrm>
            <a:off x="6620351" y="3422928"/>
            <a:ext cx="7216259" cy="1451610"/>
          </a:xfrm>
          <a:prstGeom prst="rect">
            <a:avLst/>
          </a:prstGeom>
          <a:noFill/>
          <a:ln/>
        </p:spPr>
        <p:txBody>
          <a:bodyPr wrap="square" lIns="0" tIns="0" rIns="0" bIns="0" rtlCol="0" anchor="t"/>
          <a:lstStyle/>
          <a:p>
            <a:pPr marL="0" indent="0">
              <a:lnSpc>
                <a:spcPts val="2850"/>
              </a:lnSpc>
              <a:buNone/>
            </a:pPr>
            <a:r>
              <a:rPr lang="en-US" sz="1750" dirty="0">
                <a:solidFill>
                  <a:srgbClr val="504C49"/>
                </a:solidFill>
                <a:latin typeface="Source Serif Pro" pitchFamily="34" charset="0"/>
                <a:ea typeface="Source Serif Pro" pitchFamily="34" charset="-122"/>
                <a:cs typeface="Source Serif Pro" pitchFamily="34" charset="-120"/>
              </a:rPr>
              <a:t>Η ανδρική ταυτότητα γράφει «ανταγωνιστικότητα και ισχύς», ενώ η γυναικεία «συναισθηματισμός». Οι άνδρες είναι για διευθυντικές θέσεις, ενώ οι γυναίκες είναι πιο κατάλληλες για επαγγέλματα που απαιτούν φροντίδα.</a:t>
            </a:r>
            <a:endParaRPr lang="en-US" sz="1750" dirty="0"/>
          </a:p>
        </p:txBody>
      </p:sp>
      <p:sp>
        <p:nvSpPr>
          <p:cNvPr id="5" name="Shape 2"/>
          <p:cNvSpPr/>
          <p:nvPr/>
        </p:nvSpPr>
        <p:spPr>
          <a:xfrm>
            <a:off x="6280190" y="3167777"/>
            <a:ext cx="30480" cy="1961912"/>
          </a:xfrm>
          <a:prstGeom prst="rect">
            <a:avLst/>
          </a:prstGeom>
          <a:solidFill>
            <a:srgbClr val="3E2513"/>
          </a:solidFill>
          <a:ln/>
        </p:spPr>
      </p:sp>
      <p:sp>
        <p:nvSpPr>
          <p:cNvPr id="6" name="Text 3"/>
          <p:cNvSpPr/>
          <p:nvPr/>
        </p:nvSpPr>
        <p:spPr>
          <a:xfrm>
            <a:off x="6280190" y="5384840"/>
            <a:ext cx="7556421" cy="725805"/>
          </a:xfrm>
          <a:prstGeom prst="rect">
            <a:avLst/>
          </a:prstGeom>
          <a:noFill/>
          <a:ln/>
        </p:spPr>
        <p:txBody>
          <a:bodyPr wrap="square" lIns="0" tIns="0" rIns="0" bIns="0" rtlCol="0" anchor="t"/>
          <a:lstStyle/>
          <a:p>
            <a:pPr marL="0" indent="0">
              <a:lnSpc>
                <a:spcPts val="2850"/>
              </a:lnSpc>
              <a:buNone/>
            </a:pPr>
            <a:r>
              <a:rPr lang="en-US" sz="1750" dirty="0">
                <a:solidFill>
                  <a:srgbClr val="504C49"/>
                </a:solidFill>
                <a:latin typeface="Source Serif Pro" pitchFamily="34" charset="0"/>
                <a:ea typeface="Source Serif Pro" pitchFamily="34" charset="-122"/>
                <a:cs typeface="Source Serif Pro" pitchFamily="34" charset="-120"/>
              </a:rPr>
              <a:t>Να αναπτύξετε σε μία παράγραφο (100-150 λέξεων) την προσωπική σας άποψη απέναντι στη θέση που εκφράζεται στο παραπάνω απόσπασμα.</a:t>
            </a:r>
            <a:endParaRPr lang="en-US" sz="175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4" name="Text 1"/>
          <p:cNvSpPr/>
          <p:nvPr/>
        </p:nvSpPr>
        <p:spPr>
          <a:xfrm>
            <a:off x="6112564" y="1325768"/>
            <a:ext cx="7812157" cy="5373203"/>
          </a:xfrm>
          <a:prstGeom prst="rect">
            <a:avLst/>
          </a:prstGeom>
          <a:noFill/>
          <a:ln/>
        </p:spPr>
        <p:txBody>
          <a:bodyPr wrap="square" lIns="0" tIns="0" rIns="0" bIns="0" rtlCol="0" anchor="t"/>
          <a:lstStyle/>
          <a:p>
            <a:pPr algn="just">
              <a:lnSpc>
                <a:spcPts val="2850"/>
              </a:lnSpc>
            </a:pPr>
            <a:r>
              <a:rPr lang="el-GR" sz="1750" dirty="0">
                <a:solidFill>
                  <a:srgbClr val="504C49"/>
                </a:solidFill>
                <a:latin typeface="Source Serif Pro" pitchFamily="34" charset="0"/>
                <a:ea typeface="Source Serif Pro" pitchFamily="34" charset="-122"/>
                <a:cs typeface="Source Serif Pro" pitchFamily="34" charset="-120"/>
              </a:rPr>
              <a:t>Προσωπικά, διαφωνώ με την παραπάνω άποψη, καθώς βασίζεται σε στερεότυπα που περιορίζουν τις δυνατότητες των ανθρώπων και ενισχύουν τις διακρίσεις. Η ταυτότητα, είτε ανδρική είτε γυναικεία, δεν μπορεί να οριστεί μονοδιάστατα από χαρακτηριστικά όπως η ανταγωνιστικότητα ή ο συναισθηματισμός. Αυτές οι ιδιότητες είναι ανθρώπινες και μπορούν να αναπτυχθούν από οποιονδήποτε, ανεξαρτήτως φύλου. Επίσης, η ικανότητα να αναλάβει κανείς ηγετικές θέσεις ή επαγγέλματα φροντίδας εξαρτάται κυρίως από τις δεξιότητες, την εμπειρία και τα προσωπικά ενδιαφέροντα, παρά από το φύλο. Στις σύγχρονες κοινωνίες, που προωθούν την ισότητα, είναι σημαντικό να ενθαρρύνουμε τους ανθρώπους να ακολουθούν τα επαγγελματικά τους όνειρα με βάση τις ικανότητες και τις φιλοδοξίες τους, αντί να περιορίζονται από κοινωνικές προκαταλήψεις. Η πρόοδος απαιτεί να αποδεχτούμε ότι τόσο οι άνδρες όσο και οι γυναίκες έχουν τη δυνατότητα να διαπρέψουν σε οποιονδήποτε τομέα, αρκεί να έχουν την ελευθερία να το επιδιώξουν, χωρίς να παγιδεύονται σε ξεπερασμένα στερεότυπα.</a:t>
            </a:r>
            <a:endParaRPr lang="en-US" sz="1750" dirty="0">
              <a:solidFill>
                <a:srgbClr val="504C49"/>
              </a:solidFill>
              <a:latin typeface="Source Serif Pro" pitchFamily="34" charset="0"/>
              <a:ea typeface="Source Serif Pro" pitchFamily="34" charset="-122"/>
              <a:cs typeface="Source Serif Pro" pitchFamily="34" charset="-120"/>
            </a:endParaRPr>
          </a:p>
        </p:txBody>
      </p:sp>
      <p:sp>
        <p:nvSpPr>
          <p:cNvPr id="5" name="Shape 2"/>
          <p:cNvSpPr/>
          <p:nvPr/>
        </p:nvSpPr>
        <p:spPr>
          <a:xfrm>
            <a:off x="5921719" y="3133844"/>
            <a:ext cx="30480" cy="1961912"/>
          </a:xfrm>
          <a:prstGeom prst="rect">
            <a:avLst/>
          </a:prstGeom>
          <a:solidFill>
            <a:srgbClr val="3E2513"/>
          </a:solidFill>
          <a:ln/>
        </p:spPr>
      </p:sp>
    </p:spTree>
    <p:extLst>
      <p:ext uri="{BB962C8B-B14F-4D97-AF65-F5344CB8AC3E}">
        <p14:creationId xmlns:p14="http://schemas.microsoft.com/office/powerpoint/2010/main" val="28260420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4" name="Text 1"/>
          <p:cNvSpPr/>
          <p:nvPr/>
        </p:nvSpPr>
        <p:spPr>
          <a:xfrm>
            <a:off x="6112565" y="1623944"/>
            <a:ext cx="7812157" cy="3604040"/>
          </a:xfrm>
          <a:prstGeom prst="rect">
            <a:avLst/>
          </a:prstGeom>
          <a:noFill/>
          <a:ln/>
        </p:spPr>
        <p:txBody>
          <a:bodyPr wrap="square" lIns="0" tIns="0" rIns="0" bIns="0" rtlCol="0" anchor="t"/>
          <a:lstStyle/>
          <a:p>
            <a:pPr algn="just">
              <a:lnSpc>
                <a:spcPts val="2850"/>
              </a:lnSpc>
            </a:pPr>
            <a:r>
              <a:rPr lang="el-GR" sz="1750" dirty="0">
                <a:solidFill>
                  <a:srgbClr val="504C49"/>
                </a:solidFill>
                <a:latin typeface="Source Serif Pro" pitchFamily="34" charset="0"/>
                <a:ea typeface="Source Serif Pro" pitchFamily="34" charset="-122"/>
                <a:cs typeface="Source Serif Pro" pitchFamily="34" charset="-120"/>
              </a:rPr>
              <a:t>Προσωπικά, συμφωνώ σε έναν βαθμό με την ιδέα ότι παραδοσιακά οι άνδρες και οι γυναίκες τείνουν να έχουν διαφορετικές κλίσεις, όπως η έφεση των ανδρών στον ανταγωνισμό και η συναισθηματική φύση των γυναικών. Παρόλα αυτά, αυτά τα χαρακτηριστικά δεν είναι απόλυτα ή έμφυτα, αλλά συχνά απορρέουν από κοινωνικές δομές και ρόλους που έχουν διαμορφωθεί μέσα στους αιώνες. Υπό αυτό το πρίσμα, μπορούμε να κατανοήσουμε γιατί οι άνδρες συχνά επιλέγουν ηγετικές θέσεις ή επαγγέλματα που σχετίζονται με εξουσία, ενώ οι γυναίκες προτιμούν επαγγέλματα που απαιτούν φροντίδα, όπως η εκπαίδευση ή η υγεία. Αυτές οι τάσεις αντανακλούν πολιτισμικές αξίες, καθώς και κάποιες βαθύτερες βιολογικές διαφορές, που δεν μπορούμε να αγνοήσουμε. Αν και είναι σημαντικό να επιδιώκουμε την ισότητα, το γεγονός ότι ορισμένα άτομα έχουν φυσική κλίση προς συγκεκριμένα επαγγέλματα δείχνει πως οι έμφυλες διαφορές μπορούν να αποτελέσουν βάση για διαφορετικούς, αλλά εξίσου πολύτιμους ρόλους στην κοινωνία.</a:t>
            </a:r>
          </a:p>
        </p:txBody>
      </p:sp>
      <p:sp>
        <p:nvSpPr>
          <p:cNvPr id="5" name="Shape 2"/>
          <p:cNvSpPr/>
          <p:nvPr/>
        </p:nvSpPr>
        <p:spPr>
          <a:xfrm>
            <a:off x="5921719" y="3133844"/>
            <a:ext cx="30480" cy="1961912"/>
          </a:xfrm>
          <a:prstGeom prst="rect">
            <a:avLst/>
          </a:prstGeom>
          <a:solidFill>
            <a:srgbClr val="3E2513"/>
          </a:solidFill>
          <a:ln/>
        </p:spPr>
      </p:sp>
    </p:spTree>
    <p:extLst>
      <p:ext uri="{BB962C8B-B14F-4D97-AF65-F5344CB8AC3E}">
        <p14:creationId xmlns:p14="http://schemas.microsoft.com/office/powerpoint/2010/main" val="6087039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2501622"/>
            <a:ext cx="5670590" cy="708779"/>
          </a:xfrm>
          <a:prstGeom prst="rect">
            <a:avLst/>
          </a:prstGeom>
          <a:noFill/>
          <a:ln/>
        </p:spPr>
        <p:txBody>
          <a:bodyPr wrap="none" lIns="0" tIns="0" rIns="0" bIns="0" rtlCol="0" anchor="t"/>
          <a:lstStyle/>
          <a:p>
            <a:pPr marL="0" indent="0">
              <a:lnSpc>
                <a:spcPts val="5550"/>
              </a:lnSpc>
              <a:buNone/>
            </a:pPr>
            <a:r>
              <a:rPr lang="en-US" sz="4450" dirty="0">
                <a:solidFill>
                  <a:srgbClr val="201B18"/>
                </a:solidFill>
                <a:latin typeface="Platypi Medium" pitchFamily="34" charset="0"/>
                <a:ea typeface="Platypi Medium" pitchFamily="34" charset="-122"/>
                <a:cs typeface="Platypi Medium" pitchFamily="34" charset="-120"/>
              </a:rPr>
              <a:t>Συμπέρασμα</a:t>
            </a:r>
            <a:endParaRPr lang="en-US" sz="4450" dirty="0"/>
          </a:p>
        </p:txBody>
      </p:sp>
      <p:sp>
        <p:nvSpPr>
          <p:cNvPr id="4" name="Text 1"/>
          <p:cNvSpPr/>
          <p:nvPr/>
        </p:nvSpPr>
        <p:spPr>
          <a:xfrm>
            <a:off x="793790" y="3550563"/>
            <a:ext cx="7556421" cy="2177415"/>
          </a:xfrm>
          <a:prstGeom prst="rect">
            <a:avLst/>
          </a:prstGeom>
          <a:noFill/>
          <a:ln/>
        </p:spPr>
        <p:txBody>
          <a:bodyPr wrap="square" lIns="0" tIns="0" rIns="0" bIns="0" rtlCol="0" anchor="t"/>
          <a:lstStyle/>
          <a:p>
            <a:pPr marL="0" indent="0">
              <a:lnSpc>
                <a:spcPts val="2850"/>
              </a:lnSpc>
              <a:buNone/>
            </a:pPr>
            <a:r>
              <a:rPr lang="en-US" sz="1750" dirty="0">
                <a:solidFill>
                  <a:srgbClr val="504C49"/>
                </a:solidFill>
                <a:latin typeface="Source Serif Pro" pitchFamily="34" charset="0"/>
                <a:ea typeface="Source Serif Pro" pitchFamily="34" charset="-122"/>
                <a:cs typeface="Source Serif Pro" pitchFamily="34" charset="-120"/>
              </a:rPr>
              <a:t>Η κατανόηση κειμένου και η ανάπτυξη προσωπικής άποψης είναι σημαντικές δεξιότητες για τους μαθητές. Με την εξάσκηση και την εφαρμογή των τεχνικών που παρουσιάστηκαν, οι μαθητές μπορούν να βελτιώσουν την ικανότητά τους να αναλύουν κείμενα, να εντοπίζουν τις απόψεις του συγγραφέα και να εκφράζουν τις δικές τους ιδέες με σαφήνεια και πειστικότητα.</a:t>
            </a:r>
            <a:endParaRPr lang="en-US" sz="175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041350" y="886897"/>
            <a:ext cx="8034099" cy="991076"/>
          </a:xfrm>
          <a:prstGeom prst="rect">
            <a:avLst/>
          </a:prstGeom>
          <a:noFill/>
          <a:ln/>
        </p:spPr>
        <p:txBody>
          <a:bodyPr wrap="square" lIns="0" tIns="0" rIns="0" bIns="0" rtlCol="0" anchor="t"/>
          <a:lstStyle/>
          <a:p>
            <a:pPr marL="0" indent="0">
              <a:lnSpc>
                <a:spcPts val="3900"/>
              </a:lnSpc>
              <a:buNone/>
            </a:pPr>
            <a:r>
              <a:rPr lang="en-US" sz="3100" dirty="0">
                <a:solidFill>
                  <a:srgbClr val="201B18"/>
                </a:solidFill>
                <a:latin typeface="Platypi Medium" pitchFamily="34" charset="0"/>
                <a:ea typeface="Platypi Medium" pitchFamily="34" charset="-122"/>
                <a:cs typeface="Platypi Medium" pitchFamily="34" charset="-120"/>
              </a:rPr>
              <a:t>Πώς απαντάμε σε ερωτήσεις για τον εντοπισμό των απόψεων του συγγραφέα</a:t>
            </a:r>
            <a:endParaRPr lang="en-US" sz="3100" dirty="0"/>
          </a:p>
        </p:txBody>
      </p:sp>
      <p:pic>
        <p:nvPicPr>
          <p:cNvPr id="4" name="Image 1" descr="preencoded.png"/>
          <p:cNvPicPr>
            <a:picLocks noChangeAspect="1"/>
          </p:cNvPicPr>
          <p:nvPr/>
        </p:nvPicPr>
        <p:blipFill>
          <a:blip r:embed="rId4"/>
          <a:stretch>
            <a:fillRect/>
          </a:stretch>
        </p:blipFill>
        <p:spPr>
          <a:xfrm>
            <a:off x="6041350" y="2115741"/>
            <a:ext cx="792837" cy="1268611"/>
          </a:xfrm>
          <a:prstGeom prst="rect">
            <a:avLst/>
          </a:prstGeom>
        </p:spPr>
      </p:pic>
      <p:sp>
        <p:nvSpPr>
          <p:cNvPr id="5" name="Text 1"/>
          <p:cNvSpPr/>
          <p:nvPr/>
        </p:nvSpPr>
        <p:spPr>
          <a:xfrm>
            <a:off x="7071955" y="2274213"/>
            <a:ext cx="2094905" cy="247769"/>
          </a:xfrm>
          <a:prstGeom prst="rect">
            <a:avLst/>
          </a:prstGeom>
          <a:noFill/>
          <a:ln/>
        </p:spPr>
        <p:txBody>
          <a:bodyPr wrap="none" lIns="0" tIns="0" rIns="0" bIns="0" rtlCol="0" anchor="t"/>
          <a:lstStyle/>
          <a:p>
            <a:pPr marL="0" indent="0" algn="l">
              <a:lnSpc>
                <a:spcPts val="1950"/>
              </a:lnSpc>
              <a:buNone/>
            </a:pPr>
            <a:r>
              <a:rPr lang="en-US" sz="1550" b="1" dirty="0">
                <a:solidFill>
                  <a:srgbClr val="504C49"/>
                </a:solidFill>
                <a:latin typeface="Platypi Medium" pitchFamily="34" charset="0"/>
                <a:ea typeface="Platypi Medium" pitchFamily="34" charset="-122"/>
                <a:cs typeface="Platypi Medium" pitchFamily="34" charset="-120"/>
              </a:rPr>
              <a:t>Προσεκτική ανάγνωση</a:t>
            </a:r>
            <a:endParaRPr lang="en-US" sz="1550" b="1" dirty="0"/>
          </a:p>
        </p:txBody>
      </p:sp>
      <p:sp>
        <p:nvSpPr>
          <p:cNvPr id="6" name="Text 2"/>
          <p:cNvSpPr/>
          <p:nvPr/>
        </p:nvSpPr>
        <p:spPr>
          <a:xfrm>
            <a:off x="7071955" y="2617113"/>
            <a:ext cx="7003494" cy="507444"/>
          </a:xfrm>
          <a:prstGeom prst="rect">
            <a:avLst/>
          </a:prstGeom>
          <a:noFill/>
          <a:ln/>
        </p:spPr>
        <p:txBody>
          <a:bodyPr wrap="square" lIns="0" tIns="0" rIns="0" bIns="0" rtlCol="0" anchor="t"/>
          <a:lstStyle/>
          <a:p>
            <a:pPr marL="0" indent="0" algn="l">
              <a:lnSpc>
                <a:spcPts val="1950"/>
              </a:lnSpc>
              <a:buNone/>
            </a:pPr>
            <a:r>
              <a:rPr lang="en-US" sz="1200" dirty="0">
                <a:solidFill>
                  <a:srgbClr val="504C49"/>
                </a:solidFill>
                <a:latin typeface="Source Serif Pro" pitchFamily="34" charset="0"/>
                <a:ea typeface="Source Serif Pro" pitchFamily="34" charset="-122"/>
                <a:cs typeface="Source Serif Pro" pitchFamily="34" charset="-120"/>
              </a:rPr>
              <a:t>Διαβάζουμε προσεκτικά το κείμενο και εντοπίζουμε το σημείο του κειμένου, όπου βρίσκεται η απάντηση στο ερώτημα.</a:t>
            </a:r>
            <a:endParaRPr lang="en-US" sz="1200" dirty="0"/>
          </a:p>
        </p:txBody>
      </p:sp>
      <p:pic>
        <p:nvPicPr>
          <p:cNvPr id="7" name="Image 2" descr="preencoded.png"/>
          <p:cNvPicPr>
            <a:picLocks noChangeAspect="1"/>
          </p:cNvPicPr>
          <p:nvPr/>
        </p:nvPicPr>
        <p:blipFill>
          <a:blip r:embed="rId5"/>
          <a:stretch>
            <a:fillRect/>
          </a:stretch>
        </p:blipFill>
        <p:spPr>
          <a:xfrm>
            <a:off x="6041350" y="3384352"/>
            <a:ext cx="792837" cy="1421011"/>
          </a:xfrm>
          <a:prstGeom prst="rect">
            <a:avLst/>
          </a:prstGeom>
        </p:spPr>
      </p:pic>
      <p:sp>
        <p:nvSpPr>
          <p:cNvPr id="8" name="Text 3"/>
          <p:cNvSpPr/>
          <p:nvPr/>
        </p:nvSpPr>
        <p:spPr>
          <a:xfrm>
            <a:off x="7071955" y="3542824"/>
            <a:ext cx="2083475" cy="247769"/>
          </a:xfrm>
          <a:prstGeom prst="rect">
            <a:avLst/>
          </a:prstGeom>
          <a:noFill/>
          <a:ln/>
        </p:spPr>
        <p:txBody>
          <a:bodyPr wrap="none" lIns="0" tIns="0" rIns="0" bIns="0" rtlCol="0" anchor="t"/>
          <a:lstStyle/>
          <a:p>
            <a:pPr marL="0" indent="0" algn="l">
              <a:lnSpc>
                <a:spcPts val="1950"/>
              </a:lnSpc>
              <a:buNone/>
            </a:pPr>
            <a:r>
              <a:rPr lang="en-US" sz="1550" b="1" dirty="0">
                <a:solidFill>
                  <a:srgbClr val="504C49"/>
                </a:solidFill>
                <a:latin typeface="Platypi Medium" pitchFamily="34" charset="0"/>
                <a:ea typeface="Platypi Medium" pitchFamily="34" charset="-122"/>
                <a:cs typeface="Platypi Medium" pitchFamily="34" charset="-120"/>
              </a:rPr>
              <a:t>Σύνθεση παραγράφου</a:t>
            </a:r>
            <a:endParaRPr lang="en-US" sz="1550" b="1" dirty="0"/>
          </a:p>
        </p:txBody>
      </p:sp>
      <p:sp>
        <p:nvSpPr>
          <p:cNvPr id="9" name="Text 4"/>
          <p:cNvSpPr/>
          <p:nvPr/>
        </p:nvSpPr>
        <p:spPr>
          <a:xfrm>
            <a:off x="7071955" y="3885724"/>
            <a:ext cx="7003494" cy="761167"/>
          </a:xfrm>
          <a:prstGeom prst="rect">
            <a:avLst/>
          </a:prstGeom>
          <a:noFill/>
          <a:ln/>
        </p:spPr>
        <p:txBody>
          <a:bodyPr wrap="square" lIns="0" tIns="0" rIns="0" bIns="0" rtlCol="0" anchor="t"/>
          <a:lstStyle/>
          <a:p>
            <a:pPr marL="0" indent="0" algn="l">
              <a:lnSpc>
                <a:spcPts val="1950"/>
              </a:lnSpc>
              <a:buNone/>
            </a:pPr>
            <a:r>
              <a:rPr lang="en-US" sz="1200" dirty="0">
                <a:solidFill>
                  <a:srgbClr val="504C49"/>
                </a:solidFill>
                <a:latin typeface="Source Serif Pro" pitchFamily="34" charset="0"/>
                <a:ea typeface="Source Serif Pro" pitchFamily="34" charset="-122"/>
                <a:cs typeface="Source Serif Pro" pitchFamily="34" charset="-120"/>
              </a:rPr>
              <a:t>Συνθέτουμε μια παράγραφο, ξεκινώντας με θεματική πρόταση, στην οποία συμπυκνώνουμε την άποψη του συντάκτη. Μεταφέρουμε τις απόψεις του με δικά μας λόγια, αποφεύγοντας την αυτούσια μεταφορά λέξεων, τις οποίες αντικαθιστούμε με συνώνυμες.</a:t>
            </a:r>
            <a:endParaRPr lang="en-US" sz="1200" dirty="0"/>
          </a:p>
        </p:txBody>
      </p:sp>
      <p:pic>
        <p:nvPicPr>
          <p:cNvPr id="10" name="Image 3" descr="preencoded.png"/>
          <p:cNvPicPr>
            <a:picLocks noChangeAspect="1"/>
          </p:cNvPicPr>
          <p:nvPr/>
        </p:nvPicPr>
        <p:blipFill>
          <a:blip r:embed="rId6"/>
          <a:stretch>
            <a:fillRect/>
          </a:stretch>
        </p:blipFill>
        <p:spPr>
          <a:xfrm>
            <a:off x="6041350" y="4805362"/>
            <a:ext cx="792837" cy="1268611"/>
          </a:xfrm>
          <a:prstGeom prst="rect">
            <a:avLst/>
          </a:prstGeom>
        </p:spPr>
      </p:pic>
      <p:sp>
        <p:nvSpPr>
          <p:cNvPr id="11" name="Text 5"/>
          <p:cNvSpPr/>
          <p:nvPr/>
        </p:nvSpPr>
        <p:spPr>
          <a:xfrm>
            <a:off x="7071955" y="4963835"/>
            <a:ext cx="2312075" cy="247769"/>
          </a:xfrm>
          <a:prstGeom prst="rect">
            <a:avLst/>
          </a:prstGeom>
          <a:noFill/>
          <a:ln/>
        </p:spPr>
        <p:txBody>
          <a:bodyPr wrap="none" lIns="0" tIns="0" rIns="0" bIns="0" rtlCol="0" anchor="t"/>
          <a:lstStyle/>
          <a:p>
            <a:pPr marL="0" indent="0" algn="l">
              <a:lnSpc>
                <a:spcPts val="1950"/>
              </a:lnSpc>
              <a:buNone/>
            </a:pPr>
            <a:r>
              <a:rPr lang="en-US" sz="1550" b="1" dirty="0">
                <a:solidFill>
                  <a:srgbClr val="504C49"/>
                </a:solidFill>
                <a:latin typeface="Platypi Medium" pitchFamily="34" charset="0"/>
                <a:ea typeface="Platypi Medium" pitchFamily="34" charset="-122"/>
                <a:cs typeface="Platypi Medium" pitchFamily="34" charset="-120"/>
              </a:rPr>
              <a:t>Ανάπτυξη λεπτομερειών</a:t>
            </a:r>
            <a:endParaRPr lang="en-US" sz="1550" b="1" dirty="0"/>
          </a:p>
        </p:txBody>
      </p:sp>
      <p:sp>
        <p:nvSpPr>
          <p:cNvPr id="12" name="Text 6"/>
          <p:cNvSpPr/>
          <p:nvPr/>
        </p:nvSpPr>
        <p:spPr>
          <a:xfrm>
            <a:off x="7071955" y="5306735"/>
            <a:ext cx="7003494" cy="507444"/>
          </a:xfrm>
          <a:prstGeom prst="rect">
            <a:avLst/>
          </a:prstGeom>
          <a:noFill/>
          <a:ln/>
        </p:spPr>
        <p:txBody>
          <a:bodyPr wrap="square" lIns="0" tIns="0" rIns="0" bIns="0" rtlCol="0" anchor="t"/>
          <a:lstStyle/>
          <a:p>
            <a:pPr marL="0" indent="0" algn="l">
              <a:lnSpc>
                <a:spcPts val="1950"/>
              </a:lnSpc>
              <a:buNone/>
            </a:pPr>
            <a:r>
              <a:rPr lang="en-US" sz="1200" dirty="0">
                <a:solidFill>
                  <a:srgbClr val="504C49"/>
                </a:solidFill>
                <a:latin typeface="Source Serif Pro" pitchFamily="34" charset="0"/>
                <a:ea typeface="Source Serif Pro" pitchFamily="34" charset="-122"/>
                <a:cs typeface="Source Serif Pro" pitchFamily="34" charset="-120"/>
              </a:rPr>
              <a:t>Προσέχουμε στις λεπτομέρειες να στηρίξουμε τη θεματική περίοδο με τη χρήση του καταλληλότερου τρόπου ανάπτυξης, αλλά και διορθωτικών λέξεων για την επίτευξη συνοχής.</a:t>
            </a:r>
            <a:endParaRPr lang="en-US" sz="1200" dirty="0"/>
          </a:p>
        </p:txBody>
      </p:sp>
      <p:pic>
        <p:nvPicPr>
          <p:cNvPr id="13" name="Image 4" descr="preencoded.png"/>
          <p:cNvPicPr>
            <a:picLocks noChangeAspect="1"/>
          </p:cNvPicPr>
          <p:nvPr/>
        </p:nvPicPr>
        <p:blipFill>
          <a:blip r:embed="rId7"/>
          <a:stretch>
            <a:fillRect/>
          </a:stretch>
        </p:blipFill>
        <p:spPr>
          <a:xfrm>
            <a:off x="6041350" y="6073973"/>
            <a:ext cx="792837" cy="1268611"/>
          </a:xfrm>
          <a:prstGeom prst="rect">
            <a:avLst/>
          </a:prstGeom>
        </p:spPr>
      </p:pic>
      <p:sp>
        <p:nvSpPr>
          <p:cNvPr id="14" name="Text 7"/>
          <p:cNvSpPr/>
          <p:nvPr/>
        </p:nvSpPr>
        <p:spPr>
          <a:xfrm>
            <a:off x="7071955" y="6232446"/>
            <a:ext cx="2274094" cy="247769"/>
          </a:xfrm>
          <a:prstGeom prst="rect">
            <a:avLst/>
          </a:prstGeom>
          <a:noFill/>
          <a:ln/>
        </p:spPr>
        <p:txBody>
          <a:bodyPr wrap="none" lIns="0" tIns="0" rIns="0" bIns="0" rtlCol="0" anchor="t"/>
          <a:lstStyle/>
          <a:p>
            <a:pPr marL="0" indent="0" algn="l">
              <a:lnSpc>
                <a:spcPts val="1950"/>
              </a:lnSpc>
              <a:buNone/>
            </a:pPr>
            <a:r>
              <a:rPr lang="en-US" sz="1550" b="1" dirty="0">
                <a:solidFill>
                  <a:srgbClr val="504C49"/>
                </a:solidFill>
                <a:latin typeface="Platypi Medium" pitchFamily="34" charset="0"/>
                <a:ea typeface="Platypi Medium" pitchFamily="34" charset="-122"/>
                <a:cs typeface="Platypi Medium" pitchFamily="34" charset="-120"/>
              </a:rPr>
              <a:t>Δημιουργία κατακλείδας</a:t>
            </a:r>
            <a:endParaRPr lang="en-US" sz="1550" b="1" dirty="0"/>
          </a:p>
        </p:txBody>
      </p:sp>
      <p:sp>
        <p:nvSpPr>
          <p:cNvPr id="15" name="Text 8"/>
          <p:cNvSpPr/>
          <p:nvPr/>
        </p:nvSpPr>
        <p:spPr>
          <a:xfrm>
            <a:off x="7071955" y="6575346"/>
            <a:ext cx="7003494" cy="253722"/>
          </a:xfrm>
          <a:prstGeom prst="rect">
            <a:avLst/>
          </a:prstGeom>
          <a:noFill/>
          <a:ln/>
        </p:spPr>
        <p:txBody>
          <a:bodyPr wrap="none" lIns="0" tIns="0" rIns="0" bIns="0" rtlCol="0" anchor="t"/>
          <a:lstStyle/>
          <a:p>
            <a:pPr marL="0" indent="0" algn="l">
              <a:lnSpc>
                <a:spcPts val="1950"/>
              </a:lnSpc>
              <a:buNone/>
            </a:pPr>
            <a:r>
              <a:rPr lang="en-US" sz="1200" dirty="0">
                <a:solidFill>
                  <a:srgbClr val="504C49"/>
                </a:solidFill>
                <a:latin typeface="Source Serif Pro" pitchFamily="34" charset="0"/>
                <a:ea typeface="Source Serif Pro" pitchFamily="34" charset="-122"/>
                <a:cs typeface="Source Serif Pro" pitchFamily="34" charset="-120"/>
              </a:rPr>
              <a:t>Δημιουργούμε κατακλείδα, στην οποία ανακεφαλαιώνουμε τα σημαντικά στοιχεία.</a:t>
            </a:r>
            <a:endParaRPr lang="en-US" sz="12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793790" y="1459706"/>
            <a:ext cx="13042821" cy="1417558"/>
          </a:xfrm>
          <a:prstGeom prst="rect">
            <a:avLst/>
          </a:prstGeom>
          <a:noFill/>
          <a:ln/>
        </p:spPr>
        <p:txBody>
          <a:bodyPr wrap="square" lIns="0" tIns="0" rIns="0" bIns="0" rtlCol="0" anchor="t"/>
          <a:lstStyle/>
          <a:p>
            <a:pPr marL="0" indent="0">
              <a:lnSpc>
                <a:spcPts val="5550"/>
              </a:lnSpc>
              <a:buNone/>
            </a:pPr>
            <a:r>
              <a:rPr lang="en-US" sz="4450" dirty="0">
                <a:solidFill>
                  <a:srgbClr val="201B18"/>
                </a:solidFill>
                <a:latin typeface="Platypi Medium" pitchFamily="34" charset="0"/>
                <a:ea typeface="Platypi Medium" pitchFamily="34" charset="-122"/>
                <a:cs typeface="Platypi Medium" pitchFamily="34" charset="-120"/>
              </a:rPr>
              <a:t>Πώς διακρίνουμε το θέμα του κειμένου και τη θέση του συγγραφέα</a:t>
            </a:r>
            <a:endParaRPr lang="en-US" sz="4450" dirty="0"/>
          </a:p>
        </p:txBody>
      </p:sp>
      <p:sp>
        <p:nvSpPr>
          <p:cNvPr id="3" name="Text 1"/>
          <p:cNvSpPr/>
          <p:nvPr/>
        </p:nvSpPr>
        <p:spPr>
          <a:xfrm>
            <a:off x="793790" y="3444240"/>
            <a:ext cx="2835235" cy="354330"/>
          </a:xfrm>
          <a:prstGeom prst="rect">
            <a:avLst/>
          </a:prstGeom>
          <a:noFill/>
          <a:ln/>
        </p:spPr>
        <p:txBody>
          <a:bodyPr wrap="none" lIns="0" tIns="0" rIns="0" bIns="0" rtlCol="0" anchor="t"/>
          <a:lstStyle/>
          <a:p>
            <a:pPr marL="0" indent="0">
              <a:lnSpc>
                <a:spcPts val="2750"/>
              </a:lnSpc>
              <a:buNone/>
            </a:pPr>
            <a:r>
              <a:rPr lang="en-US" sz="2200" b="1" dirty="0">
                <a:solidFill>
                  <a:srgbClr val="201B18"/>
                </a:solidFill>
                <a:latin typeface="Platypi Medium" pitchFamily="34" charset="0"/>
                <a:ea typeface="Platypi Medium" pitchFamily="34" charset="-122"/>
                <a:cs typeface="Platypi Medium" pitchFamily="34" charset="-120"/>
              </a:rPr>
              <a:t>Θέμα του κειμένου</a:t>
            </a:r>
            <a:endParaRPr lang="en-US" sz="2200" b="1" dirty="0"/>
          </a:p>
        </p:txBody>
      </p:sp>
      <p:sp>
        <p:nvSpPr>
          <p:cNvPr id="4" name="Text 2"/>
          <p:cNvSpPr/>
          <p:nvPr/>
        </p:nvSpPr>
        <p:spPr>
          <a:xfrm>
            <a:off x="793790" y="4025384"/>
            <a:ext cx="6244709" cy="2177415"/>
          </a:xfrm>
          <a:prstGeom prst="rect">
            <a:avLst/>
          </a:prstGeom>
          <a:noFill/>
          <a:ln/>
        </p:spPr>
        <p:txBody>
          <a:bodyPr wrap="square" lIns="0" tIns="0" rIns="0" bIns="0" rtlCol="0" anchor="t"/>
          <a:lstStyle/>
          <a:p>
            <a:pPr marL="0" indent="0">
              <a:lnSpc>
                <a:spcPts val="2850"/>
              </a:lnSpc>
              <a:buNone/>
            </a:pPr>
            <a:r>
              <a:rPr lang="en-US" sz="1750" dirty="0">
                <a:solidFill>
                  <a:srgbClr val="504C49"/>
                </a:solidFill>
                <a:latin typeface="Source Serif Pro" pitchFamily="34" charset="0"/>
                <a:ea typeface="Source Serif Pro" pitchFamily="34" charset="-122"/>
                <a:cs typeface="Source Serif Pro" pitchFamily="34" charset="-120"/>
              </a:rPr>
              <a:t>Το θέμα του κειμένου είναι γενικό και βρίσκεται συνήθως στον πρόλογο, ενώ σε κάποιες περιπτώσεις εντοπίζεται και στον τίτλο. Κατά την ανάγνωση του κειμένου πρέπει να εντοπίσουμε ποια είναι η βασική έννοια, γύρω από την οποία ο συντάκτης αναπτύσσει τις απόψεις του. Συχνά, η επανάληψη μιας λέξης ή η χρήση νόμιμων υποδεικνύει το θέμα του κειμένου.</a:t>
            </a:r>
            <a:endParaRPr lang="en-US" sz="1750" dirty="0"/>
          </a:p>
        </p:txBody>
      </p:sp>
      <p:sp>
        <p:nvSpPr>
          <p:cNvPr id="5" name="Text 3"/>
          <p:cNvSpPr/>
          <p:nvPr/>
        </p:nvSpPr>
        <p:spPr>
          <a:xfrm>
            <a:off x="7599521" y="3444240"/>
            <a:ext cx="2835235" cy="354330"/>
          </a:xfrm>
          <a:prstGeom prst="rect">
            <a:avLst/>
          </a:prstGeom>
          <a:noFill/>
          <a:ln/>
        </p:spPr>
        <p:txBody>
          <a:bodyPr wrap="none" lIns="0" tIns="0" rIns="0" bIns="0" rtlCol="0" anchor="t"/>
          <a:lstStyle/>
          <a:p>
            <a:pPr marL="0" indent="0">
              <a:lnSpc>
                <a:spcPts val="2750"/>
              </a:lnSpc>
              <a:buNone/>
            </a:pPr>
            <a:r>
              <a:rPr lang="en-US" sz="2200" b="1" dirty="0">
                <a:solidFill>
                  <a:srgbClr val="201B18"/>
                </a:solidFill>
                <a:latin typeface="Platypi Medium" pitchFamily="34" charset="0"/>
                <a:ea typeface="Platypi Medium" pitchFamily="34" charset="-122"/>
                <a:cs typeface="Platypi Medium" pitchFamily="34" charset="-120"/>
              </a:rPr>
              <a:t>Θέση του συγγραφέα</a:t>
            </a:r>
            <a:endParaRPr lang="en-US" sz="2200" b="1" dirty="0"/>
          </a:p>
        </p:txBody>
      </p:sp>
      <p:sp>
        <p:nvSpPr>
          <p:cNvPr id="6" name="Text 4"/>
          <p:cNvSpPr/>
          <p:nvPr/>
        </p:nvSpPr>
        <p:spPr>
          <a:xfrm>
            <a:off x="7599521" y="4025384"/>
            <a:ext cx="6244709" cy="2540318"/>
          </a:xfrm>
          <a:prstGeom prst="rect">
            <a:avLst/>
          </a:prstGeom>
          <a:noFill/>
          <a:ln/>
        </p:spPr>
        <p:txBody>
          <a:bodyPr wrap="square" lIns="0" tIns="0" rIns="0" bIns="0" rtlCol="0" anchor="t"/>
          <a:lstStyle/>
          <a:p>
            <a:pPr marL="0" indent="0">
              <a:lnSpc>
                <a:spcPts val="2850"/>
              </a:lnSpc>
              <a:buNone/>
            </a:pPr>
            <a:r>
              <a:rPr lang="en-US" sz="1750" dirty="0">
                <a:solidFill>
                  <a:srgbClr val="504C49"/>
                </a:solidFill>
                <a:latin typeface="Source Serif Pro" pitchFamily="34" charset="0"/>
                <a:ea typeface="Source Serif Pro" pitchFamily="34" charset="-122"/>
                <a:cs typeface="Source Serif Pro" pitchFamily="34" charset="-120"/>
              </a:rPr>
              <a:t>Η θέση του συγγραφέα είναι η άποψή του για το θέμα. Με άλλα λόγια, τι πιστεύει σχετικά με αυτό, πώς το κρίνει, ποια γνώμη εκφράζει. Δεν πρέπει να περιμένουμε ότι η θέση του διατυπώνεται πάντα με τη χρήση α' προσώπου (π.χ. Προσωπικά πιστεύω, νομίζω, θεωρώ κτλ.), μιας και τις περισσότερες φορές αξιοποιείται το γ' πρόσωπο, ώστε να υπάρξει αντικειμενικότητα και αξιοπιστία στα λεγόμενα.</a:t>
            </a:r>
            <a:endParaRPr lang="en-US" sz="175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2128838"/>
            <a:ext cx="6090166" cy="708779"/>
          </a:xfrm>
          <a:prstGeom prst="rect">
            <a:avLst/>
          </a:prstGeom>
          <a:noFill/>
          <a:ln/>
        </p:spPr>
        <p:txBody>
          <a:bodyPr wrap="none" lIns="0" tIns="0" rIns="0" bIns="0" rtlCol="0" anchor="t"/>
          <a:lstStyle/>
          <a:p>
            <a:pPr marL="0" indent="0">
              <a:lnSpc>
                <a:spcPts val="5550"/>
              </a:lnSpc>
              <a:buNone/>
            </a:pPr>
            <a:r>
              <a:rPr lang="en-US" sz="4450" dirty="0">
                <a:solidFill>
                  <a:srgbClr val="201B18"/>
                </a:solidFill>
                <a:latin typeface="Platypi Medium" pitchFamily="34" charset="0"/>
                <a:ea typeface="Platypi Medium" pitchFamily="34" charset="-122"/>
                <a:cs typeface="Platypi Medium" pitchFamily="34" charset="-120"/>
              </a:rPr>
              <a:t>Στόχος του συγγραφέα</a:t>
            </a:r>
            <a:endParaRPr lang="en-US" sz="4450" dirty="0"/>
          </a:p>
        </p:txBody>
      </p:sp>
      <p:sp>
        <p:nvSpPr>
          <p:cNvPr id="4" name="Shape 1"/>
          <p:cNvSpPr/>
          <p:nvPr/>
        </p:nvSpPr>
        <p:spPr>
          <a:xfrm>
            <a:off x="6280190" y="3432929"/>
            <a:ext cx="396835" cy="396835"/>
          </a:xfrm>
          <a:prstGeom prst="roundRect">
            <a:avLst>
              <a:gd name="adj" fmla="val 8574"/>
            </a:avLst>
          </a:prstGeom>
          <a:solidFill>
            <a:srgbClr val="F9F7F7"/>
          </a:solidFill>
          <a:ln/>
        </p:spPr>
      </p:sp>
      <p:sp>
        <p:nvSpPr>
          <p:cNvPr id="5" name="Text 2"/>
          <p:cNvSpPr/>
          <p:nvPr/>
        </p:nvSpPr>
        <p:spPr>
          <a:xfrm>
            <a:off x="6903839" y="3432929"/>
            <a:ext cx="2835235" cy="354330"/>
          </a:xfrm>
          <a:prstGeom prst="rect">
            <a:avLst/>
          </a:prstGeom>
          <a:noFill/>
          <a:ln/>
        </p:spPr>
        <p:txBody>
          <a:bodyPr wrap="none" lIns="0" tIns="0" rIns="0" bIns="0" rtlCol="0" anchor="t"/>
          <a:lstStyle/>
          <a:p>
            <a:pPr marL="0" indent="0">
              <a:lnSpc>
                <a:spcPts val="2750"/>
              </a:lnSpc>
              <a:buNone/>
            </a:pPr>
            <a:r>
              <a:rPr lang="en-US" sz="2200" b="1" dirty="0">
                <a:solidFill>
                  <a:srgbClr val="504C49"/>
                </a:solidFill>
                <a:latin typeface="Platypi Medium" pitchFamily="34" charset="0"/>
                <a:ea typeface="Platypi Medium" pitchFamily="34" charset="-122"/>
                <a:cs typeface="Platypi Medium" pitchFamily="34" charset="-120"/>
              </a:rPr>
              <a:t>Εντοπισμός στόχου</a:t>
            </a:r>
            <a:endParaRPr lang="en-US" sz="2200" b="1" dirty="0"/>
          </a:p>
        </p:txBody>
      </p:sp>
      <p:sp>
        <p:nvSpPr>
          <p:cNvPr id="6" name="Text 3"/>
          <p:cNvSpPr/>
          <p:nvPr/>
        </p:nvSpPr>
        <p:spPr>
          <a:xfrm>
            <a:off x="6903839" y="3923348"/>
            <a:ext cx="3041213" cy="2177415"/>
          </a:xfrm>
          <a:prstGeom prst="rect">
            <a:avLst/>
          </a:prstGeom>
          <a:noFill/>
          <a:ln/>
        </p:spPr>
        <p:txBody>
          <a:bodyPr wrap="square" lIns="0" tIns="0" rIns="0" bIns="0" rtlCol="0" anchor="t"/>
          <a:lstStyle/>
          <a:p>
            <a:pPr marL="0" indent="0">
              <a:lnSpc>
                <a:spcPts val="2850"/>
              </a:lnSpc>
              <a:buNone/>
            </a:pPr>
            <a:r>
              <a:rPr lang="en-US" sz="1750" dirty="0">
                <a:solidFill>
                  <a:srgbClr val="504C49"/>
                </a:solidFill>
                <a:latin typeface="Source Serif Pro" pitchFamily="34" charset="0"/>
                <a:ea typeface="Source Serif Pro" pitchFamily="34" charset="-122"/>
                <a:cs typeface="Source Serif Pro" pitchFamily="34" charset="-120"/>
              </a:rPr>
              <a:t>Για να βρούμε το στόχο, την πρόθεση, του συγγραφέα πρέπει να αναρωτηθούμε αρχικά γιατί έγραψε το κείμενο, πού αποσκοπεί, τι θέλει να πετύχει.</a:t>
            </a:r>
            <a:endParaRPr lang="en-US" sz="1750" dirty="0"/>
          </a:p>
        </p:txBody>
      </p:sp>
      <p:sp>
        <p:nvSpPr>
          <p:cNvPr id="7" name="Shape 4"/>
          <p:cNvSpPr/>
          <p:nvPr/>
        </p:nvSpPr>
        <p:spPr>
          <a:xfrm>
            <a:off x="10171867" y="3432929"/>
            <a:ext cx="396835" cy="396835"/>
          </a:xfrm>
          <a:prstGeom prst="roundRect">
            <a:avLst>
              <a:gd name="adj" fmla="val 8574"/>
            </a:avLst>
          </a:prstGeom>
          <a:solidFill>
            <a:srgbClr val="F9F7F7"/>
          </a:solidFill>
          <a:ln/>
        </p:spPr>
      </p:sp>
      <p:sp>
        <p:nvSpPr>
          <p:cNvPr id="8" name="Text 5"/>
          <p:cNvSpPr/>
          <p:nvPr/>
        </p:nvSpPr>
        <p:spPr>
          <a:xfrm>
            <a:off x="10795516" y="3432929"/>
            <a:ext cx="2835235" cy="354330"/>
          </a:xfrm>
          <a:prstGeom prst="rect">
            <a:avLst/>
          </a:prstGeom>
          <a:noFill/>
          <a:ln/>
        </p:spPr>
        <p:txBody>
          <a:bodyPr wrap="none" lIns="0" tIns="0" rIns="0" bIns="0" rtlCol="0" anchor="t"/>
          <a:lstStyle/>
          <a:p>
            <a:pPr marL="0" indent="0">
              <a:lnSpc>
                <a:spcPts val="2750"/>
              </a:lnSpc>
              <a:buNone/>
            </a:pPr>
            <a:r>
              <a:rPr lang="en-US" sz="2200" b="1" dirty="0">
                <a:solidFill>
                  <a:srgbClr val="504C49"/>
                </a:solidFill>
                <a:latin typeface="Platypi Medium" pitchFamily="34" charset="0"/>
                <a:ea typeface="Platypi Medium" pitchFamily="34" charset="-122"/>
                <a:cs typeface="Platypi Medium" pitchFamily="34" charset="-120"/>
              </a:rPr>
              <a:t>Πιθανοί στόχοι</a:t>
            </a:r>
            <a:endParaRPr lang="en-US" sz="2200" b="1" dirty="0"/>
          </a:p>
        </p:txBody>
      </p:sp>
      <p:sp>
        <p:nvSpPr>
          <p:cNvPr id="9" name="Text 6"/>
          <p:cNvSpPr/>
          <p:nvPr/>
        </p:nvSpPr>
        <p:spPr>
          <a:xfrm>
            <a:off x="10795516" y="3923348"/>
            <a:ext cx="3041213" cy="1451610"/>
          </a:xfrm>
          <a:prstGeom prst="rect">
            <a:avLst/>
          </a:prstGeom>
          <a:noFill/>
          <a:ln/>
        </p:spPr>
        <p:txBody>
          <a:bodyPr wrap="square" lIns="0" tIns="0" rIns="0" bIns="0" rtlCol="0" anchor="t"/>
          <a:lstStyle/>
          <a:p>
            <a:pPr marL="0" indent="0">
              <a:lnSpc>
                <a:spcPts val="2850"/>
              </a:lnSpc>
              <a:buNone/>
            </a:pPr>
            <a:r>
              <a:rPr lang="en-US" sz="1750" dirty="0">
                <a:solidFill>
                  <a:srgbClr val="504C49"/>
                </a:solidFill>
                <a:latin typeface="Source Serif Pro" pitchFamily="34" charset="0"/>
                <a:ea typeface="Source Serif Pro" pitchFamily="34" charset="-122"/>
                <a:cs typeface="Source Serif Pro" pitchFamily="34" charset="-120"/>
              </a:rPr>
              <a:t>Στόχος του είναι να ενημερώσει, να πληροφορήσει για το θέμα, να προβληματίσει, να αφυπνίσει;</a:t>
            </a:r>
            <a:endParaRPr lang="en-US" sz="175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576263" y="543044"/>
            <a:ext cx="7991475" cy="1028938"/>
          </a:xfrm>
          <a:prstGeom prst="rect">
            <a:avLst/>
          </a:prstGeom>
          <a:noFill/>
          <a:ln/>
        </p:spPr>
        <p:txBody>
          <a:bodyPr wrap="square" lIns="0" tIns="0" rIns="0" bIns="0" rtlCol="0" anchor="t"/>
          <a:lstStyle/>
          <a:p>
            <a:pPr marL="0" indent="0">
              <a:lnSpc>
                <a:spcPts val="4050"/>
              </a:lnSpc>
              <a:buNone/>
            </a:pPr>
            <a:r>
              <a:rPr lang="en-US" sz="3200" dirty="0">
                <a:solidFill>
                  <a:srgbClr val="201B18"/>
                </a:solidFill>
                <a:latin typeface="Platypi Medium" pitchFamily="34" charset="0"/>
                <a:ea typeface="Platypi Medium" pitchFamily="34" charset="-122"/>
                <a:cs typeface="Platypi Medium" pitchFamily="34" charset="-120"/>
              </a:rPr>
              <a:t>Πώς απαντάμε σε ερωτήσεις ανάπτυξης – σχολιασμού άποψης</a:t>
            </a:r>
            <a:endParaRPr lang="en-US" sz="3200" dirty="0"/>
          </a:p>
        </p:txBody>
      </p:sp>
      <p:sp>
        <p:nvSpPr>
          <p:cNvPr id="4" name="Shape 1"/>
          <p:cNvSpPr/>
          <p:nvPr/>
        </p:nvSpPr>
        <p:spPr>
          <a:xfrm>
            <a:off x="811768" y="1818918"/>
            <a:ext cx="22860" cy="5867638"/>
          </a:xfrm>
          <a:prstGeom prst="roundRect">
            <a:avLst>
              <a:gd name="adj" fmla="val 108044"/>
            </a:avLst>
          </a:prstGeom>
          <a:solidFill>
            <a:srgbClr val="D8D4D4"/>
          </a:solidFill>
          <a:ln/>
        </p:spPr>
      </p:sp>
      <p:sp>
        <p:nvSpPr>
          <p:cNvPr id="5" name="Shape 2"/>
          <p:cNvSpPr/>
          <p:nvPr/>
        </p:nvSpPr>
        <p:spPr>
          <a:xfrm>
            <a:off x="985540" y="2177772"/>
            <a:ext cx="576263" cy="22860"/>
          </a:xfrm>
          <a:prstGeom prst="roundRect">
            <a:avLst>
              <a:gd name="adj" fmla="val 108044"/>
            </a:avLst>
          </a:prstGeom>
          <a:solidFill>
            <a:srgbClr val="D8D4D4"/>
          </a:solidFill>
          <a:ln/>
        </p:spPr>
      </p:sp>
      <p:sp>
        <p:nvSpPr>
          <p:cNvPr id="6" name="Shape 3"/>
          <p:cNvSpPr/>
          <p:nvPr/>
        </p:nvSpPr>
        <p:spPr>
          <a:xfrm>
            <a:off x="637996" y="2004060"/>
            <a:ext cx="370403" cy="370403"/>
          </a:xfrm>
          <a:prstGeom prst="roundRect">
            <a:avLst>
              <a:gd name="adj" fmla="val 6668"/>
            </a:avLst>
          </a:prstGeom>
          <a:solidFill>
            <a:srgbClr val="F9F7F7"/>
          </a:solidFill>
          <a:ln/>
        </p:spPr>
      </p:sp>
      <p:sp>
        <p:nvSpPr>
          <p:cNvPr id="7" name="Text 4"/>
          <p:cNvSpPr/>
          <p:nvPr/>
        </p:nvSpPr>
        <p:spPr>
          <a:xfrm>
            <a:off x="767655" y="2065734"/>
            <a:ext cx="110966" cy="246936"/>
          </a:xfrm>
          <a:prstGeom prst="rect">
            <a:avLst/>
          </a:prstGeom>
          <a:noFill/>
          <a:ln/>
        </p:spPr>
        <p:txBody>
          <a:bodyPr wrap="none" lIns="0" tIns="0" rIns="0" bIns="0" rtlCol="0" anchor="t"/>
          <a:lstStyle/>
          <a:p>
            <a:pPr marL="0" indent="0" algn="ctr">
              <a:lnSpc>
                <a:spcPts val="1900"/>
              </a:lnSpc>
              <a:buNone/>
            </a:pPr>
            <a:r>
              <a:rPr lang="en-US" sz="1900" dirty="0">
                <a:solidFill>
                  <a:srgbClr val="504C49"/>
                </a:solidFill>
                <a:latin typeface="Platypi Medium" pitchFamily="34" charset="0"/>
                <a:ea typeface="Platypi Medium" pitchFamily="34" charset="-122"/>
                <a:cs typeface="Platypi Medium" pitchFamily="34" charset="-120"/>
              </a:rPr>
              <a:t>1</a:t>
            </a:r>
            <a:endParaRPr lang="en-US" sz="1900" dirty="0"/>
          </a:p>
        </p:txBody>
      </p:sp>
      <p:sp>
        <p:nvSpPr>
          <p:cNvPr id="8" name="Text 5"/>
          <p:cNvSpPr/>
          <p:nvPr/>
        </p:nvSpPr>
        <p:spPr>
          <a:xfrm>
            <a:off x="1728788" y="1983462"/>
            <a:ext cx="2476857" cy="257294"/>
          </a:xfrm>
          <a:prstGeom prst="rect">
            <a:avLst/>
          </a:prstGeom>
          <a:noFill/>
          <a:ln/>
        </p:spPr>
        <p:txBody>
          <a:bodyPr wrap="none" lIns="0" tIns="0" rIns="0" bIns="0" rtlCol="0" anchor="t"/>
          <a:lstStyle/>
          <a:p>
            <a:pPr marL="0" indent="0" algn="l">
              <a:lnSpc>
                <a:spcPts val="2000"/>
              </a:lnSpc>
              <a:buNone/>
            </a:pPr>
            <a:r>
              <a:rPr lang="en-US" sz="1600" b="1" dirty="0">
                <a:solidFill>
                  <a:srgbClr val="504C49"/>
                </a:solidFill>
                <a:latin typeface="Platypi Medium" pitchFamily="34" charset="0"/>
                <a:ea typeface="Platypi Medium" pitchFamily="34" charset="-122"/>
                <a:cs typeface="Platypi Medium" pitchFamily="34" charset="-120"/>
              </a:rPr>
              <a:t>Ανάγνωση και κατανόηση</a:t>
            </a:r>
            <a:endParaRPr lang="en-US" sz="1600" b="1" dirty="0"/>
          </a:p>
        </p:txBody>
      </p:sp>
      <p:sp>
        <p:nvSpPr>
          <p:cNvPr id="9" name="Text 6"/>
          <p:cNvSpPr/>
          <p:nvPr/>
        </p:nvSpPr>
        <p:spPr>
          <a:xfrm>
            <a:off x="1728788" y="2339459"/>
            <a:ext cx="6838950" cy="526733"/>
          </a:xfrm>
          <a:prstGeom prst="rect">
            <a:avLst/>
          </a:prstGeom>
          <a:noFill/>
          <a:ln/>
        </p:spPr>
        <p:txBody>
          <a:bodyPr wrap="square" lIns="0" tIns="0" rIns="0" bIns="0" rtlCol="0" anchor="t"/>
          <a:lstStyle/>
          <a:p>
            <a:pPr marL="0" indent="0" algn="l">
              <a:lnSpc>
                <a:spcPts val="2050"/>
              </a:lnSpc>
              <a:buNone/>
            </a:pPr>
            <a:r>
              <a:rPr lang="en-US" sz="1250" dirty="0">
                <a:solidFill>
                  <a:srgbClr val="504C49"/>
                </a:solidFill>
                <a:latin typeface="Source Serif Pro" pitchFamily="34" charset="0"/>
                <a:ea typeface="Source Serif Pro" pitchFamily="34" charset="-122"/>
                <a:cs typeface="Source Serif Pro" pitchFamily="34" charset="-120"/>
              </a:rPr>
              <a:t>Διαβάζουμε το απόσπασμα και την παράγραφο, στην οποία εμπεριέχεται, για να το εντάξουμε στο κατάλληλο επικοινωνιακό πλαίσιο.</a:t>
            </a:r>
            <a:endParaRPr lang="en-US" sz="1250" dirty="0"/>
          </a:p>
        </p:txBody>
      </p:sp>
      <p:sp>
        <p:nvSpPr>
          <p:cNvPr id="10" name="Shape 7"/>
          <p:cNvSpPr/>
          <p:nvPr/>
        </p:nvSpPr>
        <p:spPr>
          <a:xfrm>
            <a:off x="985540" y="3554135"/>
            <a:ext cx="576263" cy="22860"/>
          </a:xfrm>
          <a:prstGeom prst="roundRect">
            <a:avLst>
              <a:gd name="adj" fmla="val 108044"/>
            </a:avLst>
          </a:prstGeom>
          <a:solidFill>
            <a:srgbClr val="D8D4D4"/>
          </a:solidFill>
          <a:ln/>
        </p:spPr>
      </p:sp>
      <p:sp>
        <p:nvSpPr>
          <p:cNvPr id="11" name="Shape 8"/>
          <p:cNvSpPr/>
          <p:nvPr/>
        </p:nvSpPr>
        <p:spPr>
          <a:xfrm>
            <a:off x="637996" y="3380423"/>
            <a:ext cx="370403" cy="370403"/>
          </a:xfrm>
          <a:prstGeom prst="roundRect">
            <a:avLst>
              <a:gd name="adj" fmla="val 6668"/>
            </a:avLst>
          </a:prstGeom>
          <a:solidFill>
            <a:srgbClr val="F9F7F7"/>
          </a:solidFill>
          <a:ln/>
        </p:spPr>
      </p:sp>
      <p:sp>
        <p:nvSpPr>
          <p:cNvPr id="12" name="Text 9"/>
          <p:cNvSpPr/>
          <p:nvPr/>
        </p:nvSpPr>
        <p:spPr>
          <a:xfrm>
            <a:off x="743367" y="3442097"/>
            <a:ext cx="159544" cy="246936"/>
          </a:xfrm>
          <a:prstGeom prst="rect">
            <a:avLst/>
          </a:prstGeom>
          <a:noFill/>
          <a:ln/>
        </p:spPr>
        <p:txBody>
          <a:bodyPr wrap="none" lIns="0" tIns="0" rIns="0" bIns="0" rtlCol="0" anchor="t"/>
          <a:lstStyle/>
          <a:p>
            <a:pPr marL="0" indent="0" algn="ctr">
              <a:lnSpc>
                <a:spcPts val="1900"/>
              </a:lnSpc>
              <a:buNone/>
            </a:pPr>
            <a:r>
              <a:rPr lang="en-US" sz="1900" dirty="0">
                <a:solidFill>
                  <a:srgbClr val="504C49"/>
                </a:solidFill>
                <a:latin typeface="Platypi Medium" pitchFamily="34" charset="0"/>
                <a:ea typeface="Platypi Medium" pitchFamily="34" charset="-122"/>
                <a:cs typeface="Platypi Medium" pitchFamily="34" charset="-120"/>
              </a:rPr>
              <a:t>2</a:t>
            </a:r>
            <a:endParaRPr lang="en-US" sz="1900" dirty="0"/>
          </a:p>
        </p:txBody>
      </p:sp>
      <p:sp>
        <p:nvSpPr>
          <p:cNvPr id="13" name="Text 10"/>
          <p:cNvSpPr/>
          <p:nvPr/>
        </p:nvSpPr>
        <p:spPr>
          <a:xfrm>
            <a:off x="1728788" y="3359825"/>
            <a:ext cx="2212538" cy="257294"/>
          </a:xfrm>
          <a:prstGeom prst="rect">
            <a:avLst/>
          </a:prstGeom>
          <a:noFill/>
          <a:ln/>
        </p:spPr>
        <p:txBody>
          <a:bodyPr wrap="none" lIns="0" tIns="0" rIns="0" bIns="0" rtlCol="0" anchor="t"/>
          <a:lstStyle/>
          <a:p>
            <a:pPr marL="0" indent="0" algn="l">
              <a:lnSpc>
                <a:spcPts val="2000"/>
              </a:lnSpc>
              <a:buNone/>
            </a:pPr>
            <a:r>
              <a:rPr lang="en-US" sz="1600" b="1" dirty="0">
                <a:solidFill>
                  <a:srgbClr val="504C49"/>
                </a:solidFill>
                <a:latin typeface="Platypi Medium" pitchFamily="34" charset="0"/>
                <a:ea typeface="Platypi Medium" pitchFamily="34" charset="-122"/>
                <a:cs typeface="Platypi Medium" pitchFamily="34" charset="-120"/>
              </a:rPr>
              <a:t>Γλωσσική επεξεργασία</a:t>
            </a:r>
            <a:endParaRPr lang="en-US" sz="1600" b="1" dirty="0"/>
          </a:p>
        </p:txBody>
      </p:sp>
      <p:sp>
        <p:nvSpPr>
          <p:cNvPr id="14" name="Text 11"/>
          <p:cNvSpPr/>
          <p:nvPr/>
        </p:nvSpPr>
        <p:spPr>
          <a:xfrm>
            <a:off x="1728788" y="3715822"/>
            <a:ext cx="6838950" cy="790099"/>
          </a:xfrm>
          <a:prstGeom prst="rect">
            <a:avLst/>
          </a:prstGeom>
          <a:noFill/>
          <a:ln/>
        </p:spPr>
        <p:txBody>
          <a:bodyPr wrap="square" lIns="0" tIns="0" rIns="0" bIns="0" rtlCol="0" anchor="t"/>
          <a:lstStyle/>
          <a:p>
            <a:pPr marL="0" indent="0" algn="l">
              <a:lnSpc>
                <a:spcPts val="2050"/>
              </a:lnSpc>
              <a:buNone/>
            </a:pPr>
            <a:r>
              <a:rPr lang="en-US" sz="1250" dirty="0">
                <a:solidFill>
                  <a:srgbClr val="504C49"/>
                </a:solidFill>
                <a:latin typeface="Source Serif Pro" pitchFamily="34" charset="0"/>
                <a:ea typeface="Source Serif Pro" pitchFamily="34" charset="-122"/>
                <a:cs typeface="Source Serif Pro" pitchFamily="34" charset="-120"/>
              </a:rPr>
              <a:t>Προχωρούμε στη γλωσσική επεξεργασία του αποσπάσματος, αντικαθιστώντας τις λέξεις με συνώνυμες χωρίς να αλλοιώνεται το νόημά του. Έπειτα, διατύπωνε την περίοδο, στην οποία θα υπάρχει η βασική θέση που υποστηρίζουμε.</a:t>
            </a:r>
            <a:endParaRPr lang="en-US" sz="1250" dirty="0"/>
          </a:p>
        </p:txBody>
      </p:sp>
      <p:sp>
        <p:nvSpPr>
          <p:cNvPr id="15" name="Shape 12"/>
          <p:cNvSpPr/>
          <p:nvPr/>
        </p:nvSpPr>
        <p:spPr>
          <a:xfrm>
            <a:off x="985540" y="5193863"/>
            <a:ext cx="576263" cy="22860"/>
          </a:xfrm>
          <a:prstGeom prst="roundRect">
            <a:avLst>
              <a:gd name="adj" fmla="val 108044"/>
            </a:avLst>
          </a:prstGeom>
          <a:solidFill>
            <a:srgbClr val="D8D4D4"/>
          </a:solidFill>
          <a:ln/>
        </p:spPr>
      </p:sp>
      <p:sp>
        <p:nvSpPr>
          <p:cNvPr id="16" name="Shape 13"/>
          <p:cNvSpPr/>
          <p:nvPr/>
        </p:nvSpPr>
        <p:spPr>
          <a:xfrm>
            <a:off x="637996" y="5020151"/>
            <a:ext cx="370403" cy="370403"/>
          </a:xfrm>
          <a:prstGeom prst="roundRect">
            <a:avLst>
              <a:gd name="adj" fmla="val 6668"/>
            </a:avLst>
          </a:prstGeom>
          <a:solidFill>
            <a:srgbClr val="F9F7F7"/>
          </a:solidFill>
          <a:ln/>
        </p:spPr>
      </p:sp>
      <p:sp>
        <p:nvSpPr>
          <p:cNvPr id="17" name="Text 14"/>
          <p:cNvSpPr/>
          <p:nvPr/>
        </p:nvSpPr>
        <p:spPr>
          <a:xfrm>
            <a:off x="746105" y="5081826"/>
            <a:ext cx="154186" cy="246936"/>
          </a:xfrm>
          <a:prstGeom prst="rect">
            <a:avLst/>
          </a:prstGeom>
          <a:noFill/>
          <a:ln/>
        </p:spPr>
        <p:txBody>
          <a:bodyPr wrap="none" lIns="0" tIns="0" rIns="0" bIns="0" rtlCol="0" anchor="t"/>
          <a:lstStyle/>
          <a:p>
            <a:pPr marL="0" indent="0" algn="ctr">
              <a:lnSpc>
                <a:spcPts val="1900"/>
              </a:lnSpc>
              <a:buNone/>
            </a:pPr>
            <a:r>
              <a:rPr lang="en-US" sz="1900" dirty="0">
                <a:solidFill>
                  <a:srgbClr val="504C49"/>
                </a:solidFill>
                <a:latin typeface="Platypi Medium" pitchFamily="34" charset="0"/>
                <a:ea typeface="Platypi Medium" pitchFamily="34" charset="-122"/>
                <a:cs typeface="Platypi Medium" pitchFamily="34" charset="-120"/>
              </a:rPr>
              <a:t>3</a:t>
            </a:r>
            <a:endParaRPr lang="en-US" sz="1900" dirty="0"/>
          </a:p>
        </p:txBody>
      </p:sp>
      <p:sp>
        <p:nvSpPr>
          <p:cNvPr id="18" name="Text 15"/>
          <p:cNvSpPr/>
          <p:nvPr/>
        </p:nvSpPr>
        <p:spPr>
          <a:xfrm>
            <a:off x="1728788" y="4999553"/>
            <a:ext cx="2401014" cy="257294"/>
          </a:xfrm>
          <a:prstGeom prst="rect">
            <a:avLst/>
          </a:prstGeom>
          <a:noFill/>
          <a:ln/>
        </p:spPr>
        <p:txBody>
          <a:bodyPr wrap="none" lIns="0" tIns="0" rIns="0" bIns="0" rtlCol="0" anchor="t"/>
          <a:lstStyle/>
          <a:p>
            <a:pPr marL="0" indent="0" algn="l">
              <a:lnSpc>
                <a:spcPts val="2000"/>
              </a:lnSpc>
              <a:buNone/>
            </a:pPr>
            <a:r>
              <a:rPr lang="en-US" sz="1600" b="1" dirty="0">
                <a:solidFill>
                  <a:srgbClr val="504C49"/>
                </a:solidFill>
                <a:latin typeface="Platypi Medium" pitchFamily="34" charset="0"/>
                <a:ea typeface="Platypi Medium" pitchFamily="34" charset="-122"/>
                <a:cs typeface="Platypi Medium" pitchFamily="34" charset="-120"/>
              </a:rPr>
              <a:t>Ανάπτυξη λεπτομερειών</a:t>
            </a:r>
            <a:endParaRPr lang="en-US" sz="1600" b="1" dirty="0"/>
          </a:p>
        </p:txBody>
      </p:sp>
      <p:sp>
        <p:nvSpPr>
          <p:cNvPr id="19" name="Text 16"/>
          <p:cNvSpPr/>
          <p:nvPr/>
        </p:nvSpPr>
        <p:spPr>
          <a:xfrm>
            <a:off x="1728788" y="5355550"/>
            <a:ext cx="6838950" cy="1053465"/>
          </a:xfrm>
          <a:prstGeom prst="rect">
            <a:avLst/>
          </a:prstGeom>
          <a:noFill/>
          <a:ln/>
        </p:spPr>
        <p:txBody>
          <a:bodyPr wrap="square" lIns="0" tIns="0" rIns="0" bIns="0" rtlCol="0" anchor="t"/>
          <a:lstStyle/>
          <a:p>
            <a:pPr marL="0" indent="0" algn="l">
              <a:lnSpc>
                <a:spcPts val="2050"/>
              </a:lnSpc>
              <a:buNone/>
            </a:pPr>
            <a:r>
              <a:rPr lang="en-US" sz="1250" dirty="0">
                <a:solidFill>
                  <a:srgbClr val="504C49"/>
                </a:solidFill>
                <a:latin typeface="Source Serif Pro" pitchFamily="34" charset="0"/>
                <a:ea typeface="Source Serif Pro" pitchFamily="34" charset="-122"/>
                <a:cs typeface="Source Serif Pro" pitchFamily="34" charset="-120"/>
              </a:rPr>
              <a:t>Οι λεπτομέρειες της παραγράφου μας πρέπει να στηρίζουν τη θέση που διατυπώνεται στο απόσπασμα, για αυτό είναι προτιμότερο να αναπτύξουμε την παράγραφο με τη μέθοδο της αιτιολόγησης ή του αιτίου – αποτελέσματος (εκτός και αν η εκφώνηση ορίζει κάποιον συγκεκριμένο τρόπο ανάπτυξης).</a:t>
            </a:r>
            <a:endParaRPr lang="en-US" sz="1250" dirty="0"/>
          </a:p>
        </p:txBody>
      </p:sp>
      <p:sp>
        <p:nvSpPr>
          <p:cNvPr id="20" name="Shape 17"/>
          <p:cNvSpPr/>
          <p:nvPr/>
        </p:nvSpPr>
        <p:spPr>
          <a:xfrm>
            <a:off x="985540" y="7096958"/>
            <a:ext cx="576263" cy="22860"/>
          </a:xfrm>
          <a:prstGeom prst="roundRect">
            <a:avLst>
              <a:gd name="adj" fmla="val 108044"/>
            </a:avLst>
          </a:prstGeom>
          <a:solidFill>
            <a:srgbClr val="D8D4D4"/>
          </a:solidFill>
          <a:ln/>
        </p:spPr>
      </p:sp>
      <p:sp>
        <p:nvSpPr>
          <p:cNvPr id="21" name="Shape 18"/>
          <p:cNvSpPr/>
          <p:nvPr/>
        </p:nvSpPr>
        <p:spPr>
          <a:xfrm>
            <a:off x="637996" y="6923246"/>
            <a:ext cx="370403" cy="370403"/>
          </a:xfrm>
          <a:prstGeom prst="roundRect">
            <a:avLst>
              <a:gd name="adj" fmla="val 6668"/>
            </a:avLst>
          </a:prstGeom>
          <a:solidFill>
            <a:srgbClr val="F9F7F7"/>
          </a:solidFill>
          <a:ln/>
        </p:spPr>
      </p:sp>
      <p:sp>
        <p:nvSpPr>
          <p:cNvPr id="22" name="Text 19"/>
          <p:cNvSpPr/>
          <p:nvPr/>
        </p:nvSpPr>
        <p:spPr>
          <a:xfrm>
            <a:off x="740866" y="6984921"/>
            <a:ext cx="164544" cy="246936"/>
          </a:xfrm>
          <a:prstGeom prst="rect">
            <a:avLst/>
          </a:prstGeom>
          <a:noFill/>
          <a:ln/>
        </p:spPr>
        <p:txBody>
          <a:bodyPr wrap="none" lIns="0" tIns="0" rIns="0" bIns="0" rtlCol="0" anchor="t"/>
          <a:lstStyle/>
          <a:p>
            <a:pPr marL="0" indent="0" algn="ctr">
              <a:lnSpc>
                <a:spcPts val="1900"/>
              </a:lnSpc>
              <a:buNone/>
            </a:pPr>
            <a:r>
              <a:rPr lang="en-US" sz="1900" dirty="0">
                <a:solidFill>
                  <a:srgbClr val="504C49"/>
                </a:solidFill>
                <a:latin typeface="Platypi Medium" pitchFamily="34" charset="0"/>
                <a:ea typeface="Platypi Medium" pitchFamily="34" charset="-122"/>
                <a:cs typeface="Platypi Medium" pitchFamily="34" charset="-120"/>
              </a:rPr>
              <a:t>4</a:t>
            </a:r>
            <a:endParaRPr lang="en-US" sz="1900" dirty="0"/>
          </a:p>
        </p:txBody>
      </p:sp>
      <p:sp>
        <p:nvSpPr>
          <p:cNvPr id="23" name="Text 20"/>
          <p:cNvSpPr/>
          <p:nvPr/>
        </p:nvSpPr>
        <p:spPr>
          <a:xfrm>
            <a:off x="1728788" y="6902648"/>
            <a:ext cx="2058114" cy="257294"/>
          </a:xfrm>
          <a:prstGeom prst="rect">
            <a:avLst/>
          </a:prstGeom>
          <a:noFill/>
          <a:ln/>
        </p:spPr>
        <p:txBody>
          <a:bodyPr wrap="none" lIns="0" tIns="0" rIns="0" bIns="0" rtlCol="0" anchor="t"/>
          <a:lstStyle/>
          <a:p>
            <a:pPr marL="0" indent="0" algn="l">
              <a:lnSpc>
                <a:spcPts val="2000"/>
              </a:lnSpc>
              <a:buNone/>
            </a:pPr>
            <a:r>
              <a:rPr lang="en-US" sz="1600" b="1" dirty="0">
                <a:solidFill>
                  <a:srgbClr val="504C49"/>
                </a:solidFill>
                <a:latin typeface="Platypi Medium" pitchFamily="34" charset="0"/>
                <a:ea typeface="Platypi Medium" pitchFamily="34" charset="-122"/>
                <a:cs typeface="Platypi Medium" pitchFamily="34" charset="-120"/>
              </a:rPr>
              <a:t>Δομή και συνοχή</a:t>
            </a:r>
            <a:endParaRPr lang="en-US" sz="1600" b="1" dirty="0"/>
          </a:p>
        </p:txBody>
      </p:sp>
      <p:sp>
        <p:nvSpPr>
          <p:cNvPr id="24" name="Text 21"/>
          <p:cNvSpPr/>
          <p:nvPr/>
        </p:nvSpPr>
        <p:spPr>
          <a:xfrm>
            <a:off x="1728788" y="7258645"/>
            <a:ext cx="6838950" cy="263366"/>
          </a:xfrm>
          <a:prstGeom prst="rect">
            <a:avLst/>
          </a:prstGeom>
          <a:noFill/>
          <a:ln/>
        </p:spPr>
        <p:txBody>
          <a:bodyPr wrap="none" lIns="0" tIns="0" rIns="0" bIns="0" rtlCol="0" anchor="t"/>
          <a:lstStyle/>
          <a:p>
            <a:pPr marL="0" indent="0" algn="l">
              <a:lnSpc>
                <a:spcPts val="2050"/>
              </a:lnSpc>
              <a:buNone/>
            </a:pPr>
            <a:r>
              <a:rPr lang="en-US" sz="1250" dirty="0">
                <a:solidFill>
                  <a:srgbClr val="504C49"/>
                </a:solidFill>
                <a:latin typeface="Source Serif Pro" pitchFamily="34" charset="0"/>
                <a:ea typeface="Source Serif Pro" pitchFamily="34" charset="-122"/>
                <a:cs typeface="Source Serif Pro" pitchFamily="34" charset="-120"/>
              </a:rPr>
              <a:t>Προσέχουμε ώστε η απάντησή μας να διαθέτει συνοχή, συνεκτικότητα και τριμερή δομή.</a:t>
            </a:r>
            <a:endParaRPr lang="en-US" sz="125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835235"/>
          </a:xfrm>
          <a:prstGeom prst="rect">
            <a:avLst/>
          </a:prstGeom>
        </p:spPr>
      </p:pic>
      <p:sp>
        <p:nvSpPr>
          <p:cNvPr id="3" name="Text 0"/>
          <p:cNvSpPr/>
          <p:nvPr/>
        </p:nvSpPr>
        <p:spPr>
          <a:xfrm>
            <a:off x="793790" y="3632954"/>
            <a:ext cx="12498348" cy="708779"/>
          </a:xfrm>
          <a:prstGeom prst="rect">
            <a:avLst/>
          </a:prstGeom>
          <a:noFill/>
          <a:ln/>
        </p:spPr>
        <p:txBody>
          <a:bodyPr wrap="none" lIns="0" tIns="0" rIns="0" bIns="0" rtlCol="0" anchor="t"/>
          <a:lstStyle/>
          <a:p>
            <a:pPr marL="0" indent="0">
              <a:lnSpc>
                <a:spcPts val="5550"/>
              </a:lnSpc>
              <a:buNone/>
            </a:pPr>
            <a:r>
              <a:rPr lang="en-US" sz="4450" dirty="0">
                <a:solidFill>
                  <a:srgbClr val="201B18"/>
                </a:solidFill>
                <a:latin typeface="Platypi Medium" pitchFamily="34" charset="0"/>
                <a:ea typeface="Platypi Medium" pitchFamily="34" charset="-122"/>
                <a:cs typeface="Platypi Medium" pitchFamily="34" charset="-120"/>
              </a:rPr>
              <a:t>Συμβουλές για την ανάπτυξη της παραγράφου</a:t>
            </a:r>
            <a:endParaRPr lang="en-US" sz="4450" dirty="0"/>
          </a:p>
        </p:txBody>
      </p:sp>
      <p:sp>
        <p:nvSpPr>
          <p:cNvPr id="4" name="Shape 1"/>
          <p:cNvSpPr/>
          <p:nvPr/>
        </p:nvSpPr>
        <p:spPr>
          <a:xfrm>
            <a:off x="793790" y="4681895"/>
            <a:ext cx="4196358" cy="2749987"/>
          </a:xfrm>
          <a:prstGeom prst="roundRect">
            <a:avLst>
              <a:gd name="adj" fmla="val 1237"/>
            </a:avLst>
          </a:prstGeom>
          <a:solidFill>
            <a:srgbClr val="F9F7F7"/>
          </a:solidFill>
          <a:ln/>
        </p:spPr>
      </p:sp>
      <p:sp>
        <p:nvSpPr>
          <p:cNvPr id="5" name="Text 2"/>
          <p:cNvSpPr/>
          <p:nvPr/>
        </p:nvSpPr>
        <p:spPr>
          <a:xfrm>
            <a:off x="1020604" y="4908709"/>
            <a:ext cx="3742730" cy="708660"/>
          </a:xfrm>
          <a:prstGeom prst="rect">
            <a:avLst/>
          </a:prstGeom>
          <a:noFill/>
          <a:ln/>
        </p:spPr>
        <p:txBody>
          <a:bodyPr wrap="square" lIns="0" tIns="0" rIns="0" bIns="0" rtlCol="0" anchor="t"/>
          <a:lstStyle/>
          <a:p>
            <a:pPr marL="0" indent="0">
              <a:lnSpc>
                <a:spcPts val="2750"/>
              </a:lnSpc>
              <a:buNone/>
            </a:pPr>
            <a:r>
              <a:rPr lang="en-US" sz="2200" b="1" dirty="0">
                <a:solidFill>
                  <a:srgbClr val="504C49"/>
                </a:solidFill>
                <a:latin typeface="Platypi Medium" pitchFamily="34" charset="0"/>
                <a:ea typeface="Platypi Medium" pitchFamily="34" charset="-122"/>
                <a:cs typeface="Platypi Medium" pitchFamily="34" charset="-120"/>
              </a:rPr>
              <a:t>Αποφυγή μεταφορικής γλώσσας</a:t>
            </a:r>
            <a:endParaRPr lang="en-US" sz="2200" b="1" dirty="0"/>
          </a:p>
        </p:txBody>
      </p:sp>
      <p:sp>
        <p:nvSpPr>
          <p:cNvPr id="6" name="Text 3"/>
          <p:cNvSpPr/>
          <p:nvPr/>
        </p:nvSpPr>
        <p:spPr>
          <a:xfrm>
            <a:off x="1020604" y="5753457"/>
            <a:ext cx="3742730" cy="1088708"/>
          </a:xfrm>
          <a:prstGeom prst="rect">
            <a:avLst/>
          </a:prstGeom>
          <a:noFill/>
          <a:ln/>
        </p:spPr>
        <p:txBody>
          <a:bodyPr wrap="square" lIns="0" tIns="0" rIns="0" bIns="0" rtlCol="0" anchor="t"/>
          <a:lstStyle/>
          <a:p>
            <a:pPr marL="0" indent="0">
              <a:lnSpc>
                <a:spcPts val="2850"/>
              </a:lnSpc>
              <a:buNone/>
            </a:pPr>
            <a:r>
              <a:rPr lang="en-US" sz="1750" dirty="0">
                <a:solidFill>
                  <a:srgbClr val="504C49"/>
                </a:solidFill>
                <a:latin typeface="Source Serif Pro" pitchFamily="34" charset="0"/>
                <a:ea typeface="Source Serif Pro" pitchFamily="34" charset="-122"/>
                <a:cs typeface="Source Serif Pro" pitchFamily="34" charset="-120"/>
              </a:rPr>
              <a:t>Στην παράγραφο μας είναι καλό να αποφεύγεται η μεταφορική χρήση της γλώσσας.</a:t>
            </a:r>
            <a:endParaRPr lang="en-US" sz="1750" dirty="0"/>
          </a:p>
        </p:txBody>
      </p:sp>
      <p:sp>
        <p:nvSpPr>
          <p:cNvPr id="7" name="Shape 4"/>
          <p:cNvSpPr/>
          <p:nvPr/>
        </p:nvSpPr>
        <p:spPr>
          <a:xfrm>
            <a:off x="5216962" y="4681895"/>
            <a:ext cx="4196358" cy="2749987"/>
          </a:xfrm>
          <a:prstGeom prst="roundRect">
            <a:avLst>
              <a:gd name="adj" fmla="val 1237"/>
            </a:avLst>
          </a:prstGeom>
          <a:solidFill>
            <a:srgbClr val="F9F7F7"/>
          </a:solidFill>
          <a:ln/>
        </p:spPr>
      </p:sp>
      <p:sp>
        <p:nvSpPr>
          <p:cNvPr id="8" name="Text 5"/>
          <p:cNvSpPr/>
          <p:nvPr/>
        </p:nvSpPr>
        <p:spPr>
          <a:xfrm>
            <a:off x="5443776" y="4908709"/>
            <a:ext cx="3742730" cy="708660"/>
          </a:xfrm>
          <a:prstGeom prst="rect">
            <a:avLst/>
          </a:prstGeom>
          <a:noFill/>
          <a:ln/>
        </p:spPr>
        <p:txBody>
          <a:bodyPr wrap="square" lIns="0" tIns="0" rIns="0" bIns="0" rtlCol="0" anchor="t"/>
          <a:lstStyle/>
          <a:p>
            <a:pPr marL="0" indent="0">
              <a:lnSpc>
                <a:spcPts val="2750"/>
              </a:lnSpc>
              <a:buNone/>
            </a:pPr>
            <a:r>
              <a:rPr lang="en-US" sz="2200" b="1" dirty="0">
                <a:solidFill>
                  <a:srgbClr val="504C49"/>
                </a:solidFill>
                <a:latin typeface="Platypi Medium" pitchFamily="34" charset="0"/>
                <a:ea typeface="Platypi Medium" pitchFamily="34" charset="-122"/>
                <a:cs typeface="Platypi Medium" pitchFamily="34" charset="-120"/>
              </a:rPr>
              <a:t>Αποφυγή προσωπικών εκφράσεων</a:t>
            </a:r>
            <a:endParaRPr lang="en-US" sz="2200" b="1" dirty="0"/>
          </a:p>
        </p:txBody>
      </p:sp>
      <p:sp>
        <p:nvSpPr>
          <p:cNvPr id="9" name="Text 6"/>
          <p:cNvSpPr/>
          <p:nvPr/>
        </p:nvSpPr>
        <p:spPr>
          <a:xfrm>
            <a:off x="5443776" y="5753457"/>
            <a:ext cx="3742730" cy="1451610"/>
          </a:xfrm>
          <a:prstGeom prst="rect">
            <a:avLst/>
          </a:prstGeom>
          <a:noFill/>
          <a:ln/>
        </p:spPr>
        <p:txBody>
          <a:bodyPr wrap="square" lIns="0" tIns="0" rIns="0" bIns="0" rtlCol="0" anchor="t"/>
          <a:lstStyle/>
          <a:p>
            <a:pPr marL="0" indent="0">
              <a:lnSpc>
                <a:spcPts val="2850"/>
              </a:lnSpc>
              <a:buNone/>
            </a:pPr>
            <a:r>
              <a:rPr lang="en-US" sz="1750" dirty="0">
                <a:solidFill>
                  <a:srgbClr val="504C49"/>
                </a:solidFill>
                <a:latin typeface="Source Serif Pro" pitchFamily="34" charset="0"/>
                <a:ea typeface="Source Serif Pro" pitchFamily="34" charset="-122"/>
                <a:cs typeface="Source Serif Pro" pitchFamily="34" charset="-120"/>
              </a:rPr>
              <a:t>Αποφεύγουμε φράσεις, όπως: η άποψή μου είναι, πιστεύω, νομίζω, θεωρώ και γενικότερα τη χρήση του α' προσώπου.</a:t>
            </a:r>
            <a:endParaRPr lang="en-US" sz="1750" dirty="0"/>
          </a:p>
        </p:txBody>
      </p:sp>
      <p:sp>
        <p:nvSpPr>
          <p:cNvPr id="10" name="Shape 7"/>
          <p:cNvSpPr/>
          <p:nvPr/>
        </p:nvSpPr>
        <p:spPr>
          <a:xfrm>
            <a:off x="9640133" y="4681895"/>
            <a:ext cx="4196358" cy="2749987"/>
          </a:xfrm>
          <a:prstGeom prst="roundRect">
            <a:avLst>
              <a:gd name="adj" fmla="val 1237"/>
            </a:avLst>
          </a:prstGeom>
          <a:solidFill>
            <a:srgbClr val="F9F7F7"/>
          </a:solidFill>
          <a:ln/>
        </p:spPr>
      </p:sp>
      <p:sp>
        <p:nvSpPr>
          <p:cNvPr id="11" name="Text 8"/>
          <p:cNvSpPr/>
          <p:nvPr/>
        </p:nvSpPr>
        <p:spPr>
          <a:xfrm>
            <a:off x="9866948" y="4908709"/>
            <a:ext cx="3354467" cy="354330"/>
          </a:xfrm>
          <a:prstGeom prst="rect">
            <a:avLst/>
          </a:prstGeom>
          <a:noFill/>
          <a:ln/>
        </p:spPr>
        <p:txBody>
          <a:bodyPr wrap="none" lIns="0" tIns="0" rIns="0" bIns="0" rtlCol="0" anchor="t"/>
          <a:lstStyle/>
          <a:p>
            <a:pPr marL="0" indent="0">
              <a:lnSpc>
                <a:spcPts val="2750"/>
              </a:lnSpc>
              <a:buNone/>
            </a:pPr>
            <a:r>
              <a:rPr lang="en-US" sz="2200" b="1" dirty="0">
                <a:solidFill>
                  <a:srgbClr val="504C49"/>
                </a:solidFill>
                <a:latin typeface="Platypi Medium" pitchFamily="34" charset="0"/>
                <a:ea typeface="Platypi Medium" pitchFamily="34" charset="-122"/>
                <a:cs typeface="Platypi Medium" pitchFamily="34" charset="-120"/>
              </a:rPr>
              <a:t>Προτιμώμενες εκφράσεις</a:t>
            </a:r>
            <a:endParaRPr lang="en-US" sz="2200" b="1" dirty="0"/>
          </a:p>
        </p:txBody>
      </p:sp>
      <p:sp>
        <p:nvSpPr>
          <p:cNvPr id="12" name="Text 9"/>
          <p:cNvSpPr/>
          <p:nvPr/>
        </p:nvSpPr>
        <p:spPr>
          <a:xfrm>
            <a:off x="9866947" y="5753457"/>
            <a:ext cx="3742730" cy="1451610"/>
          </a:xfrm>
          <a:prstGeom prst="rect">
            <a:avLst/>
          </a:prstGeom>
          <a:noFill/>
          <a:ln/>
        </p:spPr>
        <p:txBody>
          <a:bodyPr wrap="square" lIns="0" tIns="0" rIns="0" bIns="0" rtlCol="0" anchor="t"/>
          <a:lstStyle/>
          <a:p>
            <a:pPr marL="0" indent="0">
              <a:lnSpc>
                <a:spcPts val="2850"/>
              </a:lnSpc>
              <a:buNone/>
            </a:pPr>
            <a:r>
              <a:rPr lang="en-US" sz="1750" dirty="0">
                <a:solidFill>
                  <a:srgbClr val="504C49"/>
                </a:solidFill>
                <a:latin typeface="Source Serif Pro" pitchFamily="34" charset="0"/>
                <a:ea typeface="Source Serif Pro" pitchFamily="34" charset="-122"/>
                <a:cs typeface="Source Serif Pro" pitchFamily="34" charset="-120"/>
              </a:rPr>
              <a:t>Προτιμότερο είναι να αξιοποιηθούν φράσεις, όπως: αποτελεί γενική διαπίστωση ότι…, ελάχιστοι θα διαφωνούσαν με την άποψη ότι...</a:t>
            </a:r>
            <a:endParaRPr lang="en-US" sz="175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109097" y="681633"/>
            <a:ext cx="7898606" cy="1112044"/>
          </a:xfrm>
          <a:prstGeom prst="rect">
            <a:avLst/>
          </a:prstGeom>
          <a:noFill/>
          <a:ln/>
        </p:spPr>
        <p:txBody>
          <a:bodyPr wrap="square" lIns="0" tIns="0" rIns="0" bIns="0" rtlCol="0" anchor="t"/>
          <a:lstStyle/>
          <a:p>
            <a:pPr marL="0" indent="0">
              <a:lnSpc>
                <a:spcPts val="4350"/>
              </a:lnSpc>
              <a:buNone/>
            </a:pPr>
            <a:r>
              <a:rPr lang="en-US" sz="3500" dirty="0">
                <a:solidFill>
                  <a:srgbClr val="201B18"/>
                </a:solidFill>
                <a:latin typeface="Platypi Medium" pitchFamily="34" charset="0"/>
                <a:ea typeface="Platypi Medium" pitchFamily="34" charset="-122"/>
                <a:cs typeface="Platypi Medium" pitchFamily="34" charset="-120"/>
              </a:rPr>
              <a:t>Πώς απαντάμε σε ερωτήσεις ανάπτυξης προσωπικής άποψης</a:t>
            </a:r>
            <a:endParaRPr lang="en-US" sz="3500" dirty="0"/>
          </a:p>
        </p:txBody>
      </p:sp>
      <p:sp>
        <p:nvSpPr>
          <p:cNvPr id="4" name="Shape 1"/>
          <p:cNvSpPr/>
          <p:nvPr/>
        </p:nvSpPr>
        <p:spPr>
          <a:xfrm>
            <a:off x="6364486" y="2060496"/>
            <a:ext cx="22860" cy="5487353"/>
          </a:xfrm>
          <a:prstGeom prst="roundRect">
            <a:avLst>
              <a:gd name="adj" fmla="val 116757"/>
            </a:avLst>
          </a:prstGeom>
          <a:solidFill>
            <a:srgbClr val="D8D4D4"/>
          </a:solidFill>
          <a:ln/>
        </p:spPr>
      </p:sp>
      <p:sp>
        <p:nvSpPr>
          <p:cNvPr id="5" name="Shape 2"/>
          <p:cNvSpPr/>
          <p:nvPr/>
        </p:nvSpPr>
        <p:spPr>
          <a:xfrm>
            <a:off x="6553200" y="2449354"/>
            <a:ext cx="622697" cy="22860"/>
          </a:xfrm>
          <a:prstGeom prst="roundRect">
            <a:avLst>
              <a:gd name="adj" fmla="val 116757"/>
            </a:avLst>
          </a:prstGeom>
          <a:solidFill>
            <a:srgbClr val="D8D4D4"/>
          </a:solidFill>
          <a:ln/>
        </p:spPr>
      </p:sp>
      <p:sp>
        <p:nvSpPr>
          <p:cNvPr id="6" name="Shape 3"/>
          <p:cNvSpPr/>
          <p:nvPr/>
        </p:nvSpPr>
        <p:spPr>
          <a:xfrm>
            <a:off x="6175772" y="2260640"/>
            <a:ext cx="400288" cy="400288"/>
          </a:xfrm>
          <a:prstGeom prst="roundRect">
            <a:avLst>
              <a:gd name="adj" fmla="val 6668"/>
            </a:avLst>
          </a:prstGeom>
          <a:solidFill>
            <a:srgbClr val="F9F7F7"/>
          </a:solidFill>
          <a:ln/>
        </p:spPr>
      </p:sp>
      <p:sp>
        <p:nvSpPr>
          <p:cNvPr id="7" name="Text 4"/>
          <p:cNvSpPr/>
          <p:nvPr/>
        </p:nvSpPr>
        <p:spPr>
          <a:xfrm>
            <a:off x="6315908" y="2327315"/>
            <a:ext cx="119896" cy="266938"/>
          </a:xfrm>
          <a:prstGeom prst="rect">
            <a:avLst/>
          </a:prstGeom>
          <a:noFill/>
          <a:ln/>
        </p:spPr>
        <p:txBody>
          <a:bodyPr wrap="none" lIns="0" tIns="0" rIns="0" bIns="0" rtlCol="0" anchor="t"/>
          <a:lstStyle/>
          <a:p>
            <a:pPr marL="0" indent="0" algn="ctr">
              <a:lnSpc>
                <a:spcPts val="2100"/>
              </a:lnSpc>
              <a:buNone/>
            </a:pPr>
            <a:r>
              <a:rPr lang="en-US" sz="2100" dirty="0">
                <a:solidFill>
                  <a:srgbClr val="504C49"/>
                </a:solidFill>
                <a:latin typeface="Platypi Medium" pitchFamily="34" charset="0"/>
                <a:ea typeface="Platypi Medium" pitchFamily="34" charset="-122"/>
                <a:cs typeface="Platypi Medium" pitchFamily="34" charset="-120"/>
              </a:rPr>
              <a:t>1</a:t>
            </a:r>
            <a:endParaRPr lang="en-US" sz="2100" dirty="0"/>
          </a:p>
        </p:txBody>
      </p:sp>
      <p:sp>
        <p:nvSpPr>
          <p:cNvPr id="8" name="Text 5"/>
          <p:cNvSpPr/>
          <p:nvPr/>
        </p:nvSpPr>
        <p:spPr>
          <a:xfrm>
            <a:off x="7354491" y="2238375"/>
            <a:ext cx="2224207" cy="278011"/>
          </a:xfrm>
          <a:prstGeom prst="rect">
            <a:avLst/>
          </a:prstGeom>
          <a:noFill/>
          <a:ln/>
        </p:spPr>
        <p:txBody>
          <a:bodyPr wrap="none" lIns="0" tIns="0" rIns="0" bIns="0" rtlCol="0" anchor="t"/>
          <a:lstStyle/>
          <a:p>
            <a:pPr marL="0" indent="0" algn="l">
              <a:lnSpc>
                <a:spcPts val="2150"/>
              </a:lnSpc>
              <a:buNone/>
            </a:pPr>
            <a:r>
              <a:rPr lang="en-US" sz="1750" b="1" dirty="0">
                <a:solidFill>
                  <a:srgbClr val="504C49"/>
                </a:solidFill>
                <a:latin typeface="Platypi Medium" pitchFamily="34" charset="0"/>
                <a:ea typeface="Platypi Medium" pitchFamily="34" charset="-122"/>
                <a:cs typeface="Platypi Medium" pitchFamily="34" charset="-120"/>
              </a:rPr>
              <a:t>Θεματική περίοδος</a:t>
            </a:r>
            <a:endParaRPr lang="en-US" sz="1750" b="1" dirty="0"/>
          </a:p>
        </p:txBody>
      </p:sp>
      <p:sp>
        <p:nvSpPr>
          <p:cNvPr id="9" name="Text 6"/>
          <p:cNvSpPr/>
          <p:nvPr/>
        </p:nvSpPr>
        <p:spPr>
          <a:xfrm>
            <a:off x="7354491" y="2623066"/>
            <a:ext cx="6653212" cy="853678"/>
          </a:xfrm>
          <a:prstGeom prst="rect">
            <a:avLst/>
          </a:prstGeom>
          <a:noFill/>
          <a:ln/>
        </p:spPr>
        <p:txBody>
          <a:bodyPr wrap="square" lIns="0" tIns="0" rIns="0" bIns="0" rtlCol="0" anchor="t"/>
          <a:lstStyle/>
          <a:p>
            <a:pPr marL="0" indent="0" algn="l">
              <a:lnSpc>
                <a:spcPts val="2200"/>
              </a:lnSpc>
              <a:buNone/>
            </a:pPr>
            <a:r>
              <a:rPr lang="en-US" sz="1400" dirty="0">
                <a:solidFill>
                  <a:srgbClr val="504C49"/>
                </a:solidFill>
                <a:latin typeface="Source Serif Pro" pitchFamily="34" charset="0"/>
                <a:ea typeface="Source Serif Pro" pitchFamily="34" charset="-122"/>
                <a:cs typeface="Source Serif Pro" pitchFamily="34" charset="-120"/>
              </a:rPr>
              <a:t>Ξεκινάμε την ανάπτυξη της παραθέτοντας τη θεματική περίοδο, στην οποία διατυπώνουμε τη θέση μας, αποφεύγοντας τη μεταφορά αυτούσιων λέξεων του κειμένου.</a:t>
            </a:r>
            <a:endParaRPr lang="en-US" sz="1400" dirty="0"/>
          </a:p>
        </p:txBody>
      </p:sp>
      <p:sp>
        <p:nvSpPr>
          <p:cNvPr id="10" name="Shape 7"/>
          <p:cNvSpPr/>
          <p:nvPr/>
        </p:nvSpPr>
        <p:spPr>
          <a:xfrm>
            <a:off x="6553200" y="4221361"/>
            <a:ext cx="622697" cy="22860"/>
          </a:xfrm>
          <a:prstGeom prst="roundRect">
            <a:avLst>
              <a:gd name="adj" fmla="val 116757"/>
            </a:avLst>
          </a:prstGeom>
          <a:solidFill>
            <a:srgbClr val="D8D4D4"/>
          </a:solidFill>
          <a:ln/>
        </p:spPr>
      </p:sp>
      <p:sp>
        <p:nvSpPr>
          <p:cNvPr id="11" name="Shape 8"/>
          <p:cNvSpPr/>
          <p:nvPr/>
        </p:nvSpPr>
        <p:spPr>
          <a:xfrm>
            <a:off x="6175772" y="4032647"/>
            <a:ext cx="400288" cy="400288"/>
          </a:xfrm>
          <a:prstGeom prst="roundRect">
            <a:avLst>
              <a:gd name="adj" fmla="val 6668"/>
            </a:avLst>
          </a:prstGeom>
          <a:solidFill>
            <a:srgbClr val="F9F7F7"/>
          </a:solidFill>
          <a:ln/>
        </p:spPr>
      </p:sp>
      <p:sp>
        <p:nvSpPr>
          <p:cNvPr id="12" name="Text 9"/>
          <p:cNvSpPr/>
          <p:nvPr/>
        </p:nvSpPr>
        <p:spPr>
          <a:xfrm>
            <a:off x="6289715" y="4099322"/>
            <a:ext cx="172403" cy="266938"/>
          </a:xfrm>
          <a:prstGeom prst="rect">
            <a:avLst/>
          </a:prstGeom>
          <a:noFill/>
          <a:ln/>
        </p:spPr>
        <p:txBody>
          <a:bodyPr wrap="none" lIns="0" tIns="0" rIns="0" bIns="0" rtlCol="0" anchor="t"/>
          <a:lstStyle/>
          <a:p>
            <a:pPr marL="0" indent="0" algn="ctr">
              <a:lnSpc>
                <a:spcPts val="2100"/>
              </a:lnSpc>
              <a:buNone/>
            </a:pPr>
            <a:r>
              <a:rPr lang="en-US" sz="2100" dirty="0">
                <a:solidFill>
                  <a:srgbClr val="504C49"/>
                </a:solidFill>
                <a:latin typeface="Platypi Medium" pitchFamily="34" charset="0"/>
                <a:ea typeface="Platypi Medium" pitchFamily="34" charset="-122"/>
                <a:cs typeface="Platypi Medium" pitchFamily="34" charset="-120"/>
              </a:rPr>
              <a:t>2</a:t>
            </a:r>
            <a:endParaRPr lang="en-US" sz="2100" dirty="0"/>
          </a:p>
        </p:txBody>
      </p:sp>
      <p:sp>
        <p:nvSpPr>
          <p:cNvPr id="13" name="Text 10"/>
          <p:cNvSpPr/>
          <p:nvPr/>
        </p:nvSpPr>
        <p:spPr>
          <a:xfrm>
            <a:off x="7354491" y="4010382"/>
            <a:ext cx="3054191" cy="278011"/>
          </a:xfrm>
          <a:prstGeom prst="rect">
            <a:avLst/>
          </a:prstGeom>
          <a:noFill/>
          <a:ln/>
        </p:spPr>
        <p:txBody>
          <a:bodyPr wrap="none" lIns="0" tIns="0" rIns="0" bIns="0" rtlCol="0" anchor="t"/>
          <a:lstStyle/>
          <a:p>
            <a:pPr marL="0" indent="0" algn="l">
              <a:lnSpc>
                <a:spcPts val="2150"/>
              </a:lnSpc>
              <a:buNone/>
            </a:pPr>
            <a:r>
              <a:rPr lang="en-US" sz="1750" b="1" dirty="0">
                <a:solidFill>
                  <a:srgbClr val="504C49"/>
                </a:solidFill>
                <a:latin typeface="Platypi Medium" pitchFamily="34" charset="0"/>
                <a:ea typeface="Platypi Medium" pitchFamily="34" charset="-122"/>
                <a:cs typeface="Platypi Medium" pitchFamily="34" charset="-120"/>
              </a:rPr>
              <a:t>Βασική έννοια και ζητούμενο</a:t>
            </a:r>
            <a:endParaRPr lang="en-US" sz="1750" b="1" dirty="0"/>
          </a:p>
        </p:txBody>
      </p:sp>
      <p:sp>
        <p:nvSpPr>
          <p:cNvPr id="14" name="Text 11"/>
          <p:cNvSpPr/>
          <p:nvPr/>
        </p:nvSpPr>
        <p:spPr>
          <a:xfrm>
            <a:off x="7354491" y="4395073"/>
            <a:ext cx="6653212" cy="284559"/>
          </a:xfrm>
          <a:prstGeom prst="rect">
            <a:avLst/>
          </a:prstGeom>
          <a:noFill/>
          <a:ln/>
        </p:spPr>
        <p:txBody>
          <a:bodyPr wrap="none" lIns="0" tIns="0" rIns="0" bIns="0" rtlCol="0" anchor="t"/>
          <a:lstStyle/>
          <a:p>
            <a:pPr marL="0" indent="0" algn="l">
              <a:lnSpc>
                <a:spcPts val="2200"/>
              </a:lnSpc>
              <a:buNone/>
            </a:pPr>
            <a:r>
              <a:rPr lang="en-US" sz="1400" dirty="0">
                <a:solidFill>
                  <a:srgbClr val="504C49"/>
                </a:solidFill>
                <a:latin typeface="Source Serif Pro" pitchFamily="34" charset="0"/>
                <a:ea typeface="Source Serif Pro" pitchFamily="34" charset="-122"/>
                <a:cs typeface="Source Serif Pro" pitchFamily="34" charset="-120"/>
              </a:rPr>
              <a:t>Στη θεματική περίοδο εντάσσουμε τη βασική έννοια και το ζητούμενο.</a:t>
            </a:r>
            <a:endParaRPr lang="en-US" sz="1400" dirty="0"/>
          </a:p>
        </p:txBody>
      </p:sp>
      <p:sp>
        <p:nvSpPr>
          <p:cNvPr id="15" name="Shape 12"/>
          <p:cNvSpPr/>
          <p:nvPr/>
        </p:nvSpPr>
        <p:spPr>
          <a:xfrm>
            <a:off x="6553200" y="5424249"/>
            <a:ext cx="622697" cy="22860"/>
          </a:xfrm>
          <a:prstGeom prst="roundRect">
            <a:avLst>
              <a:gd name="adj" fmla="val 116757"/>
            </a:avLst>
          </a:prstGeom>
          <a:solidFill>
            <a:srgbClr val="D8D4D4"/>
          </a:solidFill>
          <a:ln/>
        </p:spPr>
      </p:sp>
      <p:sp>
        <p:nvSpPr>
          <p:cNvPr id="16" name="Shape 13"/>
          <p:cNvSpPr/>
          <p:nvPr/>
        </p:nvSpPr>
        <p:spPr>
          <a:xfrm>
            <a:off x="6175772" y="5235535"/>
            <a:ext cx="400288" cy="400288"/>
          </a:xfrm>
          <a:prstGeom prst="roundRect">
            <a:avLst>
              <a:gd name="adj" fmla="val 6668"/>
            </a:avLst>
          </a:prstGeom>
          <a:solidFill>
            <a:srgbClr val="F9F7F7"/>
          </a:solidFill>
          <a:ln/>
        </p:spPr>
      </p:sp>
      <p:sp>
        <p:nvSpPr>
          <p:cNvPr id="17" name="Text 14"/>
          <p:cNvSpPr/>
          <p:nvPr/>
        </p:nvSpPr>
        <p:spPr>
          <a:xfrm>
            <a:off x="6292572" y="5302210"/>
            <a:ext cx="166568" cy="266938"/>
          </a:xfrm>
          <a:prstGeom prst="rect">
            <a:avLst/>
          </a:prstGeom>
          <a:noFill/>
          <a:ln/>
        </p:spPr>
        <p:txBody>
          <a:bodyPr wrap="none" lIns="0" tIns="0" rIns="0" bIns="0" rtlCol="0" anchor="t"/>
          <a:lstStyle/>
          <a:p>
            <a:pPr marL="0" indent="0" algn="ctr">
              <a:lnSpc>
                <a:spcPts val="2100"/>
              </a:lnSpc>
              <a:buNone/>
            </a:pPr>
            <a:r>
              <a:rPr lang="en-US" sz="2100" dirty="0">
                <a:solidFill>
                  <a:srgbClr val="504C49"/>
                </a:solidFill>
                <a:latin typeface="Platypi Medium" pitchFamily="34" charset="0"/>
                <a:ea typeface="Platypi Medium" pitchFamily="34" charset="-122"/>
                <a:cs typeface="Platypi Medium" pitchFamily="34" charset="-120"/>
              </a:rPr>
              <a:t>3</a:t>
            </a:r>
            <a:endParaRPr lang="en-US" sz="2100" dirty="0"/>
          </a:p>
        </p:txBody>
      </p:sp>
      <p:sp>
        <p:nvSpPr>
          <p:cNvPr id="18" name="Text 15"/>
          <p:cNvSpPr/>
          <p:nvPr/>
        </p:nvSpPr>
        <p:spPr>
          <a:xfrm>
            <a:off x="7354491" y="5213271"/>
            <a:ext cx="2224207" cy="278011"/>
          </a:xfrm>
          <a:prstGeom prst="rect">
            <a:avLst/>
          </a:prstGeom>
          <a:noFill/>
          <a:ln/>
        </p:spPr>
        <p:txBody>
          <a:bodyPr wrap="none" lIns="0" tIns="0" rIns="0" bIns="0" rtlCol="0" anchor="t"/>
          <a:lstStyle/>
          <a:p>
            <a:pPr marL="0" indent="0" algn="l">
              <a:lnSpc>
                <a:spcPts val="2150"/>
              </a:lnSpc>
              <a:buNone/>
            </a:pPr>
            <a:r>
              <a:rPr lang="en-US" sz="1750" b="1" dirty="0">
                <a:solidFill>
                  <a:srgbClr val="504C49"/>
                </a:solidFill>
                <a:latin typeface="Platypi Medium" pitchFamily="34" charset="0"/>
                <a:ea typeface="Platypi Medium" pitchFamily="34" charset="-122"/>
                <a:cs typeface="Platypi Medium" pitchFamily="34" charset="-120"/>
              </a:rPr>
              <a:t>Επιχείρημα</a:t>
            </a:r>
            <a:endParaRPr lang="en-US" sz="1750" b="1" dirty="0"/>
          </a:p>
        </p:txBody>
      </p:sp>
      <p:sp>
        <p:nvSpPr>
          <p:cNvPr id="19" name="Text 16"/>
          <p:cNvSpPr/>
          <p:nvPr/>
        </p:nvSpPr>
        <p:spPr>
          <a:xfrm>
            <a:off x="7354491" y="5597962"/>
            <a:ext cx="6653212" cy="569119"/>
          </a:xfrm>
          <a:prstGeom prst="rect">
            <a:avLst/>
          </a:prstGeom>
          <a:noFill/>
          <a:ln/>
        </p:spPr>
        <p:txBody>
          <a:bodyPr wrap="square" lIns="0" tIns="0" rIns="0" bIns="0" rtlCol="0" anchor="t"/>
          <a:lstStyle/>
          <a:p>
            <a:pPr marL="0" indent="0" algn="l">
              <a:lnSpc>
                <a:spcPts val="2200"/>
              </a:lnSpc>
              <a:buNone/>
            </a:pPr>
            <a:r>
              <a:rPr lang="en-US" sz="1400" dirty="0">
                <a:solidFill>
                  <a:srgbClr val="504C49"/>
                </a:solidFill>
                <a:latin typeface="Source Serif Pro" pitchFamily="34" charset="0"/>
                <a:ea typeface="Source Serif Pro" pitchFamily="34" charset="-122"/>
                <a:cs typeface="Source Serif Pro" pitchFamily="34" charset="-120"/>
              </a:rPr>
              <a:t>Συνθέτουμε επιχείρημα που συσχετίζει αιτιωδώς τα μέλη της εκφώνησης που απαντούμε, δηλαδή στο ερώτημα «γιατί».</a:t>
            </a:r>
            <a:endParaRPr lang="en-US" sz="1400" dirty="0"/>
          </a:p>
        </p:txBody>
      </p:sp>
      <p:sp>
        <p:nvSpPr>
          <p:cNvPr id="20" name="Shape 17"/>
          <p:cNvSpPr/>
          <p:nvPr/>
        </p:nvSpPr>
        <p:spPr>
          <a:xfrm>
            <a:off x="6553200" y="6911697"/>
            <a:ext cx="622697" cy="22860"/>
          </a:xfrm>
          <a:prstGeom prst="roundRect">
            <a:avLst>
              <a:gd name="adj" fmla="val 116757"/>
            </a:avLst>
          </a:prstGeom>
          <a:solidFill>
            <a:srgbClr val="D8D4D4"/>
          </a:solidFill>
          <a:ln/>
        </p:spPr>
      </p:sp>
      <p:sp>
        <p:nvSpPr>
          <p:cNvPr id="21" name="Shape 18"/>
          <p:cNvSpPr/>
          <p:nvPr/>
        </p:nvSpPr>
        <p:spPr>
          <a:xfrm>
            <a:off x="6175772" y="6722983"/>
            <a:ext cx="400288" cy="400288"/>
          </a:xfrm>
          <a:prstGeom prst="roundRect">
            <a:avLst>
              <a:gd name="adj" fmla="val 6668"/>
            </a:avLst>
          </a:prstGeom>
          <a:solidFill>
            <a:srgbClr val="F9F7F7"/>
          </a:solidFill>
          <a:ln/>
        </p:spPr>
      </p:sp>
      <p:sp>
        <p:nvSpPr>
          <p:cNvPr id="22" name="Text 19"/>
          <p:cNvSpPr/>
          <p:nvPr/>
        </p:nvSpPr>
        <p:spPr>
          <a:xfrm>
            <a:off x="6286976" y="6789658"/>
            <a:ext cx="177760" cy="266938"/>
          </a:xfrm>
          <a:prstGeom prst="rect">
            <a:avLst/>
          </a:prstGeom>
          <a:noFill/>
          <a:ln/>
        </p:spPr>
        <p:txBody>
          <a:bodyPr wrap="none" lIns="0" tIns="0" rIns="0" bIns="0" rtlCol="0" anchor="t"/>
          <a:lstStyle/>
          <a:p>
            <a:pPr marL="0" indent="0" algn="ctr">
              <a:lnSpc>
                <a:spcPts val="2100"/>
              </a:lnSpc>
              <a:buNone/>
            </a:pPr>
            <a:r>
              <a:rPr lang="en-US" sz="2100" dirty="0">
                <a:solidFill>
                  <a:srgbClr val="504C49"/>
                </a:solidFill>
                <a:latin typeface="Platypi Medium" pitchFamily="34" charset="0"/>
                <a:ea typeface="Platypi Medium" pitchFamily="34" charset="-122"/>
                <a:cs typeface="Platypi Medium" pitchFamily="34" charset="-120"/>
              </a:rPr>
              <a:t>4</a:t>
            </a:r>
            <a:endParaRPr lang="en-US" sz="2100" dirty="0"/>
          </a:p>
        </p:txBody>
      </p:sp>
      <p:sp>
        <p:nvSpPr>
          <p:cNvPr id="23" name="Text 20"/>
          <p:cNvSpPr/>
          <p:nvPr/>
        </p:nvSpPr>
        <p:spPr>
          <a:xfrm>
            <a:off x="7354491" y="6700718"/>
            <a:ext cx="2224207" cy="278011"/>
          </a:xfrm>
          <a:prstGeom prst="rect">
            <a:avLst/>
          </a:prstGeom>
          <a:noFill/>
          <a:ln/>
        </p:spPr>
        <p:txBody>
          <a:bodyPr wrap="none" lIns="0" tIns="0" rIns="0" bIns="0" rtlCol="0" anchor="t"/>
          <a:lstStyle/>
          <a:p>
            <a:pPr marL="0" indent="0" algn="l">
              <a:lnSpc>
                <a:spcPts val="2150"/>
              </a:lnSpc>
              <a:buNone/>
            </a:pPr>
            <a:r>
              <a:rPr lang="en-US" sz="1750" b="1" dirty="0">
                <a:solidFill>
                  <a:srgbClr val="504C49"/>
                </a:solidFill>
                <a:latin typeface="Platypi Medium" pitchFamily="34" charset="0"/>
                <a:ea typeface="Platypi Medium" pitchFamily="34" charset="-122"/>
                <a:cs typeface="Platypi Medium" pitchFamily="34" charset="-120"/>
              </a:rPr>
              <a:t>Κατακλείδα</a:t>
            </a:r>
            <a:endParaRPr lang="en-US" sz="1750" b="1" dirty="0"/>
          </a:p>
        </p:txBody>
      </p:sp>
      <p:sp>
        <p:nvSpPr>
          <p:cNvPr id="24" name="Text 21"/>
          <p:cNvSpPr/>
          <p:nvPr/>
        </p:nvSpPr>
        <p:spPr>
          <a:xfrm>
            <a:off x="7354491" y="7085409"/>
            <a:ext cx="6653212" cy="284559"/>
          </a:xfrm>
          <a:prstGeom prst="rect">
            <a:avLst/>
          </a:prstGeom>
          <a:noFill/>
          <a:ln/>
        </p:spPr>
        <p:txBody>
          <a:bodyPr wrap="none" lIns="0" tIns="0" rIns="0" bIns="0" rtlCol="0" anchor="t"/>
          <a:lstStyle/>
          <a:p>
            <a:pPr marL="0" indent="0" algn="l">
              <a:lnSpc>
                <a:spcPts val="2200"/>
              </a:lnSpc>
              <a:buNone/>
            </a:pPr>
            <a:r>
              <a:rPr lang="en-US" sz="1400" dirty="0">
                <a:solidFill>
                  <a:srgbClr val="504C49"/>
                </a:solidFill>
                <a:latin typeface="Source Serif Pro" pitchFamily="34" charset="0"/>
                <a:ea typeface="Source Serif Pro" pitchFamily="34" charset="-122"/>
                <a:cs typeface="Source Serif Pro" pitchFamily="34" charset="-120"/>
              </a:rPr>
              <a:t>Συνθέτουμε κατακλείδα στην οποία συνοψίζουμε την τοποθέτηση μας.</a:t>
            </a:r>
            <a:endParaRPr lang="en-US" sz="1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793790" y="1235750"/>
            <a:ext cx="13042821" cy="1417558"/>
          </a:xfrm>
          <a:prstGeom prst="rect">
            <a:avLst/>
          </a:prstGeom>
          <a:noFill/>
          <a:ln/>
        </p:spPr>
        <p:txBody>
          <a:bodyPr wrap="square" lIns="0" tIns="0" rIns="0" bIns="0" rtlCol="0" anchor="t"/>
          <a:lstStyle/>
          <a:p>
            <a:pPr marL="0" indent="0">
              <a:lnSpc>
                <a:spcPts val="5550"/>
              </a:lnSpc>
              <a:buNone/>
            </a:pPr>
            <a:r>
              <a:rPr lang="en-US" sz="4450" dirty="0">
                <a:solidFill>
                  <a:srgbClr val="201B18"/>
                </a:solidFill>
                <a:latin typeface="Platypi Medium" pitchFamily="34" charset="0"/>
                <a:ea typeface="Platypi Medium" pitchFamily="34" charset="-122"/>
                <a:cs typeface="Platypi Medium" pitchFamily="34" charset="-120"/>
              </a:rPr>
              <a:t>Βεβαιότητα πληροφοριών και θέσεων στο κείμενο</a:t>
            </a:r>
            <a:endParaRPr lang="en-US" sz="4450" dirty="0"/>
          </a:p>
        </p:txBody>
      </p:sp>
      <p:sp>
        <p:nvSpPr>
          <p:cNvPr id="3" name="Shape 1"/>
          <p:cNvSpPr/>
          <p:nvPr/>
        </p:nvSpPr>
        <p:spPr>
          <a:xfrm>
            <a:off x="793790" y="3362087"/>
            <a:ext cx="396835" cy="396835"/>
          </a:xfrm>
          <a:prstGeom prst="roundRect">
            <a:avLst>
              <a:gd name="adj" fmla="val 8574"/>
            </a:avLst>
          </a:prstGeom>
          <a:solidFill>
            <a:srgbClr val="F9F7F7"/>
          </a:solidFill>
          <a:ln/>
        </p:spPr>
      </p:sp>
      <p:sp>
        <p:nvSpPr>
          <p:cNvPr id="4" name="Text 2"/>
          <p:cNvSpPr/>
          <p:nvPr/>
        </p:nvSpPr>
        <p:spPr>
          <a:xfrm>
            <a:off x="1417439" y="3362087"/>
            <a:ext cx="3572708" cy="708660"/>
          </a:xfrm>
          <a:prstGeom prst="rect">
            <a:avLst/>
          </a:prstGeom>
          <a:noFill/>
          <a:ln/>
        </p:spPr>
        <p:txBody>
          <a:bodyPr wrap="square" lIns="0" tIns="0" rIns="0" bIns="0" rtlCol="0" anchor="t"/>
          <a:lstStyle/>
          <a:p>
            <a:pPr marL="0" indent="0">
              <a:lnSpc>
                <a:spcPts val="2750"/>
              </a:lnSpc>
              <a:buNone/>
            </a:pPr>
            <a:r>
              <a:rPr lang="en-US" sz="2200" b="1" dirty="0">
                <a:solidFill>
                  <a:srgbClr val="504C49"/>
                </a:solidFill>
                <a:latin typeface="Platypi Medium" pitchFamily="34" charset="0"/>
                <a:ea typeface="Platypi Medium" pitchFamily="34" charset="-122"/>
                <a:cs typeface="Platypi Medium" pitchFamily="34" charset="-120"/>
              </a:rPr>
              <a:t>Ρήματα σε οριστική έγκλιση</a:t>
            </a:r>
            <a:endParaRPr lang="en-US" sz="2200" b="1" dirty="0"/>
          </a:p>
        </p:txBody>
      </p:sp>
      <p:sp>
        <p:nvSpPr>
          <p:cNvPr id="5" name="Shape 3"/>
          <p:cNvSpPr/>
          <p:nvPr/>
        </p:nvSpPr>
        <p:spPr>
          <a:xfrm>
            <a:off x="5216962" y="3362087"/>
            <a:ext cx="396835" cy="396835"/>
          </a:xfrm>
          <a:prstGeom prst="roundRect">
            <a:avLst>
              <a:gd name="adj" fmla="val 8574"/>
            </a:avLst>
          </a:prstGeom>
          <a:solidFill>
            <a:srgbClr val="F9F7F7"/>
          </a:solidFill>
          <a:ln/>
        </p:spPr>
      </p:sp>
      <p:sp>
        <p:nvSpPr>
          <p:cNvPr id="6" name="Text 4"/>
          <p:cNvSpPr/>
          <p:nvPr/>
        </p:nvSpPr>
        <p:spPr>
          <a:xfrm>
            <a:off x="5840611" y="3362087"/>
            <a:ext cx="3572708" cy="708660"/>
          </a:xfrm>
          <a:prstGeom prst="rect">
            <a:avLst/>
          </a:prstGeom>
          <a:noFill/>
          <a:ln/>
        </p:spPr>
        <p:txBody>
          <a:bodyPr wrap="square" lIns="0" tIns="0" rIns="0" bIns="0" rtlCol="0" anchor="t"/>
          <a:lstStyle/>
          <a:p>
            <a:pPr marL="0" indent="0">
              <a:lnSpc>
                <a:spcPts val="2750"/>
              </a:lnSpc>
              <a:buNone/>
            </a:pPr>
            <a:r>
              <a:rPr lang="en-US" sz="2200" b="1" dirty="0">
                <a:solidFill>
                  <a:srgbClr val="504C49"/>
                </a:solidFill>
                <a:latin typeface="Platypi Medium" pitchFamily="34" charset="0"/>
                <a:ea typeface="Platypi Medium" pitchFamily="34" charset="-122"/>
                <a:cs typeface="Platypi Medium" pitchFamily="34" charset="-120"/>
              </a:rPr>
              <a:t>Φράσεις ευθύνης για την αλήθεια</a:t>
            </a:r>
            <a:endParaRPr lang="en-US" sz="2200" b="1" dirty="0"/>
          </a:p>
        </p:txBody>
      </p:sp>
      <p:sp>
        <p:nvSpPr>
          <p:cNvPr id="7" name="Text 5"/>
          <p:cNvSpPr/>
          <p:nvPr/>
        </p:nvSpPr>
        <p:spPr>
          <a:xfrm>
            <a:off x="5840611" y="4206835"/>
            <a:ext cx="3572708" cy="1088708"/>
          </a:xfrm>
          <a:prstGeom prst="rect">
            <a:avLst/>
          </a:prstGeom>
          <a:noFill/>
          <a:ln/>
        </p:spPr>
        <p:txBody>
          <a:bodyPr wrap="square" lIns="0" tIns="0" rIns="0" bIns="0" rtlCol="0" anchor="t"/>
          <a:lstStyle/>
          <a:p>
            <a:pPr marL="0" indent="0">
              <a:lnSpc>
                <a:spcPts val="2850"/>
              </a:lnSpc>
              <a:buNone/>
            </a:pPr>
            <a:r>
              <a:rPr lang="en-US" sz="1750" dirty="0">
                <a:solidFill>
                  <a:srgbClr val="504C49"/>
                </a:solidFill>
                <a:latin typeface="Source Serif Pro" pitchFamily="34" charset="0"/>
                <a:ea typeface="Source Serif Pro" pitchFamily="34" charset="-122"/>
                <a:cs typeface="Source Serif Pro" pitchFamily="34" charset="-120"/>
              </a:rPr>
              <a:t>Π.χ. συμφωνώ, διαφωνώ, αποδέχομαι, ενστερνίζομαι, βεβαιώνω</a:t>
            </a:r>
            <a:endParaRPr lang="en-US" sz="1750" dirty="0"/>
          </a:p>
        </p:txBody>
      </p:sp>
      <p:sp>
        <p:nvSpPr>
          <p:cNvPr id="8" name="Shape 6"/>
          <p:cNvSpPr/>
          <p:nvPr/>
        </p:nvSpPr>
        <p:spPr>
          <a:xfrm>
            <a:off x="9640133" y="3362087"/>
            <a:ext cx="396835" cy="396835"/>
          </a:xfrm>
          <a:prstGeom prst="roundRect">
            <a:avLst>
              <a:gd name="adj" fmla="val 8574"/>
            </a:avLst>
          </a:prstGeom>
          <a:solidFill>
            <a:srgbClr val="F9F7F7"/>
          </a:solidFill>
          <a:ln/>
        </p:spPr>
      </p:sp>
      <p:sp>
        <p:nvSpPr>
          <p:cNvPr id="9" name="Text 7"/>
          <p:cNvSpPr/>
          <p:nvPr/>
        </p:nvSpPr>
        <p:spPr>
          <a:xfrm>
            <a:off x="10263783" y="3362087"/>
            <a:ext cx="3572708" cy="708660"/>
          </a:xfrm>
          <a:prstGeom prst="rect">
            <a:avLst/>
          </a:prstGeom>
          <a:noFill/>
          <a:ln/>
        </p:spPr>
        <p:txBody>
          <a:bodyPr wrap="square" lIns="0" tIns="0" rIns="0" bIns="0" rtlCol="0" anchor="t"/>
          <a:lstStyle/>
          <a:p>
            <a:pPr marL="0" indent="0">
              <a:lnSpc>
                <a:spcPts val="2750"/>
              </a:lnSpc>
              <a:buNone/>
            </a:pPr>
            <a:r>
              <a:rPr lang="en-US" sz="2200" b="1" dirty="0">
                <a:solidFill>
                  <a:srgbClr val="504C49"/>
                </a:solidFill>
                <a:latin typeface="Platypi Medium" pitchFamily="34" charset="0"/>
                <a:ea typeface="Platypi Medium" pitchFamily="34" charset="-122"/>
                <a:cs typeface="Platypi Medium" pitchFamily="34" charset="-120"/>
              </a:rPr>
              <a:t>Ρήματα δεοντολογικού περιεχομένου</a:t>
            </a:r>
            <a:endParaRPr lang="en-US" sz="2200" b="1" dirty="0"/>
          </a:p>
        </p:txBody>
      </p:sp>
      <p:sp>
        <p:nvSpPr>
          <p:cNvPr id="10" name="Text 8"/>
          <p:cNvSpPr/>
          <p:nvPr/>
        </p:nvSpPr>
        <p:spPr>
          <a:xfrm>
            <a:off x="10263783" y="4206835"/>
            <a:ext cx="3572708" cy="362903"/>
          </a:xfrm>
          <a:prstGeom prst="rect">
            <a:avLst/>
          </a:prstGeom>
          <a:noFill/>
          <a:ln/>
        </p:spPr>
        <p:txBody>
          <a:bodyPr wrap="none" lIns="0" tIns="0" rIns="0" bIns="0" rtlCol="0" anchor="t"/>
          <a:lstStyle/>
          <a:p>
            <a:pPr marL="0" indent="0">
              <a:lnSpc>
                <a:spcPts val="2850"/>
              </a:lnSpc>
              <a:buNone/>
            </a:pPr>
            <a:r>
              <a:rPr lang="en-US" sz="1750" dirty="0">
                <a:solidFill>
                  <a:srgbClr val="504C49"/>
                </a:solidFill>
                <a:latin typeface="Source Serif Pro" pitchFamily="34" charset="0"/>
                <a:ea typeface="Source Serif Pro" pitchFamily="34" charset="-122"/>
                <a:cs typeface="Source Serif Pro" pitchFamily="34" charset="-120"/>
              </a:rPr>
              <a:t>Π.χ. πρέπει, επιβάλλεται</a:t>
            </a:r>
            <a:endParaRPr lang="en-US" sz="1750" dirty="0"/>
          </a:p>
        </p:txBody>
      </p:sp>
      <p:sp>
        <p:nvSpPr>
          <p:cNvPr id="11" name="Shape 9"/>
          <p:cNvSpPr/>
          <p:nvPr/>
        </p:nvSpPr>
        <p:spPr>
          <a:xfrm>
            <a:off x="793790" y="5777508"/>
            <a:ext cx="396835" cy="396835"/>
          </a:xfrm>
          <a:prstGeom prst="roundRect">
            <a:avLst>
              <a:gd name="adj" fmla="val 8574"/>
            </a:avLst>
          </a:prstGeom>
          <a:solidFill>
            <a:srgbClr val="F9F7F7"/>
          </a:solidFill>
          <a:ln/>
        </p:spPr>
      </p:sp>
      <p:sp>
        <p:nvSpPr>
          <p:cNvPr id="12" name="Text 10"/>
          <p:cNvSpPr/>
          <p:nvPr/>
        </p:nvSpPr>
        <p:spPr>
          <a:xfrm>
            <a:off x="1417439" y="5777508"/>
            <a:ext cx="3397806" cy="354330"/>
          </a:xfrm>
          <a:prstGeom prst="rect">
            <a:avLst/>
          </a:prstGeom>
          <a:noFill/>
          <a:ln/>
        </p:spPr>
        <p:txBody>
          <a:bodyPr wrap="none" lIns="0" tIns="0" rIns="0" bIns="0" rtlCol="0" anchor="t"/>
          <a:lstStyle/>
          <a:p>
            <a:pPr marL="0" indent="0">
              <a:lnSpc>
                <a:spcPts val="2750"/>
              </a:lnSpc>
              <a:buNone/>
            </a:pPr>
            <a:r>
              <a:rPr lang="en-US" sz="2200" b="1" dirty="0">
                <a:solidFill>
                  <a:srgbClr val="504C49"/>
                </a:solidFill>
                <a:latin typeface="Platypi Medium" pitchFamily="34" charset="0"/>
                <a:ea typeface="Platypi Medium" pitchFamily="34" charset="-122"/>
                <a:cs typeface="Platypi Medium" pitchFamily="34" charset="-120"/>
              </a:rPr>
              <a:t>Επιρρήματα βεβαιότητας</a:t>
            </a:r>
            <a:endParaRPr lang="en-US" sz="2200" b="1" dirty="0"/>
          </a:p>
        </p:txBody>
      </p:sp>
      <p:sp>
        <p:nvSpPr>
          <p:cNvPr id="13" name="Text 11"/>
          <p:cNvSpPr/>
          <p:nvPr/>
        </p:nvSpPr>
        <p:spPr>
          <a:xfrm>
            <a:off x="1417439" y="6267926"/>
            <a:ext cx="5784413" cy="725805"/>
          </a:xfrm>
          <a:prstGeom prst="rect">
            <a:avLst/>
          </a:prstGeom>
          <a:noFill/>
          <a:ln/>
        </p:spPr>
        <p:txBody>
          <a:bodyPr wrap="square" lIns="0" tIns="0" rIns="0" bIns="0" rtlCol="0" anchor="t"/>
          <a:lstStyle/>
          <a:p>
            <a:pPr marL="0" indent="0">
              <a:lnSpc>
                <a:spcPts val="2850"/>
              </a:lnSpc>
              <a:buNone/>
            </a:pPr>
            <a:r>
              <a:rPr lang="en-US" sz="1750" dirty="0">
                <a:solidFill>
                  <a:srgbClr val="504C49"/>
                </a:solidFill>
                <a:latin typeface="Source Serif Pro" pitchFamily="34" charset="0"/>
                <a:ea typeface="Source Serif Pro" pitchFamily="34" charset="-122"/>
                <a:cs typeface="Source Serif Pro" pitchFamily="34" charset="-120"/>
              </a:rPr>
              <a:t>Π.χ. ποτέ, ασφαλώς, βέβαια, σίγουρα, αναντίρρητα, απολύτως, αναμφίβολα</a:t>
            </a:r>
            <a:endParaRPr lang="en-US" sz="1750" dirty="0"/>
          </a:p>
        </p:txBody>
      </p:sp>
      <p:sp>
        <p:nvSpPr>
          <p:cNvPr id="14" name="Shape 12"/>
          <p:cNvSpPr/>
          <p:nvPr/>
        </p:nvSpPr>
        <p:spPr>
          <a:xfrm>
            <a:off x="7428667" y="5777508"/>
            <a:ext cx="396835" cy="396835"/>
          </a:xfrm>
          <a:prstGeom prst="roundRect">
            <a:avLst>
              <a:gd name="adj" fmla="val 8574"/>
            </a:avLst>
          </a:prstGeom>
          <a:solidFill>
            <a:srgbClr val="F9F7F7"/>
          </a:solidFill>
          <a:ln/>
        </p:spPr>
      </p:sp>
      <p:sp>
        <p:nvSpPr>
          <p:cNvPr id="15" name="Text 13"/>
          <p:cNvSpPr/>
          <p:nvPr/>
        </p:nvSpPr>
        <p:spPr>
          <a:xfrm>
            <a:off x="8052316" y="5777508"/>
            <a:ext cx="3082647" cy="354330"/>
          </a:xfrm>
          <a:prstGeom prst="rect">
            <a:avLst/>
          </a:prstGeom>
          <a:noFill/>
          <a:ln/>
        </p:spPr>
        <p:txBody>
          <a:bodyPr wrap="none" lIns="0" tIns="0" rIns="0" bIns="0" rtlCol="0" anchor="t"/>
          <a:lstStyle/>
          <a:p>
            <a:pPr marL="0" indent="0">
              <a:lnSpc>
                <a:spcPts val="2750"/>
              </a:lnSpc>
              <a:buNone/>
            </a:pPr>
            <a:r>
              <a:rPr lang="en-US" sz="2200" b="1" dirty="0">
                <a:solidFill>
                  <a:srgbClr val="504C49"/>
                </a:solidFill>
                <a:latin typeface="Platypi Medium" pitchFamily="34" charset="0"/>
                <a:ea typeface="Platypi Medium" pitchFamily="34" charset="-122"/>
                <a:cs typeface="Platypi Medium" pitchFamily="34" charset="-120"/>
              </a:rPr>
              <a:t>Βεβαιωτικές εκφράσεις</a:t>
            </a:r>
            <a:endParaRPr lang="en-US" sz="2200" b="1" dirty="0"/>
          </a:p>
        </p:txBody>
      </p:sp>
      <p:sp>
        <p:nvSpPr>
          <p:cNvPr id="16" name="Text 14"/>
          <p:cNvSpPr/>
          <p:nvPr/>
        </p:nvSpPr>
        <p:spPr>
          <a:xfrm>
            <a:off x="8052316" y="6267926"/>
            <a:ext cx="5784413" cy="362903"/>
          </a:xfrm>
          <a:prstGeom prst="rect">
            <a:avLst/>
          </a:prstGeom>
          <a:noFill/>
          <a:ln/>
        </p:spPr>
        <p:txBody>
          <a:bodyPr wrap="none" lIns="0" tIns="0" rIns="0" bIns="0" rtlCol="0" anchor="t"/>
          <a:lstStyle/>
          <a:p>
            <a:pPr marL="0" indent="0">
              <a:lnSpc>
                <a:spcPts val="2850"/>
              </a:lnSpc>
              <a:buNone/>
            </a:pPr>
            <a:r>
              <a:rPr lang="en-US" sz="1750" dirty="0">
                <a:solidFill>
                  <a:srgbClr val="504C49"/>
                </a:solidFill>
                <a:latin typeface="Source Serif Pro" pitchFamily="34" charset="0"/>
                <a:ea typeface="Source Serif Pro" pitchFamily="34" charset="-122"/>
                <a:cs typeface="Source Serif Pro" pitchFamily="34" charset="-120"/>
              </a:rPr>
              <a:t>Π.χ. είναι σαφές ότι, το βέβαιο είναι, όλοι συμφωνούν ότι</a:t>
            </a:r>
            <a:endParaRPr lang="en-US" sz="175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717006"/>
          </a:xfrm>
          <a:prstGeom prst="rect">
            <a:avLst/>
          </a:prstGeom>
        </p:spPr>
      </p:pic>
      <p:sp>
        <p:nvSpPr>
          <p:cNvPr id="3" name="Text 0"/>
          <p:cNvSpPr/>
          <p:nvPr/>
        </p:nvSpPr>
        <p:spPr>
          <a:xfrm>
            <a:off x="760690" y="3316129"/>
            <a:ext cx="12162473" cy="679252"/>
          </a:xfrm>
          <a:prstGeom prst="rect">
            <a:avLst/>
          </a:prstGeom>
          <a:noFill/>
          <a:ln/>
        </p:spPr>
        <p:txBody>
          <a:bodyPr wrap="none" lIns="0" tIns="0" rIns="0" bIns="0" rtlCol="0" anchor="t"/>
          <a:lstStyle/>
          <a:p>
            <a:pPr marL="0" indent="0">
              <a:lnSpc>
                <a:spcPts val="5300"/>
              </a:lnSpc>
              <a:buNone/>
            </a:pPr>
            <a:r>
              <a:rPr lang="en-US" sz="4250" dirty="0">
                <a:solidFill>
                  <a:srgbClr val="201B18"/>
                </a:solidFill>
                <a:latin typeface="Platypi Medium" pitchFamily="34" charset="0"/>
                <a:ea typeface="Platypi Medium" pitchFamily="34" charset="-122"/>
                <a:cs typeface="Platypi Medium" pitchFamily="34" charset="-120"/>
              </a:rPr>
              <a:t>Περισσότερα στοιχεία βεβαιότητας στο κείμενο</a:t>
            </a:r>
            <a:endParaRPr lang="en-US" sz="4250" dirty="0"/>
          </a:p>
        </p:txBody>
      </p:sp>
      <p:pic>
        <p:nvPicPr>
          <p:cNvPr id="4" name="Image 1" descr="preencoded.png"/>
          <p:cNvPicPr>
            <a:picLocks noChangeAspect="1"/>
          </p:cNvPicPr>
          <p:nvPr/>
        </p:nvPicPr>
        <p:blipFill>
          <a:blip r:embed="rId4"/>
          <a:stretch>
            <a:fillRect/>
          </a:stretch>
        </p:blipFill>
        <p:spPr>
          <a:xfrm>
            <a:off x="760690" y="4321373"/>
            <a:ext cx="543401" cy="543401"/>
          </a:xfrm>
          <a:prstGeom prst="rect">
            <a:avLst/>
          </a:prstGeom>
        </p:spPr>
      </p:pic>
      <p:sp>
        <p:nvSpPr>
          <p:cNvPr id="5" name="Text 1"/>
          <p:cNvSpPr/>
          <p:nvPr/>
        </p:nvSpPr>
        <p:spPr>
          <a:xfrm>
            <a:off x="760690" y="5082064"/>
            <a:ext cx="2717006" cy="339566"/>
          </a:xfrm>
          <a:prstGeom prst="rect">
            <a:avLst/>
          </a:prstGeom>
          <a:noFill/>
          <a:ln/>
        </p:spPr>
        <p:txBody>
          <a:bodyPr wrap="none" lIns="0" tIns="0" rIns="0" bIns="0" rtlCol="0" anchor="t"/>
          <a:lstStyle/>
          <a:p>
            <a:pPr marL="0" indent="0" algn="l">
              <a:lnSpc>
                <a:spcPts val="2650"/>
              </a:lnSpc>
              <a:buNone/>
            </a:pPr>
            <a:r>
              <a:rPr lang="en-US" sz="2100" b="1" dirty="0">
                <a:solidFill>
                  <a:srgbClr val="504C49"/>
                </a:solidFill>
                <a:latin typeface="Platypi Medium" pitchFamily="34" charset="0"/>
                <a:ea typeface="Platypi Medium" pitchFamily="34" charset="-122"/>
                <a:cs typeface="Platypi Medium" pitchFamily="34" charset="-120"/>
              </a:rPr>
              <a:t>Χρήση προσώπων</a:t>
            </a:r>
            <a:endParaRPr lang="en-US" sz="2100" b="1" dirty="0"/>
          </a:p>
        </p:txBody>
      </p:sp>
      <p:sp>
        <p:nvSpPr>
          <p:cNvPr id="6" name="Text 2"/>
          <p:cNvSpPr/>
          <p:nvPr/>
        </p:nvSpPr>
        <p:spPr>
          <a:xfrm>
            <a:off x="760690" y="5899784"/>
            <a:ext cx="3032760" cy="1391126"/>
          </a:xfrm>
          <a:prstGeom prst="rect">
            <a:avLst/>
          </a:prstGeom>
          <a:noFill/>
          <a:ln/>
        </p:spPr>
        <p:txBody>
          <a:bodyPr wrap="square" lIns="0" tIns="0" rIns="0" bIns="0" rtlCol="0" anchor="t"/>
          <a:lstStyle/>
          <a:p>
            <a:pPr marL="0" indent="0" algn="l">
              <a:lnSpc>
                <a:spcPts val="2700"/>
              </a:lnSpc>
              <a:buNone/>
            </a:pPr>
            <a:r>
              <a:rPr lang="en-US" sz="1700" dirty="0">
                <a:solidFill>
                  <a:srgbClr val="504C49"/>
                </a:solidFill>
                <a:latin typeface="Source Serif Pro" pitchFamily="34" charset="0"/>
                <a:ea typeface="Source Serif Pro" pitchFamily="34" charset="-122"/>
                <a:cs typeface="Source Serif Pro" pitchFamily="34" charset="-120"/>
              </a:rPr>
              <a:t>Γ' πρόσωπο για αντικειμενικότητα, Α' πληθυντικό για συλλογική άποψη</a:t>
            </a:r>
            <a:endParaRPr lang="en-US" sz="1700" dirty="0"/>
          </a:p>
        </p:txBody>
      </p:sp>
      <p:pic>
        <p:nvPicPr>
          <p:cNvPr id="7" name="Image 2" descr="preencoded.png"/>
          <p:cNvPicPr>
            <a:picLocks noChangeAspect="1"/>
          </p:cNvPicPr>
          <p:nvPr/>
        </p:nvPicPr>
        <p:blipFill>
          <a:blip r:embed="rId5"/>
          <a:stretch>
            <a:fillRect/>
          </a:stretch>
        </p:blipFill>
        <p:spPr>
          <a:xfrm>
            <a:off x="4119443" y="4321373"/>
            <a:ext cx="543401" cy="543401"/>
          </a:xfrm>
          <a:prstGeom prst="rect">
            <a:avLst/>
          </a:prstGeom>
        </p:spPr>
      </p:pic>
      <p:sp>
        <p:nvSpPr>
          <p:cNvPr id="8" name="Text 3"/>
          <p:cNvSpPr/>
          <p:nvPr/>
        </p:nvSpPr>
        <p:spPr>
          <a:xfrm>
            <a:off x="4119443" y="5082064"/>
            <a:ext cx="3032760" cy="679133"/>
          </a:xfrm>
          <a:prstGeom prst="rect">
            <a:avLst/>
          </a:prstGeom>
          <a:noFill/>
          <a:ln/>
        </p:spPr>
        <p:txBody>
          <a:bodyPr wrap="square" lIns="0" tIns="0" rIns="0" bIns="0" rtlCol="0" anchor="t"/>
          <a:lstStyle/>
          <a:p>
            <a:pPr marL="0" indent="0" algn="l">
              <a:lnSpc>
                <a:spcPts val="2650"/>
              </a:lnSpc>
              <a:buNone/>
            </a:pPr>
            <a:r>
              <a:rPr lang="en-US" sz="2100" b="1" dirty="0">
                <a:solidFill>
                  <a:srgbClr val="504C49"/>
                </a:solidFill>
                <a:latin typeface="Platypi Medium" pitchFamily="34" charset="0"/>
                <a:ea typeface="Platypi Medium" pitchFamily="34" charset="-122"/>
                <a:cs typeface="Platypi Medium" pitchFamily="34" charset="-120"/>
              </a:rPr>
              <a:t>Παραδείγματα και τεκμήρια</a:t>
            </a:r>
            <a:endParaRPr lang="en-US" sz="2100" b="1" dirty="0"/>
          </a:p>
        </p:txBody>
      </p:sp>
      <p:sp>
        <p:nvSpPr>
          <p:cNvPr id="9" name="Text 4"/>
          <p:cNvSpPr/>
          <p:nvPr/>
        </p:nvSpPr>
        <p:spPr>
          <a:xfrm>
            <a:off x="4119443" y="5899784"/>
            <a:ext cx="3032760" cy="1738908"/>
          </a:xfrm>
          <a:prstGeom prst="rect">
            <a:avLst/>
          </a:prstGeom>
          <a:noFill/>
          <a:ln/>
        </p:spPr>
        <p:txBody>
          <a:bodyPr wrap="square" lIns="0" tIns="0" rIns="0" bIns="0" rtlCol="0" anchor="t"/>
          <a:lstStyle/>
          <a:p>
            <a:pPr marL="0" indent="0" algn="l">
              <a:lnSpc>
                <a:spcPts val="2700"/>
              </a:lnSpc>
              <a:buNone/>
            </a:pPr>
            <a:r>
              <a:rPr lang="en-US" sz="1700" dirty="0">
                <a:solidFill>
                  <a:srgbClr val="504C49"/>
                </a:solidFill>
                <a:latin typeface="Source Serif Pro" pitchFamily="34" charset="0"/>
                <a:ea typeface="Source Serif Pro" pitchFamily="34" charset="-122"/>
                <a:cs typeface="Source Serif Pro" pitchFamily="34" charset="-120"/>
              </a:rPr>
              <a:t>Χρήση παραδειγμάτων, γεγονότων, τεκμηρίων που μαρτυρούν τη βεβαιότητά του &amp; ενισχύουν τις θέσεις του γράφοντος</a:t>
            </a:r>
            <a:endParaRPr lang="en-US" sz="1700" dirty="0"/>
          </a:p>
        </p:txBody>
      </p:sp>
      <p:pic>
        <p:nvPicPr>
          <p:cNvPr id="10" name="Image 3" descr="preencoded.png"/>
          <p:cNvPicPr>
            <a:picLocks noChangeAspect="1"/>
          </p:cNvPicPr>
          <p:nvPr/>
        </p:nvPicPr>
        <p:blipFill>
          <a:blip r:embed="rId6"/>
          <a:stretch>
            <a:fillRect/>
          </a:stretch>
        </p:blipFill>
        <p:spPr>
          <a:xfrm>
            <a:off x="7478197" y="4321373"/>
            <a:ext cx="543401" cy="543401"/>
          </a:xfrm>
          <a:prstGeom prst="rect">
            <a:avLst/>
          </a:prstGeom>
        </p:spPr>
      </p:pic>
      <p:sp>
        <p:nvSpPr>
          <p:cNvPr id="11" name="Text 5"/>
          <p:cNvSpPr/>
          <p:nvPr/>
        </p:nvSpPr>
        <p:spPr>
          <a:xfrm>
            <a:off x="7478197" y="5082064"/>
            <a:ext cx="3032760" cy="679133"/>
          </a:xfrm>
          <a:prstGeom prst="rect">
            <a:avLst/>
          </a:prstGeom>
          <a:noFill/>
          <a:ln/>
        </p:spPr>
        <p:txBody>
          <a:bodyPr wrap="square" lIns="0" tIns="0" rIns="0" bIns="0" rtlCol="0" anchor="t"/>
          <a:lstStyle/>
          <a:p>
            <a:pPr marL="0" indent="0" algn="l">
              <a:lnSpc>
                <a:spcPts val="2650"/>
              </a:lnSpc>
              <a:buNone/>
            </a:pPr>
            <a:r>
              <a:rPr lang="en-US" sz="2100" b="1" dirty="0">
                <a:solidFill>
                  <a:srgbClr val="504C49"/>
                </a:solidFill>
                <a:latin typeface="Platypi Medium" pitchFamily="34" charset="0"/>
                <a:ea typeface="Platypi Medium" pitchFamily="34" charset="-122"/>
                <a:cs typeface="Platypi Medium" pitchFamily="34" charset="-120"/>
              </a:rPr>
              <a:t>Αντωνυμίες απολυτότητας</a:t>
            </a:r>
            <a:endParaRPr lang="en-US" sz="2100" b="1" dirty="0"/>
          </a:p>
        </p:txBody>
      </p:sp>
      <p:sp>
        <p:nvSpPr>
          <p:cNvPr id="12" name="Text 6"/>
          <p:cNvSpPr/>
          <p:nvPr/>
        </p:nvSpPr>
        <p:spPr>
          <a:xfrm>
            <a:off x="7478197" y="5899784"/>
            <a:ext cx="3032760" cy="347782"/>
          </a:xfrm>
          <a:prstGeom prst="rect">
            <a:avLst/>
          </a:prstGeom>
          <a:noFill/>
          <a:ln/>
        </p:spPr>
        <p:txBody>
          <a:bodyPr wrap="none" lIns="0" tIns="0" rIns="0" bIns="0" rtlCol="0" anchor="t"/>
          <a:lstStyle/>
          <a:p>
            <a:pPr marL="0" indent="0" algn="l">
              <a:lnSpc>
                <a:spcPts val="2700"/>
              </a:lnSpc>
              <a:buNone/>
            </a:pPr>
            <a:r>
              <a:rPr lang="en-US" sz="1700" dirty="0">
                <a:solidFill>
                  <a:srgbClr val="504C49"/>
                </a:solidFill>
                <a:latin typeface="Source Serif Pro" pitchFamily="34" charset="0"/>
                <a:ea typeface="Source Serif Pro" pitchFamily="34" charset="-122"/>
                <a:cs typeface="Source Serif Pro" pitchFamily="34" charset="-120"/>
              </a:rPr>
              <a:t>Καθένας, όλοι, κανένας</a:t>
            </a:r>
            <a:endParaRPr lang="en-US" sz="1700" dirty="0"/>
          </a:p>
        </p:txBody>
      </p:sp>
      <p:pic>
        <p:nvPicPr>
          <p:cNvPr id="13" name="Image 4" descr="preencoded.png"/>
          <p:cNvPicPr>
            <a:picLocks noChangeAspect="1"/>
          </p:cNvPicPr>
          <p:nvPr/>
        </p:nvPicPr>
        <p:blipFill>
          <a:blip r:embed="rId7"/>
          <a:stretch>
            <a:fillRect/>
          </a:stretch>
        </p:blipFill>
        <p:spPr>
          <a:xfrm>
            <a:off x="10836950" y="4321373"/>
            <a:ext cx="543401" cy="543401"/>
          </a:xfrm>
          <a:prstGeom prst="rect">
            <a:avLst/>
          </a:prstGeom>
        </p:spPr>
      </p:pic>
      <p:sp>
        <p:nvSpPr>
          <p:cNvPr id="14" name="Text 7"/>
          <p:cNvSpPr/>
          <p:nvPr/>
        </p:nvSpPr>
        <p:spPr>
          <a:xfrm>
            <a:off x="10836950" y="5082064"/>
            <a:ext cx="2717006" cy="339566"/>
          </a:xfrm>
          <a:prstGeom prst="rect">
            <a:avLst/>
          </a:prstGeom>
          <a:noFill/>
          <a:ln/>
        </p:spPr>
        <p:txBody>
          <a:bodyPr wrap="none" lIns="0" tIns="0" rIns="0" bIns="0" rtlCol="0" anchor="t"/>
          <a:lstStyle/>
          <a:p>
            <a:pPr marL="0" indent="0" algn="l">
              <a:lnSpc>
                <a:spcPts val="2650"/>
              </a:lnSpc>
              <a:buNone/>
            </a:pPr>
            <a:r>
              <a:rPr lang="en-US" sz="2100" b="1" dirty="0">
                <a:solidFill>
                  <a:srgbClr val="504C49"/>
                </a:solidFill>
                <a:latin typeface="Platypi Medium" pitchFamily="34" charset="0"/>
                <a:ea typeface="Platypi Medium" pitchFamily="34" charset="-122"/>
                <a:cs typeface="Platypi Medium" pitchFamily="34" charset="-120"/>
              </a:rPr>
              <a:t>Ρητορικές ερωτήσεις</a:t>
            </a:r>
            <a:endParaRPr lang="en-US" sz="2100" b="1" dirty="0"/>
          </a:p>
        </p:txBody>
      </p:sp>
      <p:sp>
        <p:nvSpPr>
          <p:cNvPr id="15" name="Text 8"/>
          <p:cNvSpPr/>
          <p:nvPr/>
        </p:nvSpPr>
        <p:spPr>
          <a:xfrm>
            <a:off x="10836950" y="5899784"/>
            <a:ext cx="3032760" cy="695563"/>
          </a:xfrm>
          <a:prstGeom prst="rect">
            <a:avLst/>
          </a:prstGeom>
          <a:noFill/>
          <a:ln/>
        </p:spPr>
        <p:txBody>
          <a:bodyPr wrap="square" lIns="0" tIns="0" rIns="0" bIns="0" rtlCol="0" anchor="t"/>
          <a:lstStyle/>
          <a:p>
            <a:pPr marL="0" indent="0" algn="l">
              <a:lnSpc>
                <a:spcPts val="2700"/>
              </a:lnSpc>
              <a:buNone/>
            </a:pPr>
            <a:r>
              <a:rPr lang="en-US" sz="1700" dirty="0">
                <a:solidFill>
                  <a:srgbClr val="504C49"/>
                </a:solidFill>
                <a:latin typeface="Source Serif Pro" pitchFamily="34" charset="0"/>
                <a:ea typeface="Source Serif Pro" pitchFamily="34" charset="-122"/>
                <a:cs typeface="Source Serif Pro" pitchFamily="34" charset="-120"/>
              </a:rPr>
              <a:t>Εκφράζουν έντονη άρνηση ή έντονη κατάφαση</a:t>
            </a:r>
            <a:endParaRPr lang="en-US" sz="17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TotalTime>
  <Words>1463</Words>
  <Application>Microsoft Office PowerPoint</Application>
  <PresentationFormat>Προσαρμογή</PresentationFormat>
  <Paragraphs>132</Paragraphs>
  <Slides>17</Slides>
  <Notes>17</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17</vt:i4>
      </vt:variant>
    </vt:vector>
  </HeadingPairs>
  <TitlesOfParts>
    <vt:vector size="23" baseType="lpstr">
      <vt:lpstr>Arial</vt:lpstr>
      <vt:lpstr>Platypi Medium</vt:lpstr>
      <vt:lpstr>Source Serif Pro</vt:lpstr>
      <vt:lpstr>Calibri</vt:lpstr>
      <vt:lpstr>Source Serif Pro Bold</vt:lpstr>
      <vt:lpstr>Office Theme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PptxGenJS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Vasilis Varsamopoulos</cp:lastModifiedBy>
  <cp:revision>9</cp:revision>
  <dcterms:created xsi:type="dcterms:W3CDTF">2025-01-13T18:31:53Z</dcterms:created>
  <dcterms:modified xsi:type="dcterms:W3CDTF">2025-01-20T19:52:45Z</dcterms:modified>
</cp:coreProperties>
</file>