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8288000" cy="10287000"/>
  <p:notesSz cx="6858000" cy="9144000"/>
  <p:embeddedFontLst>
    <p:embeddedFont>
      <p:font typeface="Calibri" pitchFamily="34" charset="0"/>
      <p:regular r:id="rId15"/>
      <p:bold r:id="rId16"/>
      <p:italic r:id="rId17"/>
      <p:boldItalic r:id="rId18"/>
    </p:embeddedFont>
    <p:embeddedFont>
      <p:font typeface="Arimo Bold" charset="0"/>
      <p:regular r:id="rId19"/>
    </p:embeddedFont>
    <p:embeddedFont>
      <p:font typeface="Inter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50" d="100"/>
          <a:sy n="50" d="100"/>
        </p:scale>
        <p:origin x="-869" y="-1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16.02.2025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10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11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12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2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3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4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5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6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7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8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 smtClean="0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 dirty="0"/>
              <a:t>9</a:t>
            </a:r>
            <a:endParaRPr lang="en-US" dirty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 smtClean="0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2238" y="1599605"/>
            <a:ext cx="9445526" cy="3543895"/>
            <a:chOff x="0" y="0"/>
            <a:chExt cx="12594035" cy="47251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94035" cy="4725193"/>
            </a:xfrm>
            <a:custGeom>
              <a:avLst/>
              <a:gdLst/>
              <a:ahLst/>
              <a:cxnLst/>
              <a:rect l="l" t="t" r="r" b="b"/>
              <a:pathLst>
                <a:path w="12594035" h="4725193">
                  <a:moveTo>
                    <a:pt x="0" y="0"/>
                  </a:moveTo>
                  <a:lnTo>
                    <a:pt x="12594035" y="0"/>
                  </a:lnTo>
                  <a:lnTo>
                    <a:pt x="12594035" y="4725193"/>
                  </a:lnTo>
                  <a:lnTo>
                    <a:pt x="0" y="47251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2594035" cy="478234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 spc="-167" dirty="0">
                  <a:solidFill>
                    <a:srgbClr val="000000"/>
                  </a:solidFill>
                  <a:ea typeface="Arimo Bold"/>
                  <a:cs typeface="Arimo Bold"/>
                  <a:sym typeface="Arimo Bold"/>
                </a:rPr>
                <a:t>Η αποζημίωση των ανταλλαξίμων και η ελληνοτουρκική προσέγγιση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028700" y="4953374"/>
            <a:ext cx="9445526" cy="1360885"/>
            <a:chOff x="0" y="0"/>
            <a:chExt cx="12594035" cy="181451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94035" cy="1814513"/>
            </a:xfrm>
            <a:custGeom>
              <a:avLst/>
              <a:gdLst/>
              <a:ahLst/>
              <a:cxnLst/>
              <a:rect l="l" t="t" r="r" b="b"/>
              <a:pathLst>
                <a:path w="12594035" h="1814513">
                  <a:moveTo>
                    <a:pt x="0" y="0"/>
                  </a:moveTo>
                  <a:lnTo>
                    <a:pt x="12594035" y="0"/>
                  </a:lnTo>
                  <a:lnTo>
                    <a:pt x="12594035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85725"/>
              <a:ext cx="12594035" cy="19002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Η παρουσίαση αυτή εξετάζει την αποζημίωση των ανταλλάξιμων πληθυσμών μεταξύ Ελλάδας και Τουρκίας, καθώς και την προσέγγιση μεταξύ των δύο χωρών στις αρχές του 20ού αιώνα.</a:t>
              </a:r>
            </a:p>
          </p:txBody>
        </p:sp>
      </p:grpSp>
      <p:sp>
        <p:nvSpPr>
          <p:cNvPr id="13" name="Freeform 13" descr="preencoded.png"/>
          <p:cNvSpPr/>
          <p:nvPr/>
        </p:nvSpPr>
        <p:spPr>
          <a:xfrm>
            <a:off x="1028700" y="6810970"/>
            <a:ext cx="434579" cy="434579"/>
          </a:xfrm>
          <a:custGeom>
            <a:avLst/>
            <a:gdLst/>
            <a:ahLst/>
            <a:cxnLst/>
            <a:rect l="l" t="t" r="r" b="b"/>
            <a:pathLst>
              <a:path w="434579" h="434579">
                <a:moveTo>
                  <a:pt x="0" y="0"/>
                </a:moveTo>
                <a:lnTo>
                  <a:pt x="434579" y="0"/>
                </a:lnTo>
                <a:lnTo>
                  <a:pt x="434579" y="434579"/>
                </a:lnTo>
                <a:lnTo>
                  <a:pt x="0" y="4345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1408660" y="6810970"/>
            <a:ext cx="4505849" cy="546050"/>
            <a:chOff x="-266011" y="0"/>
            <a:chExt cx="6007799" cy="72806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741788" cy="661392"/>
            </a:xfrm>
            <a:custGeom>
              <a:avLst/>
              <a:gdLst/>
              <a:ahLst/>
              <a:cxnLst/>
              <a:rect l="l" t="t" r="r" b="b"/>
              <a:pathLst>
                <a:path w="5741788" h="661392">
                  <a:moveTo>
                    <a:pt x="0" y="0"/>
                  </a:moveTo>
                  <a:lnTo>
                    <a:pt x="5741788" y="0"/>
                  </a:lnTo>
                  <a:lnTo>
                    <a:pt x="5741788" y="661392"/>
                  </a:lnTo>
                  <a:lnTo>
                    <a:pt x="0" y="66139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6" name="TextBox 16"/>
            <p:cNvSpPr txBox="1"/>
            <p:nvPr/>
          </p:nvSpPr>
          <p:spPr>
            <a:xfrm>
              <a:off x="-266011" y="0"/>
              <a:ext cx="5741788" cy="72806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1"/>
                </a:lnSpc>
              </a:pPr>
              <a:r>
                <a:rPr lang="en-US" sz="2350" b="1" spc="-38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  Vasilis Varsamopoulos</a:t>
              </a:r>
            </a:p>
          </p:txBody>
        </p:sp>
      </p:grpSp>
      <p:sp>
        <p:nvSpPr>
          <p:cNvPr id="17" name="Freeform 17"/>
          <p:cNvSpPr/>
          <p:nvPr/>
        </p:nvSpPr>
        <p:spPr>
          <a:xfrm>
            <a:off x="11242110" y="0"/>
            <a:ext cx="7045890" cy="10287000"/>
          </a:xfrm>
          <a:custGeom>
            <a:avLst/>
            <a:gdLst/>
            <a:ahLst/>
            <a:cxnLst/>
            <a:rect l="l" t="t" r="r" b="b"/>
            <a:pathLst>
              <a:path w="7045890" h="10287000">
                <a:moveTo>
                  <a:pt x="0" y="0"/>
                </a:moveTo>
                <a:lnTo>
                  <a:pt x="7045890" y="0"/>
                </a:lnTo>
                <a:lnTo>
                  <a:pt x="70458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18" name="TextBox 18"/>
          <p:cNvSpPr txBox="1"/>
          <p:nvPr/>
        </p:nvSpPr>
        <p:spPr>
          <a:xfrm>
            <a:off x="457695" y="8539163"/>
            <a:ext cx="10514612" cy="7191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12"/>
              </a:lnSpc>
              <a:spcBef>
                <a:spcPct val="0"/>
              </a:spcBef>
            </a:pPr>
            <a:r>
              <a:rPr lang="en-US" sz="2250" b="1" spc="-68" dirty="0">
                <a:solidFill>
                  <a:srgbClr val="000000"/>
                </a:solidFill>
                <a:ea typeface="Arimo Bold"/>
                <a:cs typeface="Arimo Bold"/>
                <a:sym typeface="Arimo Bold"/>
              </a:rPr>
              <a:t>Δήλωσις Εκκαθαρίσεως Περιουσίας κατά την ανταλλαγή</a:t>
            </a:r>
          </a:p>
          <a:p>
            <a:pPr algn="r">
              <a:lnSpc>
                <a:spcPts val="2812"/>
              </a:lnSpc>
              <a:spcBef>
                <a:spcPct val="0"/>
              </a:spcBef>
            </a:pPr>
            <a:r>
              <a:rPr lang="en-US" sz="2250" b="1" spc="-68" dirty="0">
                <a:solidFill>
                  <a:srgbClr val="000000"/>
                </a:solidFill>
                <a:ea typeface="Arimo Bold"/>
                <a:cs typeface="Arimo Bold"/>
                <a:sym typeface="Arimo Bold"/>
              </a:rPr>
              <a:t>ελληνοτουρκικών πληθυσμών (1923-1927).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92238" y="2267694"/>
            <a:ext cx="13646795" cy="885974"/>
            <a:chOff x="0" y="0"/>
            <a:chExt cx="18195727" cy="11812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8195727" cy="1181298"/>
            </a:xfrm>
            <a:custGeom>
              <a:avLst/>
              <a:gdLst/>
              <a:ahLst/>
              <a:cxnLst/>
              <a:rect l="l" t="t" r="r" b="b"/>
              <a:pathLst>
                <a:path w="18195727" h="1181298">
                  <a:moveTo>
                    <a:pt x="0" y="0"/>
                  </a:moveTo>
                  <a:lnTo>
                    <a:pt x="18195727" y="0"/>
                  </a:lnTo>
                  <a:lnTo>
                    <a:pt x="18195727" y="1181298"/>
                  </a:lnTo>
                  <a:lnTo>
                    <a:pt x="0" y="1181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8195727" cy="123844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 spc="-167" dirty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Αποτελέσματα των συμφωνιών του 1930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2238" y="3862388"/>
            <a:ext cx="3710582" cy="442912"/>
            <a:chOff x="0" y="0"/>
            <a:chExt cx="4947443" cy="59055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4947443" cy="590550"/>
            </a:xfrm>
            <a:custGeom>
              <a:avLst/>
              <a:gdLst/>
              <a:ahLst/>
              <a:cxnLst/>
              <a:rect l="l" t="t" r="r" b="b"/>
              <a:pathLst>
                <a:path w="4947443" h="590550">
                  <a:moveTo>
                    <a:pt x="0" y="0"/>
                  </a:moveTo>
                  <a:lnTo>
                    <a:pt x="4947443" y="0"/>
                  </a:lnTo>
                  <a:lnTo>
                    <a:pt x="4947443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4947443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Θετικά αποτελέσματα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2238" y="4588817"/>
            <a:ext cx="7805886" cy="1814512"/>
            <a:chOff x="0" y="0"/>
            <a:chExt cx="10407848" cy="241935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0407848" cy="2419350"/>
            </a:xfrm>
            <a:custGeom>
              <a:avLst/>
              <a:gdLst/>
              <a:ahLst/>
              <a:cxnLst/>
              <a:rect l="l" t="t" r="r" b="b"/>
              <a:pathLst>
                <a:path w="10407848" h="2419350">
                  <a:moveTo>
                    <a:pt x="0" y="0"/>
                  </a:moveTo>
                  <a:lnTo>
                    <a:pt x="10407848" y="0"/>
                  </a:lnTo>
                  <a:lnTo>
                    <a:pt x="10407848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10407848" cy="2505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Για ένα μεγάλο διάστημα δεν σημειώθηκαν τριβές μεταξύ των δύο κρατών και δεν αμφισβητήθηκαν τα μεταξύ τους σύνορα. Αυτό ήταν και η βασική επιδίωξη του Έλληνα πρωθυπουργού.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499401" y="3862388"/>
            <a:ext cx="3872507" cy="442912"/>
            <a:chOff x="0" y="0"/>
            <a:chExt cx="5163343" cy="59055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5163343" cy="590550"/>
            </a:xfrm>
            <a:custGeom>
              <a:avLst/>
              <a:gdLst/>
              <a:ahLst/>
              <a:cxnLst/>
              <a:rect l="l" t="t" r="r" b="b"/>
              <a:pathLst>
                <a:path w="5163343" h="590550">
                  <a:moveTo>
                    <a:pt x="0" y="0"/>
                  </a:moveTo>
                  <a:lnTo>
                    <a:pt x="5163343" y="0"/>
                  </a:lnTo>
                  <a:lnTo>
                    <a:pt x="5163343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5163343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Αρνητικές αντιδράσεις</a:t>
              </a:r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9499401" y="4588817"/>
            <a:ext cx="7805886" cy="3175397"/>
            <a:chOff x="0" y="0"/>
            <a:chExt cx="10407848" cy="423386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0407848" cy="4233863"/>
            </a:xfrm>
            <a:custGeom>
              <a:avLst/>
              <a:gdLst/>
              <a:ahLst/>
              <a:cxnLst/>
              <a:rect l="l" t="t" r="r" b="b"/>
              <a:pathLst>
                <a:path w="10407848" h="4233863">
                  <a:moveTo>
                    <a:pt x="0" y="0"/>
                  </a:moveTo>
                  <a:lnTo>
                    <a:pt x="10407848" y="0"/>
                  </a:lnTo>
                  <a:lnTo>
                    <a:pt x="10407848" y="4233863"/>
                  </a:lnTo>
                  <a:lnTo>
                    <a:pt x="0" y="4233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0" name="TextBox 20"/>
            <p:cNvSpPr txBox="1"/>
            <p:nvPr/>
          </p:nvSpPr>
          <p:spPr>
            <a:xfrm>
              <a:off x="0" y="-85725"/>
              <a:ext cx="10407848" cy="4319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Ο συμψηφισμός των ανταλλάξιμων, ελληνικών και μουσουλμανικών περιουσιών, προκάλεσε θύελλα αντιδράσεων ανάμεσα στους πρόσφυγες. Με τη συμφωνία αυτή η κατά πολύ μεγαλύτερη περιουσία των ανταλλάξιμων Ελλήνων ορθοδόξων της Τουρκίας εξισώθηκε με την αντίστοιχη περιουσία των μουσουλμάνων της Ελλάδας.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7850237" y="1388864"/>
            <a:ext cx="9445526" cy="1771947"/>
            <a:chOff x="0" y="0"/>
            <a:chExt cx="12594035" cy="23625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94035" cy="2362597"/>
            </a:xfrm>
            <a:custGeom>
              <a:avLst/>
              <a:gdLst/>
              <a:ahLst/>
              <a:cxnLst/>
              <a:rect l="l" t="t" r="r" b="b"/>
              <a:pathLst>
                <a:path w="12594035" h="2362597">
                  <a:moveTo>
                    <a:pt x="0" y="0"/>
                  </a:moveTo>
                  <a:lnTo>
                    <a:pt x="12594035" y="0"/>
                  </a:lnTo>
                  <a:lnTo>
                    <a:pt x="12594035" y="2362597"/>
                  </a:lnTo>
                  <a:lnTo>
                    <a:pt x="0" y="2362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2594035" cy="24197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 spc="-167" dirty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Οικονομικές επιπτώσεις για τους πρόσφυγες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7845475" y="3900190"/>
            <a:ext cx="647402" cy="647402"/>
            <a:chOff x="0" y="0"/>
            <a:chExt cx="863203" cy="863203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044007" y="3912005"/>
            <a:ext cx="250339" cy="623774"/>
            <a:chOff x="0" y="0"/>
            <a:chExt cx="227608" cy="5671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7608" cy="567135"/>
            </a:xfrm>
            <a:custGeom>
              <a:avLst/>
              <a:gdLst/>
              <a:ahLst/>
              <a:cxnLst/>
              <a:rect l="l" t="t" r="r" b="b"/>
              <a:pathLst>
                <a:path w="227608" h="567135">
                  <a:moveTo>
                    <a:pt x="0" y="0"/>
                  </a:moveTo>
                  <a:lnTo>
                    <a:pt x="227608" y="0"/>
                  </a:lnTo>
                  <a:lnTo>
                    <a:pt x="227608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38100"/>
              <a:ext cx="227608" cy="5290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312"/>
                </a:lnSpc>
              </a:pPr>
              <a:r>
                <a:rPr lang="en-US" sz="3312" b="1" spc="-100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771632" y="3904952"/>
            <a:ext cx="3659684" cy="885825"/>
            <a:chOff x="0" y="0"/>
            <a:chExt cx="4879578" cy="1181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4879579" cy="1181100"/>
            </a:xfrm>
            <a:custGeom>
              <a:avLst/>
              <a:gdLst/>
              <a:ahLst/>
              <a:cxnLst/>
              <a:rect l="l" t="t" r="r" b="b"/>
              <a:pathLst>
                <a:path w="4879579" h="1181100">
                  <a:moveTo>
                    <a:pt x="0" y="0"/>
                  </a:moveTo>
                  <a:lnTo>
                    <a:pt x="4879579" y="0"/>
                  </a:lnTo>
                  <a:lnTo>
                    <a:pt x="4879579" y="1181100"/>
                  </a:lnTo>
                  <a:lnTo>
                    <a:pt x="0" y="1181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4879578" cy="1219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Παρακράτηση προκαταβολής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771632" y="4960888"/>
            <a:ext cx="3659684" cy="1814512"/>
            <a:chOff x="0" y="0"/>
            <a:chExt cx="4879578" cy="24193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879579" cy="2419350"/>
            </a:xfrm>
            <a:custGeom>
              <a:avLst/>
              <a:gdLst/>
              <a:ahLst/>
              <a:cxnLst/>
              <a:rect l="l" t="t" r="r" b="b"/>
              <a:pathLst>
                <a:path w="4879579" h="2419350">
                  <a:moveTo>
                    <a:pt x="0" y="0"/>
                  </a:moveTo>
                  <a:lnTo>
                    <a:pt x="4879579" y="0"/>
                  </a:lnTo>
                  <a:lnTo>
                    <a:pt x="4879579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4879578" cy="2505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Παρακράτηση του 25% της προκαταβολής της αποζημίωσης από την Εθνική Τράπεζα.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710071" y="3900190"/>
            <a:ext cx="647402" cy="647402"/>
            <a:chOff x="0" y="0"/>
            <a:chExt cx="863203" cy="863203"/>
          </a:xfrm>
        </p:grpSpPr>
        <p:sp>
          <p:nvSpPr>
            <p:cNvPr id="23" name="Freeform 23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12866517" y="3900190"/>
            <a:ext cx="334511" cy="558105"/>
            <a:chOff x="0" y="0"/>
            <a:chExt cx="339923" cy="56713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39923" cy="567135"/>
            </a:xfrm>
            <a:custGeom>
              <a:avLst/>
              <a:gdLst/>
              <a:ahLst/>
              <a:cxnLst/>
              <a:rect l="l" t="t" r="r" b="b"/>
              <a:pathLst>
                <a:path w="339923" h="567135">
                  <a:moveTo>
                    <a:pt x="0" y="0"/>
                  </a:moveTo>
                  <a:lnTo>
                    <a:pt x="339923" y="0"/>
                  </a:lnTo>
                  <a:lnTo>
                    <a:pt x="339923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38100"/>
              <a:ext cx="339923" cy="5290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312"/>
                </a:lnSpc>
              </a:pPr>
              <a:r>
                <a:rPr lang="en-US" sz="3312" b="1" spc="-100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13636229" y="3904952"/>
            <a:ext cx="3659684" cy="1328738"/>
            <a:chOff x="0" y="0"/>
            <a:chExt cx="4879578" cy="177165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879579" cy="1771650"/>
            </a:xfrm>
            <a:custGeom>
              <a:avLst/>
              <a:gdLst/>
              <a:ahLst/>
              <a:cxnLst/>
              <a:rect l="l" t="t" r="r" b="b"/>
              <a:pathLst>
                <a:path w="4879579" h="1771650">
                  <a:moveTo>
                    <a:pt x="0" y="0"/>
                  </a:moveTo>
                  <a:lnTo>
                    <a:pt x="4879579" y="0"/>
                  </a:lnTo>
                  <a:lnTo>
                    <a:pt x="4879579" y="1771650"/>
                  </a:lnTo>
                  <a:lnTo>
                    <a:pt x="0" y="17716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4879578" cy="18097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Άρνηση διακανονισμού χρεών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3636229" y="4960888"/>
            <a:ext cx="3659684" cy="907256"/>
            <a:chOff x="0" y="0"/>
            <a:chExt cx="4879578" cy="1209675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879579" cy="1209675"/>
            </a:xfrm>
            <a:custGeom>
              <a:avLst/>
              <a:gdLst/>
              <a:ahLst/>
              <a:cxnLst/>
              <a:rect l="l" t="t" r="r" b="b"/>
              <a:pathLst>
                <a:path w="4879579" h="1209675">
                  <a:moveTo>
                    <a:pt x="0" y="0"/>
                  </a:moveTo>
                  <a:lnTo>
                    <a:pt x="4879579" y="0"/>
                  </a:lnTo>
                  <a:lnTo>
                    <a:pt x="4879579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85725"/>
              <a:ext cx="4879578" cy="1295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Άρνηση διακανονισμού των προσφυγικών χρεών.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7845475" y="7373094"/>
            <a:ext cx="647402" cy="647402"/>
            <a:chOff x="0" y="0"/>
            <a:chExt cx="863203" cy="863203"/>
          </a:xfrm>
        </p:grpSpPr>
        <p:sp>
          <p:nvSpPr>
            <p:cNvPr id="35" name="Freeform 35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8004116" y="7377856"/>
            <a:ext cx="330121" cy="536376"/>
            <a:chOff x="0" y="0"/>
            <a:chExt cx="349052" cy="56713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9052" cy="567135"/>
            </a:xfrm>
            <a:custGeom>
              <a:avLst/>
              <a:gdLst/>
              <a:ahLst/>
              <a:cxnLst/>
              <a:rect l="l" t="t" r="r" b="b"/>
              <a:pathLst>
                <a:path w="349052" h="567135">
                  <a:moveTo>
                    <a:pt x="0" y="0"/>
                  </a:moveTo>
                  <a:lnTo>
                    <a:pt x="349052" y="0"/>
                  </a:lnTo>
                  <a:lnTo>
                    <a:pt x="349052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38100"/>
              <a:ext cx="349052" cy="5290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312"/>
                </a:lnSpc>
              </a:pPr>
              <a:r>
                <a:rPr lang="en-US" sz="3312" b="1" spc="-100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8771632" y="7377856"/>
            <a:ext cx="3544044" cy="442912"/>
            <a:chOff x="0" y="0"/>
            <a:chExt cx="4725392" cy="59055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Πολιτικές συνέπειες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8771632" y="7990880"/>
            <a:ext cx="8524131" cy="907256"/>
            <a:chOff x="0" y="0"/>
            <a:chExt cx="11365508" cy="1209675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1365509" cy="1209675"/>
            </a:xfrm>
            <a:custGeom>
              <a:avLst/>
              <a:gdLst/>
              <a:ahLst/>
              <a:cxnLst/>
              <a:rect l="l" t="t" r="r" b="b"/>
              <a:pathLst>
                <a:path w="11365509" h="1209675">
                  <a:moveTo>
                    <a:pt x="0" y="0"/>
                  </a:moveTo>
                  <a:lnTo>
                    <a:pt x="11365509" y="0"/>
                  </a:lnTo>
                  <a:lnTo>
                    <a:pt x="11365509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85725"/>
              <a:ext cx="11365508" cy="1295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Απομάκρυνε τμήμα του προσφυγικού κόσμου από την </a:t>
              </a:r>
              <a:r>
                <a:rPr lang="en-US" sz="2187" spc="-45" dirty="0" err="1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εκλογική</a:t>
              </a: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 βάση του κόμματος των Φιλελευθέρων.</a:t>
              </a:r>
            </a:p>
          </p:txBody>
        </p:sp>
      </p:grpSp>
      <p:sp>
        <p:nvSpPr>
          <p:cNvPr id="46" name="Freeform 46"/>
          <p:cNvSpPr/>
          <p:nvPr/>
        </p:nvSpPr>
        <p:spPr>
          <a:xfrm>
            <a:off x="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8978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2238" y="990451"/>
            <a:ext cx="7088237" cy="885974"/>
            <a:chOff x="0" y="0"/>
            <a:chExt cx="9450983" cy="1181298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450984" cy="1181298"/>
            </a:xfrm>
            <a:custGeom>
              <a:avLst/>
              <a:gdLst/>
              <a:ahLst/>
              <a:cxnLst/>
              <a:rect l="l" t="t" r="r" b="b"/>
              <a:pathLst>
                <a:path w="9450984" h="1181298">
                  <a:moveTo>
                    <a:pt x="0" y="0"/>
                  </a:moveTo>
                  <a:lnTo>
                    <a:pt x="9450984" y="0"/>
                  </a:lnTo>
                  <a:lnTo>
                    <a:pt x="9450984" y="1181298"/>
                  </a:lnTo>
                  <a:lnTo>
                    <a:pt x="0" y="1181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9450983" cy="123844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 spc="-167" dirty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Πολιτικές συνέπειες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92238" y="2443311"/>
            <a:ext cx="9445526" cy="935534"/>
            <a:chOff x="0" y="0"/>
            <a:chExt cx="12594035" cy="1247378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2594035" cy="1247378"/>
            </a:xfrm>
            <a:custGeom>
              <a:avLst/>
              <a:gdLst/>
              <a:ahLst/>
              <a:cxnLst/>
              <a:rect l="l" t="t" r="r" b="b"/>
              <a:pathLst>
                <a:path w="12594035" h="1247378">
                  <a:moveTo>
                    <a:pt x="0" y="0"/>
                  </a:moveTo>
                  <a:lnTo>
                    <a:pt x="12594035" y="0"/>
                  </a:lnTo>
                  <a:lnTo>
                    <a:pt x="12594035" y="1247378"/>
                  </a:lnTo>
                  <a:lnTo>
                    <a:pt x="0" y="12473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104775"/>
              <a:ext cx="12594035" cy="11426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312"/>
                </a:lnSpc>
              </a:pPr>
              <a:r>
                <a:rPr lang="en-US" sz="7312" b="1" spc="-221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—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3942904" y="3733056"/>
            <a:ext cx="3544044" cy="442912"/>
            <a:chOff x="0" y="0"/>
            <a:chExt cx="4725392" cy="5905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Εκλογική ήττα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992238" y="4346079"/>
            <a:ext cx="9445526" cy="453629"/>
            <a:chOff x="0" y="0"/>
            <a:chExt cx="12594035" cy="60483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2594035" cy="604838"/>
            </a:xfrm>
            <a:custGeom>
              <a:avLst/>
              <a:gdLst/>
              <a:ahLst/>
              <a:cxnLst/>
              <a:rect l="l" t="t" r="r" b="b"/>
              <a:pathLst>
                <a:path w="12594035" h="604838">
                  <a:moveTo>
                    <a:pt x="0" y="0"/>
                  </a:moveTo>
                  <a:lnTo>
                    <a:pt x="12594035" y="0"/>
                  </a:lnTo>
                  <a:lnTo>
                    <a:pt x="12594035" y="604838"/>
                  </a:lnTo>
                  <a:lnTo>
                    <a:pt x="0" y="604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12594035" cy="69056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Το κόμμα των Φιλελευθέρων ηττήθηκε στις εκλογές του 1932.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992238" y="5260330"/>
            <a:ext cx="9445526" cy="935534"/>
            <a:chOff x="0" y="0"/>
            <a:chExt cx="12594035" cy="124737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2594035" cy="1247378"/>
            </a:xfrm>
            <a:custGeom>
              <a:avLst/>
              <a:gdLst/>
              <a:ahLst/>
              <a:cxnLst/>
              <a:rect l="l" t="t" r="r" b="b"/>
              <a:pathLst>
                <a:path w="12594035" h="1247378">
                  <a:moveTo>
                    <a:pt x="0" y="0"/>
                  </a:moveTo>
                  <a:lnTo>
                    <a:pt x="12594035" y="0"/>
                  </a:lnTo>
                  <a:lnTo>
                    <a:pt x="12594035" y="1247378"/>
                  </a:lnTo>
                  <a:lnTo>
                    <a:pt x="0" y="124737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104775"/>
              <a:ext cx="12594035" cy="11426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7312"/>
                </a:lnSpc>
              </a:pPr>
              <a:r>
                <a:rPr lang="en-US" sz="7312" b="1" spc="-221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—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942904" y="6550075"/>
            <a:ext cx="3544044" cy="442912"/>
            <a:chOff x="0" y="0"/>
            <a:chExt cx="4725392" cy="5905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Δεύτερη ήττα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92238" y="7163097"/>
            <a:ext cx="9445526" cy="453629"/>
            <a:chOff x="0" y="0"/>
            <a:chExt cx="12594035" cy="60483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594035" cy="604838"/>
            </a:xfrm>
            <a:custGeom>
              <a:avLst/>
              <a:gdLst/>
              <a:ahLst/>
              <a:cxnLst/>
              <a:rect l="l" t="t" r="r" b="b"/>
              <a:pathLst>
                <a:path w="12594035" h="604838">
                  <a:moveTo>
                    <a:pt x="0" y="0"/>
                  </a:moveTo>
                  <a:lnTo>
                    <a:pt x="12594035" y="0"/>
                  </a:lnTo>
                  <a:lnTo>
                    <a:pt x="12594035" y="604838"/>
                  </a:lnTo>
                  <a:lnTo>
                    <a:pt x="0" y="60483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85725"/>
              <a:ext cx="12594035" cy="69056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Το κόμμα των Φιλελευθέρων ηττήθηκε ξανά στις εκλογές του 1933.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2238" y="7935665"/>
            <a:ext cx="9445526" cy="1360885"/>
            <a:chOff x="0" y="0"/>
            <a:chExt cx="12594035" cy="1814513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2594035" cy="1814513"/>
            </a:xfrm>
            <a:custGeom>
              <a:avLst/>
              <a:gdLst/>
              <a:ahLst/>
              <a:cxnLst/>
              <a:rect l="l" t="t" r="r" b="b"/>
              <a:pathLst>
                <a:path w="12594035" h="1814513">
                  <a:moveTo>
                    <a:pt x="0" y="0"/>
                  </a:moveTo>
                  <a:lnTo>
                    <a:pt x="12594035" y="0"/>
                  </a:lnTo>
                  <a:lnTo>
                    <a:pt x="12594035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85725"/>
              <a:ext cx="12594035" cy="19002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Οι οικονομικές δυσκολίες των προσφύγων και η δυσαρέσκειά τους με τις ελληνοτουρκικές συμφωνίες συνέβαλαν σημαντικά στις εκλογικές ήττες του κόμματος των Φιλελευθέρων.</a:t>
              </a:r>
            </a:p>
          </p:txBody>
        </p:sp>
      </p:grpSp>
      <p:sp>
        <p:nvSpPr>
          <p:cNvPr id="31" name="Freeform 31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1708" r="-19972"/>
            </a:stretch>
          </a:blipFill>
        </p:spPr>
      </p:sp>
      <p:sp>
        <p:nvSpPr>
          <p:cNvPr id="32" name="TextBox 32"/>
          <p:cNvSpPr txBox="1"/>
          <p:nvPr/>
        </p:nvSpPr>
        <p:spPr>
          <a:xfrm>
            <a:off x="6114408" y="313839"/>
            <a:ext cx="5122783" cy="1043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812"/>
              </a:lnSpc>
              <a:spcBef>
                <a:spcPct val="0"/>
              </a:spcBef>
            </a:pPr>
            <a:r>
              <a:rPr lang="en-US" sz="2250" b="1" spc="-67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Εκλογές 1932: Ψηφοφόροι στην είσοδο </a:t>
            </a:r>
          </a:p>
          <a:p>
            <a:pPr algn="r">
              <a:lnSpc>
                <a:spcPts val="2812"/>
              </a:lnSpc>
              <a:spcBef>
                <a:spcPct val="0"/>
              </a:spcBef>
            </a:pPr>
            <a:r>
              <a:rPr lang="en-US" sz="2250" b="1" spc="-68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εκλογικού κέντρου.</a:t>
            </a:r>
          </a:p>
          <a:p>
            <a:pPr algn="r">
              <a:lnSpc>
                <a:spcPts val="2562"/>
              </a:lnSpc>
              <a:spcBef>
                <a:spcPct val="0"/>
              </a:spcBef>
            </a:pPr>
            <a:endParaRPr lang="en-US" sz="2250" b="1" spc="-68" dirty="0">
              <a:solidFill>
                <a:srgbClr val="000000"/>
              </a:solidFill>
              <a:latin typeface="+mj-lt"/>
              <a:ea typeface="Arimo Bold"/>
              <a:cs typeface="Arimo Bold"/>
              <a:sym typeface="Arimo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0" y="0"/>
            <a:ext cx="18288000" cy="3544044"/>
          </a:xfrm>
          <a:custGeom>
            <a:avLst/>
            <a:gdLst/>
            <a:ahLst/>
            <a:cxnLst/>
            <a:rect l="l" t="t" r="r" b="b"/>
            <a:pathLst>
              <a:path w="18288000" h="3544044">
                <a:moveTo>
                  <a:pt x="0" y="0"/>
                </a:moveTo>
                <a:lnTo>
                  <a:pt x="18288000" y="0"/>
                </a:lnTo>
                <a:lnTo>
                  <a:pt x="18288000" y="3544044"/>
                </a:lnTo>
                <a:lnTo>
                  <a:pt x="0" y="354404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" r="-10"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2237" y="4438352"/>
            <a:ext cx="12088266" cy="1132367"/>
            <a:chOff x="0" y="0"/>
            <a:chExt cx="16117688" cy="15098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117689" cy="1509823"/>
            </a:xfrm>
            <a:custGeom>
              <a:avLst/>
              <a:gdLst/>
              <a:ahLst/>
              <a:cxnLst/>
              <a:rect l="l" t="t" r="r" b="b"/>
              <a:pathLst>
                <a:path w="16117689" h="1509823">
                  <a:moveTo>
                    <a:pt x="0" y="0"/>
                  </a:moveTo>
                  <a:lnTo>
                    <a:pt x="16117689" y="0"/>
                  </a:lnTo>
                  <a:lnTo>
                    <a:pt x="16117689" y="1509823"/>
                  </a:lnTo>
                  <a:lnTo>
                    <a:pt x="0" y="15098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6117688" cy="15669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 spc="-167" dirty="0">
                  <a:solidFill>
                    <a:srgbClr val="000000"/>
                  </a:solidFill>
                  <a:ea typeface="Arimo Bold"/>
                  <a:cs typeface="Arimo Bold"/>
                  <a:sym typeface="Arimo Bold"/>
                </a:rPr>
                <a:t>Η αποζημίωση των ανταλλαξίμων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7475" y="6063704"/>
            <a:ext cx="647402" cy="647402"/>
            <a:chOff x="0" y="0"/>
            <a:chExt cx="863203" cy="863203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203544" y="6068466"/>
            <a:ext cx="215264" cy="536376"/>
            <a:chOff x="0" y="0"/>
            <a:chExt cx="227608" cy="56713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7608" cy="567135"/>
            </a:xfrm>
            <a:custGeom>
              <a:avLst/>
              <a:gdLst/>
              <a:ahLst/>
              <a:cxnLst/>
              <a:rect l="l" t="t" r="r" b="b"/>
              <a:pathLst>
                <a:path w="227608" h="567135">
                  <a:moveTo>
                    <a:pt x="0" y="0"/>
                  </a:moveTo>
                  <a:lnTo>
                    <a:pt x="227608" y="0"/>
                  </a:lnTo>
                  <a:lnTo>
                    <a:pt x="227608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38100"/>
              <a:ext cx="227608" cy="5290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312"/>
                </a:lnSpc>
              </a:pPr>
              <a:r>
                <a:rPr lang="en-US" sz="3312" b="1" spc="-100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913632" y="6068466"/>
            <a:ext cx="4324052" cy="885825"/>
            <a:chOff x="0" y="0"/>
            <a:chExt cx="5765403" cy="11811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65404" cy="1181100"/>
            </a:xfrm>
            <a:custGeom>
              <a:avLst/>
              <a:gdLst/>
              <a:ahLst/>
              <a:cxnLst/>
              <a:rect l="l" t="t" r="r" b="b"/>
              <a:pathLst>
                <a:path w="5765404" h="1181100">
                  <a:moveTo>
                    <a:pt x="0" y="0"/>
                  </a:moveTo>
                  <a:lnTo>
                    <a:pt x="5765404" y="0"/>
                  </a:lnTo>
                  <a:lnTo>
                    <a:pt x="5765404" y="1181100"/>
                  </a:lnTo>
                  <a:lnTo>
                    <a:pt x="0" y="1181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5765403" cy="1219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l-GR" sz="2750" b="1" spc="-83" dirty="0" smtClean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Σύμβαση ανταλλαγής πληθυσμών</a:t>
              </a:r>
              <a:endParaRPr lang="en-US" sz="2750" b="1" spc="-83" dirty="0">
                <a:solidFill>
                  <a:srgbClr val="272525"/>
                </a:solidFill>
                <a:ea typeface="Arimo Bold"/>
                <a:cs typeface="Arimo Bold"/>
                <a:sym typeface="Arimo Bold"/>
              </a:endParaRP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913632" y="7124402"/>
            <a:ext cx="4324052" cy="2268141"/>
            <a:chOff x="0" y="0"/>
            <a:chExt cx="5765403" cy="302418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765404" cy="3024188"/>
            </a:xfrm>
            <a:custGeom>
              <a:avLst/>
              <a:gdLst/>
              <a:ahLst/>
              <a:cxnLst/>
              <a:rect l="l" t="t" r="r" b="b"/>
              <a:pathLst>
                <a:path w="5765404" h="3024188">
                  <a:moveTo>
                    <a:pt x="0" y="0"/>
                  </a:moveTo>
                  <a:lnTo>
                    <a:pt x="5765404" y="0"/>
                  </a:lnTo>
                  <a:lnTo>
                    <a:pt x="5765404" y="3024188"/>
                  </a:lnTo>
                  <a:lnTo>
                    <a:pt x="0" y="30241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85725"/>
              <a:ext cx="5765403" cy="3109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Προέβλεπε την αποζημίωση των ανταλλάξιμων προσφύγων για τις περιουσίες που εγκατέλειψαν στις πατρίδες τους, από το κράτος υποδοχής.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516440" y="6063704"/>
            <a:ext cx="647403" cy="647402"/>
            <a:chOff x="0" y="0"/>
            <a:chExt cx="863203" cy="863203"/>
          </a:xfrm>
        </p:grpSpPr>
        <p:sp>
          <p:nvSpPr>
            <p:cNvPr id="23" name="Freeform 23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24" name="Freeform 24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25" name="Group 25"/>
          <p:cNvGrpSpPr/>
          <p:nvPr/>
        </p:nvGrpSpPr>
        <p:grpSpPr>
          <a:xfrm>
            <a:off x="6679398" y="6068466"/>
            <a:ext cx="321487" cy="536376"/>
            <a:chOff x="0" y="0"/>
            <a:chExt cx="339923" cy="56713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339923" cy="567135"/>
            </a:xfrm>
            <a:custGeom>
              <a:avLst/>
              <a:gdLst/>
              <a:ahLst/>
              <a:cxnLst/>
              <a:rect l="l" t="t" r="r" b="b"/>
              <a:pathLst>
                <a:path w="339923" h="567135">
                  <a:moveTo>
                    <a:pt x="0" y="0"/>
                  </a:moveTo>
                  <a:lnTo>
                    <a:pt x="339923" y="0"/>
                  </a:lnTo>
                  <a:lnTo>
                    <a:pt x="339923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38100"/>
              <a:ext cx="339923" cy="5290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312"/>
                </a:lnSpc>
              </a:pPr>
              <a:r>
                <a:rPr lang="en-US" sz="3312" b="1" spc="-100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442598" y="6068466"/>
            <a:ext cx="3544044" cy="442912"/>
            <a:chOff x="0" y="0"/>
            <a:chExt cx="4725392" cy="59055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0" name="TextBox 30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Μικτή Επιτροπή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7418650" y="6681490"/>
            <a:ext cx="4348001" cy="2321717"/>
            <a:chOff x="-31931" y="0"/>
            <a:chExt cx="5797335" cy="3095624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5765404" cy="2419350"/>
            </a:xfrm>
            <a:custGeom>
              <a:avLst/>
              <a:gdLst/>
              <a:ahLst/>
              <a:cxnLst/>
              <a:rect l="l" t="t" r="r" b="b"/>
              <a:pathLst>
                <a:path w="5765404" h="2419350">
                  <a:moveTo>
                    <a:pt x="0" y="0"/>
                  </a:moveTo>
                  <a:lnTo>
                    <a:pt x="5765404" y="0"/>
                  </a:lnTo>
                  <a:lnTo>
                    <a:pt x="5765404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-31931" y="590549"/>
              <a:ext cx="5765403" cy="2505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l-GR" sz="2187" spc="-45" dirty="0" smtClean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Ανέλαβε </a:t>
              </a:r>
              <a:r>
                <a:rPr lang="en-US" sz="2187" spc="-45" dirty="0" smtClean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το </a:t>
              </a:r>
              <a:r>
                <a:rPr lang="en-US" sz="2187" spc="-45" dirty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έργο της εκτίμησης της αξίας των εκατέρωθεν περιουσιών που εγκαταλείφθηκαν.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045404" y="6063704"/>
            <a:ext cx="647402" cy="647402"/>
            <a:chOff x="0" y="0"/>
            <a:chExt cx="863203" cy="863203"/>
          </a:xfrm>
        </p:grpSpPr>
        <p:sp>
          <p:nvSpPr>
            <p:cNvPr id="35" name="Freeform 35"/>
            <p:cNvSpPr/>
            <p:nvPr/>
          </p:nvSpPr>
          <p:spPr>
            <a:xfrm>
              <a:off x="6350" y="6350"/>
              <a:ext cx="850519" cy="850519"/>
            </a:xfrm>
            <a:custGeom>
              <a:avLst/>
              <a:gdLst/>
              <a:ahLst/>
              <a:cxnLst/>
              <a:rect l="l" t="t" r="r" b="b"/>
              <a:pathLst>
                <a:path w="850519" h="850519">
                  <a:moveTo>
                    <a:pt x="0" y="158750"/>
                  </a:moveTo>
                  <a:cubicBezTo>
                    <a:pt x="0" y="71120"/>
                    <a:pt x="71120" y="0"/>
                    <a:pt x="158750" y="0"/>
                  </a:cubicBezTo>
                  <a:lnTo>
                    <a:pt x="691769" y="0"/>
                  </a:lnTo>
                  <a:cubicBezTo>
                    <a:pt x="779399" y="0"/>
                    <a:pt x="850519" y="71120"/>
                    <a:pt x="850519" y="158750"/>
                  </a:cubicBezTo>
                  <a:lnTo>
                    <a:pt x="850519" y="691769"/>
                  </a:lnTo>
                  <a:cubicBezTo>
                    <a:pt x="850519" y="779399"/>
                    <a:pt x="779399" y="850519"/>
                    <a:pt x="691769" y="850519"/>
                  </a:cubicBezTo>
                  <a:lnTo>
                    <a:pt x="158750" y="850519"/>
                  </a:lnTo>
                  <a:cubicBezTo>
                    <a:pt x="71120" y="850519"/>
                    <a:pt x="0" y="779399"/>
                    <a:pt x="0" y="691769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36" name="Freeform 36"/>
            <p:cNvSpPr/>
            <p:nvPr/>
          </p:nvSpPr>
          <p:spPr>
            <a:xfrm>
              <a:off x="0" y="0"/>
              <a:ext cx="863219" cy="863219"/>
            </a:xfrm>
            <a:custGeom>
              <a:avLst/>
              <a:gdLst/>
              <a:ahLst/>
              <a:cxnLst/>
              <a:rect l="l" t="t" r="r" b="b"/>
              <a:pathLst>
                <a:path w="863219" h="863219">
                  <a:moveTo>
                    <a:pt x="0" y="165100"/>
                  </a:moveTo>
                  <a:cubicBezTo>
                    <a:pt x="0" y="73914"/>
                    <a:pt x="73914" y="0"/>
                    <a:pt x="165100" y="0"/>
                  </a:cubicBez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lnTo>
                    <a:pt x="698119" y="6350"/>
                  </a:lnTo>
                  <a:lnTo>
                    <a:pt x="698119" y="0"/>
                  </a:lnTo>
                  <a:cubicBezTo>
                    <a:pt x="789305" y="0"/>
                    <a:pt x="863219" y="73914"/>
                    <a:pt x="863219" y="165100"/>
                  </a:cubicBezTo>
                  <a:lnTo>
                    <a:pt x="856869" y="165100"/>
                  </a:lnTo>
                  <a:lnTo>
                    <a:pt x="863219" y="165100"/>
                  </a:lnTo>
                  <a:lnTo>
                    <a:pt x="863219" y="698119"/>
                  </a:lnTo>
                  <a:lnTo>
                    <a:pt x="856869" y="698119"/>
                  </a:lnTo>
                  <a:lnTo>
                    <a:pt x="863219" y="698119"/>
                  </a:lnTo>
                  <a:cubicBezTo>
                    <a:pt x="863219" y="789305"/>
                    <a:pt x="789305" y="863219"/>
                    <a:pt x="698119" y="863219"/>
                  </a:cubicBezTo>
                  <a:lnTo>
                    <a:pt x="698119" y="856869"/>
                  </a:lnTo>
                  <a:lnTo>
                    <a:pt x="698119" y="863219"/>
                  </a:lnTo>
                  <a:lnTo>
                    <a:pt x="165100" y="863219"/>
                  </a:lnTo>
                  <a:lnTo>
                    <a:pt x="165100" y="856869"/>
                  </a:lnTo>
                  <a:lnTo>
                    <a:pt x="165100" y="863219"/>
                  </a:lnTo>
                  <a:cubicBezTo>
                    <a:pt x="73914" y="863219"/>
                    <a:pt x="0" y="789305"/>
                    <a:pt x="0" y="698119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698119"/>
                  </a:lnTo>
                  <a:lnTo>
                    <a:pt x="6350" y="698119"/>
                  </a:lnTo>
                  <a:lnTo>
                    <a:pt x="12700" y="698119"/>
                  </a:lnTo>
                  <a:cubicBezTo>
                    <a:pt x="12700" y="782320"/>
                    <a:pt x="80899" y="850519"/>
                    <a:pt x="165100" y="850519"/>
                  </a:cubicBezTo>
                  <a:lnTo>
                    <a:pt x="698119" y="850519"/>
                  </a:lnTo>
                  <a:cubicBezTo>
                    <a:pt x="782320" y="850519"/>
                    <a:pt x="850519" y="782320"/>
                    <a:pt x="850519" y="698119"/>
                  </a:cubicBezTo>
                  <a:lnTo>
                    <a:pt x="850519" y="165100"/>
                  </a:lnTo>
                  <a:cubicBezTo>
                    <a:pt x="850519" y="80899"/>
                    <a:pt x="782320" y="12700"/>
                    <a:pt x="698119" y="12700"/>
                  </a:cubicBezTo>
                  <a:lnTo>
                    <a:pt x="165100" y="12700"/>
                  </a:lnTo>
                  <a:lnTo>
                    <a:pt x="165100" y="6350"/>
                  </a:lnTo>
                  <a:lnTo>
                    <a:pt x="165100" y="12700"/>
                  </a:lnTo>
                  <a:cubicBezTo>
                    <a:pt x="80899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37" name="Group 37"/>
          <p:cNvGrpSpPr/>
          <p:nvPr/>
        </p:nvGrpSpPr>
        <p:grpSpPr>
          <a:xfrm>
            <a:off x="12213159" y="6083274"/>
            <a:ext cx="311893" cy="506760"/>
            <a:chOff x="0" y="0"/>
            <a:chExt cx="349052" cy="56713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349052" cy="567135"/>
            </a:xfrm>
            <a:custGeom>
              <a:avLst/>
              <a:gdLst/>
              <a:ahLst/>
              <a:cxnLst/>
              <a:rect l="l" t="t" r="r" b="b"/>
              <a:pathLst>
                <a:path w="349052" h="567135">
                  <a:moveTo>
                    <a:pt x="0" y="0"/>
                  </a:moveTo>
                  <a:lnTo>
                    <a:pt x="349052" y="0"/>
                  </a:lnTo>
                  <a:lnTo>
                    <a:pt x="349052" y="567135"/>
                  </a:lnTo>
                  <a:lnTo>
                    <a:pt x="0" y="56713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9" name="TextBox 39"/>
            <p:cNvSpPr txBox="1"/>
            <p:nvPr/>
          </p:nvSpPr>
          <p:spPr>
            <a:xfrm>
              <a:off x="0" y="38100"/>
              <a:ext cx="349052" cy="52903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312"/>
                </a:lnSpc>
              </a:pPr>
              <a:r>
                <a:rPr lang="en-US" sz="3312" b="1" spc="-100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2971561" y="6068466"/>
            <a:ext cx="4324052" cy="982864"/>
            <a:chOff x="0" y="0"/>
            <a:chExt cx="5765403" cy="1310485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5765404" cy="1310485"/>
            </a:xfrm>
            <a:custGeom>
              <a:avLst/>
              <a:gdLst/>
              <a:ahLst/>
              <a:cxnLst/>
              <a:rect l="l" t="t" r="r" b="b"/>
              <a:pathLst>
                <a:path w="5765404" h="1310485">
                  <a:moveTo>
                    <a:pt x="0" y="0"/>
                  </a:moveTo>
                  <a:lnTo>
                    <a:pt x="5765404" y="0"/>
                  </a:lnTo>
                  <a:lnTo>
                    <a:pt x="5765404" y="1310485"/>
                  </a:lnTo>
                  <a:lnTo>
                    <a:pt x="0" y="131048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38100"/>
              <a:ext cx="5765403" cy="134858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Γενική Διεύθυνση Ανταλλαγής Πληθυσμών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2971561" y="7124402"/>
            <a:ext cx="4324052" cy="1814512"/>
            <a:chOff x="0" y="0"/>
            <a:chExt cx="5765403" cy="241935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5765404" cy="2419350"/>
            </a:xfrm>
            <a:custGeom>
              <a:avLst/>
              <a:gdLst/>
              <a:ahLst/>
              <a:cxnLst/>
              <a:rect l="l" t="t" r="r" b="b"/>
              <a:pathLst>
                <a:path w="5765404" h="2419350">
                  <a:moveTo>
                    <a:pt x="0" y="0"/>
                  </a:moveTo>
                  <a:lnTo>
                    <a:pt x="5765404" y="0"/>
                  </a:lnTo>
                  <a:lnTo>
                    <a:pt x="5765404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0" y="-85725"/>
              <a:ext cx="5765403" cy="2505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Συστάθηκε το 1924 για να βοηθήσει το έργο της ελληνικής αντιπροσωπείας στη Μικτή Επιτροπή.</a:t>
              </a:r>
            </a:p>
          </p:txBody>
        </p:sp>
      </p:grpSp>
      <p:sp>
        <p:nvSpPr>
          <p:cNvPr id="46" name="Freeform 46"/>
          <p:cNvSpPr/>
          <p:nvPr/>
        </p:nvSpPr>
        <p:spPr>
          <a:xfrm>
            <a:off x="0" y="13372"/>
            <a:ext cx="18288000" cy="4424980"/>
          </a:xfrm>
          <a:custGeom>
            <a:avLst/>
            <a:gdLst/>
            <a:ahLst/>
            <a:cxnLst/>
            <a:rect l="l" t="t" r="r" b="b"/>
            <a:pathLst>
              <a:path w="18288000" h="4424980">
                <a:moveTo>
                  <a:pt x="0" y="0"/>
                </a:moveTo>
                <a:lnTo>
                  <a:pt x="18288000" y="0"/>
                </a:lnTo>
                <a:lnTo>
                  <a:pt x="18288000" y="4424980"/>
                </a:lnTo>
                <a:lnTo>
                  <a:pt x="0" y="44249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72629" b="-75343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23033" y="725240"/>
            <a:ext cx="9803195" cy="1052532"/>
            <a:chOff x="0" y="0"/>
            <a:chExt cx="13070927" cy="1403376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070926" cy="1403376"/>
            </a:xfrm>
            <a:custGeom>
              <a:avLst/>
              <a:gdLst/>
              <a:ahLst/>
              <a:cxnLst/>
              <a:rect l="l" t="t" r="r" b="b"/>
              <a:pathLst>
                <a:path w="13070926" h="1403376">
                  <a:moveTo>
                    <a:pt x="0" y="0"/>
                  </a:moveTo>
                  <a:lnTo>
                    <a:pt x="13070926" y="0"/>
                  </a:lnTo>
                  <a:lnTo>
                    <a:pt x="13070926" y="1403376"/>
                  </a:lnTo>
                  <a:lnTo>
                    <a:pt x="0" y="1403376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3070927" cy="1460526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437"/>
                </a:lnSpc>
              </a:pPr>
              <a:r>
                <a:rPr lang="en-US" sz="5187" b="1" spc="-156" dirty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Προκαταβολή αποζημίωσης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304330" y="1945035"/>
            <a:ext cx="28575" cy="7617619"/>
            <a:chOff x="0" y="0"/>
            <a:chExt cx="38100" cy="10156825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100" cy="10156825"/>
            </a:xfrm>
            <a:custGeom>
              <a:avLst/>
              <a:gdLst/>
              <a:ahLst/>
              <a:cxnLst/>
              <a:rect l="l" t="t" r="r" b="b"/>
              <a:pathLst>
                <a:path w="38100" h="10156825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10137775"/>
                  </a:lnTo>
                  <a:cubicBezTo>
                    <a:pt x="38100" y="10148316"/>
                    <a:pt x="29591" y="10156825"/>
                    <a:pt x="19050" y="10156825"/>
                  </a:cubicBezTo>
                  <a:cubicBezTo>
                    <a:pt x="8509" y="10156825"/>
                    <a:pt x="0" y="10148316"/>
                    <a:pt x="0" y="10137775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1586731" y="2523976"/>
            <a:ext cx="923032" cy="28575"/>
            <a:chOff x="0" y="0"/>
            <a:chExt cx="1230710" cy="38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230757" cy="38100"/>
            </a:xfrm>
            <a:custGeom>
              <a:avLst/>
              <a:gdLst/>
              <a:ahLst/>
              <a:cxnLst/>
              <a:rect l="l" t="t" r="r" b="b"/>
              <a:pathLst>
                <a:path w="1230757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211707" y="0"/>
                  </a:lnTo>
                  <a:cubicBezTo>
                    <a:pt x="1222248" y="0"/>
                    <a:pt x="1230757" y="8509"/>
                    <a:pt x="1230757" y="19050"/>
                  </a:cubicBezTo>
                  <a:cubicBezTo>
                    <a:pt x="1230757" y="29591"/>
                    <a:pt x="1222121" y="38100"/>
                    <a:pt x="1211707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017166" y="2236886"/>
            <a:ext cx="602902" cy="602902"/>
            <a:chOff x="0" y="0"/>
            <a:chExt cx="803870" cy="803870"/>
          </a:xfrm>
        </p:grpSpPr>
        <p:sp>
          <p:nvSpPr>
            <p:cNvPr id="14" name="Freeform 14"/>
            <p:cNvSpPr/>
            <p:nvPr/>
          </p:nvSpPr>
          <p:spPr>
            <a:xfrm>
              <a:off x="6350" y="6350"/>
              <a:ext cx="791210" cy="791210"/>
            </a:xfrm>
            <a:custGeom>
              <a:avLst/>
              <a:gdLst/>
              <a:ahLst/>
              <a:cxnLst/>
              <a:rect l="l" t="t" r="r" b="b"/>
              <a:pathLst>
                <a:path w="791210" h="791210">
                  <a:moveTo>
                    <a:pt x="0" y="147701"/>
                  </a:moveTo>
                  <a:cubicBezTo>
                    <a:pt x="0" y="66167"/>
                    <a:pt x="66167" y="0"/>
                    <a:pt x="147701" y="0"/>
                  </a:cubicBezTo>
                  <a:lnTo>
                    <a:pt x="643509" y="0"/>
                  </a:lnTo>
                  <a:cubicBezTo>
                    <a:pt x="725043" y="0"/>
                    <a:pt x="791210" y="66167"/>
                    <a:pt x="791210" y="147701"/>
                  </a:cubicBezTo>
                  <a:lnTo>
                    <a:pt x="791210" y="643509"/>
                  </a:lnTo>
                  <a:cubicBezTo>
                    <a:pt x="791210" y="725043"/>
                    <a:pt x="725043" y="791210"/>
                    <a:pt x="643509" y="791210"/>
                  </a:cubicBezTo>
                  <a:lnTo>
                    <a:pt x="147701" y="791210"/>
                  </a:lnTo>
                  <a:cubicBezTo>
                    <a:pt x="66167" y="791210"/>
                    <a:pt x="0" y="725043"/>
                    <a:pt x="0" y="643509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803910" cy="803910"/>
            </a:xfrm>
            <a:custGeom>
              <a:avLst/>
              <a:gdLst/>
              <a:ahLst/>
              <a:cxnLst/>
              <a:rect l="l" t="t" r="r" b="b"/>
              <a:pathLst>
                <a:path w="803910" h="803910">
                  <a:moveTo>
                    <a:pt x="0" y="154051"/>
                  </a:moveTo>
                  <a:cubicBezTo>
                    <a:pt x="0" y="68961"/>
                    <a:pt x="68961" y="0"/>
                    <a:pt x="154051" y="0"/>
                  </a:cubicBezTo>
                  <a:lnTo>
                    <a:pt x="649859" y="0"/>
                  </a:lnTo>
                  <a:lnTo>
                    <a:pt x="649859" y="6350"/>
                  </a:lnTo>
                  <a:lnTo>
                    <a:pt x="649859" y="0"/>
                  </a:lnTo>
                  <a:cubicBezTo>
                    <a:pt x="734949" y="0"/>
                    <a:pt x="803910" y="68961"/>
                    <a:pt x="803910" y="154051"/>
                  </a:cubicBezTo>
                  <a:lnTo>
                    <a:pt x="797560" y="154051"/>
                  </a:lnTo>
                  <a:lnTo>
                    <a:pt x="803910" y="154051"/>
                  </a:lnTo>
                  <a:lnTo>
                    <a:pt x="803910" y="649859"/>
                  </a:lnTo>
                  <a:lnTo>
                    <a:pt x="797560" y="649859"/>
                  </a:lnTo>
                  <a:lnTo>
                    <a:pt x="803910" y="649859"/>
                  </a:lnTo>
                  <a:cubicBezTo>
                    <a:pt x="803910" y="734949"/>
                    <a:pt x="734949" y="803910"/>
                    <a:pt x="649859" y="803910"/>
                  </a:cubicBezTo>
                  <a:lnTo>
                    <a:pt x="649859" y="797560"/>
                  </a:lnTo>
                  <a:lnTo>
                    <a:pt x="649859" y="803910"/>
                  </a:lnTo>
                  <a:lnTo>
                    <a:pt x="154051" y="803910"/>
                  </a:lnTo>
                  <a:lnTo>
                    <a:pt x="154051" y="797560"/>
                  </a:lnTo>
                  <a:lnTo>
                    <a:pt x="154051" y="803910"/>
                  </a:lnTo>
                  <a:cubicBezTo>
                    <a:pt x="68961" y="803910"/>
                    <a:pt x="0" y="734949"/>
                    <a:pt x="0" y="649859"/>
                  </a:cubicBezTo>
                  <a:lnTo>
                    <a:pt x="0" y="154051"/>
                  </a:lnTo>
                  <a:lnTo>
                    <a:pt x="6350" y="154051"/>
                  </a:lnTo>
                  <a:lnTo>
                    <a:pt x="0" y="154051"/>
                  </a:lnTo>
                  <a:moveTo>
                    <a:pt x="12700" y="154051"/>
                  </a:moveTo>
                  <a:lnTo>
                    <a:pt x="12700" y="649859"/>
                  </a:lnTo>
                  <a:lnTo>
                    <a:pt x="6350" y="649859"/>
                  </a:lnTo>
                  <a:lnTo>
                    <a:pt x="12700" y="649859"/>
                  </a:lnTo>
                  <a:cubicBezTo>
                    <a:pt x="12700" y="727837"/>
                    <a:pt x="75946" y="791210"/>
                    <a:pt x="154051" y="791210"/>
                  </a:cubicBezTo>
                  <a:lnTo>
                    <a:pt x="649859" y="791210"/>
                  </a:lnTo>
                  <a:cubicBezTo>
                    <a:pt x="727964" y="791210"/>
                    <a:pt x="791210" y="727964"/>
                    <a:pt x="791210" y="649859"/>
                  </a:cubicBezTo>
                  <a:lnTo>
                    <a:pt x="791210" y="154051"/>
                  </a:lnTo>
                  <a:cubicBezTo>
                    <a:pt x="791210" y="75946"/>
                    <a:pt x="727837" y="12700"/>
                    <a:pt x="649859" y="12700"/>
                  </a:cubicBezTo>
                  <a:lnTo>
                    <a:pt x="154051" y="12700"/>
                  </a:lnTo>
                  <a:lnTo>
                    <a:pt x="154051" y="6350"/>
                  </a:lnTo>
                  <a:lnTo>
                    <a:pt x="154051" y="12700"/>
                  </a:lnTo>
                  <a:cubicBezTo>
                    <a:pt x="75946" y="12700"/>
                    <a:pt x="12700" y="75946"/>
                    <a:pt x="12700" y="154051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1196801" y="2236886"/>
            <a:ext cx="201067" cy="501347"/>
            <a:chOff x="0" y="0"/>
            <a:chExt cx="211535" cy="52744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1535" cy="527447"/>
            </a:xfrm>
            <a:custGeom>
              <a:avLst/>
              <a:gdLst/>
              <a:ahLst/>
              <a:cxnLst/>
              <a:rect l="l" t="t" r="r" b="b"/>
              <a:pathLst>
                <a:path w="211535" h="527447">
                  <a:moveTo>
                    <a:pt x="0" y="0"/>
                  </a:moveTo>
                  <a:lnTo>
                    <a:pt x="211535" y="0"/>
                  </a:lnTo>
                  <a:lnTo>
                    <a:pt x="211535" y="527447"/>
                  </a:lnTo>
                  <a:lnTo>
                    <a:pt x="0" y="5274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38100"/>
              <a:ext cx="211535" cy="489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62"/>
                </a:lnSpc>
              </a:pPr>
              <a:r>
                <a:rPr lang="en-US" sz="3062" b="1" spc="-9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769245" y="2208759"/>
            <a:ext cx="3888879" cy="411956"/>
            <a:chOff x="0" y="0"/>
            <a:chExt cx="5185172" cy="54927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5185172" cy="549275"/>
            </a:xfrm>
            <a:custGeom>
              <a:avLst/>
              <a:gdLst/>
              <a:ahLst/>
              <a:cxnLst/>
              <a:rect l="l" t="t" r="r" b="b"/>
              <a:pathLst>
                <a:path w="5185172" h="549275">
                  <a:moveTo>
                    <a:pt x="0" y="0"/>
                  </a:moveTo>
                  <a:lnTo>
                    <a:pt x="5185172" y="0"/>
                  </a:lnTo>
                  <a:lnTo>
                    <a:pt x="5185172" y="549275"/>
                  </a:lnTo>
                  <a:lnTo>
                    <a:pt x="0" y="5492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19050"/>
              <a:ext cx="5185172" cy="5683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562" b="1" spc="-77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Αργή πρόοδος εκτίμησης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769245" y="2778919"/>
            <a:ext cx="8920982" cy="1265784"/>
            <a:chOff x="0" y="0"/>
            <a:chExt cx="11894643" cy="1687712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1894643" cy="1687712"/>
            </a:xfrm>
            <a:custGeom>
              <a:avLst/>
              <a:gdLst/>
              <a:ahLst/>
              <a:cxnLst/>
              <a:rect l="l" t="t" r="r" b="b"/>
              <a:pathLst>
                <a:path w="11894643" h="1687712">
                  <a:moveTo>
                    <a:pt x="0" y="0"/>
                  </a:moveTo>
                  <a:lnTo>
                    <a:pt x="11894643" y="0"/>
                  </a:lnTo>
                  <a:lnTo>
                    <a:pt x="11894643" y="1687712"/>
                  </a:lnTo>
                  <a:lnTo>
                    <a:pt x="0" y="16877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95250"/>
              <a:ext cx="11894643" cy="178296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2"/>
                </a:lnSpc>
              </a:pPr>
              <a:r>
                <a:rPr lang="en-US" sz="2062" spc="-41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Το έργο της εκτίμησης των περιουσιών προχωρούσε αργά και η δυσφορία του προσφυγικού κόσμου, που βρισκόταν σε απόγνωση, μεγάλωνε.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586731" y="5151090"/>
            <a:ext cx="923032" cy="28575"/>
            <a:chOff x="0" y="0"/>
            <a:chExt cx="1230710" cy="38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30757" cy="38100"/>
            </a:xfrm>
            <a:custGeom>
              <a:avLst/>
              <a:gdLst/>
              <a:ahLst/>
              <a:cxnLst/>
              <a:rect l="l" t="t" r="r" b="b"/>
              <a:pathLst>
                <a:path w="1230757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211707" y="0"/>
                  </a:lnTo>
                  <a:cubicBezTo>
                    <a:pt x="1222248" y="0"/>
                    <a:pt x="1230757" y="8509"/>
                    <a:pt x="1230757" y="19050"/>
                  </a:cubicBezTo>
                  <a:cubicBezTo>
                    <a:pt x="1230757" y="29591"/>
                    <a:pt x="1222121" y="38100"/>
                    <a:pt x="1211707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1017166" y="4864001"/>
            <a:ext cx="602902" cy="602902"/>
            <a:chOff x="0" y="0"/>
            <a:chExt cx="803870" cy="803870"/>
          </a:xfrm>
        </p:grpSpPr>
        <p:sp>
          <p:nvSpPr>
            <p:cNvPr id="28" name="Freeform 28"/>
            <p:cNvSpPr/>
            <p:nvPr/>
          </p:nvSpPr>
          <p:spPr>
            <a:xfrm>
              <a:off x="6350" y="6350"/>
              <a:ext cx="791210" cy="791210"/>
            </a:xfrm>
            <a:custGeom>
              <a:avLst/>
              <a:gdLst/>
              <a:ahLst/>
              <a:cxnLst/>
              <a:rect l="l" t="t" r="r" b="b"/>
              <a:pathLst>
                <a:path w="791210" h="791210">
                  <a:moveTo>
                    <a:pt x="0" y="147701"/>
                  </a:moveTo>
                  <a:cubicBezTo>
                    <a:pt x="0" y="66167"/>
                    <a:pt x="66167" y="0"/>
                    <a:pt x="147701" y="0"/>
                  </a:cubicBezTo>
                  <a:lnTo>
                    <a:pt x="643509" y="0"/>
                  </a:lnTo>
                  <a:cubicBezTo>
                    <a:pt x="725043" y="0"/>
                    <a:pt x="791210" y="66167"/>
                    <a:pt x="791210" y="147701"/>
                  </a:cubicBezTo>
                  <a:lnTo>
                    <a:pt x="791210" y="643509"/>
                  </a:lnTo>
                  <a:cubicBezTo>
                    <a:pt x="791210" y="725043"/>
                    <a:pt x="725043" y="791210"/>
                    <a:pt x="643509" y="791210"/>
                  </a:cubicBezTo>
                  <a:lnTo>
                    <a:pt x="147701" y="791210"/>
                  </a:lnTo>
                  <a:cubicBezTo>
                    <a:pt x="66167" y="791210"/>
                    <a:pt x="0" y="725043"/>
                    <a:pt x="0" y="643509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803910" cy="803910"/>
            </a:xfrm>
            <a:custGeom>
              <a:avLst/>
              <a:gdLst/>
              <a:ahLst/>
              <a:cxnLst/>
              <a:rect l="l" t="t" r="r" b="b"/>
              <a:pathLst>
                <a:path w="803910" h="803910">
                  <a:moveTo>
                    <a:pt x="0" y="154051"/>
                  </a:moveTo>
                  <a:cubicBezTo>
                    <a:pt x="0" y="68961"/>
                    <a:pt x="68961" y="0"/>
                    <a:pt x="154051" y="0"/>
                  </a:cubicBezTo>
                  <a:lnTo>
                    <a:pt x="649859" y="0"/>
                  </a:lnTo>
                  <a:lnTo>
                    <a:pt x="649859" y="6350"/>
                  </a:lnTo>
                  <a:lnTo>
                    <a:pt x="649859" y="0"/>
                  </a:lnTo>
                  <a:cubicBezTo>
                    <a:pt x="734949" y="0"/>
                    <a:pt x="803910" y="68961"/>
                    <a:pt x="803910" y="154051"/>
                  </a:cubicBezTo>
                  <a:lnTo>
                    <a:pt x="797560" y="154051"/>
                  </a:lnTo>
                  <a:lnTo>
                    <a:pt x="803910" y="154051"/>
                  </a:lnTo>
                  <a:lnTo>
                    <a:pt x="803910" y="649859"/>
                  </a:lnTo>
                  <a:lnTo>
                    <a:pt x="797560" y="649859"/>
                  </a:lnTo>
                  <a:lnTo>
                    <a:pt x="803910" y="649859"/>
                  </a:lnTo>
                  <a:cubicBezTo>
                    <a:pt x="803910" y="734949"/>
                    <a:pt x="734949" y="803910"/>
                    <a:pt x="649859" y="803910"/>
                  </a:cubicBezTo>
                  <a:lnTo>
                    <a:pt x="649859" y="797560"/>
                  </a:lnTo>
                  <a:lnTo>
                    <a:pt x="649859" y="803910"/>
                  </a:lnTo>
                  <a:lnTo>
                    <a:pt x="154051" y="803910"/>
                  </a:lnTo>
                  <a:lnTo>
                    <a:pt x="154051" y="797560"/>
                  </a:lnTo>
                  <a:lnTo>
                    <a:pt x="154051" y="803910"/>
                  </a:lnTo>
                  <a:cubicBezTo>
                    <a:pt x="68961" y="803910"/>
                    <a:pt x="0" y="734949"/>
                    <a:pt x="0" y="649859"/>
                  </a:cubicBezTo>
                  <a:lnTo>
                    <a:pt x="0" y="154051"/>
                  </a:lnTo>
                  <a:lnTo>
                    <a:pt x="6350" y="154051"/>
                  </a:lnTo>
                  <a:lnTo>
                    <a:pt x="0" y="154051"/>
                  </a:lnTo>
                  <a:moveTo>
                    <a:pt x="12700" y="154051"/>
                  </a:moveTo>
                  <a:lnTo>
                    <a:pt x="12700" y="649859"/>
                  </a:lnTo>
                  <a:lnTo>
                    <a:pt x="6350" y="649859"/>
                  </a:lnTo>
                  <a:lnTo>
                    <a:pt x="12700" y="649859"/>
                  </a:lnTo>
                  <a:cubicBezTo>
                    <a:pt x="12700" y="727837"/>
                    <a:pt x="75946" y="791210"/>
                    <a:pt x="154051" y="791210"/>
                  </a:cubicBezTo>
                  <a:lnTo>
                    <a:pt x="649859" y="791210"/>
                  </a:lnTo>
                  <a:cubicBezTo>
                    <a:pt x="727964" y="791210"/>
                    <a:pt x="791210" y="727964"/>
                    <a:pt x="791210" y="649859"/>
                  </a:cubicBezTo>
                  <a:lnTo>
                    <a:pt x="791210" y="154051"/>
                  </a:lnTo>
                  <a:cubicBezTo>
                    <a:pt x="791210" y="75946"/>
                    <a:pt x="727837" y="12700"/>
                    <a:pt x="649859" y="12700"/>
                  </a:cubicBezTo>
                  <a:lnTo>
                    <a:pt x="154051" y="12700"/>
                  </a:lnTo>
                  <a:lnTo>
                    <a:pt x="154051" y="6350"/>
                  </a:lnTo>
                  <a:lnTo>
                    <a:pt x="154051" y="12700"/>
                  </a:lnTo>
                  <a:cubicBezTo>
                    <a:pt x="75946" y="12700"/>
                    <a:pt x="12700" y="75946"/>
                    <a:pt x="12700" y="154051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1100101" y="4838899"/>
            <a:ext cx="408459" cy="681532"/>
            <a:chOff x="0" y="0"/>
            <a:chExt cx="316112" cy="527447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316112" cy="527447"/>
            </a:xfrm>
            <a:custGeom>
              <a:avLst/>
              <a:gdLst/>
              <a:ahLst/>
              <a:cxnLst/>
              <a:rect l="l" t="t" r="r" b="b"/>
              <a:pathLst>
                <a:path w="316112" h="527447">
                  <a:moveTo>
                    <a:pt x="0" y="0"/>
                  </a:moveTo>
                  <a:lnTo>
                    <a:pt x="316112" y="0"/>
                  </a:lnTo>
                  <a:lnTo>
                    <a:pt x="316112" y="527447"/>
                  </a:lnTo>
                  <a:lnTo>
                    <a:pt x="0" y="5274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38100"/>
              <a:ext cx="316112" cy="489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62"/>
                </a:lnSpc>
              </a:pPr>
              <a:r>
                <a:rPr lang="en-US" sz="3062" b="1" spc="-9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2769245" y="4835872"/>
            <a:ext cx="3296841" cy="411956"/>
            <a:chOff x="0" y="0"/>
            <a:chExt cx="4395788" cy="54927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395788" cy="549275"/>
            </a:xfrm>
            <a:custGeom>
              <a:avLst/>
              <a:gdLst/>
              <a:ahLst/>
              <a:cxnLst/>
              <a:rect l="l" t="t" r="r" b="b"/>
              <a:pathLst>
                <a:path w="4395788" h="549275">
                  <a:moveTo>
                    <a:pt x="0" y="0"/>
                  </a:moveTo>
                  <a:lnTo>
                    <a:pt x="4395788" y="0"/>
                  </a:lnTo>
                  <a:lnTo>
                    <a:pt x="4395788" y="549275"/>
                  </a:lnTo>
                  <a:lnTo>
                    <a:pt x="0" y="5492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19050"/>
              <a:ext cx="4395788" cy="5683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562" b="1" spc="-77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Λύση προκαταβολής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2769245" y="5406033"/>
            <a:ext cx="9065871" cy="1687711"/>
            <a:chOff x="0" y="0"/>
            <a:chExt cx="12087828" cy="2250282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2087828" cy="2250282"/>
            </a:xfrm>
            <a:custGeom>
              <a:avLst/>
              <a:gdLst/>
              <a:ahLst/>
              <a:cxnLst/>
              <a:rect l="l" t="t" r="r" b="b"/>
              <a:pathLst>
                <a:path w="12087828" h="2250282">
                  <a:moveTo>
                    <a:pt x="0" y="0"/>
                  </a:moveTo>
                  <a:lnTo>
                    <a:pt x="12087828" y="0"/>
                  </a:lnTo>
                  <a:lnTo>
                    <a:pt x="12087828" y="2250282"/>
                  </a:lnTo>
                  <a:lnTo>
                    <a:pt x="0" y="225028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95250"/>
              <a:ext cx="12087828" cy="23455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2"/>
                </a:lnSpc>
              </a:pPr>
              <a:r>
                <a:rPr lang="en-US" sz="2062" spc="-41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Υιοθετήθηκε η λύση να δοθεί μια προκαταβολή μέχρι την τελική αποπληρωμή της αξίας της περιουσίας πού εγκαταλείφθηκε στην Τουρκία, αφού πρώτα το ελληνικό Δημόσιο προέβαινε σε προσωρινή εκτίμησή της.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586731" y="8200132"/>
            <a:ext cx="923032" cy="28575"/>
            <a:chOff x="0" y="0"/>
            <a:chExt cx="1230710" cy="381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230757" cy="38100"/>
            </a:xfrm>
            <a:custGeom>
              <a:avLst/>
              <a:gdLst/>
              <a:ahLst/>
              <a:cxnLst/>
              <a:rect l="l" t="t" r="r" b="b"/>
              <a:pathLst>
                <a:path w="1230757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211707" y="0"/>
                  </a:lnTo>
                  <a:cubicBezTo>
                    <a:pt x="1222248" y="0"/>
                    <a:pt x="1230757" y="8509"/>
                    <a:pt x="1230757" y="19050"/>
                  </a:cubicBezTo>
                  <a:cubicBezTo>
                    <a:pt x="1230757" y="29591"/>
                    <a:pt x="1222121" y="38100"/>
                    <a:pt x="1211707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1017166" y="7913042"/>
            <a:ext cx="602902" cy="602902"/>
            <a:chOff x="0" y="0"/>
            <a:chExt cx="803870" cy="803870"/>
          </a:xfrm>
        </p:grpSpPr>
        <p:sp>
          <p:nvSpPr>
            <p:cNvPr id="42" name="Freeform 42"/>
            <p:cNvSpPr/>
            <p:nvPr/>
          </p:nvSpPr>
          <p:spPr>
            <a:xfrm>
              <a:off x="6350" y="6350"/>
              <a:ext cx="791210" cy="791210"/>
            </a:xfrm>
            <a:custGeom>
              <a:avLst/>
              <a:gdLst/>
              <a:ahLst/>
              <a:cxnLst/>
              <a:rect l="l" t="t" r="r" b="b"/>
              <a:pathLst>
                <a:path w="791210" h="791210">
                  <a:moveTo>
                    <a:pt x="0" y="147701"/>
                  </a:moveTo>
                  <a:cubicBezTo>
                    <a:pt x="0" y="66167"/>
                    <a:pt x="66167" y="0"/>
                    <a:pt x="147701" y="0"/>
                  </a:cubicBezTo>
                  <a:lnTo>
                    <a:pt x="643509" y="0"/>
                  </a:lnTo>
                  <a:cubicBezTo>
                    <a:pt x="725043" y="0"/>
                    <a:pt x="791210" y="66167"/>
                    <a:pt x="791210" y="147701"/>
                  </a:cubicBezTo>
                  <a:lnTo>
                    <a:pt x="791210" y="643509"/>
                  </a:lnTo>
                  <a:cubicBezTo>
                    <a:pt x="791210" y="725043"/>
                    <a:pt x="725043" y="791210"/>
                    <a:pt x="643509" y="791210"/>
                  </a:cubicBezTo>
                  <a:lnTo>
                    <a:pt x="147701" y="791210"/>
                  </a:lnTo>
                  <a:cubicBezTo>
                    <a:pt x="66167" y="791210"/>
                    <a:pt x="0" y="725043"/>
                    <a:pt x="0" y="643509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803910" cy="803910"/>
            </a:xfrm>
            <a:custGeom>
              <a:avLst/>
              <a:gdLst/>
              <a:ahLst/>
              <a:cxnLst/>
              <a:rect l="l" t="t" r="r" b="b"/>
              <a:pathLst>
                <a:path w="803910" h="803910">
                  <a:moveTo>
                    <a:pt x="0" y="154051"/>
                  </a:moveTo>
                  <a:cubicBezTo>
                    <a:pt x="0" y="68961"/>
                    <a:pt x="68961" y="0"/>
                    <a:pt x="154051" y="0"/>
                  </a:cubicBezTo>
                  <a:lnTo>
                    <a:pt x="649859" y="0"/>
                  </a:lnTo>
                  <a:lnTo>
                    <a:pt x="649859" y="6350"/>
                  </a:lnTo>
                  <a:lnTo>
                    <a:pt x="649859" y="0"/>
                  </a:lnTo>
                  <a:cubicBezTo>
                    <a:pt x="734949" y="0"/>
                    <a:pt x="803910" y="68961"/>
                    <a:pt x="803910" y="154051"/>
                  </a:cubicBezTo>
                  <a:lnTo>
                    <a:pt x="797560" y="154051"/>
                  </a:lnTo>
                  <a:lnTo>
                    <a:pt x="803910" y="154051"/>
                  </a:lnTo>
                  <a:lnTo>
                    <a:pt x="803910" y="649859"/>
                  </a:lnTo>
                  <a:lnTo>
                    <a:pt x="797560" y="649859"/>
                  </a:lnTo>
                  <a:lnTo>
                    <a:pt x="803910" y="649859"/>
                  </a:lnTo>
                  <a:cubicBezTo>
                    <a:pt x="803910" y="734949"/>
                    <a:pt x="734949" y="803910"/>
                    <a:pt x="649859" y="803910"/>
                  </a:cubicBezTo>
                  <a:lnTo>
                    <a:pt x="649859" y="797560"/>
                  </a:lnTo>
                  <a:lnTo>
                    <a:pt x="649859" y="803910"/>
                  </a:lnTo>
                  <a:lnTo>
                    <a:pt x="154051" y="803910"/>
                  </a:lnTo>
                  <a:lnTo>
                    <a:pt x="154051" y="797560"/>
                  </a:lnTo>
                  <a:lnTo>
                    <a:pt x="154051" y="803910"/>
                  </a:lnTo>
                  <a:cubicBezTo>
                    <a:pt x="68961" y="803910"/>
                    <a:pt x="0" y="734949"/>
                    <a:pt x="0" y="649859"/>
                  </a:cubicBezTo>
                  <a:lnTo>
                    <a:pt x="0" y="154051"/>
                  </a:lnTo>
                  <a:lnTo>
                    <a:pt x="6350" y="154051"/>
                  </a:lnTo>
                  <a:lnTo>
                    <a:pt x="0" y="154051"/>
                  </a:lnTo>
                  <a:moveTo>
                    <a:pt x="12700" y="154051"/>
                  </a:moveTo>
                  <a:lnTo>
                    <a:pt x="12700" y="649859"/>
                  </a:lnTo>
                  <a:lnTo>
                    <a:pt x="6350" y="649859"/>
                  </a:lnTo>
                  <a:lnTo>
                    <a:pt x="12700" y="649859"/>
                  </a:lnTo>
                  <a:cubicBezTo>
                    <a:pt x="12700" y="727837"/>
                    <a:pt x="75946" y="791210"/>
                    <a:pt x="154051" y="791210"/>
                  </a:cubicBezTo>
                  <a:lnTo>
                    <a:pt x="649859" y="791210"/>
                  </a:lnTo>
                  <a:cubicBezTo>
                    <a:pt x="727964" y="791210"/>
                    <a:pt x="791210" y="727964"/>
                    <a:pt x="791210" y="649859"/>
                  </a:cubicBezTo>
                  <a:lnTo>
                    <a:pt x="791210" y="154051"/>
                  </a:lnTo>
                  <a:cubicBezTo>
                    <a:pt x="791210" y="75946"/>
                    <a:pt x="727837" y="12700"/>
                    <a:pt x="649859" y="12700"/>
                  </a:cubicBezTo>
                  <a:lnTo>
                    <a:pt x="154051" y="12700"/>
                  </a:lnTo>
                  <a:lnTo>
                    <a:pt x="154051" y="6350"/>
                  </a:lnTo>
                  <a:lnTo>
                    <a:pt x="154051" y="12700"/>
                  </a:lnTo>
                  <a:cubicBezTo>
                    <a:pt x="75946" y="12700"/>
                    <a:pt x="12700" y="75946"/>
                    <a:pt x="12700" y="154051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1107059" y="7856414"/>
            <a:ext cx="423117" cy="687437"/>
            <a:chOff x="0" y="0"/>
            <a:chExt cx="324643" cy="527447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324643" cy="527447"/>
            </a:xfrm>
            <a:custGeom>
              <a:avLst/>
              <a:gdLst/>
              <a:ahLst/>
              <a:cxnLst/>
              <a:rect l="l" t="t" r="r" b="b"/>
              <a:pathLst>
                <a:path w="324643" h="527447">
                  <a:moveTo>
                    <a:pt x="0" y="0"/>
                  </a:moveTo>
                  <a:lnTo>
                    <a:pt x="324643" y="0"/>
                  </a:lnTo>
                  <a:lnTo>
                    <a:pt x="324643" y="527447"/>
                  </a:lnTo>
                  <a:lnTo>
                    <a:pt x="0" y="52744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38100"/>
              <a:ext cx="324643" cy="4893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3062"/>
                </a:lnSpc>
              </a:pPr>
              <a:r>
                <a:rPr lang="en-US" sz="3062" b="1" spc="-9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2769245" y="7884914"/>
            <a:ext cx="3872805" cy="411956"/>
            <a:chOff x="0" y="0"/>
            <a:chExt cx="5163740" cy="549275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5163740" cy="549275"/>
            </a:xfrm>
            <a:custGeom>
              <a:avLst/>
              <a:gdLst/>
              <a:ahLst/>
              <a:cxnLst/>
              <a:rect l="l" t="t" r="r" b="b"/>
              <a:pathLst>
                <a:path w="5163740" h="549275">
                  <a:moveTo>
                    <a:pt x="0" y="0"/>
                  </a:moveTo>
                  <a:lnTo>
                    <a:pt x="5163740" y="0"/>
                  </a:lnTo>
                  <a:lnTo>
                    <a:pt x="5163740" y="549275"/>
                  </a:lnTo>
                  <a:lnTo>
                    <a:pt x="0" y="5492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19050"/>
              <a:ext cx="5163740" cy="56832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187"/>
                </a:lnSpc>
              </a:pPr>
              <a:r>
                <a:rPr lang="en-US" sz="2562" b="1" spc="-77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Ρόλος Εθνικής Τράπεζας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2769245" y="8455075"/>
            <a:ext cx="7737722" cy="843855"/>
            <a:chOff x="0" y="0"/>
            <a:chExt cx="10316963" cy="1125140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10316963" cy="1125140"/>
            </a:xfrm>
            <a:custGeom>
              <a:avLst/>
              <a:gdLst/>
              <a:ahLst/>
              <a:cxnLst/>
              <a:rect l="l" t="t" r="r" b="b"/>
              <a:pathLst>
                <a:path w="10316963" h="1125140">
                  <a:moveTo>
                    <a:pt x="0" y="0"/>
                  </a:moveTo>
                  <a:lnTo>
                    <a:pt x="10316963" y="0"/>
                  </a:lnTo>
                  <a:lnTo>
                    <a:pt x="10316963" y="1125140"/>
                  </a:lnTo>
                  <a:lnTo>
                    <a:pt x="0" y="112514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95250"/>
              <a:ext cx="10316963" cy="122039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312"/>
                </a:lnSpc>
              </a:pPr>
              <a:r>
                <a:rPr lang="en-US" sz="2062" spc="-41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Η Εθνική Τράπεζα ανέλαβε να πληρώσει στους ανταλλάξιμους την προκαταβολή αυτή.</a:t>
              </a:r>
            </a:p>
          </p:txBody>
        </p:sp>
      </p:grpSp>
      <p:sp>
        <p:nvSpPr>
          <p:cNvPr id="53" name="Freeform 53"/>
          <p:cNvSpPr/>
          <p:nvPr/>
        </p:nvSpPr>
        <p:spPr>
          <a:xfrm rot="5400000">
            <a:off x="10006718" y="2005718"/>
            <a:ext cx="10287000" cy="6275564"/>
          </a:xfrm>
          <a:custGeom>
            <a:avLst/>
            <a:gdLst/>
            <a:ahLst/>
            <a:cxnLst/>
            <a:rect l="l" t="t" r="r" b="b"/>
            <a:pathLst>
              <a:path w="10287000" h="6275564">
                <a:moveTo>
                  <a:pt x="0" y="0"/>
                </a:moveTo>
                <a:lnTo>
                  <a:pt x="10287000" y="0"/>
                </a:lnTo>
                <a:lnTo>
                  <a:pt x="10287000" y="6275564"/>
                </a:lnTo>
                <a:lnTo>
                  <a:pt x="0" y="62755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878" t="-12697" r="-6878" b="-3847"/>
            </a:stretch>
          </a:blipFill>
        </p:spPr>
      </p:sp>
      <p:sp>
        <p:nvSpPr>
          <p:cNvPr id="54" name="TextBox 54"/>
          <p:cNvSpPr txBox="1"/>
          <p:nvPr/>
        </p:nvSpPr>
        <p:spPr>
          <a:xfrm>
            <a:off x="5938783" y="9543604"/>
            <a:ext cx="5896333" cy="333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562"/>
              </a:lnSpc>
              <a:spcBef>
                <a:spcPct val="0"/>
              </a:spcBef>
            </a:pPr>
            <a:r>
              <a:rPr lang="en-US" sz="2050" b="1" spc="-62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Ομόλογο από την αποζημίωση των ανταλλαξίμων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92237" y="1606749"/>
            <a:ext cx="11944052" cy="1132367"/>
            <a:chOff x="0" y="0"/>
            <a:chExt cx="15925403" cy="150982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5925405" cy="1509823"/>
            </a:xfrm>
            <a:custGeom>
              <a:avLst/>
              <a:gdLst/>
              <a:ahLst/>
              <a:cxnLst/>
              <a:rect l="l" t="t" r="r" b="b"/>
              <a:pathLst>
                <a:path w="15925405" h="1509823">
                  <a:moveTo>
                    <a:pt x="0" y="0"/>
                  </a:moveTo>
                  <a:lnTo>
                    <a:pt x="15925405" y="0"/>
                  </a:lnTo>
                  <a:lnTo>
                    <a:pt x="15925405" y="1509823"/>
                  </a:lnTo>
                  <a:lnTo>
                    <a:pt x="0" y="150982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5925403" cy="156697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 spc="-167" dirty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Διαδικασία εκτίμησης περιουσιών</a:t>
              </a:r>
            </a:p>
          </p:txBody>
        </p:sp>
      </p:grpSp>
      <p:sp>
        <p:nvSpPr>
          <p:cNvPr id="9" name="Freeform 9" descr="preencoded.png"/>
          <p:cNvSpPr/>
          <p:nvPr/>
        </p:nvSpPr>
        <p:spPr>
          <a:xfrm>
            <a:off x="992238" y="3059757"/>
            <a:ext cx="4075808" cy="1134070"/>
          </a:xfrm>
          <a:custGeom>
            <a:avLst/>
            <a:gdLst/>
            <a:ahLst/>
            <a:cxnLst/>
            <a:rect l="l" t="t" r="r" b="b"/>
            <a:pathLst>
              <a:path w="4075808" h="1134070">
                <a:moveTo>
                  <a:pt x="0" y="0"/>
                </a:moveTo>
                <a:lnTo>
                  <a:pt x="4075807" y="0"/>
                </a:lnTo>
                <a:lnTo>
                  <a:pt x="4075807" y="1134070"/>
                </a:lnTo>
                <a:lnTo>
                  <a:pt x="0" y="113407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7" r="-37"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1275755" y="4619030"/>
            <a:ext cx="3508772" cy="442912"/>
            <a:chOff x="0" y="0"/>
            <a:chExt cx="4678363" cy="5905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678363" cy="590550"/>
            </a:xfrm>
            <a:custGeom>
              <a:avLst/>
              <a:gdLst/>
              <a:ahLst/>
              <a:cxnLst/>
              <a:rect l="l" t="t" r="r" b="b"/>
              <a:pathLst>
                <a:path w="4678363" h="590550">
                  <a:moveTo>
                    <a:pt x="0" y="0"/>
                  </a:moveTo>
                  <a:lnTo>
                    <a:pt x="4678363" y="0"/>
                  </a:lnTo>
                  <a:lnTo>
                    <a:pt x="4678363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678363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Υποβολή δηλώσεων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1271289" y="5685681"/>
            <a:ext cx="3508772" cy="2721769"/>
            <a:chOff x="0" y="0"/>
            <a:chExt cx="4678363" cy="362902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678363" cy="3629025"/>
            </a:xfrm>
            <a:custGeom>
              <a:avLst/>
              <a:gdLst/>
              <a:ahLst/>
              <a:cxnLst/>
              <a:rect l="l" t="t" r="r" b="b"/>
              <a:pathLst>
                <a:path w="4678363" h="3629025">
                  <a:moveTo>
                    <a:pt x="0" y="0"/>
                  </a:moveTo>
                  <a:lnTo>
                    <a:pt x="4678363" y="0"/>
                  </a:lnTo>
                  <a:lnTo>
                    <a:pt x="4678363" y="3629025"/>
                  </a:lnTo>
                  <a:lnTo>
                    <a:pt x="0" y="36290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4678363" cy="37147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Η προσωρινή εκτίμηση των περιουσιών έγινε με βάση τις δηλώσεις που υποβλήθηκαν στα κατά τόπους Γραφεία Ανταλλαγής.</a:t>
              </a:r>
            </a:p>
          </p:txBody>
        </p:sp>
      </p:grpSp>
      <p:sp>
        <p:nvSpPr>
          <p:cNvPr id="16" name="Freeform 16" descr="preencoded.png"/>
          <p:cNvSpPr/>
          <p:nvPr/>
        </p:nvSpPr>
        <p:spPr>
          <a:xfrm>
            <a:off x="5068044" y="3059757"/>
            <a:ext cx="4075956" cy="1134070"/>
          </a:xfrm>
          <a:custGeom>
            <a:avLst/>
            <a:gdLst/>
            <a:ahLst/>
            <a:cxnLst/>
            <a:rect l="l" t="t" r="r" b="b"/>
            <a:pathLst>
              <a:path w="4075956" h="1134070">
                <a:moveTo>
                  <a:pt x="0" y="0"/>
                </a:moveTo>
                <a:lnTo>
                  <a:pt x="4075956" y="0"/>
                </a:lnTo>
                <a:lnTo>
                  <a:pt x="4075956" y="1134070"/>
                </a:lnTo>
                <a:lnTo>
                  <a:pt x="0" y="113407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5" r="-35"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5351561" y="4619030"/>
            <a:ext cx="3508921" cy="885825"/>
            <a:chOff x="0" y="0"/>
            <a:chExt cx="4678562" cy="11811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678562" cy="1181100"/>
            </a:xfrm>
            <a:custGeom>
              <a:avLst/>
              <a:gdLst/>
              <a:ahLst/>
              <a:cxnLst/>
              <a:rect l="l" t="t" r="r" b="b"/>
              <a:pathLst>
                <a:path w="4678562" h="1181100">
                  <a:moveTo>
                    <a:pt x="0" y="0"/>
                  </a:moveTo>
                  <a:lnTo>
                    <a:pt x="4678562" y="0"/>
                  </a:lnTo>
                  <a:lnTo>
                    <a:pt x="4678562" y="1181100"/>
                  </a:lnTo>
                  <a:lnTo>
                    <a:pt x="0" y="1181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678562" cy="1219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Εξέταση από επιτροπές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5351561" y="5674965"/>
            <a:ext cx="3508921" cy="2721769"/>
            <a:chOff x="0" y="0"/>
            <a:chExt cx="4678562" cy="362902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678562" cy="3629025"/>
            </a:xfrm>
            <a:custGeom>
              <a:avLst/>
              <a:gdLst/>
              <a:ahLst/>
              <a:cxnLst/>
              <a:rect l="l" t="t" r="r" b="b"/>
              <a:pathLst>
                <a:path w="4678562" h="3629025">
                  <a:moveTo>
                    <a:pt x="0" y="0"/>
                  </a:moveTo>
                  <a:lnTo>
                    <a:pt x="4678562" y="0"/>
                  </a:lnTo>
                  <a:lnTo>
                    <a:pt x="4678562" y="3629025"/>
                  </a:lnTo>
                  <a:lnTo>
                    <a:pt x="0" y="36290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4678562" cy="37147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Οι αιτήσεις των δικαιούχων θα εξετάζονταν από ειδικές επιτροπές προσφύγων, συμπατριωτών των ενδιαφερομένων.</a:t>
              </a:r>
            </a:p>
          </p:txBody>
        </p:sp>
      </p:grpSp>
      <p:sp>
        <p:nvSpPr>
          <p:cNvPr id="23" name="Freeform 23" descr="preencoded.png"/>
          <p:cNvSpPr/>
          <p:nvPr/>
        </p:nvSpPr>
        <p:spPr>
          <a:xfrm>
            <a:off x="9144000" y="3059757"/>
            <a:ext cx="4075807" cy="1134070"/>
          </a:xfrm>
          <a:custGeom>
            <a:avLst/>
            <a:gdLst/>
            <a:ahLst/>
            <a:cxnLst/>
            <a:rect l="l" t="t" r="r" b="b"/>
            <a:pathLst>
              <a:path w="4075807" h="1134070">
                <a:moveTo>
                  <a:pt x="0" y="0"/>
                </a:moveTo>
                <a:lnTo>
                  <a:pt x="4075807" y="0"/>
                </a:lnTo>
                <a:lnTo>
                  <a:pt x="4075807" y="1134070"/>
                </a:lnTo>
                <a:lnTo>
                  <a:pt x="0" y="113407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7" r="-37"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9427518" y="4619030"/>
            <a:ext cx="3508772" cy="442912"/>
            <a:chOff x="0" y="0"/>
            <a:chExt cx="4678363" cy="5905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678363" cy="590550"/>
            </a:xfrm>
            <a:custGeom>
              <a:avLst/>
              <a:gdLst/>
              <a:ahLst/>
              <a:cxnLst/>
              <a:rect l="l" t="t" r="r" b="b"/>
              <a:pathLst>
                <a:path w="4678363" h="590550">
                  <a:moveTo>
                    <a:pt x="0" y="0"/>
                  </a:moveTo>
                  <a:lnTo>
                    <a:pt x="4678363" y="0"/>
                  </a:lnTo>
                  <a:lnTo>
                    <a:pt x="4678363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4678363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Αναθεώρηση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9427518" y="5685681"/>
            <a:ext cx="3508772" cy="1814512"/>
            <a:chOff x="0" y="0"/>
            <a:chExt cx="4678363" cy="241935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4678363" cy="2419350"/>
            </a:xfrm>
            <a:custGeom>
              <a:avLst/>
              <a:gdLst/>
              <a:ahLst/>
              <a:cxnLst/>
              <a:rect l="l" t="t" r="r" b="b"/>
              <a:pathLst>
                <a:path w="4678363" h="2419350">
                  <a:moveTo>
                    <a:pt x="0" y="0"/>
                  </a:moveTo>
                  <a:lnTo>
                    <a:pt x="4678363" y="0"/>
                  </a:lnTo>
                  <a:lnTo>
                    <a:pt x="4678363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4678363" cy="2505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Εάν θεωρούνταν ανακριβείς, προβλεπόταν αναθεώρησή τους από ένα Ανώτατο Συμβούλιο.</a:t>
              </a:r>
            </a:p>
          </p:txBody>
        </p:sp>
      </p:grpSp>
      <p:sp>
        <p:nvSpPr>
          <p:cNvPr id="30" name="Freeform 30" descr="preencoded.png"/>
          <p:cNvSpPr/>
          <p:nvPr/>
        </p:nvSpPr>
        <p:spPr>
          <a:xfrm>
            <a:off x="13219807" y="3059757"/>
            <a:ext cx="4075956" cy="1134070"/>
          </a:xfrm>
          <a:custGeom>
            <a:avLst/>
            <a:gdLst/>
            <a:ahLst/>
            <a:cxnLst/>
            <a:rect l="l" t="t" r="r" b="b"/>
            <a:pathLst>
              <a:path w="4075956" h="1134070">
                <a:moveTo>
                  <a:pt x="0" y="0"/>
                </a:moveTo>
                <a:lnTo>
                  <a:pt x="4075957" y="0"/>
                </a:lnTo>
                <a:lnTo>
                  <a:pt x="4075957" y="1134070"/>
                </a:lnTo>
                <a:lnTo>
                  <a:pt x="0" y="11340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5" r="-35"/>
            </a:stretch>
          </a:blipFill>
        </p:spPr>
      </p:sp>
      <p:grpSp>
        <p:nvGrpSpPr>
          <p:cNvPr id="31" name="Group 31"/>
          <p:cNvGrpSpPr/>
          <p:nvPr/>
        </p:nvGrpSpPr>
        <p:grpSpPr>
          <a:xfrm>
            <a:off x="13503325" y="4619030"/>
            <a:ext cx="3641675" cy="885825"/>
            <a:chOff x="0" y="0"/>
            <a:chExt cx="4678562" cy="11811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678562" cy="1181100"/>
            </a:xfrm>
            <a:custGeom>
              <a:avLst/>
              <a:gdLst/>
              <a:ahLst/>
              <a:cxnLst/>
              <a:rect l="l" t="t" r="r" b="b"/>
              <a:pathLst>
                <a:path w="4678562" h="1181100">
                  <a:moveTo>
                    <a:pt x="0" y="0"/>
                  </a:moveTo>
                  <a:lnTo>
                    <a:pt x="4678562" y="0"/>
                  </a:lnTo>
                  <a:lnTo>
                    <a:pt x="4678562" y="1181100"/>
                  </a:lnTo>
                  <a:lnTo>
                    <a:pt x="0" y="1181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4678562" cy="1219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Καθορισμός αποζημίωσης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3503325" y="5674965"/>
            <a:ext cx="3508921" cy="1814512"/>
            <a:chOff x="0" y="0"/>
            <a:chExt cx="4678562" cy="2419350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4678562" cy="2419350"/>
            </a:xfrm>
            <a:custGeom>
              <a:avLst/>
              <a:gdLst/>
              <a:ahLst/>
              <a:cxnLst/>
              <a:rect l="l" t="t" r="r" b="b"/>
              <a:pathLst>
                <a:path w="4678562" h="2419350">
                  <a:moveTo>
                    <a:pt x="0" y="0"/>
                  </a:moveTo>
                  <a:lnTo>
                    <a:pt x="4678562" y="0"/>
                  </a:lnTo>
                  <a:lnTo>
                    <a:pt x="4678562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85725"/>
              <a:ext cx="4678562" cy="2505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Καθορίστηκαν επίσης τα περιουσιακά στοιχεία για τα οποία καταβαλλόταν αποζημίωση.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92238" y="1264146"/>
            <a:ext cx="10141298" cy="885974"/>
            <a:chOff x="0" y="0"/>
            <a:chExt cx="13521730" cy="118129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3521730" cy="1181298"/>
            </a:xfrm>
            <a:custGeom>
              <a:avLst/>
              <a:gdLst/>
              <a:ahLst/>
              <a:cxnLst/>
              <a:rect l="l" t="t" r="r" b="b"/>
              <a:pathLst>
                <a:path w="13521730" h="1181298">
                  <a:moveTo>
                    <a:pt x="0" y="0"/>
                  </a:moveTo>
                  <a:lnTo>
                    <a:pt x="13521730" y="0"/>
                  </a:lnTo>
                  <a:lnTo>
                    <a:pt x="13521730" y="1181298"/>
                  </a:lnTo>
                  <a:lnTo>
                    <a:pt x="0" y="118129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13521730" cy="123844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 spc="-167" dirty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Οριστική εκτίμηση περιουσιών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92238" y="3125986"/>
            <a:ext cx="4873378" cy="885825"/>
            <a:chOff x="0" y="0"/>
            <a:chExt cx="6497837" cy="11811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6497837" cy="1181100"/>
            </a:xfrm>
            <a:custGeom>
              <a:avLst/>
              <a:gdLst/>
              <a:ahLst/>
              <a:cxnLst/>
              <a:rect l="l" t="t" r="r" b="b"/>
              <a:pathLst>
                <a:path w="6497837" h="1181100">
                  <a:moveTo>
                    <a:pt x="0" y="0"/>
                  </a:moveTo>
                  <a:lnTo>
                    <a:pt x="6497837" y="0"/>
                  </a:lnTo>
                  <a:lnTo>
                    <a:pt x="6497837" y="1181100"/>
                  </a:lnTo>
                  <a:lnTo>
                    <a:pt x="0" y="11811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6497837" cy="12192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Πρωτοβάθμιες Επιτροπές Εκτίμησης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992238" y="4181921"/>
            <a:ext cx="4873378" cy="1360885"/>
            <a:chOff x="0" y="0"/>
            <a:chExt cx="6497837" cy="181451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497837" cy="1814513"/>
            </a:xfrm>
            <a:custGeom>
              <a:avLst/>
              <a:gdLst/>
              <a:ahLst/>
              <a:cxnLst/>
              <a:rect l="l" t="t" r="r" b="b"/>
              <a:pathLst>
                <a:path w="6497837" h="1814513">
                  <a:moveTo>
                    <a:pt x="0" y="0"/>
                  </a:moveTo>
                  <a:lnTo>
                    <a:pt x="6497837" y="0"/>
                  </a:lnTo>
                  <a:lnTo>
                    <a:pt x="6497837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-85725"/>
              <a:ext cx="6497837" cy="19002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Συστάθηκαν για την οριστική εκτίμηση των περιουσιών που εγκαταλείφθηκαν στην Τουρκία.</a:t>
              </a:r>
            </a:p>
          </p:txBody>
        </p:sp>
      </p:grpSp>
      <p:sp>
        <p:nvSpPr>
          <p:cNvPr id="15" name="Freeform 15" descr="preencoded.png"/>
          <p:cNvSpPr/>
          <p:nvPr/>
        </p:nvSpPr>
        <p:spPr>
          <a:xfrm>
            <a:off x="6290816" y="3016895"/>
            <a:ext cx="5706219" cy="5706219"/>
          </a:xfrm>
          <a:custGeom>
            <a:avLst/>
            <a:gdLst/>
            <a:ahLst/>
            <a:cxnLst/>
            <a:rect l="l" t="t" r="r" b="b"/>
            <a:pathLst>
              <a:path w="5706219" h="5706219">
                <a:moveTo>
                  <a:pt x="0" y="0"/>
                </a:moveTo>
                <a:lnTo>
                  <a:pt x="5706219" y="0"/>
                </a:lnTo>
                <a:lnTo>
                  <a:pt x="5706219" y="5706219"/>
                </a:lnTo>
                <a:lnTo>
                  <a:pt x="0" y="57062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6" name="Group 16"/>
          <p:cNvGrpSpPr/>
          <p:nvPr/>
        </p:nvGrpSpPr>
        <p:grpSpPr>
          <a:xfrm>
            <a:off x="7924354" y="3952429"/>
            <a:ext cx="142131" cy="566886"/>
            <a:chOff x="0" y="0"/>
            <a:chExt cx="189508" cy="75584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9508" cy="755848"/>
            </a:xfrm>
            <a:custGeom>
              <a:avLst/>
              <a:gdLst/>
              <a:ahLst/>
              <a:cxnLst/>
              <a:rect l="l" t="t" r="r" b="b"/>
              <a:pathLst>
                <a:path w="189508" h="755848">
                  <a:moveTo>
                    <a:pt x="0" y="0"/>
                  </a:moveTo>
                  <a:lnTo>
                    <a:pt x="189508" y="0"/>
                  </a:lnTo>
                  <a:lnTo>
                    <a:pt x="189508" y="755848"/>
                  </a:lnTo>
                  <a:lnTo>
                    <a:pt x="0" y="7558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133350"/>
              <a:ext cx="189508" cy="8891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2422237" y="3574256"/>
            <a:ext cx="4552504" cy="442912"/>
            <a:chOff x="0" y="0"/>
            <a:chExt cx="6070005" cy="590550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6070005" cy="590550"/>
            </a:xfrm>
            <a:custGeom>
              <a:avLst/>
              <a:gdLst/>
              <a:ahLst/>
              <a:cxnLst/>
              <a:rect l="l" t="t" r="r" b="b"/>
              <a:pathLst>
                <a:path w="6070005" h="590550">
                  <a:moveTo>
                    <a:pt x="0" y="0"/>
                  </a:moveTo>
                  <a:lnTo>
                    <a:pt x="6070005" y="0"/>
                  </a:lnTo>
                  <a:lnTo>
                    <a:pt x="6070005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6070005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Δευτεροβάθμιες Επιτροπές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12422237" y="4187279"/>
            <a:ext cx="4873526" cy="907256"/>
            <a:chOff x="0" y="0"/>
            <a:chExt cx="6498035" cy="1209675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498035" cy="1209675"/>
            </a:xfrm>
            <a:custGeom>
              <a:avLst/>
              <a:gdLst/>
              <a:ahLst/>
              <a:cxnLst/>
              <a:rect l="l" t="t" r="r" b="b"/>
              <a:pathLst>
                <a:path w="6498035" h="1209675">
                  <a:moveTo>
                    <a:pt x="0" y="0"/>
                  </a:moveTo>
                  <a:lnTo>
                    <a:pt x="6498035" y="0"/>
                  </a:lnTo>
                  <a:lnTo>
                    <a:pt x="6498035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85725"/>
              <a:ext cx="6498035" cy="1295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Δημιουργήθηκαν για προβλήματα που ενδεχομένως θα ανέκυπταν.</a:t>
              </a:r>
            </a:p>
          </p:txBody>
        </p:sp>
      </p:grpSp>
      <p:sp>
        <p:nvSpPr>
          <p:cNvPr id="25" name="Freeform 25" descr="preencoded.png"/>
          <p:cNvSpPr/>
          <p:nvPr/>
        </p:nvSpPr>
        <p:spPr>
          <a:xfrm>
            <a:off x="6290816" y="3016895"/>
            <a:ext cx="5706219" cy="5706219"/>
          </a:xfrm>
          <a:custGeom>
            <a:avLst/>
            <a:gdLst/>
            <a:ahLst/>
            <a:cxnLst/>
            <a:rect l="l" t="t" r="r" b="b"/>
            <a:pathLst>
              <a:path w="5706219" h="5706219">
                <a:moveTo>
                  <a:pt x="0" y="0"/>
                </a:moveTo>
                <a:lnTo>
                  <a:pt x="5706219" y="0"/>
                </a:lnTo>
                <a:lnTo>
                  <a:pt x="5706219" y="5706219"/>
                </a:lnTo>
                <a:lnTo>
                  <a:pt x="0" y="57062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26" name="Group 26"/>
          <p:cNvGrpSpPr/>
          <p:nvPr/>
        </p:nvGrpSpPr>
        <p:grpSpPr>
          <a:xfrm>
            <a:off x="10671572" y="4438055"/>
            <a:ext cx="212378" cy="566886"/>
            <a:chOff x="0" y="0"/>
            <a:chExt cx="283170" cy="755848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283170" cy="755848"/>
            </a:xfrm>
            <a:custGeom>
              <a:avLst/>
              <a:gdLst/>
              <a:ahLst/>
              <a:cxnLst/>
              <a:rect l="l" t="t" r="r" b="b"/>
              <a:pathLst>
                <a:path w="283170" h="755848">
                  <a:moveTo>
                    <a:pt x="0" y="0"/>
                  </a:moveTo>
                  <a:lnTo>
                    <a:pt x="283170" y="0"/>
                  </a:lnTo>
                  <a:lnTo>
                    <a:pt x="283170" y="755848"/>
                  </a:lnTo>
                  <a:lnTo>
                    <a:pt x="0" y="7558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8" name="TextBox 28"/>
            <p:cNvSpPr txBox="1"/>
            <p:nvPr/>
          </p:nvSpPr>
          <p:spPr>
            <a:xfrm>
              <a:off x="0" y="-133350"/>
              <a:ext cx="283170" cy="8891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id="29" name="Group 29"/>
          <p:cNvGrpSpPr/>
          <p:nvPr/>
        </p:nvGrpSpPr>
        <p:grpSpPr>
          <a:xfrm>
            <a:off x="12422237" y="6186339"/>
            <a:ext cx="3830241" cy="442912"/>
            <a:chOff x="0" y="0"/>
            <a:chExt cx="5106988" cy="59055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5106988" cy="590550"/>
            </a:xfrm>
            <a:custGeom>
              <a:avLst/>
              <a:gdLst/>
              <a:ahLst/>
              <a:cxnLst/>
              <a:rect l="l" t="t" r="r" b="b"/>
              <a:pathLst>
                <a:path w="5106988" h="590550">
                  <a:moveTo>
                    <a:pt x="0" y="0"/>
                  </a:moveTo>
                  <a:lnTo>
                    <a:pt x="5106988" y="0"/>
                  </a:lnTo>
                  <a:lnTo>
                    <a:pt x="5106988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5106988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Χρονοβόρα διαδικασία</a:t>
              </a:r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2422237" y="6799361"/>
            <a:ext cx="4873526" cy="1814512"/>
            <a:chOff x="0" y="0"/>
            <a:chExt cx="6498035" cy="241935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6498035" cy="2419350"/>
            </a:xfrm>
            <a:custGeom>
              <a:avLst/>
              <a:gdLst/>
              <a:ahLst/>
              <a:cxnLst/>
              <a:rect l="l" t="t" r="r" b="b"/>
              <a:pathLst>
                <a:path w="6498035" h="2419350">
                  <a:moveTo>
                    <a:pt x="0" y="0"/>
                  </a:moveTo>
                  <a:lnTo>
                    <a:pt x="6498035" y="0"/>
                  </a:lnTo>
                  <a:lnTo>
                    <a:pt x="6498035" y="2419350"/>
                  </a:lnTo>
                  <a:lnTo>
                    <a:pt x="0" y="24193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4" name="TextBox 34"/>
            <p:cNvSpPr txBox="1"/>
            <p:nvPr/>
          </p:nvSpPr>
          <p:spPr>
            <a:xfrm>
              <a:off x="0" y="-85725"/>
              <a:ext cx="6498035" cy="2505075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Με την πάροδο του χρόνου η ολοκλήρωση του έργου της εκτίμησης των περιουσιών φαινόταν όλο και πιο μακρινή.</a:t>
              </a:r>
            </a:p>
          </p:txBody>
        </p:sp>
      </p:grpSp>
      <p:sp>
        <p:nvSpPr>
          <p:cNvPr id="35" name="Freeform 35" descr="preencoded.png"/>
          <p:cNvSpPr/>
          <p:nvPr/>
        </p:nvSpPr>
        <p:spPr>
          <a:xfrm>
            <a:off x="6290816" y="3016895"/>
            <a:ext cx="5706219" cy="5706219"/>
          </a:xfrm>
          <a:custGeom>
            <a:avLst/>
            <a:gdLst/>
            <a:ahLst/>
            <a:cxnLst/>
            <a:rect l="l" t="t" r="r" b="b"/>
            <a:pathLst>
              <a:path w="5706219" h="5706219">
                <a:moveTo>
                  <a:pt x="0" y="0"/>
                </a:moveTo>
                <a:lnTo>
                  <a:pt x="5706219" y="0"/>
                </a:lnTo>
                <a:lnTo>
                  <a:pt x="5706219" y="5706219"/>
                </a:lnTo>
                <a:lnTo>
                  <a:pt x="0" y="57062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36" name="Group 36"/>
          <p:cNvGrpSpPr/>
          <p:nvPr/>
        </p:nvGrpSpPr>
        <p:grpSpPr>
          <a:xfrm>
            <a:off x="10183117" y="7220396"/>
            <a:ext cx="218034" cy="566886"/>
            <a:chOff x="0" y="0"/>
            <a:chExt cx="290712" cy="75584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90712" cy="755848"/>
            </a:xfrm>
            <a:custGeom>
              <a:avLst/>
              <a:gdLst/>
              <a:ahLst/>
              <a:cxnLst/>
              <a:rect l="l" t="t" r="r" b="b"/>
              <a:pathLst>
                <a:path w="290712" h="755848">
                  <a:moveTo>
                    <a:pt x="0" y="0"/>
                  </a:moveTo>
                  <a:lnTo>
                    <a:pt x="290712" y="0"/>
                  </a:lnTo>
                  <a:lnTo>
                    <a:pt x="290712" y="755848"/>
                  </a:lnTo>
                  <a:lnTo>
                    <a:pt x="0" y="7558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133350"/>
              <a:ext cx="290712" cy="8891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2321570" y="6413152"/>
            <a:ext cx="3544044" cy="442912"/>
            <a:chOff x="0" y="0"/>
            <a:chExt cx="4725392" cy="59055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Προκλήσεις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992238" y="7026176"/>
            <a:ext cx="4873378" cy="1360885"/>
            <a:chOff x="0" y="0"/>
            <a:chExt cx="6497837" cy="1814513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6497837" cy="1814513"/>
            </a:xfrm>
            <a:custGeom>
              <a:avLst/>
              <a:gdLst/>
              <a:ahLst/>
              <a:cxnLst/>
              <a:rect l="l" t="t" r="r" b="b"/>
              <a:pathLst>
                <a:path w="6497837" h="1814513">
                  <a:moveTo>
                    <a:pt x="0" y="0"/>
                  </a:moveTo>
                  <a:lnTo>
                    <a:pt x="6497837" y="0"/>
                  </a:lnTo>
                  <a:lnTo>
                    <a:pt x="6497837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4" name="TextBox 44"/>
            <p:cNvSpPr txBox="1"/>
            <p:nvPr/>
          </p:nvSpPr>
          <p:spPr>
            <a:xfrm>
              <a:off x="0" y="-85725"/>
              <a:ext cx="6497837" cy="19002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Το έργο ήταν τεράστιο και επιπλέον η όλη διαδικασία υπονομευόταν από την τουρκική πλευρά.</a:t>
              </a:r>
            </a:p>
          </p:txBody>
        </p:sp>
      </p:grpSp>
      <p:sp>
        <p:nvSpPr>
          <p:cNvPr id="45" name="Freeform 45" descr="preencoded.png"/>
          <p:cNvSpPr/>
          <p:nvPr/>
        </p:nvSpPr>
        <p:spPr>
          <a:xfrm>
            <a:off x="6290816" y="3016895"/>
            <a:ext cx="5706219" cy="5706219"/>
          </a:xfrm>
          <a:custGeom>
            <a:avLst/>
            <a:gdLst/>
            <a:ahLst/>
            <a:cxnLst/>
            <a:rect l="l" t="t" r="r" b="b"/>
            <a:pathLst>
              <a:path w="5706219" h="5706219">
                <a:moveTo>
                  <a:pt x="0" y="0"/>
                </a:moveTo>
                <a:lnTo>
                  <a:pt x="5706219" y="0"/>
                </a:lnTo>
                <a:lnTo>
                  <a:pt x="5706219" y="5706219"/>
                </a:lnTo>
                <a:lnTo>
                  <a:pt x="0" y="570621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grpSp>
        <p:nvGrpSpPr>
          <p:cNvPr id="46" name="Group 46"/>
          <p:cNvGrpSpPr/>
          <p:nvPr/>
        </p:nvGrpSpPr>
        <p:grpSpPr>
          <a:xfrm>
            <a:off x="7395270" y="6734770"/>
            <a:ext cx="229046" cy="566886"/>
            <a:chOff x="0" y="0"/>
            <a:chExt cx="305395" cy="755848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305395" cy="755848"/>
            </a:xfrm>
            <a:custGeom>
              <a:avLst/>
              <a:gdLst/>
              <a:ahLst/>
              <a:cxnLst/>
              <a:rect l="l" t="t" r="r" b="b"/>
              <a:pathLst>
                <a:path w="305395" h="755848">
                  <a:moveTo>
                    <a:pt x="0" y="0"/>
                  </a:moveTo>
                  <a:lnTo>
                    <a:pt x="305395" y="0"/>
                  </a:lnTo>
                  <a:lnTo>
                    <a:pt x="305395" y="755848"/>
                  </a:lnTo>
                  <a:lnTo>
                    <a:pt x="0" y="75584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8" name="TextBox 48"/>
            <p:cNvSpPr txBox="1"/>
            <p:nvPr/>
          </p:nvSpPr>
          <p:spPr>
            <a:xfrm>
              <a:off x="0" y="-133350"/>
              <a:ext cx="305395" cy="88919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4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4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-14287" y="-29021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798760" y="3692110"/>
            <a:ext cx="8979396" cy="919925"/>
            <a:chOff x="0" y="0"/>
            <a:chExt cx="11972528" cy="122656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972528" cy="1226567"/>
            </a:xfrm>
            <a:custGeom>
              <a:avLst/>
              <a:gdLst/>
              <a:ahLst/>
              <a:cxnLst/>
              <a:rect l="l" t="t" r="r" b="b"/>
              <a:pathLst>
                <a:path w="11972528" h="1226567">
                  <a:moveTo>
                    <a:pt x="0" y="0"/>
                  </a:moveTo>
                  <a:lnTo>
                    <a:pt x="11972528" y="0"/>
                  </a:lnTo>
                  <a:lnTo>
                    <a:pt x="11972528" y="1226567"/>
                  </a:lnTo>
                  <a:lnTo>
                    <a:pt x="0" y="122656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47625"/>
              <a:ext cx="11972528" cy="127419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625"/>
                </a:lnSpc>
              </a:pPr>
              <a:r>
                <a:rPr lang="en-US" sz="4499" b="1" spc="-136" dirty="0">
                  <a:solidFill>
                    <a:srgbClr val="000000"/>
                  </a:solidFill>
                  <a:ea typeface="Arimo Bold"/>
                  <a:cs typeface="Arimo Bold"/>
                  <a:sym typeface="Arimo Bold"/>
                </a:rPr>
                <a:t>Η ελληνοτουρκική προσέγγιση</a:t>
              </a:r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129712" y="4581674"/>
            <a:ext cx="28575" cy="5071170"/>
            <a:chOff x="0" y="0"/>
            <a:chExt cx="38100" cy="676156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8100" cy="6761607"/>
            </a:xfrm>
            <a:custGeom>
              <a:avLst/>
              <a:gdLst/>
              <a:ahLst/>
              <a:cxnLst/>
              <a:rect l="l" t="t" r="r" b="b"/>
              <a:pathLst>
                <a:path w="38100" h="6761607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cubicBezTo>
                    <a:pt x="29591" y="0"/>
                    <a:pt x="38100" y="8509"/>
                    <a:pt x="38100" y="19050"/>
                  </a:cubicBezTo>
                  <a:lnTo>
                    <a:pt x="38100" y="6742557"/>
                  </a:lnTo>
                  <a:cubicBezTo>
                    <a:pt x="38100" y="6753098"/>
                    <a:pt x="29591" y="6761607"/>
                    <a:pt x="19050" y="6761607"/>
                  </a:cubicBezTo>
                  <a:cubicBezTo>
                    <a:pt x="8509" y="6761607"/>
                    <a:pt x="0" y="6753098"/>
                    <a:pt x="0" y="6742557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11" name="Group 11"/>
          <p:cNvGrpSpPr/>
          <p:nvPr/>
        </p:nvGrpSpPr>
        <p:grpSpPr>
          <a:xfrm>
            <a:off x="8106445" y="5085904"/>
            <a:ext cx="806798" cy="28575"/>
            <a:chOff x="0" y="0"/>
            <a:chExt cx="1075730" cy="381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75690" cy="38100"/>
            </a:xfrm>
            <a:custGeom>
              <a:avLst/>
              <a:gdLst/>
              <a:ahLst/>
              <a:cxnLst/>
              <a:rect l="l" t="t" r="r" b="b"/>
              <a:pathLst>
                <a:path w="1075690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56640" y="0"/>
                  </a:lnTo>
                  <a:cubicBezTo>
                    <a:pt x="1067181" y="0"/>
                    <a:pt x="1075690" y="8509"/>
                    <a:pt x="1075690" y="19050"/>
                  </a:cubicBezTo>
                  <a:cubicBezTo>
                    <a:pt x="1075690" y="29591"/>
                    <a:pt x="1067181" y="38100"/>
                    <a:pt x="1056640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8879905" y="4836170"/>
            <a:ext cx="528191" cy="528191"/>
            <a:chOff x="0" y="0"/>
            <a:chExt cx="704255" cy="704255"/>
          </a:xfrm>
        </p:grpSpPr>
        <p:sp>
          <p:nvSpPr>
            <p:cNvPr id="14" name="Freeform 14"/>
            <p:cNvSpPr/>
            <p:nvPr/>
          </p:nvSpPr>
          <p:spPr>
            <a:xfrm>
              <a:off x="6350" y="6350"/>
              <a:ext cx="691515" cy="691515"/>
            </a:xfrm>
            <a:custGeom>
              <a:avLst/>
              <a:gdLst/>
              <a:ahLst/>
              <a:cxnLst/>
              <a:rect l="l" t="t" r="r" b="b"/>
              <a:pathLst>
                <a:path w="691515" h="691515">
                  <a:moveTo>
                    <a:pt x="0" y="129032"/>
                  </a:moveTo>
                  <a:cubicBezTo>
                    <a:pt x="0" y="57785"/>
                    <a:pt x="57785" y="0"/>
                    <a:pt x="129032" y="0"/>
                  </a:cubicBezTo>
                  <a:lnTo>
                    <a:pt x="562483" y="0"/>
                  </a:lnTo>
                  <a:cubicBezTo>
                    <a:pt x="633730" y="0"/>
                    <a:pt x="691515" y="57785"/>
                    <a:pt x="691515" y="129032"/>
                  </a:cubicBezTo>
                  <a:lnTo>
                    <a:pt x="691515" y="562483"/>
                  </a:lnTo>
                  <a:cubicBezTo>
                    <a:pt x="691515" y="633730"/>
                    <a:pt x="633730" y="691515"/>
                    <a:pt x="562483" y="691515"/>
                  </a:cubicBezTo>
                  <a:lnTo>
                    <a:pt x="129032" y="691515"/>
                  </a:lnTo>
                  <a:cubicBezTo>
                    <a:pt x="57785" y="691515"/>
                    <a:pt x="0" y="633730"/>
                    <a:pt x="0" y="562483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0" y="0"/>
              <a:ext cx="704215" cy="704215"/>
            </a:xfrm>
            <a:custGeom>
              <a:avLst/>
              <a:gdLst/>
              <a:ahLst/>
              <a:cxnLst/>
              <a:rect l="l" t="t" r="r" b="b"/>
              <a:pathLst>
                <a:path w="704215" h="704215">
                  <a:moveTo>
                    <a:pt x="0" y="135382"/>
                  </a:moveTo>
                  <a:cubicBezTo>
                    <a:pt x="0" y="60579"/>
                    <a:pt x="60579" y="0"/>
                    <a:pt x="135382" y="0"/>
                  </a:cubicBezTo>
                  <a:lnTo>
                    <a:pt x="568833" y="0"/>
                  </a:lnTo>
                  <a:lnTo>
                    <a:pt x="568833" y="6350"/>
                  </a:lnTo>
                  <a:lnTo>
                    <a:pt x="568833" y="0"/>
                  </a:lnTo>
                  <a:cubicBezTo>
                    <a:pt x="643636" y="0"/>
                    <a:pt x="704215" y="60579"/>
                    <a:pt x="704215" y="135382"/>
                  </a:cubicBezTo>
                  <a:lnTo>
                    <a:pt x="697865" y="135382"/>
                  </a:lnTo>
                  <a:lnTo>
                    <a:pt x="704215" y="135382"/>
                  </a:lnTo>
                  <a:lnTo>
                    <a:pt x="704215" y="568833"/>
                  </a:lnTo>
                  <a:lnTo>
                    <a:pt x="697865" y="568833"/>
                  </a:lnTo>
                  <a:lnTo>
                    <a:pt x="704215" y="568833"/>
                  </a:lnTo>
                  <a:cubicBezTo>
                    <a:pt x="704215" y="643636"/>
                    <a:pt x="643636" y="704215"/>
                    <a:pt x="568833" y="704215"/>
                  </a:cubicBezTo>
                  <a:lnTo>
                    <a:pt x="568833" y="697865"/>
                  </a:lnTo>
                  <a:lnTo>
                    <a:pt x="568833" y="704215"/>
                  </a:lnTo>
                  <a:lnTo>
                    <a:pt x="135382" y="704215"/>
                  </a:lnTo>
                  <a:lnTo>
                    <a:pt x="135382" y="697865"/>
                  </a:lnTo>
                  <a:lnTo>
                    <a:pt x="135382" y="704215"/>
                  </a:lnTo>
                  <a:cubicBezTo>
                    <a:pt x="60579" y="704215"/>
                    <a:pt x="0" y="643636"/>
                    <a:pt x="0" y="568833"/>
                  </a:cubicBezTo>
                  <a:lnTo>
                    <a:pt x="0" y="135382"/>
                  </a:lnTo>
                  <a:lnTo>
                    <a:pt x="6350" y="135382"/>
                  </a:lnTo>
                  <a:lnTo>
                    <a:pt x="0" y="135382"/>
                  </a:lnTo>
                  <a:moveTo>
                    <a:pt x="12700" y="135382"/>
                  </a:moveTo>
                  <a:lnTo>
                    <a:pt x="12700" y="568833"/>
                  </a:lnTo>
                  <a:lnTo>
                    <a:pt x="6350" y="568833"/>
                  </a:lnTo>
                  <a:lnTo>
                    <a:pt x="12700" y="568833"/>
                  </a:lnTo>
                  <a:cubicBezTo>
                    <a:pt x="12700" y="636651"/>
                    <a:pt x="67691" y="691515"/>
                    <a:pt x="135382" y="691515"/>
                  </a:cubicBezTo>
                  <a:lnTo>
                    <a:pt x="568833" y="691515"/>
                  </a:lnTo>
                  <a:cubicBezTo>
                    <a:pt x="636651" y="691515"/>
                    <a:pt x="691515" y="636524"/>
                    <a:pt x="691515" y="568833"/>
                  </a:cubicBezTo>
                  <a:lnTo>
                    <a:pt x="691515" y="135382"/>
                  </a:lnTo>
                  <a:cubicBezTo>
                    <a:pt x="691515" y="67691"/>
                    <a:pt x="636651" y="12700"/>
                    <a:pt x="568833" y="12700"/>
                  </a:cubicBezTo>
                  <a:lnTo>
                    <a:pt x="135382" y="12700"/>
                  </a:lnTo>
                  <a:lnTo>
                    <a:pt x="135382" y="6350"/>
                  </a:lnTo>
                  <a:lnTo>
                    <a:pt x="135382" y="12700"/>
                  </a:lnTo>
                  <a:cubicBezTo>
                    <a:pt x="67691" y="12700"/>
                    <a:pt x="12700" y="67691"/>
                    <a:pt x="12700" y="135382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16" name="Group 16"/>
          <p:cNvGrpSpPr/>
          <p:nvPr/>
        </p:nvGrpSpPr>
        <p:grpSpPr>
          <a:xfrm>
            <a:off x="9074571" y="4927401"/>
            <a:ext cx="138708" cy="345727"/>
            <a:chOff x="0" y="0"/>
            <a:chExt cx="184943" cy="46097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84943" cy="460970"/>
            </a:xfrm>
            <a:custGeom>
              <a:avLst/>
              <a:gdLst/>
              <a:ahLst/>
              <a:cxnLst/>
              <a:rect l="l" t="t" r="r" b="b"/>
              <a:pathLst>
                <a:path w="184943" h="460970">
                  <a:moveTo>
                    <a:pt x="0" y="0"/>
                  </a:moveTo>
                  <a:lnTo>
                    <a:pt x="184943" y="0"/>
                  </a:lnTo>
                  <a:lnTo>
                    <a:pt x="184943" y="460970"/>
                  </a:lnTo>
                  <a:lnTo>
                    <a:pt x="0" y="4609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38100"/>
              <a:ext cx="184943" cy="4228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687"/>
                </a:lnSpc>
              </a:pPr>
              <a:r>
                <a:rPr lang="en-US" sz="2687" b="1" spc="-81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1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829472" y="4812060"/>
            <a:ext cx="3046810" cy="360164"/>
            <a:chOff x="0" y="0"/>
            <a:chExt cx="4062413" cy="48021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4062413" cy="480218"/>
            </a:xfrm>
            <a:custGeom>
              <a:avLst/>
              <a:gdLst/>
              <a:ahLst/>
              <a:cxnLst/>
              <a:rect l="l" t="t" r="r" b="b"/>
              <a:pathLst>
                <a:path w="4062413" h="480218">
                  <a:moveTo>
                    <a:pt x="0" y="0"/>
                  </a:moveTo>
                  <a:lnTo>
                    <a:pt x="4062413" y="0"/>
                  </a:lnTo>
                  <a:lnTo>
                    <a:pt x="4062413" y="480218"/>
                  </a:lnTo>
                  <a:lnTo>
                    <a:pt x="0" y="4802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4062413" cy="5087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2812"/>
                </a:lnSpc>
              </a:pPr>
              <a:r>
                <a:rPr lang="en-US" sz="2249" b="1" spc="-67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Σύμβαση της Άγκυρας</a:t>
              </a:r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806797" y="5310485"/>
            <a:ext cx="7069485" cy="368796"/>
            <a:chOff x="0" y="0"/>
            <a:chExt cx="9425980" cy="49172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9425980" cy="491728"/>
            </a:xfrm>
            <a:custGeom>
              <a:avLst/>
              <a:gdLst/>
              <a:ahLst/>
              <a:cxnLst/>
              <a:rect l="l" t="t" r="r" b="b"/>
              <a:pathLst>
                <a:path w="9425980" h="491728">
                  <a:moveTo>
                    <a:pt x="0" y="0"/>
                  </a:moveTo>
                  <a:lnTo>
                    <a:pt x="9425980" y="0"/>
                  </a:lnTo>
                  <a:lnTo>
                    <a:pt x="9425980" y="491728"/>
                  </a:lnTo>
                  <a:lnTo>
                    <a:pt x="0" y="4917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66675"/>
              <a:ext cx="9425980" cy="5584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2875"/>
                </a:lnSpc>
              </a:pPr>
              <a:r>
                <a:rPr lang="en-US" sz="1812" spc="-36" dirty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Υπογράφηκε τον Ιούνιο του 1925.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9374757" y="6238280"/>
            <a:ext cx="806797" cy="28575"/>
            <a:chOff x="0" y="0"/>
            <a:chExt cx="1075730" cy="3810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75690" cy="38100"/>
            </a:xfrm>
            <a:custGeom>
              <a:avLst/>
              <a:gdLst/>
              <a:ahLst/>
              <a:cxnLst/>
              <a:rect l="l" t="t" r="r" b="b"/>
              <a:pathLst>
                <a:path w="1075690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56640" y="0"/>
                  </a:lnTo>
                  <a:cubicBezTo>
                    <a:pt x="1067181" y="0"/>
                    <a:pt x="1075690" y="8509"/>
                    <a:pt x="1075690" y="19050"/>
                  </a:cubicBezTo>
                  <a:cubicBezTo>
                    <a:pt x="1075690" y="29591"/>
                    <a:pt x="1067181" y="38100"/>
                    <a:pt x="1056640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27" name="Group 27"/>
          <p:cNvGrpSpPr/>
          <p:nvPr/>
        </p:nvGrpSpPr>
        <p:grpSpPr>
          <a:xfrm>
            <a:off x="8879905" y="5988546"/>
            <a:ext cx="528191" cy="528191"/>
            <a:chOff x="0" y="0"/>
            <a:chExt cx="704255" cy="704255"/>
          </a:xfrm>
        </p:grpSpPr>
        <p:sp>
          <p:nvSpPr>
            <p:cNvPr id="28" name="Freeform 28"/>
            <p:cNvSpPr/>
            <p:nvPr/>
          </p:nvSpPr>
          <p:spPr>
            <a:xfrm>
              <a:off x="6350" y="6350"/>
              <a:ext cx="691515" cy="691515"/>
            </a:xfrm>
            <a:custGeom>
              <a:avLst/>
              <a:gdLst/>
              <a:ahLst/>
              <a:cxnLst/>
              <a:rect l="l" t="t" r="r" b="b"/>
              <a:pathLst>
                <a:path w="691515" h="691515">
                  <a:moveTo>
                    <a:pt x="0" y="129032"/>
                  </a:moveTo>
                  <a:cubicBezTo>
                    <a:pt x="0" y="57785"/>
                    <a:pt x="57785" y="0"/>
                    <a:pt x="129032" y="0"/>
                  </a:cubicBezTo>
                  <a:lnTo>
                    <a:pt x="562483" y="0"/>
                  </a:lnTo>
                  <a:cubicBezTo>
                    <a:pt x="633730" y="0"/>
                    <a:pt x="691515" y="57785"/>
                    <a:pt x="691515" y="129032"/>
                  </a:cubicBezTo>
                  <a:lnTo>
                    <a:pt x="691515" y="562483"/>
                  </a:lnTo>
                  <a:cubicBezTo>
                    <a:pt x="691515" y="633730"/>
                    <a:pt x="633730" y="691515"/>
                    <a:pt x="562483" y="691515"/>
                  </a:cubicBezTo>
                  <a:lnTo>
                    <a:pt x="129032" y="691515"/>
                  </a:lnTo>
                  <a:cubicBezTo>
                    <a:pt x="57785" y="691515"/>
                    <a:pt x="0" y="633730"/>
                    <a:pt x="0" y="562483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29" name="Freeform 29"/>
            <p:cNvSpPr/>
            <p:nvPr/>
          </p:nvSpPr>
          <p:spPr>
            <a:xfrm>
              <a:off x="0" y="0"/>
              <a:ext cx="704215" cy="704215"/>
            </a:xfrm>
            <a:custGeom>
              <a:avLst/>
              <a:gdLst/>
              <a:ahLst/>
              <a:cxnLst/>
              <a:rect l="l" t="t" r="r" b="b"/>
              <a:pathLst>
                <a:path w="704215" h="704215">
                  <a:moveTo>
                    <a:pt x="0" y="135382"/>
                  </a:moveTo>
                  <a:cubicBezTo>
                    <a:pt x="0" y="60579"/>
                    <a:pt x="60579" y="0"/>
                    <a:pt x="135382" y="0"/>
                  </a:cubicBezTo>
                  <a:lnTo>
                    <a:pt x="568833" y="0"/>
                  </a:lnTo>
                  <a:lnTo>
                    <a:pt x="568833" y="6350"/>
                  </a:lnTo>
                  <a:lnTo>
                    <a:pt x="568833" y="0"/>
                  </a:lnTo>
                  <a:cubicBezTo>
                    <a:pt x="643636" y="0"/>
                    <a:pt x="704215" y="60579"/>
                    <a:pt x="704215" y="135382"/>
                  </a:cubicBezTo>
                  <a:lnTo>
                    <a:pt x="697865" y="135382"/>
                  </a:lnTo>
                  <a:lnTo>
                    <a:pt x="704215" y="135382"/>
                  </a:lnTo>
                  <a:lnTo>
                    <a:pt x="704215" y="568833"/>
                  </a:lnTo>
                  <a:lnTo>
                    <a:pt x="697865" y="568833"/>
                  </a:lnTo>
                  <a:lnTo>
                    <a:pt x="704215" y="568833"/>
                  </a:lnTo>
                  <a:cubicBezTo>
                    <a:pt x="704215" y="643636"/>
                    <a:pt x="643636" y="704215"/>
                    <a:pt x="568833" y="704215"/>
                  </a:cubicBezTo>
                  <a:lnTo>
                    <a:pt x="568833" y="697865"/>
                  </a:lnTo>
                  <a:lnTo>
                    <a:pt x="568833" y="704215"/>
                  </a:lnTo>
                  <a:lnTo>
                    <a:pt x="135382" y="704215"/>
                  </a:lnTo>
                  <a:lnTo>
                    <a:pt x="135382" y="697865"/>
                  </a:lnTo>
                  <a:lnTo>
                    <a:pt x="135382" y="704215"/>
                  </a:lnTo>
                  <a:cubicBezTo>
                    <a:pt x="60579" y="704215"/>
                    <a:pt x="0" y="643636"/>
                    <a:pt x="0" y="568833"/>
                  </a:cubicBezTo>
                  <a:lnTo>
                    <a:pt x="0" y="135382"/>
                  </a:lnTo>
                  <a:lnTo>
                    <a:pt x="6350" y="135382"/>
                  </a:lnTo>
                  <a:lnTo>
                    <a:pt x="0" y="135382"/>
                  </a:lnTo>
                  <a:moveTo>
                    <a:pt x="12700" y="135382"/>
                  </a:moveTo>
                  <a:lnTo>
                    <a:pt x="12700" y="568833"/>
                  </a:lnTo>
                  <a:lnTo>
                    <a:pt x="6350" y="568833"/>
                  </a:lnTo>
                  <a:lnTo>
                    <a:pt x="12700" y="568833"/>
                  </a:lnTo>
                  <a:cubicBezTo>
                    <a:pt x="12700" y="636651"/>
                    <a:pt x="67691" y="691515"/>
                    <a:pt x="135382" y="691515"/>
                  </a:cubicBezTo>
                  <a:lnTo>
                    <a:pt x="568833" y="691515"/>
                  </a:lnTo>
                  <a:cubicBezTo>
                    <a:pt x="636651" y="691515"/>
                    <a:pt x="691515" y="636524"/>
                    <a:pt x="691515" y="568833"/>
                  </a:cubicBezTo>
                  <a:lnTo>
                    <a:pt x="691515" y="135382"/>
                  </a:lnTo>
                  <a:cubicBezTo>
                    <a:pt x="691515" y="67691"/>
                    <a:pt x="636651" y="12700"/>
                    <a:pt x="568833" y="12700"/>
                  </a:cubicBezTo>
                  <a:lnTo>
                    <a:pt x="135382" y="12700"/>
                  </a:lnTo>
                  <a:lnTo>
                    <a:pt x="135382" y="6350"/>
                  </a:lnTo>
                  <a:lnTo>
                    <a:pt x="135382" y="12700"/>
                  </a:lnTo>
                  <a:cubicBezTo>
                    <a:pt x="67691" y="12700"/>
                    <a:pt x="12700" y="67691"/>
                    <a:pt x="12700" y="135382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30" name="Group 30"/>
          <p:cNvGrpSpPr/>
          <p:nvPr/>
        </p:nvGrpSpPr>
        <p:grpSpPr>
          <a:xfrm>
            <a:off x="9040341" y="6079777"/>
            <a:ext cx="207318" cy="345727"/>
            <a:chOff x="0" y="0"/>
            <a:chExt cx="276423" cy="46097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276423" cy="460970"/>
            </a:xfrm>
            <a:custGeom>
              <a:avLst/>
              <a:gdLst/>
              <a:ahLst/>
              <a:cxnLst/>
              <a:rect l="l" t="t" r="r" b="b"/>
              <a:pathLst>
                <a:path w="276423" h="460970">
                  <a:moveTo>
                    <a:pt x="0" y="0"/>
                  </a:moveTo>
                  <a:lnTo>
                    <a:pt x="276423" y="0"/>
                  </a:lnTo>
                  <a:lnTo>
                    <a:pt x="276423" y="460970"/>
                  </a:lnTo>
                  <a:lnTo>
                    <a:pt x="0" y="4609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2" name="TextBox 32"/>
            <p:cNvSpPr txBox="1"/>
            <p:nvPr/>
          </p:nvSpPr>
          <p:spPr>
            <a:xfrm>
              <a:off x="0" y="38100"/>
              <a:ext cx="276423" cy="4228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687"/>
                </a:lnSpc>
              </a:pPr>
              <a:r>
                <a:rPr lang="en-US" sz="2687" b="1" spc="-81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2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10411717" y="5964436"/>
            <a:ext cx="3202335" cy="360164"/>
            <a:chOff x="0" y="0"/>
            <a:chExt cx="4269780" cy="480218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4269780" cy="480218"/>
            </a:xfrm>
            <a:custGeom>
              <a:avLst/>
              <a:gdLst/>
              <a:ahLst/>
              <a:cxnLst/>
              <a:rect l="l" t="t" r="r" b="b"/>
              <a:pathLst>
                <a:path w="4269780" h="480218">
                  <a:moveTo>
                    <a:pt x="0" y="0"/>
                  </a:moveTo>
                  <a:lnTo>
                    <a:pt x="4269780" y="0"/>
                  </a:lnTo>
                  <a:lnTo>
                    <a:pt x="4269780" y="480218"/>
                  </a:lnTo>
                  <a:lnTo>
                    <a:pt x="0" y="4802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5" name="TextBox 35"/>
            <p:cNvSpPr txBox="1"/>
            <p:nvPr/>
          </p:nvSpPr>
          <p:spPr>
            <a:xfrm>
              <a:off x="0" y="-28575"/>
              <a:ext cx="4269780" cy="5087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12"/>
                </a:lnSpc>
              </a:pPr>
              <a:r>
                <a:rPr lang="en-US" sz="2249" b="1" spc="-67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Συμφωνία των Αθηνών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0411717" y="6462861"/>
            <a:ext cx="7069485" cy="368796"/>
            <a:chOff x="0" y="0"/>
            <a:chExt cx="9425980" cy="491728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425980" cy="491728"/>
            </a:xfrm>
            <a:custGeom>
              <a:avLst/>
              <a:gdLst/>
              <a:ahLst/>
              <a:cxnLst/>
              <a:rect l="l" t="t" r="r" b="b"/>
              <a:pathLst>
                <a:path w="9425980" h="491728">
                  <a:moveTo>
                    <a:pt x="0" y="0"/>
                  </a:moveTo>
                  <a:lnTo>
                    <a:pt x="9425980" y="0"/>
                  </a:lnTo>
                  <a:lnTo>
                    <a:pt x="9425980" y="491728"/>
                  </a:lnTo>
                  <a:lnTo>
                    <a:pt x="0" y="49172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8" name="TextBox 38"/>
            <p:cNvSpPr txBox="1"/>
            <p:nvPr/>
          </p:nvSpPr>
          <p:spPr>
            <a:xfrm>
              <a:off x="0" y="-66675"/>
              <a:ext cx="9425980" cy="55840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75"/>
                </a:lnSpc>
              </a:pPr>
              <a:r>
                <a:rPr lang="en-US" sz="1812" spc="-36" dirty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Υπογράφηκε το Δεκέμβριο του 1926.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8106445" y="7275462"/>
            <a:ext cx="806798" cy="28575"/>
            <a:chOff x="0" y="0"/>
            <a:chExt cx="1075730" cy="38100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075690" cy="38100"/>
            </a:xfrm>
            <a:custGeom>
              <a:avLst/>
              <a:gdLst/>
              <a:ahLst/>
              <a:cxnLst/>
              <a:rect l="l" t="t" r="r" b="b"/>
              <a:pathLst>
                <a:path w="1075690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56640" y="0"/>
                  </a:lnTo>
                  <a:cubicBezTo>
                    <a:pt x="1067181" y="0"/>
                    <a:pt x="1075690" y="8509"/>
                    <a:pt x="1075690" y="19050"/>
                  </a:cubicBezTo>
                  <a:cubicBezTo>
                    <a:pt x="1075690" y="29591"/>
                    <a:pt x="1067181" y="38100"/>
                    <a:pt x="1056640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41" name="Group 41"/>
          <p:cNvGrpSpPr/>
          <p:nvPr/>
        </p:nvGrpSpPr>
        <p:grpSpPr>
          <a:xfrm>
            <a:off x="8879905" y="7025729"/>
            <a:ext cx="528191" cy="528191"/>
            <a:chOff x="0" y="0"/>
            <a:chExt cx="704255" cy="704255"/>
          </a:xfrm>
        </p:grpSpPr>
        <p:sp>
          <p:nvSpPr>
            <p:cNvPr id="42" name="Freeform 42"/>
            <p:cNvSpPr/>
            <p:nvPr/>
          </p:nvSpPr>
          <p:spPr>
            <a:xfrm>
              <a:off x="6350" y="6350"/>
              <a:ext cx="691515" cy="691515"/>
            </a:xfrm>
            <a:custGeom>
              <a:avLst/>
              <a:gdLst/>
              <a:ahLst/>
              <a:cxnLst/>
              <a:rect l="l" t="t" r="r" b="b"/>
              <a:pathLst>
                <a:path w="691515" h="691515">
                  <a:moveTo>
                    <a:pt x="0" y="129032"/>
                  </a:moveTo>
                  <a:cubicBezTo>
                    <a:pt x="0" y="57785"/>
                    <a:pt x="57785" y="0"/>
                    <a:pt x="129032" y="0"/>
                  </a:cubicBezTo>
                  <a:lnTo>
                    <a:pt x="562483" y="0"/>
                  </a:lnTo>
                  <a:cubicBezTo>
                    <a:pt x="633730" y="0"/>
                    <a:pt x="691515" y="57785"/>
                    <a:pt x="691515" y="129032"/>
                  </a:cubicBezTo>
                  <a:lnTo>
                    <a:pt x="691515" y="562483"/>
                  </a:lnTo>
                  <a:cubicBezTo>
                    <a:pt x="691515" y="633730"/>
                    <a:pt x="633730" y="691515"/>
                    <a:pt x="562483" y="691515"/>
                  </a:cubicBezTo>
                  <a:lnTo>
                    <a:pt x="129032" y="691515"/>
                  </a:lnTo>
                  <a:cubicBezTo>
                    <a:pt x="57785" y="691515"/>
                    <a:pt x="0" y="633730"/>
                    <a:pt x="0" y="562483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43" name="Freeform 43"/>
            <p:cNvSpPr/>
            <p:nvPr/>
          </p:nvSpPr>
          <p:spPr>
            <a:xfrm>
              <a:off x="0" y="0"/>
              <a:ext cx="704215" cy="704215"/>
            </a:xfrm>
            <a:custGeom>
              <a:avLst/>
              <a:gdLst/>
              <a:ahLst/>
              <a:cxnLst/>
              <a:rect l="l" t="t" r="r" b="b"/>
              <a:pathLst>
                <a:path w="704215" h="704215">
                  <a:moveTo>
                    <a:pt x="0" y="135382"/>
                  </a:moveTo>
                  <a:cubicBezTo>
                    <a:pt x="0" y="60579"/>
                    <a:pt x="60579" y="0"/>
                    <a:pt x="135382" y="0"/>
                  </a:cubicBezTo>
                  <a:lnTo>
                    <a:pt x="568833" y="0"/>
                  </a:lnTo>
                  <a:lnTo>
                    <a:pt x="568833" y="6350"/>
                  </a:lnTo>
                  <a:lnTo>
                    <a:pt x="568833" y="0"/>
                  </a:lnTo>
                  <a:cubicBezTo>
                    <a:pt x="643636" y="0"/>
                    <a:pt x="704215" y="60579"/>
                    <a:pt x="704215" y="135382"/>
                  </a:cubicBezTo>
                  <a:lnTo>
                    <a:pt x="697865" y="135382"/>
                  </a:lnTo>
                  <a:lnTo>
                    <a:pt x="704215" y="135382"/>
                  </a:lnTo>
                  <a:lnTo>
                    <a:pt x="704215" y="568833"/>
                  </a:lnTo>
                  <a:lnTo>
                    <a:pt x="697865" y="568833"/>
                  </a:lnTo>
                  <a:lnTo>
                    <a:pt x="704215" y="568833"/>
                  </a:lnTo>
                  <a:cubicBezTo>
                    <a:pt x="704215" y="643636"/>
                    <a:pt x="643636" y="704215"/>
                    <a:pt x="568833" y="704215"/>
                  </a:cubicBezTo>
                  <a:lnTo>
                    <a:pt x="568833" y="697865"/>
                  </a:lnTo>
                  <a:lnTo>
                    <a:pt x="568833" y="704215"/>
                  </a:lnTo>
                  <a:lnTo>
                    <a:pt x="135382" y="704215"/>
                  </a:lnTo>
                  <a:lnTo>
                    <a:pt x="135382" y="697865"/>
                  </a:lnTo>
                  <a:lnTo>
                    <a:pt x="135382" y="704215"/>
                  </a:lnTo>
                  <a:cubicBezTo>
                    <a:pt x="60579" y="704215"/>
                    <a:pt x="0" y="643636"/>
                    <a:pt x="0" y="568833"/>
                  </a:cubicBezTo>
                  <a:lnTo>
                    <a:pt x="0" y="135382"/>
                  </a:lnTo>
                  <a:lnTo>
                    <a:pt x="6350" y="135382"/>
                  </a:lnTo>
                  <a:lnTo>
                    <a:pt x="0" y="135382"/>
                  </a:lnTo>
                  <a:moveTo>
                    <a:pt x="12700" y="135382"/>
                  </a:moveTo>
                  <a:lnTo>
                    <a:pt x="12700" y="568833"/>
                  </a:lnTo>
                  <a:lnTo>
                    <a:pt x="6350" y="568833"/>
                  </a:lnTo>
                  <a:lnTo>
                    <a:pt x="12700" y="568833"/>
                  </a:lnTo>
                  <a:cubicBezTo>
                    <a:pt x="12700" y="636651"/>
                    <a:pt x="67691" y="691515"/>
                    <a:pt x="135382" y="691515"/>
                  </a:cubicBezTo>
                  <a:lnTo>
                    <a:pt x="568833" y="691515"/>
                  </a:lnTo>
                  <a:cubicBezTo>
                    <a:pt x="636651" y="691515"/>
                    <a:pt x="691515" y="636524"/>
                    <a:pt x="691515" y="568833"/>
                  </a:cubicBezTo>
                  <a:lnTo>
                    <a:pt x="691515" y="135382"/>
                  </a:lnTo>
                  <a:cubicBezTo>
                    <a:pt x="691515" y="67691"/>
                    <a:pt x="636651" y="12700"/>
                    <a:pt x="568833" y="12700"/>
                  </a:cubicBezTo>
                  <a:lnTo>
                    <a:pt x="135382" y="12700"/>
                  </a:lnTo>
                  <a:lnTo>
                    <a:pt x="135382" y="6350"/>
                  </a:lnTo>
                  <a:lnTo>
                    <a:pt x="135382" y="12700"/>
                  </a:lnTo>
                  <a:cubicBezTo>
                    <a:pt x="67691" y="12700"/>
                    <a:pt x="12700" y="67691"/>
                    <a:pt x="12700" y="135382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44" name="Group 44"/>
          <p:cNvGrpSpPr/>
          <p:nvPr/>
        </p:nvGrpSpPr>
        <p:grpSpPr>
          <a:xfrm>
            <a:off x="9037514" y="7116961"/>
            <a:ext cx="212824" cy="345727"/>
            <a:chOff x="0" y="0"/>
            <a:chExt cx="283765" cy="460970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283765" cy="460970"/>
            </a:xfrm>
            <a:custGeom>
              <a:avLst/>
              <a:gdLst/>
              <a:ahLst/>
              <a:cxnLst/>
              <a:rect l="l" t="t" r="r" b="b"/>
              <a:pathLst>
                <a:path w="283765" h="460970">
                  <a:moveTo>
                    <a:pt x="0" y="0"/>
                  </a:moveTo>
                  <a:lnTo>
                    <a:pt x="283765" y="0"/>
                  </a:lnTo>
                  <a:lnTo>
                    <a:pt x="283765" y="460970"/>
                  </a:lnTo>
                  <a:lnTo>
                    <a:pt x="0" y="4609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6" name="TextBox 46"/>
            <p:cNvSpPr txBox="1"/>
            <p:nvPr/>
          </p:nvSpPr>
          <p:spPr>
            <a:xfrm>
              <a:off x="0" y="38100"/>
              <a:ext cx="283765" cy="4228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687"/>
                </a:lnSpc>
              </a:pPr>
              <a:r>
                <a:rPr lang="en-US" sz="2687" b="1" spc="-81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3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4994821" y="7001619"/>
            <a:ext cx="2881461" cy="360164"/>
            <a:chOff x="0" y="0"/>
            <a:chExt cx="3841948" cy="480218"/>
          </a:xfrm>
        </p:grpSpPr>
        <p:sp>
          <p:nvSpPr>
            <p:cNvPr id="48" name="Freeform 48"/>
            <p:cNvSpPr/>
            <p:nvPr/>
          </p:nvSpPr>
          <p:spPr>
            <a:xfrm>
              <a:off x="0" y="0"/>
              <a:ext cx="3841948" cy="480218"/>
            </a:xfrm>
            <a:custGeom>
              <a:avLst/>
              <a:gdLst/>
              <a:ahLst/>
              <a:cxnLst/>
              <a:rect l="l" t="t" r="r" b="b"/>
              <a:pathLst>
                <a:path w="3841948" h="480218">
                  <a:moveTo>
                    <a:pt x="0" y="0"/>
                  </a:moveTo>
                  <a:lnTo>
                    <a:pt x="3841948" y="0"/>
                  </a:lnTo>
                  <a:lnTo>
                    <a:pt x="3841948" y="480218"/>
                  </a:lnTo>
                  <a:lnTo>
                    <a:pt x="0" y="4802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9" name="TextBox 49"/>
            <p:cNvSpPr txBox="1"/>
            <p:nvPr/>
          </p:nvSpPr>
          <p:spPr>
            <a:xfrm>
              <a:off x="0" y="-28575"/>
              <a:ext cx="3841948" cy="5087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2812"/>
                </a:lnSpc>
              </a:pPr>
              <a:r>
                <a:rPr lang="en-US" sz="2249" b="1" spc="-67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Εκλογές 1928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806797" y="7500045"/>
            <a:ext cx="7069485" cy="737592"/>
            <a:chOff x="0" y="0"/>
            <a:chExt cx="9425980" cy="983457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9425980" cy="983457"/>
            </a:xfrm>
            <a:custGeom>
              <a:avLst/>
              <a:gdLst/>
              <a:ahLst/>
              <a:cxnLst/>
              <a:rect l="l" t="t" r="r" b="b"/>
              <a:pathLst>
                <a:path w="9425980" h="983457">
                  <a:moveTo>
                    <a:pt x="0" y="0"/>
                  </a:moveTo>
                  <a:lnTo>
                    <a:pt x="9425980" y="0"/>
                  </a:lnTo>
                  <a:lnTo>
                    <a:pt x="9425980" y="983457"/>
                  </a:lnTo>
                  <a:lnTo>
                    <a:pt x="0" y="9834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52" name="TextBox 52"/>
            <p:cNvSpPr txBox="1"/>
            <p:nvPr/>
          </p:nvSpPr>
          <p:spPr>
            <a:xfrm>
              <a:off x="0" y="-66675"/>
              <a:ext cx="9425980" cy="10501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r">
                <a:lnSpc>
                  <a:spcPts val="2875"/>
                </a:lnSpc>
              </a:pPr>
              <a:r>
                <a:rPr lang="en-US" sz="1812" spc="-36" dirty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Το κόμμα των Φιλελευθέρων κέρδισε τις εκλογές τον Αύγουστο του 1928.</a:t>
              </a:r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9374757" y="8312795"/>
            <a:ext cx="806797" cy="28575"/>
            <a:chOff x="0" y="0"/>
            <a:chExt cx="1075730" cy="38100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1075690" cy="38100"/>
            </a:xfrm>
            <a:custGeom>
              <a:avLst/>
              <a:gdLst/>
              <a:ahLst/>
              <a:cxnLst/>
              <a:rect l="l" t="t" r="r" b="b"/>
              <a:pathLst>
                <a:path w="1075690" h="38100">
                  <a:moveTo>
                    <a:pt x="0" y="19050"/>
                  </a:moveTo>
                  <a:cubicBezTo>
                    <a:pt x="0" y="8509"/>
                    <a:pt x="8509" y="0"/>
                    <a:pt x="19050" y="0"/>
                  </a:cubicBezTo>
                  <a:lnTo>
                    <a:pt x="1056640" y="0"/>
                  </a:lnTo>
                  <a:cubicBezTo>
                    <a:pt x="1067181" y="0"/>
                    <a:pt x="1075690" y="8509"/>
                    <a:pt x="1075690" y="19050"/>
                  </a:cubicBezTo>
                  <a:cubicBezTo>
                    <a:pt x="1075690" y="29591"/>
                    <a:pt x="1067181" y="38100"/>
                    <a:pt x="1056640" y="38100"/>
                  </a:cubicBezTo>
                  <a:lnTo>
                    <a:pt x="19050" y="38100"/>
                  </a:lnTo>
                  <a:cubicBezTo>
                    <a:pt x="8509" y="38100"/>
                    <a:pt x="0" y="29591"/>
                    <a:pt x="0" y="1905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55" name="Group 55"/>
          <p:cNvGrpSpPr/>
          <p:nvPr/>
        </p:nvGrpSpPr>
        <p:grpSpPr>
          <a:xfrm>
            <a:off x="8879905" y="8063061"/>
            <a:ext cx="528191" cy="528191"/>
            <a:chOff x="0" y="0"/>
            <a:chExt cx="704255" cy="704255"/>
          </a:xfrm>
        </p:grpSpPr>
        <p:sp>
          <p:nvSpPr>
            <p:cNvPr id="56" name="Freeform 56"/>
            <p:cNvSpPr/>
            <p:nvPr/>
          </p:nvSpPr>
          <p:spPr>
            <a:xfrm>
              <a:off x="6350" y="6350"/>
              <a:ext cx="691515" cy="691515"/>
            </a:xfrm>
            <a:custGeom>
              <a:avLst/>
              <a:gdLst/>
              <a:ahLst/>
              <a:cxnLst/>
              <a:rect l="l" t="t" r="r" b="b"/>
              <a:pathLst>
                <a:path w="691515" h="691515">
                  <a:moveTo>
                    <a:pt x="0" y="129032"/>
                  </a:moveTo>
                  <a:cubicBezTo>
                    <a:pt x="0" y="57785"/>
                    <a:pt x="57785" y="0"/>
                    <a:pt x="129032" y="0"/>
                  </a:cubicBezTo>
                  <a:lnTo>
                    <a:pt x="562483" y="0"/>
                  </a:lnTo>
                  <a:cubicBezTo>
                    <a:pt x="633730" y="0"/>
                    <a:pt x="691515" y="57785"/>
                    <a:pt x="691515" y="129032"/>
                  </a:cubicBezTo>
                  <a:lnTo>
                    <a:pt x="691515" y="562483"/>
                  </a:lnTo>
                  <a:cubicBezTo>
                    <a:pt x="691515" y="633730"/>
                    <a:pt x="633730" y="691515"/>
                    <a:pt x="562483" y="691515"/>
                  </a:cubicBezTo>
                  <a:lnTo>
                    <a:pt x="129032" y="691515"/>
                  </a:lnTo>
                  <a:cubicBezTo>
                    <a:pt x="57785" y="691515"/>
                    <a:pt x="0" y="633730"/>
                    <a:pt x="0" y="562483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57" name="Freeform 57"/>
            <p:cNvSpPr/>
            <p:nvPr/>
          </p:nvSpPr>
          <p:spPr>
            <a:xfrm>
              <a:off x="0" y="0"/>
              <a:ext cx="704215" cy="704215"/>
            </a:xfrm>
            <a:custGeom>
              <a:avLst/>
              <a:gdLst/>
              <a:ahLst/>
              <a:cxnLst/>
              <a:rect l="l" t="t" r="r" b="b"/>
              <a:pathLst>
                <a:path w="704215" h="704215">
                  <a:moveTo>
                    <a:pt x="0" y="135382"/>
                  </a:moveTo>
                  <a:cubicBezTo>
                    <a:pt x="0" y="60579"/>
                    <a:pt x="60579" y="0"/>
                    <a:pt x="135382" y="0"/>
                  </a:cubicBezTo>
                  <a:lnTo>
                    <a:pt x="568833" y="0"/>
                  </a:lnTo>
                  <a:lnTo>
                    <a:pt x="568833" y="6350"/>
                  </a:lnTo>
                  <a:lnTo>
                    <a:pt x="568833" y="0"/>
                  </a:lnTo>
                  <a:cubicBezTo>
                    <a:pt x="643636" y="0"/>
                    <a:pt x="704215" y="60579"/>
                    <a:pt x="704215" y="135382"/>
                  </a:cubicBezTo>
                  <a:lnTo>
                    <a:pt x="697865" y="135382"/>
                  </a:lnTo>
                  <a:lnTo>
                    <a:pt x="704215" y="135382"/>
                  </a:lnTo>
                  <a:lnTo>
                    <a:pt x="704215" y="568833"/>
                  </a:lnTo>
                  <a:lnTo>
                    <a:pt x="697865" y="568833"/>
                  </a:lnTo>
                  <a:lnTo>
                    <a:pt x="704215" y="568833"/>
                  </a:lnTo>
                  <a:cubicBezTo>
                    <a:pt x="704215" y="643636"/>
                    <a:pt x="643636" y="704215"/>
                    <a:pt x="568833" y="704215"/>
                  </a:cubicBezTo>
                  <a:lnTo>
                    <a:pt x="568833" y="697865"/>
                  </a:lnTo>
                  <a:lnTo>
                    <a:pt x="568833" y="704215"/>
                  </a:lnTo>
                  <a:lnTo>
                    <a:pt x="135382" y="704215"/>
                  </a:lnTo>
                  <a:lnTo>
                    <a:pt x="135382" y="697865"/>
                  </a:lnTo>
                  <a:lnTo>
                    <a:pt x="135382" y="704215"/>
                  </a:lnTo>
                  <a:cubicBezTo>
                    <a:pt x="60579" y="704215"/>
                    <a:pt x="0" y="643636"/>
                    <a:pt x="0" y="568833"/>
                  </a:cubicBezTo>
                  <a:lnTo>
                    <a:pt x="0" y="135382"/>
                  </a:lnTo>
                  <a:lnTo>
                    <a:pt x="6350" y="135382"/>
                  </a:lnTo>
                  <a:lnTo>
                    <a:pt x="0" y="135382"/>
                  </a:lnTo>
                  <a:moveTo>
                    <a:pt x="12700" y="135382"/>
                  </a:moveTo>
                  <a:lnTo>
                    <a:pt x="12700" y="568833"/>
                  </a:lnTo>
                  <a:lnTo>
                    <a:pt x="6350" y="568833"/>
                  </a:lnTo>
                  <a:lnTo>
                    <a:pt x="12700" y="568833"/>
                  </a:lnTo>
                  <a:cubicBezTo>
                    <a:pt x="12700" y="636651"/>
                    <a:pt x="67691" y="691515"/>
                    <a:pt x="135382" y="691515"/>
                  </a:cubicBezTo>
                  <a:lnTo>
                    <a:pt x="568833" y="691515"/>
                  </a:lnTo>
                  <a:cubicBezTo>
                    <a:pt x="636651" y="691515"/>
                    <a:pt x="691515" y="636524"/>
                    <a:pt x="691515" y="568833"/>
                  </a:cubicBezTo>
                  <a:lnTo>
                    <a:pt x="691515" y="135382"/>
                  </a:lnTo>
                  <a:cubicBezTo>
                    <a:pt x="691515" y="67691"/>
                    <a:pt x="636651" y="12700"/>
                    <a:pt x="568833" y="12700"/>
                  </a:cubicBezTo>
                  <a:lnTo>
                    <a:pt x="135382" y="12700"/>
                  </a:lnTo>
                  <a:lnTo>
                    <a:pt x="135382" y="6350"/>
                  </a:lnTo>
                  <a:lnTo>
                    <a:pt x="135382" y="12700"/>
                  </a:lnTo>
                  <a:cubicBezTo>
                    <a:pt x="67691" y="12700"/>
                    <a:pt x="12700" y="67691"/>
                    <a:pt x="12700" y="135382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58" name="Group 58"/>
          <p:cNvGrpSpPr/>
          <p:nvPr/>
        </p:nvGrpSpPr>
        <p:grpSpPr>
          <a:xfrm>
            <a:off x="9032156" y="8154292"/>
            <a:ext cx="223540" cy="345727"/>
            <a:chOff x="0" y="0"/>
            <a:chExt cx="298053" cy="460970"/>
          </a:xfrm>
        </p:grpSpPr>
        <p:sp>
          <p:nvSpPr>
            <p:cNvPr id="59" name="Freeform 59"/>
            <p:cNvSpPr/>
            <p:nvPr/>
          </p:nvSpPr>
          <p:spPr>
            <a:xfrm>
              <a:off x="0" y="0"/>
              <a:ext cx="298053" cy="460970"/>
            </a:xfrm>
            <a:custGeom>
              <a:avLst/>
              <a:gdLst/>
              <a:ahLst/>
              <a:cxnLst/>
              <a:rect l="l" t="t" r="r" b="b"/>
              <a:pathLst>
                <a:path w="298053" h="460970">
                  <a:moveTo>
                    <a:pt x="0" y="0"/>
                  </a:moveTo>
                  <a:lnTo>
                    <a:pt x="298053" y="0"/>
                  </a:lnTo>
                  <a:lnTo>
                    <a:pt x="298053" y="460970"/>
                  </a:lnTo>
                  <a:lnTo>
                    <a:pt x="0" y="46097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0" name="TextBox 60"/>
            <p:cNvSpPr txBox="1"/>
            <p:nvPr/>
          </p:nvSpPr>
          <p:spPr>
            <a:xfrm>
              <a:off x="0" y="38100"/>
              <a:ext cx="298053" cy="42287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ctr">
                <a:lnSpc>
                  <a:spcPts val="2687"/>
                </a:lnSpc>
              </a:pPr>
              <a:r>
                <a:rPr lang="en-US" sz="2687" b="1" spc="-81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4</a:t>
              </a:r>
            </a:p>
          </p:txBody>
        </p:sp>
      </p:grpSp>
      <p:grpSp>
        <p:nvGrpSpPr>
          <p:cNvPr id="61" name="Group 61"/>
          <p:cNvGrpSpPr/>
          <p:nvPr/>
        </p:nvGrpSpPr>
        <p:grpSpPr>
          <a:xfrm>
            <a:off x="10411717" y="8038951"/>
            <a:ext cx="2881461" cy="360164"/>
            <a:chOff x="0" y="0"/>
            <a:chExt cx="3841948" cy="480218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3841948" cy="480218"/>
            </a:xfrm>
            <a:custGeom>
              <a:avLst/>
              <a:gdLst/>
              <a:ahLst/>
              <a:cxnLst/>
              <a:rect l="l" t="t" r="r" b="b"/>
              <a:pathLst>
                <a:path w="3841948" h="480218">
                  <a:moveTo>
                    <a:pt x="0" y="0"/>
                  </a:moveTo>
                  <a:lnTo>
                    <a:pt x="3841948" y="0"/>
                  </a:lnTo>
                  <a:lnTo>
                    <a:pt x="3841948" y="480218"/>
                  </a:lnTo>
                  <a:lnTo>
                    <a:pt x="0" y="4802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3" name="TextBox 63"/>
            <p:cNvSpPr txBox="1"/>
            <p:nvPr/>
          </p:nvSpPr>
          <p:spPr>
            <a:xfrm>
              <a:off x="0" y="-28575"/>
              <a:ext cx="3841948" cy="5087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12"/>
                </a:lnSpc>
              </a:pPr>
              <a:r>
                <a:rPr lang="en-US" sz="2249" b="1" spc="-67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Διαπραγματεύσεις</a:t>
              </a:r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10411717" y="8537376"/>
            <a:ext cx="7069485" cy="737592"/>
            <a:chOff x="0" y="0"/>
            <a:chExt cx="9425980" cy="983457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9425980" cy="983457"/>
            </a:xfrm>
            <a:custGeom>
              <a:avLst/>
              <a:gdLst/>
              <a:ahLst/>
              <a:cxnLst/>
              <a:rect l="l" t="t" r="r" b="b"/>
              <a:pathLst>
                <a:path w="9425980" h="983457">
                  <a:moveTo>
                    <a:pt x="0" y="0"/>
                  </a:moveTo>
                  <a:lnTo>
                    <a:pt x="9425980" y="0"/>
                  </a:lnTo>
                  <a:lnTo>
                    <a:pt x="9425980" y="983457"/>
                  </a:lnTo>
                  <a:lnTo>
                    <a:pt x="0" y="98345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66" name="TextBox 66"/>
            <p:cNvSpPr txBox="1"/>
            <p:nvPr/>
          </p:nvSpPr>
          <p:spPr>
            <a:xfrm>
              <a:off x="0" y="-66675"/>
              <a:ext cx="9425980" cy="105013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875"/>
                </a:lnSpc>
              </a:pPr>
              <a:r>
                <a:rPr lang="en-US" sz="1812" spc="-36" dirty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Η νέα κυβέρνηση ξεκίνησε διαπραγματεύσεις που κράτησαν δύο χρόνια.</a:t>
              </a:r>
            </a:p>
          </p:txBody>
        </p:sp>
      </p:grpSp>
      <p:sp>
        <p:nvSpPr>
          <p:cNvPr id="67" name="Freeform 67"/>
          <p:cNvSpPr/>
          <p:nvPr/>
        </p:nvSpPr>
        <p:spPr>
          <a:xfrm>
            <a:off x="460762" y="10517"/>
            <a:ext cx="12023602" cy="3538717"/>
          </a:xfrm>
          <a:custGeom>
            <a:avLst/>
            <a:gdLst/>
            <a:ahLst/>
            <a:cxnLst/>
            <a:rect l="l" t="t" r="r" b="b"/>
            <a:pathLst>
              <a:path w="12023602" h="3538717">
                <a:moveTo>
                  <a:pt x="0" y="0"/>
                </a:moveTo>
                <a:lnTo>
                  <a:pt x="12023603" y="0"/>
                </a:lnTo>
                <a:lnTo>
                  <a:pt x="12023603" y="3538718"/>
                </a:lnTo>
                <a:lnTo>
                  <a:pt x="0" y="3538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152007" b="-135856"/>
            </a:stretch>
          </a:blipFill>
        </p:spPr>
      </p:sp>
      <p:sp>
        <p:nvSpPr>
          <p:cNvPr id="68" name="TextBox 68"/>
          <p:cNvSpPr txBox="1"/>
          <p:nvPr/>
        </p:nvSpPr>
        <p:spPr>
          <a:xfrm>
            <a:off x="10649335" y="523272"/>
            <a:ext cx="7203998" cy="13336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62"/>
              </a:lnSpc>
              <a:spcBef>
                <a:spcPct val="0"/>
              </a:spcBef>
            </a:pPr>
            <a:r>
              <a:rPr lang="en-US" sz="2050" b="1" spc="-62" dirty="0">
                <a:solidFill>
                  <a:srgbClr val="000000"/>
                </a:solidFill>
                <a:ea typeface="Arimo Bold"/>
                <a:cs typeface="Arimo Bold"/>
                <a:sym typeface="Arimo Bold"/>
              </a:rPr>
              <a:t>Σκίτσο της τουρκικής εφημερίδας «Akbaba» αφιερωμένο στην ελληνοτουρκική προσέγγιση. Στα γυαλιά του Βενιζέλου και του Τούρκου υπουργού Εξωτερικών Ρουστού αναγράφονται οι λέξεις «φιλία» και «εγκαρδιότητα»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992238" y="1116360"/>
            <a:ext cx="9445526" cy="1771947"/>
            <a:chOff x="0" y="0"/>
            <a:chExt cx="12594035" cy="236259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594035" cy="2362597"/>
            </a:xfrm>
            <a:custGeom>
              <a:avLst/>
              <a:gdLst/>
              <a:ahLst/>
              <a:cxnLst/>
              <a:rect l="l" t="t" r="r" b="b"/>
              <a:pathLst>
                <a:path w="12594035" h="2362597">
                  <a:moveTo>
                    <a:pt x="0" y="0"/>
                  </a:moveTo>
                  <a:lnTo>
                    <a:pt x="12594035" y="0"/>
                  </a:lnTo>
                  <a:lnTo>
                    <a:pt x="12594035" y="2362597"/>
                  </a:lnTo>
                  <a:lnTo>
                    <a:pt x="0" y="2362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2594035" cy="24197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 spc="-167" dirty="0">
                  <a:solidFill>
                    <a:srgbClr val="000000"/>
                  </a:solidFill>
                  <a:ea typeface="Arimo Bold"/>
                  <a:cs typeface="Arimo Bold"/>
                  <a:sym typeface="Arimo Bold"/>
                </a:rPr>
                <a:t>Στόχοι του Ελευθέριου Βενιζέλου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987475" y="3308748"/>
            <a:ext cx="4590604" cy="3476774"/>
            <a:chOff x="0" y="0"/>
            <a:chExt cx="6120805" cy="4635698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6108065" cy="4623054"/>
            </a:xfrm>
            <a:custGeom>
              <a:avLst/>
              <a:gdLst/>
              <a:ahLst/>
              <a:cxnLst/>
              <a:rect l="l" t="t" r="r" b="b"/>
              <a:pathLst>
                <a:path w="6108065" h="4623054">
                  <a:moveTo>
                    <a:pt x="0" y="158750"/>
                  </a:moveTo>
                  <a:cubicBezTo>
                    <a:pt x="0" y="71120"/>
                    <a:pt x="71120" y="0"/>
                    <a:pt x="158877" y="0"/>
                  </a:cubicBezTo>
                  <a:lnTo>
                    <a:pt x="5949188" y="0"/>
                  </a:lnTo>
                  <a:cubicBezTo>
                    <a:pt x="6036945" y="0"/>
                    <a:pt x="6108065" y="71120"/>
                    <a:pt x="6108065" y="158750"/>
                  </a:cubicBezTo>
                  <a:lnTo>
                    <a:pt x="6108065" y="4464177"/>
                  </a:lnTo>
                  <a:cubicBezTo>
                    <a:pt x="6108065" y="4551934"/>
                    <a:pt x="6036945" y="4622927"/>
                    <a:pt x="5949188" y="4622927"/>
                  </a:cubicBezTo>
                  <a:lnTo>
                    <a:pt x="158877" y="4622927"/>
                  </a:lnTo>
                  <a:cubicBezTo>
                    <a:pt x="71120" y="4623054"/>
                    <a:pt x="0" y="4551934"/>
                    <a:pt x="0" y="4464177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6120765" cy="4635627"/>
            </a:xfrm>
            <a:custGeom>
              <a:avLst/>
              <a:gdLst/>
              <a:ahLst/>
              <a:cxnLst/>
              <a:rect l="l" t="t" r="r" b="b"/>
              <a:pathLst>
                <a:path w="6120765" h="4635627">
                  <a:moveTo>
                    <a:pt x="0" y="165100"/>
                  </a:moveTo>
                  <a:cubicBezTo>
                    <a:pt x="0" y="73914"/>
                    <a:pt x="74041" y="0"/>
                    <a:pt x="165227" y="0"/>
                  </a:cubicBezTo>
                  <a:lnTo>
                    <a:pt x="5955538" y="0"/>
                  </a:lnTo>
                  <a:lnTo>
                    <a:pt x="5955538" y="6350"/>
                  </a:lnTo>
                  <a:lnTo>
                    <a:pt x="5955538" y="0"/>
                  </a:lnTo>
                  <a:cubicBezTo>
                    <a:pt x="6046851" y="0"/>
                    <a:pt x="6120765" y="73914"/>
                    <a:pt x="6120765" y="165100"/>
                  </a:cubicBezTo>
                  <a:lnTo>
                    <a:pt x="6114415" y="165100"/>
                  </a:lnTo>
                  <a:lnTo>
                    <a:pt x="6120765" y="165100"/>
                  </a:lnTo>
                  <a:lnTo>
                    <a:pt x="6120765" y="4470527"/>
                  </a:lnTo>
                  <a:lnTo>
                    <a:pt x="6114415" y="4470527"/>
                  </a:lnTo>
                  <a:lnTo>
                    <a:pt x="6120765" y="4470527"/>
                  </a:lnTo>
                  <a:cubicBezTo>
                    <a:pt x="6120765" y="4561713"/>
                    <a:pt x="6046724" y="4635627"/>
                    <a:pt x="5955538" y="4635627"/>
                  </a:cubicBezTo>
                  <a:lnTo>
                    <a:pt x="5955538" y="4629277"/>
                  </a:lnTo>
                  <a:lnTo>
                    <a:pt x="5955538" y="4635627"/>
                  </a:lnTo>
                  <a:lnTo>
                    <a:pt x="165227" y="4635627"/>
                  </a:lnTo>
                  <a:lnTo>
                    <a:pt x="165227" y="4629277"/>
                  </a:lnTo>
                  <a:lnTo>
                    <a:pt x="165227" y="4635627"/>
                  </a:lnTo>
                  <a:cubicBezTo>
                    <a:pt x="73914" y="4635627"/>
                    <a:pt x="0" y="4561713"/>
                    <a:pt x="0" y="4470527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4470527"/>
                  </a:lnTo>
                  <a:lnTo>
                    <a:pt x="6350" y="4470527"/>
                  </a:lnTo>
                  <a:lnTo>
                    <a:pt x="12700" y="4470527"/>
                  </a:lnTo>
                  <a:cubicBezTo>
                    <a:pt x="12700" y="4554728"/>
                    <a:pt x="81026" y="4622927"/>
                    <a:pt x="165227" y="4622927"/>
                  </a:cubicBezTo>
                  <a:lnTo>
                    <a:pt x="5955538" y="4622927"/>
                  </a:lnTo>
                  <a:cubicBezTo>
                    <a:pt x="6039739" y="4622927"/>
                    <a:pt x="6108065" y="4554728"/>
                    <a:pt x="6108065" y="4470527"/>
                  </a:cubicBezTo>
                  <a:lnTo>
                    <a:pt x="6108065" y="165100"/>
                  </a:lnTo>
                  <a:cubicBezTo>
                    <a:pt x="6108065" y="80899"/>
                    <a:pt x="6039739" y="12700"/>
                    <a:pt x="5955538" y="12700"/>
                  </a:cubicBezTo>
                  <a:lnTo>
                    <a:pt x="165227" y="12700"/>
                  </a:lnTo>
                  <a:lnTo>
                    <a:pt x="165227" y="6350"/>
                  </a:lnTo>
                  <a:lnTo>
                    <a:pt x="165227" y="12700"/>
                  </a:lnTo>
                  <a:cubicBezTo>
                    <a:pt x="81026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285280" y="3606552"/>
            <a:ext cx="3869085" cy="442912"/>
            <a:chOff x="0" y="0"/>
            <a:chExt cx="5158780" cy="59055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5158780" cy="590550"/>
            </a:xfrm>
            <a:custGeom>
              <a:avLst/>
              <a:gdLst/>
              <a:ahLst/>
              <a:cxnLst/>
              <a:rect l="l" t="t" r="r" b="b"/>
              <a:pathLst>
                <a:path w="5158780" h="590550">
                  <a:moveTo>
                    <a:pt x="0" y="0"/>
                  </a:moveTo>
                  <a:lnTo>
                    <a:pt x="5158780" y="0"/>
                  </a:lnTo>
                  <a:lnTo>
                    <a:pt x="5158780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5158780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Οικονομική διευθέτηση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285280" y="4219575"/>
            <a:ext cx="3994994" cy="2268141"/>
            <a:chOff x="0" y="0"/>
            <a:chExt cx="5326658" cy="3024188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326658" cy="3024188"/>
            </a:xfrm>
            <a:custGeom>
              <a:avLst/>
              <a:gdLst/>
              <a:ahLst/>
              <a:cxnLst/>
              <a:rect l="l" t="t" r="r" b="b"/>
              <a:pathLst>
                <a:path w="5326658" h="3024188">
                  <a:moveTo>
                    <a:pt x="0" y="0"/>
                  </a:moveTo>
                  <a:lnTo>
                    <a:pt x="5326658" y="0"/>
                  </a:lnTo>
                  <a:lnTo>
                    <a:pt x="5326658" y="3024188"/>
                  </a:lnTo>
                  <a:lnTo>
                    <a:pt x="0" y="302418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85725"/>
              <a:ext cx="5326658" cy="310991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Ο Ελ. Βενιζέλος επιθυμούσε τη διευθέτηση των οικονομικών διαφορών μεταξύ Ελλάδας και Τουρκίας.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5852071" y="3308748"/>
            <a:ext cx="4590604" cy="3476774"/>
            <a:chOff x="0" y="0"/>
            <a:chExt cx="6120805" cy="4635698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6108065" cy="4623054"/>
            </a:xfrm>
            <a:custGeom>
              <a:avLst/>
              <a:gdLst/>
              <a:ahLst/>
              <a:cxnLst/>
              <a:rect l="l" t="t" r="r" b="b"/>
              <a:pathLst>
                <a:path w="6108065" h="4623054">
                  <a:moveTo>
                    <a:pt x="0" y="158750"/>
                  </a:moveTo>
                  <a:cubicBezTo>
                    <a:pt x="0" y="71120"/>
                    <a:pt x="71120" y="0"/>
                    <a:pt x="158877" y="0"/>
                  </a:cubicBezTo>
                  <a:lnTo>
                    <a:pt x="5949188" y="0"/>
                  </a:lnTo>
                  <a:cubicBezTo>
                    <a:pt x="6036945" y="0"/>
                    <a:pt x="6108065" y="71120"/>
                    <a:pt x="6108065" y="158750"/>
                  </a:cubicBezTo>
                  <a:lnTo>
                    <a:pt x="6108065" y="4464177"/>
                  </a:lnTo>
                  <a:cubicBezTo>
                    <a:pt x="6108065" y="4551934"/>
                    <a:pt x="6036945" y="4622927"/>
                    <a:pt x="5949188" y="4622927"/>
                  </a:cubicBezTo>
                  <a:lnTo>
                    <a:pt x="158877" y="4622927"/>
                  </a:lnTo>
                  <a:cubicBezTo>
                    <a:pt x="71120" y="4623054"/>
                    <a:pt x="0" y="4551934"/>
                    <a:pt x="0" y="4464177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6120765" cy="4635627"/>
            </a:xfrm>
            <a:custGeom>
              <a:avLst/>
              <a:gdLst/>
              <a:ahLst/>
              <a:cxnLst/>
              <a:rect l="l" t="t" r="r" b="b"/>
              <a:pathLst>
                <a:path w="6120765" h="4635627">
                  <a:moveTo>
                    <a:pt x="0" y="165100"/>
                  </a:moveTo>
                  <a:cubicBezTo>
                    <a:pt x="0" y="73914"/>
                    <a:pt x="74041" y="0"/>
                    <a:pt x="165227" y="0"/>
                  </a:cubicBezTo>
                  <a:lnTo>
                    <a:pt x="5955538" y="0"/>
                  </a:lnTo>
                  <a:lnTo>
                    <a:pt x="5955538" y="6350"/>
                  </a:lnTo>
                  <a:lnTo>
                    <a:pt x="5955538" y="0"/>
                  </a:lnTo>
                  <a:cubicBezTo>
                    <a:pt x="6046851" y="0"/>
                    <a:pt x="6120765" y="73914"/>
                    <a:pt x="6120765" y="165100"/>
                  </a:cubicBezTo>
                  <a:lnTo>
                    <a:pt x="6114415" y="165100"/>
                  </a:lnTo>
                  <a:lnTo>
                    <a:pt x="6120765" y="165100"/>
                  </a:lnTo>
                  <a:lnTo>
                    <a:pt x="6120765" y="4470527"/>
                  </a:lnTo>
                  <a:lnTo>
                    <a:pt x="6114415" y="4470527"/>
                  </a:lnTo>
                  <a:lnTo>
                    <a:pt x="6120765" y="4470527"/>
                  </a:lnTo>
                  <a:cubicBezTo>
                    <a:pt x="6120765" y="4561713"/>
                    <a:pt x="6046724" y="4635627"/>
                    <a:pt x="5955538" y="4635627"/>
                  </a:cubicBezTo>
                  <a:lnTo>
                    <a:pt x="5955538" y="4629277"/>
                  </a:lnTo>
                  <a:lnTo>
                    <a:pt x="5955538" y="4635627"/>
                  </a:lnTo>
                  <a:lnTo>
                    <a:pt x="165227" y="4635627"/>
                  </a:lnTo>
                  <a:lnTo>
                    <a:pt x="165227" y="4629277"/>
                  </a:lnTo>
                  <a:lnTo>
                    <a:pt x="165227" y="4635627"/>
                  </a:lnTo>
                  <a:cubicBezTo>
                    <a:pt x="73914" y="4635627"/>
                    <a:pt x="0" y="4561713"/>
                    <a:pt x="0" y="4470527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4470527"/>
                  </a:lnTo>
                  <a:lnTo>
                    <a:pt x="6350" y="4470527"/>
                  </a:lnTo>
                  <a:lnTo>
                    <a:pt x="12700" y="4470527"/>
                  </a:lnTo>
                  <a:cubicBezTo>
                    <a:pt x="12700" y="4554728"/>
                    <a:pt x="81026" y="4622927"/>
                    <a:pt x="165227" y="4622927"/>
                  </a:cubicBezTo>
                  <a:lnTo>
                    <a:pt x="5955538" y="4622927"/>
                  </a:lnTo>
                  <a:cubicBezTo>
                    <a:pt x="6039739" y="4622927"/>
                    <a:pt x="6108065" y="4554728"/>
                    <a:pt x="6108065" y="4470527"/>
                  </a:cubicBezTo>
                  <a:lnTo>
                    <a:pt x="6108065" y="165100"/>
                  </a:lnTo>
                  <a:cubicBezTo>
                    <a:pt x="6108065" y="80899"/>
                    <a:pt x="6039739" y="12700"/>
                    <a:pt x="5955538" y="12700"/>
                  </a:cubicBezTo>
                  <a:lnTo>
                    <a:pt x="165227" y="12700"/>
                  </a:lnTo>
                  <a:lnTo>
                    <a:pt x="165227" y="6350"/>
                  </a:lnTo>
                  <a:lnTo>
                    <a:pt x="165227" y="12700"/>
                  </a:lnTo>
                  <a:cubicBezTo>
                    <a:pt x="81026" y="12700"/>
                    <a:pt x="12700" y="80899"/>
                    <a:pt x="12700" y="16510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6149876" y="3606552"/>
            <a:ext cx="3544044" cy="442912"/>
            <a:chOff x="0" y="0"/>
            <a:chExt cx="4725392" cy="5905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Εδαφικό καθεστώς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6149876" y="4219575"/>
            <a:ext cx="3994994" cy="1360885"/>
            <a:chOff x="0" y="0"/>
            <a:chExt cx="5326658" cy="1814513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5326658" cy="1814513"/>
            </a:xfrm>
            <a:custGeom>
              <a:avLst/>
              <a:gdLst/>
              <a:ahLst/>
              <a:cxnLst/>
              <a:rect l="l" t="t" r="r" b="b"/>
              <a:pathLst>
                <a:path w="5326658" h="1814513">
                  <a:moveTo>
                    <a:pt x="0" y="0"/>
                  </a:moveTo>
                  <a:lnTo>
                    <a:pt x="5326658" y="0"/>
                  </a:lnTo>
                  <a:lnTo>
                    <a:pt x="5326658" y="1814513"/>
                  </a:lnTo>
                  <a:lnTo>
                    <a:pt x="0" y="181451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0" y="-85725"/>
              <a:ext cx="5326658" cy="190023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Στόχευε στην αναγνώριση του εδαφικού καθεστώτος μεταξύ των δύο χωρών.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87475" y="7059514"/>
            <a:ext cx="9455051" cy="2115890"/>
            <a:chOff x="0" y="0"/>
            <a:chExt cx="12606735" cy="2821187"/>
          </a:xfrm>
        </p:grpSpPr>
        <p:sp>
          <p:nvSpPr>
            <p:cNvPr id="29" name="Freeform 29"/>
            <p:cNvSpPr/>
            <p:nvPr/>
          </p:nvSpPr>
          <p:spPr>
            <a:xfrm>
              <a:off x="6350" y="6350"/>
              <a:ext cx="12594082" cy="2808478"/>
            </a:xfrm>
            <a:custGeom>
              <a:avLst/>
              <a:gdLst/>
              <a:ahLst/>
              <a:cxnLst/>
              <a:rect l="l" t="t" r="r" b="b"/>
              <a:pathLst>
                <a:path w="12594082" h="2808478">
                  <a:moveTo>
                    <a:pt x="0" y="158750"/>
                  </a:moveTo>
                  <a:cubicBezTo>
                    <a:pt x="0" y="71120"/>
                    <a:pt x="71374" y="0"/>
                    <a:pt x="159385" y="0"/>
                  </a:cubicBezTo>
                  <a:lnTo>
                    <a:pt x="12434697" y="0"/>
                  </a:lnTo>
                  <a:cubicBezTo>
                    <a:pt x="12522708" y="0"/>
                    <a:pt x="12594082" y="71120"/>
                    <a:pt x="12594082" y="158750"/>
                  </a:cubicBezTo>
                  <a:lnTo>
                    <a:pt x="12594082" y="2649728"/>
                  </a:lnTo>
                  <a:cubicBezTo>
                    <a:pt x="12594082" y="2737485"/>
                    <a:pt x="12522708" y="2808478"/>
                    <a:pt x="12434697" y="2808478"/>
                  </a:cubicBezTo>
                  <a:lnTo>
                    <a:pt x="159385" y="2808478"/>
                  </a:lnTo>
                  <a:cubicBezTo>
                    <a:pt x="71374" y="2808478"/>
                    <a:pt x="0" y="2737358"/>
                    <a:pt x="0" y="2649728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12606782" cy="2821178"/>
            </a:xfrm>
            <a:custGeom>
              <a:avLst/>
              <a:gdLst/>
              <a:ahLst/>
              <a:cxnLst/>
              <a:rect l="l" t="t" r="r" b="b"/>
              <a:pathLst>
                <a:path w="12606782" h="2821178">
                  <a:moveTo>
                    <a:pt x="0" y="165100"/>
                  </a:moveTo>
                  <a:cubicBezTo>
                    <a:pt x="0" y="73914"/>
                    <a:pt x="74168" y="0"/>
                    <a:pt x="165735" y="0"/>
                  </a:cubicBezTo>
                  <a:lnTo>
                    <a:pt x="12441047" y="0"/>
                  </a:lnTo>
                  <a:lnTo>
                    <a:pt x="12441047" y="6350"/>
                  </a:lnTo>
                  <a:lnTo>
                    <a:pt x="12441047" y="0"/>
                  </a:lnTo>
                  <a:cubicBezTo>
                    <a:pt x="12532487" y="0"/>
                    <a:pt x="12606782" y="73914"/>
                    <a:pt x="12606782" y="165100"/>
                  </a:cubicBezTo>
                  <a:lnTo>
                    <a:pt x="12600432" y="165100"/>
                  </a:lnTo>
                  <a:lnTo>
                    <a:pt x="12606782" y="165100"/>
                  </a:lnTo>
                  <a:lnTo>
                    <a:pt x="12606782" y="2656078"/>
                  </a:lnTo>
                  <a:lnTo>
                    <a:pt x="12600432" y="2656078"/>
                  </a:lnTo>
                  <a:lnTo>
                    <a:pt x="12606782" y="2656078"/>
                  </a:lnTo>
                  <a:cubicBezTo>
                    <a:pt x="12606782" y="2747264"/>
                    <a:pt x="12532614" y="2821178"/>
                    <a:pt x="12441047" y="2821178"/>
                  </a:cubicBezTo>
                  <a:lnTo>
                    <a:pt x="12441047" y="2814828"/>
                  </a:lnTo>
                  <a:lnTo>
                    <a:pt x="12441047" y="2821178"/>
                  </a:lnTo>
                  <a:lnTo>
                    <a:pt x="165735" y="2821178"/>
                  </a:lnTo>
                  <a:lnTo>
                    <a:pt x="165735" y="2814828"/>
                  </a:lnTo>
                  <a:lnTo>
                    <a:pt x="165735" y="2821178"/>
                  </a:lnTo>
                  <a:cubicBezTo>
                    <a:pt x="74295" y="2821178"/>
                    <a:pt x="0" y="2747264"/>
                    <a:pt x="0" y="2656078"/>
                  </a:cubicBezTo>
                  <a:lnTo>
                    <a:pt x="0" y="165100"/>
                  </a:lnTo>
                  <a:lnTo>
                    <a:pt x="6350" y="165100"/>
                  </a:lnTo>
                  <a:lnTo>
                    <a:pt x="0" y="165100"/>
                  </a:lnTo>
                  <a:moveTo>
                    <a:pt x="12700" y="165100"/>
                  </a:moveTo>
                  <a:lnTo>
                    <a:pt x="12700" y="2656078"/>
                  </a:lnTo>
                  <a:lnTo>
                    <a:pt x="6350" y="2656078"/>
                  </a:lnTo>
                  <a:lnTo>
                    <a:pt x="12700" y="2656078"/>
                  </a:lnTo>
                  <a:cubicBezTo>
                    <a:pt x="12700" y="2740279"/>
                    <a:pt x="81153" y="2808478"/>
                    <a:pt x="165735" y="2808478"/>
                  </a:cubicBezTo>
                  <a:lnTo>
                    <a:pt x="12441047" y="2808478"/>
                  </a:lnTo>
                  <a:cubicBezTo>
                    <a:pt x="12525628" y="2808478"/>
                    <a:pt x="12594082" y="2740152"/>
                    <a:pt x="12594082" y="2656078"/>
                  </a:cubicBezTo>
                  <a:lnTo>
                    <a:pt x="12594082" y="165100"/>
                  </a:lnTo>
                  <a:cubicBezTo>
                    <a:pt x="12594082" y="80899"/>
                    <a:pt x="12525628" y="12700"/>
                    <a:pt x="12441047" y="12700"/>
                  </a:cubicBezTo>
                  <a:lnTo>
                    <a:pt x="165735" y="12700"/>
                  </a:lnTo>
                  <a:lnTo>
                    <a:pt x="165735" y="6350"/>
                  </a:lnTo>
                  <a:lnTo>
                    <a:pt x="165735" y="12700"/>
                  </a:lnTo>
                  <a:cubicBezTo>
                    <a:pt x="81153" y="12700"/>
                    <a:pt x="12700" y="81026"/>
                    <a:pt x="12700" y="165100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285280" y="7357319"/>
            <a:ext cx="3544044" cy="442912"/>
            <a:chOff x="0" y="0"/>
            <a:chExt cx="4725392" cy="59055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ea typeface="Arimo Bold"/>
                  <a:cs typeface="Arimo Bold"/>
                  <a:sym typeface="Arimo Bold"/>
                </a:rPr>
                <a:t>Εμπόδια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285280" y="7970341"/>
            <a:ext cx="8859441" cy="907256"/>
            <a:chOff x="0" y="0"/>
            <a:chExt cx="11812588" cy="1209675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812588" cy="1209675"/>
            </a:xfrm>
            <a:custGeom>
              <a:avLst/>
              <a:gdLst/>
              <a:ahLst/>
              <a:cxnLst/>
              <a:rect l="l" t="t" r="r" b="b"/>
              <a:pathLst>
                <a:path w="11812588" h="1209675">
                  <a:moveTo>
                    <a:pt x="0" y="0"/>
                  </a:moveTo>
                  <a:lnTo>
                    <a:pt x="11812588" y="0"/>
                  </a:lnTo>
                  <a:lnTo>
                    <a:pt x="11812588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0" y="-85725"/>
              <a:ext cx="11812588" cy="1295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ea typeface="Inter"/>
                  <a:cs typeface="Inter"/>
                  <a:sym typeface="Inter"/>
                </a:rPr>
                <a:t>Σε κάθε προσπάθεια προσέγγισης με την Τουρκία, εμπόδιο στεκόταν η έντονα αρνητική στάση των προσφύγων.</a:t>
              </a:r>
            </a:p>
          </p:txBody>
        </p:sp>
      </p:grpSp>
      <p:sp>
        <p:nvSpPr>
          <p:cNvPr id="37" name="Freeform 37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89793" t="-1531" r="-49320"/>
            </a:stretch>
          </a:blipFill>
        </p:spPr>
      </p:sp>
      <p:sp>
        <p:nvSpPr>
          <p:cNvPr id="38" name="TextBox 38"/>
          <p:cNvSpPr txBox="1"/>
          <p:nvPr/>
        </p:nvSpPr>
        <p:spPr>
          <a:xfrm>
            <a:off x="2389755" y="9575454"/>
            <a:ext cx="904024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87"/>
              </a:lnSpc>
              <a:spcBef>
                <a:spcPct val="0"/>
              </a:spcBef>
            </a:pPr>
            <a:r>
              <a:rPr lang="en-US" sz="2150" b="1" spc="-65" dirty="0">
                <a:solidFill>
                  <a:srgbClr val="000000"/>
                </a:solidFill>
                <a:ea typeface="Arimo Bold"/>
                <a:cs typeface="Arimo Bold"/>
                <a:sym typeface="Arimo Bold"/>
              </a:rPr>
              <a:t>Η υποδοχή του Ελευθέριου Βενιζέλου στην Άγκυρα (Οκτώβριος 1930).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-58489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 descr="preencoded.png"/>
          <p:cNvSpPr/>
          <p:nvPr/>
        </p:nvSpPr>
        <p:spPr>
          <a:xfrm>
            <a:off x="11430000" y="0"/>
            <a:ext cx="6858000" cy="10287000"/>
          </a:xfrm>
          <a:custGeom>
            <a:avLst/>
            <a:gdLst/>
            <a:ahLst/>
            <a:cxnLst/>
            <a:rect l="l" t="t" r="r" b="b"/>
            <a:pathLst>
              <a:path w="6858000" h="10287000">
                <a:moveTo>
                  <a:pt x="0" y="0"/>
                </a:moveTo>
                <a:lnTo>
                  <a:pt x="6858000" y="0"/>
                </a:lnTo>
                <a:lnTo>
                  <a:pt x="685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853230" y="642045"/>
            <a:ext cx="9967170" cy="1301055"/>
            <a:chOff x="-1" y="-38100"/>
            <a:chExt cx="13289560" cy="233399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9197603" cy="2295893"/>
            </a:xfrm>
            <a:custGeom>
              <a:avLst/>
              <a:gdLst/>
              <a:ahLst/>
              <a:cxnLst/>
              <a:rect l="l" t="t" r="r" b="b"/>
              <a:pathLst>
                <a:path w="9197603" h="2295893">
                  <a:moveTo>
                    <a:pt x="0" y="0"/>
                  </a:moveTo>
                  <a:lnTo>
                    <a:pt x="9197603" y="0"/>
                  </a:lnTo>
                  <a:lnTo>
                    <a:pt x="9197603" y="2295893"/>
                  </a:lnTo>
                  <a:lnTo>
                    <a:pt x="0" y="229589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-1" y="-38100"/>
              <a:ext cx="13289560" cy="2333993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5937"/>
                </a:lnSpc>
              </a:pPr>
              <a:r>
                <a:rPr lang="el-GR" sz="4750" b="1" spc="-143" dirty="0" smtClean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Συμφωνία </a:t>
              </a:r>
              <a:r>
                <a:rPr lang="el-GR" sz="4750" b="1" spc="-143" dirty="0" smtClean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της </a:t>
              </a:r>
              <a:r>
                <a:rPr lang="en-US" sz="4750" b="1" spc="-143" dirty="0" smtClean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Άγκυρας </a:t>
              </a:r>
              <a:r>
                <a:rPr lang="en-US" sz="4750" b="1" spc="-143" dirty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(10 Ιουνίου 1930)</a:t>
              </a:r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838979" y="2259235"/>
            <a:ext cx="557956" cy="557956"/>
            <a:chOff x="0" y="0"/>
            <a:chExt cx="743942" cy="743942"/>
          </a:xfrm>
        </p:grpSpPr>
        <p:sp>
          <p:nvSpPr>
            <p:cNvPr id="11" name="Freeform 11"/>
            <p:cNvSpPr/>
            <p:nvPr/>
          </p:nvSpPr>
          <p:spPr>
            <a:xfrm>
              <a:off x="6350" y="6350"/>
              <a:ext cx="731266" cy="731266"/>
            </a:xfrm>
            <a:custGeom>
              <a:avLst/>
              <a:gdLst/>
              <a:ahLst/>
              <a:cxnLst/>
              <a:rect l="l" t="t" r="r" b="b"/>
              <a:pathLst>
                <a:path w="731266" h="731266">
                  <a:moveTo>
                    <a:pt x="0" y="136525"/>
                  </a:moveTo>
                  <a:cubicBezTo>
                    <a:pt x="0" y="61087"/>
                    <a:pt x="61087" y="0"/>
                    <a:pt x="136525" y="0"/>
                  </a:cubicBezTo>
                  <a:lnTo>
                    <a:pt x="594741" y="0"/>
                  </a:lnTo>
                  <a:cubicBezTo>
                    <a:pt x="670179" y="0"/>
                    <a:pt x="731266" y="61087"/>
                    <a:pt x="731266" y="136525"/>
                  </a:cubicBezTo>
                  <a:lnTo>
                    <a:pt x="731266" y="594741"/>
                  </a:lnTo>
                  <a:cubicBezTo>
                    <a:pt x="731266" y="670179"/>
                    <a:pt x="670179" y="731266"/>
                    <a:pt x="594741" y="731266"/>
                  </a:cubicBezTo>
                  <a:lnTo>
                    <a:pt x="136525" y="731266"/>
                  </a:lnTo>
                  <a:cubicBezTo>
                    <a:pt x="61087" y="731266"/>
                    <a:pt x="0" y="670052"/>
                    <a:pt x="0" y="594741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0" y="0"/>
              <a:ext cx="743966" cy="743966"/>
            </a:xfrm>
            <a:custGeom>
              <a:avLst/>
              <a:gdLst/>
              <a:ahLst/>
              <a:cxnLst/>
              <a:rect l="l" t="t" r="r" b="b"/>
              <a:pathLst>
                <a:path w="743966" h="743966">
                  <a:moveTo>
                    <a:pt x="0" y="142875"/>
                  </a:moveTo>
                  <a:cubicBezTo>
                    <a:pt x="0" y="64008"/>
                    <a:pt x="64008" y="0"/>
                    <a:pt x="142875" y="0"/>
                  </a:cubicBezTo>
                  <a:lnTo>
                    <a:pt x="601091" y="0"/>
                  </a:lnTo>
                  <a:lnTo>
                    <a:pt x="601091" y="6350"/>
                  </a:lnTo>
                  <a:lnTo>
                    <a:pt x="601091" y="0"/>
                  </a:lnTo>
                  <a:cubicBezTo>
                    <a:pt x="679958" y="0"/>
                    <a:pt x="743966" y="64008"/>
                    <a:pt x="743966" y="142875"/>
                  </a:cubicBezTo>
                  <a:lnTo>
                    <a:pt x="743966" y="601091"/>
                  </a:lnTo>
                  <a:lnTo>
                    <a:pt x="737616" y="601091"/>
                  </a:lnTo>
                  <a:lnTo>
                    <a:pt x="743966" y="601091"/>
                  </a:lnTo>
                  <a:cubicBezTo>
                    <a:pt x="743966" y="679958"/>
                    <a:pt x="679958" y="743966"/>
                    <a:pt x="601091" y="743966"/>
                  </a:cubicBezTo>
                  <a:lnTo>
                    <a:pt x="601091" y="737616"/>
                  </a:lnTo>
                  <a:lnTo>
                    <a:pt x="601091" y="743966"/>
                  </a:lnTo>
                  <a:lnTo>
                    <a:pt x="142875" y="743966"/>
                  </a:lnTo>
                  <a:lnTo>
                    <a:pt x="142875" y="737616"/>
                  </a:lnTo>
                  <a:lnTo>
                    <a:pt x="142875" y="743966"/>
                  </a:lnTo>
                  <a:cubicBezTo>
                    <a:pt x="64008" y="743966"/>
                    <a:pt x="0" y="679958"/>
                    <a:pt x="0" y="601091"/>
                  </a:cubicBezTo>
                  <a:lnTo>
                    <a:pt x="0" y="142875"/>
                  </a:lnTo>
                  <a:lnTo>
                    <a:pt x="6350" y="142875"/>
                  </a:lnTo>
                  <a:lnTo>
                    <a:pt x="0" y="142875"/>
                  </a:lnTo>
                  <a:moveTo>
                    <a:pt x="12700" y="142875"/>
                  </a:moveTo>
                  <a:lnTo>
                    <a:pt x="12700" y="601091"/>
                  </a:lnTo>
                  <a:lnTo>
                    <a:pt x="6350" y="601091"/>
                  </a:lnTo>
                  <a:lnTo>
                    <a:pt x="12700" y="601091"/>
                  </a:lnTo>
                  <a:cubicBezTo>
                    <a:pt x="12700" y="672973"/>
                    <a:pt x="70993" y="731266"/>
                    <a:pt x="142875" y="731266"/>
                  </a:cubicBezTo>
                  <a:lnTo>
                    <a:pt x="601091" y="731266"/>
                  </a:lnTo>
                  <a:cubicBezTo>
                    <a:pt x="672973" y="731266"/>
                    <a:pt x="731266" y="672973"/>
                    <a:pt x="731266" y="601091"/>
                  </a:cubicBezTo>
                  <a:lnTo>
                    <a:pt x="731266" y="142875"/>
                  </a:lnTo>
                  <a:lnTo>
                    <a:pt x="737616" y="142875"/>
                  </a:lnTo>
                  <a:lnTo>
                    <a:pt x="731266" y="142875"/>
                  </a:lnTo>
                  <a:cubicBezTo>
                    <a:pt x="731266" y="70993"/>
                    <a:pt x="672973" y="12700"/>
                    <a:pt x="601091" y="12700"/>
                  </a:cubicBezTo>
                  <a:lnTo>
                    <a:pt x="142875" y="12700"/>
                  </a:lnTo>
                  <a:lnTo>
                    <a:pt x="142875" y="6350"/>
                  </a:lnTo>
                  <a:lnTo>
                    <a:pt x="142875" y="12700"/>
                  </a:lnTo>
                  <a:cubicBezTo>
                    <a:pt x="70993" y="12700"/>
                    <a:pt x="12700" y="70993"/>
                    <a:pt x="12700" y="142875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629818" y="2259235"/>
            <a:ext cx="3078806" cy="956196"/>
            <a:chOff x="-20835" y="-766928"/>
            <a:chExt cx="4105075" cy="1274928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4084240" cy="508000"/>
            </a:xfrm>
            <a:custGeom>
              <a:avLst/>
              <a:gdLst/>
              <a:ahLst/>
              <a:cxnLst/>
              <a:rect l="l" t="t" r="r" b="b"/>
              <a:pathLst>
                <a:path w="4084240" h="508000">
                  <a:moveTo>
                    <a:pt x="0" y="0"/>
                  </a:moveTo>
                  <a:lnTo>
                    <a:pt x="4084240" y="0"/>
                  </a:lnTo>
                  <a:lnTo>
                    <a:pt x="4084240" y="508000"/>
                  </a:lnTo>
                  <a:lnTo>
                    <a:pt x="0" y="508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-20835" y="-766928"/>
              <a:ext cx="4084240" cy="527051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937"/>
                </a:lnSpc>
              </a:pPr>
              <a:r>
                <a:rPr lang="en-US" sz="2375" b="1" spc="-72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Οικονομικό σύμφωνο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629818" y="2812446"/>
            <a:ext cx="8931325" cy="389930"/>
            <a:chOff x="0" y="0"/>
            <a:chExt cx="11908433" cy="519907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11908434" cy="519907"/>
            </a:xfrm>
            <a:custGeom>
              <a:avLst/>
              <a:gdLst/>
              <a:ahLst/>
              <a:cxnLst/>
              <a:rect l="l" t="t" r="r" b="b"/>
              <a:pathLst>
                <a:path w="11908434" h="519907">
                  <a:moveTo>
                    <a:pt x="0" y="0"/>
                  </a:moveTo>
                  <a:lnTo>
                    <a:pt x="11908434" y="0"/>
                  </a:lnTo>
                  <a:lnTo>
                    <a:pt x="11908434" y="519907"/>
                  </a:lnTo>
                  <a:lnTo>
                    <a:pt x="0" y="5199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8" name="TextBox 18"/>
            <p:cNvSpPr txBox="1"/>
            <p:nvPr/>
          </p:nvSpPr>
          <p:spPr>
            <a:xfrm>
              <a:off x="0" y="-76200"/>
              <a:ext cx="11908433" cy="59610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1874" spc="-38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Αποτελούσε το οικονομικό σύμφωνο μεταξύ Ελλάδας και Τουρκίας.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848469" y="3894833"/>
            <a:ext cx="557956" cy="557956"/>
            <a:chOff x="0" y="0"/>
            <a:chExt cx="743942" cy="743942"/>
          </a:xfrm>
        </p:grpSpPr>
        <p:sp>
          <p:nvSpPr>
            <p:cNvPr id="20" name="Freeform 20"/>
            <p:cNvSpPr/>
            <p:nvPr/>
          </p:nvSpPr>
          <p:spPr>
            <a:xfrm>
              <a:off x="6350" y="6350"/>
              <a:ext cx="731266" cy="731266"/>
            </a:xfrm>
            <a:custGeom>
              <a:avLst/>
              <a:gdLst/>
              <a:ahLst/>
              <a:cxnLst/>
              <a:rect l="l" t="t" r="r" b="b"/>
              <a:pathLst>
                <a:path w="731266" h="731266">
                  <a:moveTo>
                    <a:pt x="0" y="136525"/>
                  </a:moveTo>
                  <a:cubicBezTo>
                    <a:pt x="0" y="61087"/>
                    <a:pt x="61087" y="0"/>
                    <a:pt x="136525" y="0"/>
                  </a:cubicBezTo>
                  <a:lnTo>
                    <a:pt x="594741" y="0"/>
                  </a:lnTo>
                  <a:cubicBezTo>
                    <a:pt x="670179" y="0"/>
                    <a:pt x="731266" y="61087"/>
                    <a:pt x="731266" y="136525"/>
                  </a:cubicBezTo>
                  <a:lnTo>
                    <a:pt x="731266" y="594741"/>
                  </a:lnTo>
                  <a:cubicBezTo>
                    <a:pt x="731266" y="670179"/>
                    <a:pt x="670179" y="731266"/>
                    <a:pt x="594741" y="731266"/>
                  </a:cubicBezTo>
                  <a:lnTo>
                    <a:pt x="136525" y="731266"/>
                  </a:lnTo>
                  <a:cubicBezTo>
                    <a:pt x="61087" y="731266"/>
                    <a:pt x="0" y="670052"/>
                    <a:pt x="0" y="594741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21" name="Freeform 21"/>
            <p:cNvSpPr/>
            <p:nvPr/>
          </p:nvSpPr>
          <p:spPr>
            <a:xfrm>
              <a:off x="0" y="0"/>
              <a:ext cx="743966" cy="743966"/>
            </a:xfrm>
            <a:custGeom>
              <a:avLst/>
              <a:gdLst/>
              <a:ahLst/>
              <a:cxnLst/>
              <a:rect l="l" t="t" r="r" b="b"/>
              <a:pathLst>
                <a:path w="743966" h="743966">
                  <a:moveTo>
                    <a:pt x="0" y="142875"/>
                  </a:moveTo>
                  <a:cubicBezTo>
                    <a:pt x="0" y="64008"/>
                    <a:pt x="64008" y="0"/>
                    <a:pt x="142875" y="0"/>
                  </a:cubicBezTo>
                  <a:lnTo>
                    <a:pt x="601091" y="0"/>
                  </a:lnTo>
                  <a:lnTo>
                    <a:pt x="601091" y="6350"/>
                  </a:lnTo>
                  <a:lnTo>
                    <a:pt x="601091" y="0"/>
                  </a:lnTo>
                  <a:cubicBezTo>
                    <a:pt x="679958" y="0"/>
                    <a:pt x="743966" y="64008"/>
                    <a:pt x="743966" y="142875"/>
                  </a:cubicBezTo>
                  <a:lnTo>
                    <a:pt x="743966" y="601091"/>
                  </a:lnTo>
                  <a:lnTo>
                    <a:pt x="737616" y="601091"/>
                  </a:lnTo>
                  <a:lnTo>
                    <a:pt x="743966" y="601091"/>
                  </a:lnTo>
                  <a:cubicBezTo>
                    <a:pt x="743966" y="679958"/>
                    <a:pt x="679958" y="743966"/>
                    <a:pt x="601091" y="743966"/>
                  </a:cubicBezTo>
                  <a:lnTo>
                    <a:pt x="601091" y="737616"/>
                  </a:lnTo>
                  <a:lnTo>
                    <a:pt x="601091" y="743966"/>
                  </a:lnTo>
                  <a:lnTo>
                    <a:pt x="142875" y="743966"/>
                  </a:lnTo>
                  <a:lnTo>
                    <a:pt x="142875" y="737616"/>
                  </a:lnTo>
                  <a:lnTo>
                    <a:pt x="142875" y="743966"/>
                  </a:lnTo>
                  <a:cubicBezTo>
                    <a:pt x="64008" y="743966"/>
                    <a:pt x="0" y="679958"/>
                    <a:pt x="0" y="601091"/>
                  </a:cubicBezTo>
                  <a:lnTo>
                    <a:pt x="0" y="142875"/>
                  </a:lnTo>
                  <a:lnTo>
                    <a:pt x="6350" y="142875"/>
                  </a:lnTo>
                  <a:lnTo>
                    <a:pt x="0" y="142875"/>
                  </a:lnTo>
                  <a:moveTo>
                    <a:pt x="12700" y="142875"/>
                  </a:moveTo>
                  <a:lnTo>
                    <a:pt x="12700" y="601091"/>
                  </a:lnTo>
                  <a:lnTo>
                    <a:pt x="6350" y="601091"/>
                  </a:lnTo>
                  <a:lnTo>
                    <a:pt x="12700" y="601091"/>
                  </a:lnTo>
                  <a:cubicBezTo>
                    <a:pt x="12700" y="672973"/>
                    <a:pt x="70993" y="731266"/>
                    <a:pt x="142875" y="731266"/>
                  </a:cubicBezTo>
                  <a:lnTo>
                    <a:pt x="601091" y="731266"/>
                  </a:lnTo>
                  <a:cubicBezTo>
                    <a:pt x="672973" y="731266"/>
                    <a:pt x="731266" y="672973"/>
                    <a:pt x="731266" y="601091"/>
                  </a:cubicBezTo>
                  <a:lnTo>
                    <a:pt x="731266" y="142875"/>
                  </a:lnTo>
                  <a:lnTo>
                    <a:pt x="737616" y="142875"/>
                  </a:lnTo>
                  <a:lnTo>
                    <a:pt x="731266" y="142875"/>
                  </a:lnTo>
                  <a:cubicBezTo>
                    <a:pt x="731266" y="70993"/>
                    <a:pt x="672973" y="12700"/>
                    <a:pt x="601091" y="12700"/>
                  </a:cubicBezTo>
                  <a:lnTo>
                    <a:pt x="142875" y="12700"/>
                  </a:lnTo>
                  <a:lnTo>
                    <a:pt x="142875" y="6350"/>
                  </a:lnTo>
                  <a:lnTo>
                    <a:pt x="142875" y="12700"/>
                  </a:lnTo>
                  <a:cubicBezTo>
                    <a:pt x="70993" y="12700"/>
                    <a:pt x="12700" y="70993"/>
                    <a:pt x="12700" y="142875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22" name="Group 22"/>
          <p:cNvGrpSpPr/>
          <p:nvPr/>
        </p:nvGrpSpPr>
        <p:grpSpPr>
          <a:xfrm>
            <a:off x="1661070" y="3914626"/>
            <a:ext cx="3047554" cy="381000"/>
            <a:chOff x="0" y="0"/>
            <a:chExt cx="4063405" cy="508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063405" cy="508000"/>
            </a:xfrm>
            <a:custGeom>
              <a:avLst/>
              <a:gdLst/>
              <a:ahLst/>
              <a:cxnLst/>
              <a:rect l="l" t="t" r="r" b="b"/>
              <a:pathLst>
                <a:path w="4063405" h="508000">
                  <a:moveTo>
                    <a:pt x="0" y="0"/>
                  </a:moveTo>
                  <a:lnTo>
                    <a:pt x="4063405" y="0"/>
                  </a:lnTo>
                  <a:lnTo>
                    <a:pt x="4063405" y="508000"/>
                  </a:lnTo>
                  <a:lnTo>
                    <a:pt x="0" y="508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4" name="TextBox 24"/>
            <p:cNvSpPr txBox="1"/>
            <p:nvPr/>
          </p:nvSpPr>
          <p:spPr>
            <a:xfrm>
              <a:off x="0" y="-19050"/>
              <a:ext cx="4063405" cy="5270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937"/>
                </a:lnSpc>
              </a:pPr>
              <a:r>
                <a:rPr lang="en-US" sz="2375" b="1" spc="-72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Ρύθμιση ζητημάτων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629819" y="4317621"/>
            <a:ext cx="8946951" cy="1258819"/>
            <a:chOff x="-20833" y="-638613"/>
            <a:chExt cx="11929267" cy="1678425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908434" cy="1039812"/>
            </a:xfrm>
            <a:custGeom>
              <a:avLst/>
              <a:gdLst/>
              <a:ahLst/>
              <a:cxnLst/>
              <a:rect l="l" t="t" r="r" b="b"/>
              <a:pathLst>
                <a:path w="11908434" h="1039812">
                  <a:moveTo>
                    <a:pt x="0" y="0"/>
                  </a:moveTo>
                  <a:lnTo>
                    <a:pt x="11908434" y="0"/>
                  </a:lnTo>
                  <a:lnTo>
                    <a:pt x="11908434" y="1039812"/>
                  </a:lnTo>
                  <a:lnTo>
                    <a:pt x="0" y="10398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7" name="TextBox 27"/>
            <p:cNvSpPr txBox="1"/>
            <p:nvPr/>
          </p:nvSpPr>
          <p:spPr>
            <a:xfrm>
              <a:off x="-20833" y="-638613"/>
              <a:ext cx="11908433" cy="111601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1874" spc="-38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Ρύθμισε το ζήτημα των Ελλήνων ορθοδόξων της Κωνσταντινούπολης και των μουσουλμάνων της Θράκης, καθώς και των «φυγάδων».</a:t>
              </a:r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803450" y="5576440"/>
            <a:ext cx="557956" cy="557956"/>
            <a:chOff x="0" y="0"/>
            <a:chExt cx="743942" cy="743942"/>
          </a:xfrm>
        </p:grpSpPr>
        <p:sp>
          <p:nvSpPr>
            <p:cNvPr id="29" name="Freeform 29"/>
            <p:cNvSpPr/>
            <p:nvPr/>
          </p:nvSpPr>
          <p:spPr>
            <a:xfrm>
              <a:off x="6350" y="6350"/>
              <a:ext cx="731266" cy="731266"/>
            </a:xfrm>
            <a:custGeom>
              <a:avLst/>
              <a:gdLst/>
              <a:ahLst/>
              <a:cxnLst/>
              <a:rect l="l" t="t" r="r" b="b"/>
              <a:pathLst>
                <a:path w="731266" h="731266">
                  <a:moveTo>
                    <a:pt x="0" y="136525"/>
                  </a:moveTo>
                  <a:cubicBezTo>
                    <a:pt x="0" y="61087"/>
                    <a:pt x="61087" y="0"/>
                    <a:pt x="136525" y="0"/>
                  </a:cubicBezTo>
                  <a:lnTo>
                    <a:pt x="594741" y="0"/>
                  </a:lnTo>
                  <a:cubicBezTo>
                    <a:pt x="670179" y="0"/>
                    <a:pt x="731266" y="61087"/>
                    <a:pt x="731266" y="136525"/>
                  </a:cubicBezTo>
                  <a:lnTo>
                    <a:pt x="731266" y="594741"/>
                  </a:lnTo>
                  <a:cubicBezTo>
                    <a:pt x="731266" y="670179"/>
                    <a:pt x="670179" y="731266"/>
                    <a:pt x="594741" y="731266"/>
                  </a:cubicBezTo>
                  <a:lnTo>
                    <a:pt x="136525" y="731266"/>
                  </a:lnTo>
                  <a:cubicBezTo>
                    <a:pt x="61087" y="731266"/>
                    <a:pt x="0" y="670052"/>
                    <a:pt x="0" y="594741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30" name="Freeform 30"/>
            <p:cNvSpPr/>
            <p:nvPr/>
          </p:nvSpPr>
          <p:spPr>
            <a:xfrm>
              <a:off x="0" y="0"/>
              <a:ext cx="743966" cy="743966"/>
            </a:xfrm>
            <a:custGeom>
              <a:avLst/>
              <a:gdLst/>
              <a:ahLst/>
              <a:cxnLst/>
              <a:rect l="l" t="t" r="r" b="b"/>
              <a:pathLst>
                <a:path w="743966" h="743966">
                  <a:moveTo>
                    <a:pt x="0" y="142875"/>
                  </a:moveTo>
                  <a:cubicBezTo>
                    <a:pt x="0" y="64008"/>
                    <a:pt x="64008" y="0"/>
                    <a:pt x="142875" y="0"/>
                  </a:cubicBezTo>
                  <a:lnTo>
                    <a:pt x="601091" y="0"/>
                  </a:lnTo>
                  <a:lnTo>
                    <a:pt x="601091" y="6350"/>
                  </a:lnTo>
                  <a:lnTo>
                    <a:pt x="601091" y="0"/>
                  </a:lnTo>
                  <a:cubicBezTo>
                    <a:pt x="679958" y="0"/>
                    <a:pt x="743966" y="64008"/>
                    <a:pt x="743966" y="142875"/>
                  </a:cubicBezTo>
                  <a:lnTo>
                    <a:pt x="743966" y="601091"/>
                  </a:lnTo>
                  <a:lnTo>
                    <a:pt x="737616" y="601091"/>
                  </a:lnTo>
                  <a:lnTo>
                    <a:pt x="743966" y="601091"/>
                  </a:lnTo>
                  <a:cubicBezTo>
                    <a:pt x="743966" y="679958"/>
                    <a:pt x="679958" y="743966"/>
                    <a:pt x="601091" y="743966"/>
                  </a:cubicBezTo>
                  <a:lnTo>
                    <a:pt x="601091" y="737616"/>
                  </a:lnTo>
                  <a:lnTo>
                    <a:pt x="601091" y="743966"/>
                  </a:lnTo>
                  <a:lnTo>
                    <a:pt x="142875" y="743966"/>
                  </a:lnTo>
                  <a:lnTo>
                    <a:pt x="142875" y="737616"/>
                  </a:lnTo>
                  <a:lnTo>
                    <a:pt x="142875" y="743966"/>
                  </a:lnTo>
                  <a:cubicBezTo>
                    <a:pt x="64008" y="743966"/>
                    <a:pt x="0" y="679958"/>
                    <a:pt x="0" y="601091"/>
                  </a:cubicBezTo>
                  <a:lnTo>
                    <a:pt x="0" y="142875"/>
                  </a:lnTo>
                  <a:lnTo>
                    <a:pt x="6350" y="142875"/>
                  </a:lnTo>
                  <a:lnTo>
                    <a:pt x="0" y="142875"/>
                  </a:lnTo>
                  <a:moveTo>
                    <a:pt x="12700" y="142875"/>
                  </a:moveTo>
                  <a:lnTo>
                    <a:pt x="12700" y="601091"/>
                  </a:lnTo>
                  <a:lnTo>
                    <a:pt x="6350" y="601091"/>
                  </a:lnTo>
                  <a:lnTo>
                    <a:pt x="12700" y="601091"/>
                  </a:lnTo>
                  <a:cubicBezTo>
                    <a:pt x="12700" y="672973"/>
                    <a:pt x="70993" y="731266"/>
                    <a:pt x="142875" y="731266"/>
                  </a:cubicBezTo>
                  <a:lnTo>
                    <a:pt x="601091" y="731266"/>
                  </a:lnTo>
                  <a:cubicBezTo>
                    <a:pt x="672973" y="731266"/>
                    <a:pt x="731266" y="672973"/>
                    <a:pt x="731266" y="601091"/>
                  </a:cubicBezTo>
                  <a:lnTo>
                    <a:pt x="731266" y="142875"/>
                  </a:lnTo>
                  <a:lnTo>
                    <a:pt x="737616" y="142875"/>
                  </a:lnTo>
                  <a:lnTo>
                    <a:pt x="731266" y="142875"/>
                  </a:lnTo>
                  <a:cubicBezTo>
                    <a:pt x="731266" y="70993"/>
                    <a:pt x="672973" y="12700"/>
                    <a:pt x="601091" y="12700"/>
                  </a:cubicBezTo>
                  <a:lnTo>
                    <a:pt x="142875" y="12700"/>
                  </a:lnTo>
                  <a:lnTo>
                    <a:pt x="142875" y="6350"/>
                  </a:lnTo>
                  <a:lnTo>
                    <a:pt x="142875" y="12700"/>
                  </a:lnTo>
                  <a:cubicBezTo>
                    <a:pt x="70993" y="12700"/>
                    <a:pt x="12700" y="70993"/>
                    <a:pt x="12700" y="142875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31" name="Group 31"/>
          <p:cNvGrpSpPr/>
          <p:nvPr/>
        </p:nvGrpSpPr>
        <p:grpSpPr>
          <a:xfrm>
            <a:off x="1645444" y="5581202"/>
            <a:ext cx="3236416" cy="381000"/>
            <a:chOff x="0" y="0"/>
            <a:chExt cx="4315222" cy="508000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4315222" cy="508000"/>
            </a:xfrm>
            <a:custGeom>
              <a:avLst/>
              <a:gdLst/>
              <a:ahLst/>
              <a:cxnLst/>
              <a:rect l="l" t="t" r="r" b="b"/>
              <a:pathLst>
                <a:path w="4315222" h="508000">
                  <a:moveTo>
                    <a:pt x="0" y="0"/>
                  </a:moveTo>
                  <a:lnTo>
                    <a:pt x="4315222" y="0"/>
                  </a:lnTo>
                  <a:lnTo>
                    <a:pt x="4315222" y="508000"/>
                  </a:lnTo>
                  <a:lnTo>
                    <a:pt x="0" y="508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3" name="TextBox 33"/>
            <p:cNvSpPr txBox="1"/>
            <p:nvPr/>
          </p:nvSpPr>
          <p:spPr>
            <a:xfrm>
              <a:off x="0" y="-19050"/>
              <a:ext cx="4315222" cy="5270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937"/>
                </a:lnSpc>
              </a:pPr>
              <a:r>
                <a:rPr lang="en-US" sz="2375" b="1" spc="-72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Κυριότητα περιουσιών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629819" y="6008042"/>
            <a:ext cx="8946951" cy="1783259"/>
            <a:chOff x="-20833" y="-817960"/>
            <a:chExt cx="11929267" cy="2377678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1908434" cy="1559718"/>
            </a:xfrm>
            <a:custGeom>
              <a:avLst/>
              <a:gdLst/>
              <a:ahLst/>
              <a:cxnLst/>
              <a:rect l="l" t="t" r="r" b="b"/>
              <a:pathLst>
                <a:path w="11908434" h="1559718">
                  <a:moveTo>
                    <a:pt x="0" y="0"/>
                  </a:moveTo>
                  <a:lnTo>
                    <a:pt x="11908434" y="0"/>
                  </a:lnTo>
                  <a:lnTo>
                    <a:pt x="11908434" y="1559718"/>
                  </a:lnTo>
                  <a:lnTo>
                    <a:pt x="0" y="1559718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36" name="TextBox 36"/>
            <p:cNvSpPr txBox="1"/>
            <p:nvPr/>
          </p:nvSpPr>
          <p:spPr>
            <a:xfrm>
              <a:off x="-20833" y="-817960"/>
              <a:ext cx="11908433" cy="163591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1874" spc="-38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Όριζε ότι οι ανταλλάξιμες μουσουλμανικές περιουσίες στην Ελλάδα και οι ελληνικές στην Τουρκία περιέρχονταν στην κυριότητα του Ελληνικού και Τουρκικού Δημοσίου, αντίστοιχα.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53231" y="7353300"/>
            <a:ext cx="557956" cy="557956"/>
            <a:chOff x="0" y="0"/>
            <a:chExt cx="743942" cy="743942"/>
          </a:xfrm>
        </p:grpSpPr>
        <p:sp>
          <p:nvSpPr>
            <p:cNvPr id="38" name="Freeform 38"/>
            <p:cNvSpPr/>
            <p:nvPr/>
          </p:nvSpPr>
          <p:spPr>
            <a:xfrm>
              <a:off x="6350" y="6350"/>
              <a:ext cx="731266" cy="731266"/>
            </a:xfrm>
            <a:custGeom>
              <a:avLst/>
              <a:gdLst/>
              <a:ahLst/>
              <a:cxnLst/>
              <a:rect l="l" t="t" r="r" b="b"/>
              <a:pathLst>
                <a:path w="731266" h="731266">
                  <a:moveTo>
                    <a:pt x="0" y="136525"/>
                  </a:moveTo>
                  <a:cubicBezTo>
                    <a:pt x="0" y="61087"/>
                    <a:pt x="61087" y="0"/>
                    <a:pt x="136525" y="0"/>
                  </a:cubicBezTo>
                  <a:lnTo>
                    <a:pt x="594741" y="0"/>
                  </a:lnTo>
                  <a:cubicBezTo>
                    <a:pt x="670179" y="0"/>
                    <a:pt x="731266" y="61087"/>
                    <a:pt x="731266" y="136525"/>
                  </a:cubicBezTo>
                  <a:lnTo>
                    <a:pt x="731266" y="594741"/>
                  </a:lnTo>
                  <a:cubicBezTo>
                    <a:pt x="731266" y="670179"/>
                    <a:pt x="670179" y="731266"/>
                    <a:pt x="594741" y="731266"/>
                  </a:cubicBezTo>
                  <a:lnTo>
                    <a:pt x="136525" y="731266"/>
                  </a:lnTo>
                  <a:cubicBezTo>
                    <a:pt x="61087" y="731266"/>
                    <a:pt x="0" y="670052"/>
                    <a:pt x="0" y="594741"/>
                  </a:cubicBezTo>
                  <a:close/>
                </a:path>
              </a:pathLst>
            </a:custGeom>
            <a:solidFill>
              <a:srgbClr val="DADBF1"/>
            </a:solidFill>
          </p:spPr>
        </p:sp>
        <p:sp>
          <p:nvSpPr>
            <p:cNvPr id="39" name="Freeform 39"/>
            <p:cNvSpPr/>
            <p:nvPr/>
          </p:nvSpPr>
          <p:spPr>
            <a:xfrm>
              <a:off x="0" y="0"/>
              <a:ext cx="743966" cy="743966"/>
            </a:xfrm>
            <a:custGeom>
              <a:avLst/>
              <a:gdLst/>
              <a:ahLst/>
              <a:cxnLst/>
              <a:rect l="l" t="t" r="r" b="b"/>
              <a:pathLst>
                <a:path w="743966" h="743966">
                  <a:moveTo>
                    <a:pt x="0" y="142875"/>
                  </a:moveTo>
                  <a:cubicBezTo>
                    <a:pt x="0" y="64008"/>
                    <a:pt x="64008" y="0"/>
                    <a:pt x="142875" y="0"/>
                  </a:cubicBezTo>
                  <a:lnTo>
                    <a:pt x="601091" y="0"/>
                  </a:lnTo>
                  <a:lnTo>
                    <a:pt x="601091" y="6350"/>
                  </a:lnTo>
                  <a:lnTo>
                    <a:pt x="601091" y="0"/>
                  </a:lnTo>
                  <a:cubicBezTo>
                    <a:pt x="679958" y="0"/>
                    <a:pt x="743966" y="64008"/>
                    <a:pt x="743966" y="142875"/>
                  </a:cubicBezTo>
                  <a:lnTo>
                    <a:pt x="743966" y="601091"/>
                  </a:lnTo>
                  <a:lnTo>
                    <a:pt x="737616" y="601091"/>
                  </a:lnTo>
                  <a:lnTo>
                    <a:pt x="743966" y="601091"/>
                  </a:lnTo>
                  <a:cubicBezTo>
                    <a:pt x="743966" y="679958"/>
                    <a:pt x="679958" y="743966"/>
                    <a:pt x="601091" y="743966"/>
                  </a:cubicBezTo>
                  <a:lnTo>
                    <a:pt x="601091" y="737616"/>
                  </a:lnTo>
                  <a:lnTo>
                    <a:pt x="601091" y="743966"/>
                  </a:lnTo>
                  <a:lnTo>
                    <a:pt x="142875" y="743966"/>
                  </a:lnTo>
                  <a:lnTo>
                    <a:pt x="142875" y="737616"/>
                  </a:lnTo>
                  <a:lnTo>
                    <a:pt x="142875" y="743966"/>
                  </a:lnTo>
                  <a:cubicBezTo>
                    <a:pt x="64008" y="743966"/>
                    <a:pt x="0" y="679958"/>
                    <a:pt x="0" y="601091"/>
                  </a:cubicBezTo>
                  <a:lnTo>
                    <a:pt x="0" y="142875"/>
                  </a:lnTo>
                  <a:lnTo>
                    <a:pt x="6350" y="142875"/>
                  </a:lnTo>
                  <a:lnTo>
                    <a:pt x="0" y="142875"/>
                  </a:lnTo>
                  <a:moveTo>
                    <a:pt x="12700" y="142875"/>
                  </a:moveTo>
                  <a:lnTo>
                    <a:pt x="12700" y="601091"/>
                  </a:lnTo>
                  <a:lnTo>
                    <a:pt x="6350" y="601091"/>
                  </a:lnTo>
                  <a:lnTo>
                    <a:pt x="12700" y="601091"/>
                  </a:lnTo>
                  <a:cubicBezTo>
                    <a:pt x="12700" y="672973"/>
                    <a:pt x="70993" y="731266"/>
                    <a:pt x="142875" y="731266"/>
                  </a:cubicBezTo>
                  <a:lnTo>
                    <a:pt x="601091" y="731266"/>
                  </a:lnTo>
                  <a:cubicBezTo>
                    <a:pt x="672973" y="731266"/>
                    <a:pt x="731266" y="672973"/>
                    <a:pt x="731266" y="601091"/>
                  </a:cubicBezTo>
                  <a:lnTo>
                    <a:pt x="731266" y="142875"/>
                  </a:lnTo>
                  <a:lnTo>
                    <a:pt x="737616" y="142875"/>
                  </a:lnTo>
                  <a:lnTo>
                    <a:pt x="731266" y="142875"/>
                  </a:lnTo>
                  <a:cubicBezTo>
                    <a:pt x="731266" y="70993"/>
                    <a:pt x="672973" y="12700"/>
                    <a:pt x="601091" y="12700"/>
                  </a:cubicBezTo>
                  <a:lnTo>
                    <a:pt x="142875" y="12700"/>
                  </a:lnTo>
                  <a:lnTo>
                    <a:pt x="142875" y="6350"/>
                  </a:lnTo>
                  <a:lnTo>
                    <a:pt x="142875" y="12700"/>
                  </a:lnTo>
                  <a:cubicBezTo>
                    <a:pt x="70993" y="12700"/>
                    <a:pt x="12700" y="70993"/>
                    <a:pt x="12700" y="142875"/>
                  </a:cubicBezTo>
                  <a:close/>
                </a:path>
              </a:pathLst>
            </a:custGeom>
            <a:solidFill>
              <a:srgbClr val="C0C1D7"/>
            </a:solidFill>
          </p:spPr>
        </p:sp>
      </p:grpSp>
      <p:grpSp>
        <p:nvGrpSpPr>
          <p:cNvPr id="40" name="Group 40"/>
          <p:cNvGrpSpPr/>
          <p:nvPr/>
        </p:nvGrpSpPr>
        <p:grpSpPr>
          <a:xfrm>
            <a:off x="1661070" y="7353300"/>
            <a:ext cx="3735586" cy="381000"/>
            <a:chOff x="0" y="0"/>
            <a:chExt cx="4980782" cy="508000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4980782" cy="508000"/>
            </a:xfrm>
            <a:custGeom>
              <a:avLst/>
              <a:gdLst/>
              <a:ahLst/>
              <a:cxnLst/>
              <a:rect l="l" t="t" r="r" b="b"/>
              <a:pathLst>
                <a:path w="4980782" h="508000">
                  <a:moveTo>
                    <a:pt x="0" y="0"/>
                  </a:moveTo>
                  <a:lnTo>
                    <a:pt x="4980782" y="0"/>
                  </a:lnTo>
                  <a:lnTo>
                    <a:pt x="4980782" y="508000"/>
                  </a:lnTo>
                  <a:lnTo>
                    <a:pt x="0" y="50800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2" name="TextBox 42"/>
            <p:cNvSpPr txBox="1"/>
            <p:nvPr/>
          </p:nvSpPr>
          <p:spPr>
            <a:xfrm>
              <a:off x="0" y="-19050"/>
              <a:ext cx="4980782" cy="5270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2937"/>
                </a:lnSpc>
              </a:pPr>
              <a:r>
                <a:rPr lang="en-US" sz="2375" b="1" spc="-72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Οικονομικές υποχρεώσεις</a:t>
              </a:r>
            </a:p>
          </p:txBody>
        </p:sp>
      </p:grpSp>
      <p:grpSp>
        <p:nvGrpSpPr>
          <p:cNvPr id="43" name="Group 43"/>
          <p:cNvGrpSpPr/>
          <p:nvPr/>
        </p:nvGrpSpPr>
        <p:grpSpPr>
          <a:xfrm>
            <a:off x="1629819" y="7806332"/>
            <a:ext cx="8946951" cy="1809899"/>
            <a:chOff x="-20833" y="-1373387"/>
            <a:chExt cx="11929267" cy="2413199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1908434" cy="1039812"/>
            </a:xfrm>
            <a:custGeom>
              <a:avLst/>
              <a:gdLst/>
              <a:ahLst/>
              <a:cxnLst/>
              <a:rect l="l" t="t" r="r" b="b"/>
              <a:pathLst>
                <a:path w="11908434" h="1039812">
                  <a:moveTo>
                    <a:pt x="0" y="0"/>
                  </a:moveTo>
                  <a:lnTo>
                    <a:pt x="11908434" y="0"/>
                  </a:lnTo>
                  <a:lnTo>
                    <a:pt x="11908434" y="1039812"/>
                  </a:lnTo>
                  <a:lnTo>
                    <a:pt x="0" y="1039812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45" name="TextBox 45"/>
            <p:cNvSpPr txBox="1"/>
            <p:nvPr/>
          </p:nvSpPr>
          <p:spPr>
            <a:xfrm>
              <a:off x="-20833" y="-1373387"/>
              <a:ext cx="11908433" cy="1116012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062"/>
                </a:lnSpc>
              </a:pPr>
              <a:r>
                <a:rPr lang="en-US" sz="1874" spc="-38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Προέβλεπε αμοιβαία απόσβεση των οικονομικών υποχρεώσεων μεταξύ των δύο χωρών.</a:t>
              </a:r>
            </a:p>
          </p:txBody>
        </p:sp>
      </p:grpSp>
      <p:sp>
        <p:nvSpPr>
          <p:cNvPr id="46" name="Freeform 46"/>
          <p:cNvSpPr/>
          <p:nvPr/>
        </p:nvSpPr>
        <p:spPr>
          <a:xfrm>
            <a:off x="11451988" y="0"/>
            <a:ext cx="6836012" cy="10287000"/>
          </a:xfrm>
          <a:custGeom>
            <a:avLst/>
            <a:gdLst/>
            <a:ahLst/>
            <a:cxnLst/>
            <a:rect l="l" t="t" r="r" b="b"/>
            <a:pathLst>
              <a:path w="6836012" h="10287000">
                <a:moveTo>
                  <a:pt x="0" y="0"/>
                </a:moveTo>
                <a:lnTo>
                  <a:pt x="6836012" y="0"/>
                </a:lnTo>
                <a:lnTo>
                  <a:pt x="683601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4281" r="-3638"/>
            </a:stretch>
          </a:blipFill>
        </p:spPr>
      </p:sp>
      <p:sp>
        <p:nvSpPr>
          <p:cNvPr id="47" name="TextBox 47"/>
          <p:cNvSpPr txBox="1"/>
          <p:nvPr/>
        </p:nvSpPr>
        <p:spPr>
          <a:xfrm>
            <a:off x="3949775" y="8842473"/>
            <a:ext cx="7288236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87"/>
              </a:lnSpc>
              <a:spcBef>
                <a:spcPct val="0"/>
              </a:spcBef>
            </a:pPr>
            <a:r>
              <a:rPr lang="en-US" sz="2150" b="1" spc="-65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Η υπογραφή του ελληνοτουρκικού Συμφώνου Φιλίας </a:t>
            </a:r>
            <a:r>
              <a:rPr lang="el-GR" sz="2150" b="1" spc="-65" dirty="0" smtClean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 </a:t>
            </a:r>
          </a:p>
          <a:p>
            <a:pPr algn="r">
              <a:lnSpc>
                <a:spcPts val="2687"/>
              </a:lnSpc>
              <a:spcBef>
                <a:spcPct val="0"/>
              </a:spcBef>
            </a:pPr>
            <a:r>
              <a:rPr lang="en-US" sz="2150" b="1" spc="-65" dirty="0" smtClean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(</a:t>
            </a:r>
            <a:r>
              <a:rPr lang="en-US" sz="2150" b="1" spc="-65" dirty="0">
                <a:solidFill>
                  <a:srgbClr val="000000"/>
                </a:solidFill>
                <a:latin typeface="+mj-lt"/>
                <a:ea typeface="Arimo Bold"/>
                <a:cs typeface="Arimo Bold"/>
                <a:sym typeface="Arimo Bold"/>
              </a:rPr>
              <a:t>Άγκυρα, 30 Οκτωβρίου 1930).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6F4F4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0" y="0"/>
            <a:ext cx="18288000" cy="10287000"/>
            <a:chOff x="0" y="0"/>
            <a:chExt cx="24384000" cy="1371600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4384000" cy="13716000"/>
            </a:xfrm>
            <a:custGeom>
              <a:avLst/>
              <a:gdLst/>
              <a:ahLst/>
              <a:cxnLst/>
              <a:rect l="l" t="t" r="r" b="b"/>
              <a:pathLst>
                <a:path w="24384000" h="13716000">
                  <a:moveTo>
                    <a:pt x="0" y="0"/>
                  </a:moveTo>
                  <a:lnTo>
                    <a:pt x="24384000" y="0"/>
                  </a:lnTo>
                  <a:lnTo>
                    <a:pt x="24384000" y="13716000"/>
                  </a:lnTo>
                  <a:lnTo>
                    <a:pt x="0" y="13716000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992238" y="1654522"/>
            <a:ext cx="16303526" cy="1771947"/>
            <a:chOff x="0" y="0"/>
            <a:chExt cx="21738035" cy="236259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1738034" cy="2362597"/>
            </a:xfrm>
            <a:custGeom>
              <a:avLst/>
              <a:gdLst/>
              <a:ahLst/>
              <a:cxnLst/>
              <a:rect l="l" t="t" r="r" b="b"/>
              <a:pathLst>
                <a:path w="21738034" h="2362597">
                  <a:moveTo>
                    <a:pt x="0" y="0"/>
                  </a:moveTo>
                  <a:lnTo>
                    <a:pt x="21738034" y="0"/>
                  </a:lnTo>
                  <a:lnTo>
                    <a:pt x="21738034" y="2362597"/>
                  </a:lnTo>
                  <a:lnTo>
                    <a:pt x="0" y="236259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21738035" cy="2419747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6937"/>
                </a:lnSpc>
              </a:pPr>
              <a:r>
                <a:rPr lang="en-US" sz="5562" b="1" spc="-167" dirty="0">
                  <a:solidFill>
                    <a:srgbClr val="000000"/>
                  </a:solidFill>
                  <a:latin typeface="+mj-lt"/>
                  <a:ea typeface="Arimo Bold"/>
                  <a:cs typeface="Arimo Bold"/>
                  <a:sym typeface="Arimo Bold"/>
                </a:rPr>
                <a:t>Ολοκλήρωση της συμφωνίας (30 Οκτωβρίου 1930)</a:t>
              </a:r>
            </a:p>
          </p:txBody>
        </p:sp>
      </p:grpSp>
      <p:sp>
        <p:nvSpPr>
          <p:cNvPr id="9" name="Freeform 9" descr="preencoded.png"/>
          <p:cNvSpPr/>
          <p:nvPr/>
        </p:nvSpPr>
        <p:spPr>
          <a:xfrm>
            <a:off x="992238" y="3851672"/>
            <a:ext cx="708720" cy="708720"/>
          </a:xfrm>
          <a:custGeom>
            <a:avLst/>
            <a:gdLst/>
            <a:ahLst/>
            <a:cxnLst/>
            <a:rect l="l" t="t" r="r" b="b"/>
            <a:pathLst>
              <a:path w="708720" h="708720">
                <a:moveTo>
                  <a:pt x="0" y="0"/>
                </a:moveTo>
                <a:lnTo>
                  <a:pt x="708719" y="0"/>
                </a:lnTo>
                <a:lnTo>
                  <a:pt x="708719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grpSp>
        <p:nvGrpSpPr>
          <p:cNvPr id="10" name="Group 10"/>
          <p:cNvGrpSpPr/>
          <p:nvPr/>
        </p:nvGrpSpPr>
        <p:grpSpPr>
          <a:xfrm>
            <a:off x="992238" y="4843909"/>
            <a:ext cx="3544044" cy="442912"/>
            <a:chOff x="0" y="0"/>
            <a:chExt cx="4725392" cy="59055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Σύμφωνο φιλίας</a:t>
              </a: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992238" y="5456932"/>
            <a:ext cx="5150941" cy="907256"/>
            <a:chOff x="0" y="0"/>
            <a:chExt cx="6867922" cy="1209675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6867922" cy="1209675"/>
            </a:xfrm>
            <a:custGeom>
              <a:avLst/>
              <a:gdLst/>
              <a:ahLst/>
              <a:cxnLst/>
              <a:rect l="l" t="t" r="r" b="b"/>
              <a:pathLst>
                <a:path w="6867922" h="1209675">
                  <a:moveTo>
                    <a:pt x="0" y="0"/>
                  </a:moveTo>
                  <a:lnTo>
                    <a:pt x="6867922" y="0"/>
                  </a:lnTo>
                  <a:lnTo>
                    <a:pt x="6867922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5" name="TextBox 15"/>
            <p:cNvSpPr txBox="1"/>
            <p:nvPr/>
          </p:nvSpPr>
          <p:spPr>
            <a:xfrm>
              <a:off x="0" y="-85725"/>
              <a:ext cx="6867922" cy="1295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Υπογράφηκε Σύμφωνο φιλίας, ουδετερότητας και διαιτησίας.</a:t>
              </a:r>
            </a:p>
          </p:txBody>
        </p:sp>
      </p:grpSp>
      <p:sp>
        <p:nvSpPr>
          <p:cNvPr id="16" name="Freeform 16" descr="preencoded.png"/>
          <p:cNvSpPr/>
          <p:nvPr/>
        </p:nvSpPr>
        <p:spPr>
          <a:xfrm>
            <a:off x="6568380" y="3851672"/>
            <a:ext cx="708720" cy="708720"/>
          </a:xfrm>
          <a:custGeom>
            <a:avLst/>
            <a:gdLst/>
            <a:ahLst/>
            <a:cxnLst/>
            <a:rect l="l" t="t" r="r" b="b"/>
            <a:pathLst>
              <a:path w="708720" h="708720">
                <a:moveTo>
                  <a:pt x="0" y="0"/>
                </a:moveTo>
                <a:lnTo>
                  <a:pt x="708720" y="0"/>
                </a:lnTo>
                <a:lnTo>
                  <a:pt x="708720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17" name="Group 17"/>
          <p:cNvGrpSpPr/>
          <p:nvPr/>
        </p:nvGrpSpPr>
        <p:grpSpPr>
          <a:xfrm>
            <a:off x="6568380" y="4843909"/>
            <a:ext cx="3544044" cy="442912"/>
            <a:chOff x="0" y="0"/>
            <a:chExt cx="4725392" cy="59055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Ναυτικοί εξοπλισμοί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6568380" y="5456932"/>
            <a:ext cx="5151090" cy="907256"/>
            <a:chOff x="0" y="0"/>
            <a:chExt cx="6868120" cy="1209675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868120" cy="1209675"/>
            </a:xfrm>
            <a:custGeom>
              <a:avLst/>
              <a:gdLst/>
              <a:ahLst/>
              <a:cxnLst/>
              <a:rect l="l" t="t" r="r" b="b"/>
              <a:pathLst>
                <a:path w="6868120" h="1209675">
                  <a:moveTo>
                    <a:pt x="0" y="0"/>
                  </a:moveTo>
                  <a:lnTo>
                    <a:pt x="6868120" y="0"/>
                  </a:lnTo>
                  <a:lnTo>
                    <a:pt x="6868120" y="1209675"/>
                  </a:lnTo>
                  <a:lnTo>
                    <a:pt x="0" y="120967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2" name="TextBox 22"/>
            <p:cNvSpPr txBox="1"/>
            <p:nvPr/>
          </p:nvSpPr>
          <p:spPr>
            <a:xfrm>
              <a:off x="0" y="-85725"/>
              <a:ext cx="6868120" cy="129540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Υπογράφηκε Πρωτόκολλο για τον περιορισμό των ναυτικών εξοπλισμών.</a:t>
              </a:r>
            </a:p>
          </p:txBody>
        </p:sp>
      </p:grpSp>
      <p:sp>
        <p:nvSpPr>
          <p:cNvPr id="23" name="Freeform 23" descr="preencoded.png"/>
          <p:cNvSpPr/>
          <p:nvPr/>
        </p:nvSpPr>
        <p:spPr>
          <a:xfrm>
            <a:off x="12144672" y="3851672"/>
            <a:ext cx="708720" cy="708720"/>
          </a:xfrm>
          <a:custGeom>
            <a:avLst/>
            <a:gdLst/>
            <a:ahLst/>
            <a:cxnLst/>
            <a:rect l="l" t="t" r="r" b="b"/>
            <a:pathLst>
              <a:path w="708720" h="708720">
                <a:moveTo>
                  <a:pt x="0" y="0"/>
                </a:moveTo>
                <a:lnTo>
                  <a:pt x="708721" y="0"/>
                </a:lnTo>
                <a:lnTo>
                  <a:pt x="708721" y="708720"/>
                </a:lnTo>
                <a:lnTo>
                  <a:pt x="0" y="7087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grpSp>
        <p:nvGrpSpPr>
          <p:cNvPr id="24" name="Group 24"/>
          <p:cNvGrpSpPr/>
          <p:nvPr/>
        </p:nvGrpSpPr>
        <p:grpSpPr>
          <a:xfrm>
            <a:off x="12144672" y="4843909"/>
            <a:ext cx="3544044" cy="442912"/>
            <a:chOff x="0" y="0"/>
            <a:chExt cx="4725392" cy="59055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4725392" cy="590550"/>
            </a:xfrm>
            <a:custGeom>
              <a:avLst/>
              <a:gdLst/>
              <a:ahLst/>
              <a:cxnLst/>
              <a:rect l="l" t="t" r="r" b="b"/>
              <a:pathLst>
                <a:path w="4725392" h="590550">
                  <a:moveTo>
                    <a:pt x="0" y="0"/>
                  </a:moveTo>
                  <a:lnTo>
                    <a:pt x="4725392" y="0"/>
                  </a:lnTo>
                  <a:lnTo>
                    <a:pt x="4725392" y="590550"/>
                  </a:lnTo>
                  <a:lnTo>
                    <a:pt x="0" y="59055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4725392" cy="628650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437"/>
                </a:lnSpc>
              </a:pPr>
              <a:r>
                <a:rPr lang="en-US" sz="2750" b="1" spc="-83" dirty="0">
                  <a:solidFill>
                    <a:srgbClr val="272525"/>
                  </a:solidFill>
                  <a:latin typeface="+mj-lt"/>
                  <a:ea typeface="Arimo Bold"/>
                  <a:cs typeface="Arimo Bold"/>
                  <a:sym typeface="Arimo Bold"/>
                </a:rPr>
                <a:t>Σύμβαση εμπορίου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2144672" y="5456932"/>
            <a:ext cx="5150941" cy="3175397"/>
            <a:chOff x="0" y="0"/>
            <a:chExt cx="6867922" cy="4233863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6867922" cy="4233863"/>
            </a:xfrm>
            <a:custGeom>
              <a:avLst/>
              <a:gdLst/>
              <a:ahLst/>
              <a:cxnLst/>
              <a:rect l="l" t="t" r="r" b="b"/>
              <a:pathLst>
                <a:path w="6867922" h="4233863">
                  <a:moveTo>
                    <a:pt x="0" y="0"/>
                  </a:moveTo>
                  <a:lnTo>
                    <a:pt x="6867922" y="0"/>
                  </a:lnTo>
                  <a:lnTo>
                    <a:pt x="6867922" y="4233863"/>
                  </a:lnTo>
                  <a:lnTo>
                    <a:pt x="0" y="4233863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</p:spPr>
        </p:sp>
        <p:sp>
          <p:nvSpPr>
            <p:cNvPr id="29" name="TextBox 29"/>
            <p:cNvSpPr txBox="1"/>
            <p:nvPr/>
          </p:nvSpPr>
          <p:spPr>
            <a:xfrm>
              <a:off x="0" y="-85725"/>
              <a:ext cx="6867922" cy="4319588"/>
            </a:xfrm>
            <a:prstGeom prst="rect">
              <a:avLst/>
            </a:prstGeom>
          </p:spPr>
          <p:txBody>
            <a:bodyPr lIns="0" tIns="0" rIns="0" bIns="0" rtlCol="0" anchor="t"/>
            <a:lstStyle/>
            <a:p>
              <a:pPr algn="l">
                <a:lnSpc>
                  <a:spcPts val="3562"/>
                </a:lnSpc>
              </a:pPr>
              <a:r>
                <a:rPr lang="en-US" sz="2187" spc="-45" dirty="0">
                  <a:solidFill>
                    <a:srgbClr val="272525"/>
                  </a:solidFill>
                  <a:latin typeface="+mj-lt"/>
                  <a:ea typeface="Inter"/>
                  <a:cs typeface="Inter"/>
                  <a:sym typeface="Inter"/>
                </a:rPr>
                <a:t>Υπογράφηκε Σύμβαση εμπορίου, εγκατάστασης και ναυτιλίας, δίνοντας τη δυνατότητα στους υπηκόους του καθενός από τα δύο κράτη να ταξιδεύουν ή να εγκαθίστανται (με κάποιους περιορισμούς) στο έδαφος του άλλου κράτους.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863</Words>
  <Application>Microsoft Office PowerPoint</Application>
  <PresentationFormat>Προσαρμογή</PresentationFormat>
  <Paragraphs>149</Paragraphs>
  <Slides>12</Slides>
  <Notes>12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4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12</vt:i4>
      </vt:variant>
    </vt:vector>
  </HeadingPairs>
  <TitlesOfParts>
    <vt:vector size="17" baseType="lpstr">
      <vt:lpstr>Arial</vt:lpstr>
      <vt:lpstr>Calibri</vt:lpstr>
      <vt:lpstr>Arimo Bold</vt:lpstr>
      <vt:lpstr>Inter</vt:lpstr>
      <vt:lpstr>Office Theme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Η αποζημίωση των ανταλλαξίμων και η ελληνοτουρκική προσέγγιση</dc:title>
  <cp:lastModifiedBy>Vasilis Varsamopoulos</cp:lastModifiedBy>
  <cp:revision>4</cp:revision>
  <dcterms:created xsi:type="dcterms:W3CDTF">2006-08-16T00:00:00Z</dcterms:created>
  <dcterms:modified xsi:type="dcterms:W3CDTF">2025-02-16T17:27:54Z</dcterms:modified>
  <dc:identifier>DAGfR_rxO9M</dc:identifier>
</cp:coreProperties>
</file>