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Arimo Bold" charset="1" panose="020B0704020202020204"/>
      <p:regular r:id="rId19"/>
    </p:embeddedFont>
    <p:embeddedFont>
      <p:font typeface="Open Sans" charset="1" panose="00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notesMasters/notesMaster1.xml" Type="http://schemas.openxmlformats.org/officeDocument/2006/relationships/notesMaster"/><Relationship Id="rId17" Target="theme/theme2.xml" Type="http://schemas.openxmlformats.org/officeDocument/2006/relationships/theme"/><Relationship Id="rId18" Target="notesSlides/notesSlide1.xml" Type="http://schemas.openxmlformats.org/officeDocument/2006/relationships/note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Slides/notesSlide2.xml" Type="http://schemas.openxmlformats.org/officeDocument/2006/relationships/notesSlide"/><Relationship Id="rId22" Target="notesSlides/notesSlide3.xml" Type="http://schemas.openxmlformats.org/officeDocument/2006/relationships/notesSlide"/><Relationship Id="rId23" Target="notesSlides/notesSlide4.xml" Type="http://schemas.openxmlformats.org/officeDocument/2006/relationships/notesSlide"/><Relationship Id="rId24" Target="notesSlides/notesSlide5.xml" Type="http://schemas.openxmlformats.org/officeDocument/2006/relationships/notesSlide"/><Relationship Id="rId25" Target="notesSlides/notesSlide6.xml" Type="http://schemas.openxmlformats.org/officeDocument/2006/relationships/notesSlide"/><Relationship Id="rId26" Target="notesSlides/notesSlide7.xml" Type="http://schemas.openxmlformats.org/officeDocument/2006/relationships/notesSlide"/><Relationship Id="rId27" Target="notesSlides/notesSlide8.xml" Type="http://schemas.openxmlformats.org/officeDocument/2006/relationships/notesSlide"/><Relationship Id="rId28" Target="notesSlides/notesSlide9.xml" Type="http://schemas.openxmlformats.org/officeDocument/2006/relationships/notesSlide"/><Relationship Id="rId29" Target="notesSlides/notesSlide10.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sp>
        <p:nvSpPr>
          <p:cNvPr name="Freeform 6" id="6" descr="preencoded.png"/>
          <p:cNvSpPr/>
          <p:nvPr/>
        </p:nvSpPr>
        <p:spPr>
          <a:xfrm flipH="true" flipV="false" rot="0">
            <a:off x="0" y="415627"/>
            <a:ext cx="7220825" cy="10061179"/>
          </a:xfrm>
          <a:custGeom>
            <a:avLst/>
            <a:gdLst/>
            <a:ahLst/>
            <a:cxnLst/>
            <a:rect r="r" b="b" t="t" l="l"/>
            <a:pathLst>
              <a:path h="10061179" w="7220825">
                <a:moveTo>
                  <a:pt x="7220825" y="0"/>
                </a:moveTo>
                <a:lnTo>
                  <a:pt x="0" y="0"/>
                </a:lnTo>
                <a:lnTo>
                  <a:pt x="0" y="10061179"/>
                </a:lnTo>
                <a:lnTo>
                  <a:pt x="7220825" y="10061179"/>
                </a:lnTo>
                <a:lnTo>
                  <a:pt x="7220825" y="0"/>
                </a:lnTo>
                <a:close/>
              </a:path>
            </a:pathLst>
          </a:custGeom>
          <a:blipFill>
            <a:blip r:embed="rId3"/>
            <a:stretch>
              <a:fillRect l="-32605" t="-42754" r="0" b="0"/>
            </a:stretch>
          </a:blipFill>
        </p:spPr>
      </p:sp>
      <p:sp>
        <p:nvSpPr>
          <p:cNvPr name="TextBox 7" id="7"/>
          <p:cNvSpPr txBox="true"/>
          <p:nvPr/>
        </p:nvSpPr>
        <p:spPr>
          <a:xfrm rot="0">
            <a:off x="7938046" y="914697"/>
            <a:ext cx="9269909" cy="4068664"/>
          </a:xfrm>
          <a:prstGeom prst="rect">
            <a:avLst/>
          </a:prstGeom>
        </p:spPr>
        <p:txBody>
          <a:bodyPr anchor="t" rtlCol="false" tIns="0" lIns="0" bIns="0" rIns="0">
            <a:spAutoFit/>
          </a:bodyPr>
          <a:lstStyle/>
          <a:p>
            <a:pPr algn="l">
              <a:lnSpc>
                <a:spcPts val="10437"/>
              </a:lnSpc>
            </a:pPr>
            <a:r>
              <a:rPr lang="en-US" sz="8375" b="true">
                <a:solidFill>
                  <a:srgbClr val="333F70"/>
                </a:solidFill>
                <a:latin typeface="Arimo Bold"/>
                <a:ea typeface="Arimo Bold"/>
                <a:cs typeface="Arimo Bold"/>
                <a:sym typeface="Arimo Bold"/>
              </a:rPr>
              <a:t>Κλάδοι της Φιλοσοφίας και Επιστήμες</a:t>
            </a:r>
          </a:p>
        </p:txBody>
      </p:sp>
      <p:sp>
        <p:nvSpPr>
          <p:cNvPr name="TextBox 8" id="8"/>
          <p:cNvSpPr txBox="true"/>
          <p:nvPr/>
        </p:nvSpPr>
        <p:spPr>
          <a:xfrm rot="0">
            <a:off x="7938046" y="5350966"/>
            <a:ext cx="9269909" cy="3058120"/>
          </a:xfrm>
          <a:prstGeom prst="rect">
            <a:avLst/>
          </a:prstGeom>
        </p:spPr>
        <p:txBody>
          <a:bodyPr anchor="t" rtlCol="false" tIns="0" lIns="0" bIns="0" rIns="0">
            <a:spAutoFit/>
          </a:bodyPr>
          <a:lstStyle/>
          <a:p>
            <a:pPr algn="l">
              <a:lnSpc>
                <a:spcPts val="3875"/>
              </a:lnSpc>
            </a:pPr>
            <a:r>
              <a:rPr lang="en-US" sz="2375">
                <a:solidFill>
                  <a:srgbClr val="333F70"/>
                </a:solidFill>
                <a:latin typeface="Open Sans"/>
                <a:ea typeface="Open Sans"/>
                <a:cs typeface="Open Sans"/>
                <a:sym typeface="Open Sans"/>
              </a:rPr>
              <a:t>Η φιλοσοφία, ως θεμελιώδης πνευματική δραστηριότητα, διακρίνεται σε διάφορους κλάδους που εξετάζουν διαφορετικές πτυχές της ανθρώπινης σκέψης και ύπαρξης. Παράλληλα, η σχέση της φιλοσοφίας με τις επιστήμες αποτελεί ένα σημαντικό ζήτημα που αναδεικνύει τη μοναδική συμβολή της φιλοσοφικής σκέψης στην ανθρώπινη γνώση και πρόοδο.</a:t>
            </a:r>
          </a:p>
        </p:txBody>
      </p:sp>
      <p:grpSp>
        <p:nvGrpSpPr>
          <p:cNvPr name="Group 9" id="9"/>
          <p:cNvGrpSpPr/>
          <p:nvPr/>
        </p:nvGrpSpPr>
        <p:grpSpPr>
          <a:xfrm rot="0">
            <a:off x="7933284" y="8774460"/>
            <a:ext cx="503188" cy="503188"/>
            <a:chOff x="0" y="0"/>
            <a:chExt cx="670917" cy="670917"/>
          </a:xfrm>
        </p:grpSpPr>
        <p:sp>
          <p:nvSpPr>
            <p:cNvPr name="Freeform 10" id="10"/>
            <p:cNvSpPr/>
            <p:nvPr/>
          </p:nvSpPr>
          <p:spPr>
            <a:xfrm flipH="false" flipV="false" rot="0">
              <a:off x="0" y="0"/>
              <a:ext cx="670941" cy="670941"/>
            </a:xfrm>
            <a:custGeom>
              <a:avLst/>
              <a:gdLst/>
              <a:ahLst/>
              <a:cxnLst/>
              <a:rect r="r" b="b" t="t" l="l"/>
              <a:pathLst>
                <a:path h="670941" w="670941">
                  <a:moveTo>
                    <a:pt x="0" y="335407"/>
                  </a:moveTo>
                  <a:cubicBezTo>
                    <a:pt x="0" y="150241"/>
                    <a:pt x="150241" y="0"/>
                    <a:pt x="335407" y="0"/>
                  </a:cubicBezTo>
                  <a:cubicBezTo>
                    <a:pt x="337312" y="0"/>
                    <a:pt x="339217" y="889"/>
                    <a:pt x="340360" y="2413"/>
                  </a:cubicBezTo>
                  <a:lnTo>
                    <a:pt x="335407" y="6350"/>
                  </a:lnTo>
                  <a:lnTo>
                    <a:pt x="335407" y="0"/>
                  </a:lnTo>
                  <a:lnTo>
                    <a:pt x="335407" y="6350"/>
                  </a:lnTo>
                  <a:lnTo>
                    <a:pt x="335407" y="0"/>
                  </a:lnTo>
                  <a:cubicBezTo>
                    <a:pt x="520700" y="0"/>
                    <a:pt x="670941" y="150241"/>
                    <a:pt x="670941" y="335407"/>
                  </a:cubicBezTo>
                  <a:cubicBezTo>
                    <a:pt x="670941" y="337820"/>
                    <a:pt x="669544" y="339979"/>
                    <a:pt x="667385" y="341122"/>
                  </a:cubicBezTo>
                  <a:lnTo>
                    <a:pt x="664591" y="335407"/>
                  </a:lnTo>
                  <a:lnTo>
                    <a:pt x="670941" y="335407"/>
                  </a:lnTo>
                  <a:cubicBezTo>
                    <a:pt x="670941" y="520700"/>
                    <a:pt x="520700" y="670941"/>
                    <a:pt x="335407" y="670941"/>
                  </a:cubicBezTo>
                  <a:lnTo>
                    <a:pt x="335407" y="664591"/>
                  </a:lnTo>
                  <a:lnTo>
                    <a:pt x="335407" y="658241"/>
                  </a:lnTo>
                  <a:lnTo>
                    <a:pt x="335407" y="664591"/>
                  </a:lnTo>
                  <a:lnTo>
                    <a:pt x="335407" y="670941"/>
                  </a:lnTo>
                  <a:cubicBezTo>
                    <a:pt x="150241" y="670941"/>
                    <a:pt x="0" y="520700"/>
                    <a:pt x="0" y="335407"/>
                  </a:cubicBezTo>
                  <a:lnTo>
                    <a:pt x="6350" y="335407"/>
                  </a:lnTo>
                  <a:lnTo>
                    <a:pt x="0" y="335407"/>
                  </a:lnTo>
                  <a:moveTo>
                    <a:pt x="12700" y="335407"/>
                  </a:moveTo>
                  <a:lnTo>
                    <a:pt x="6350" y="335407"/>
                  </a:lnTo>
                  <a:lnTo>
                    <a:pt x="12700" y="335407"/>
                  </a:lnTo>
                  <a:cubicBezTo>
                    <a:pt x="12700" y="513715"/>
                    <a:pt x="157226" y="658241"/>
                    <a:pt x="335407" y="658241"/>
                  </a:cubicBezTo>
                  <a:cubicBezTo>
                    <a:pt x="338963" y="658241"/>
                    <a:pt x="341757" y="661035"/>
                    <a:pt x="341757" y="664591"/>
                  </a:cubicBezTo>
                  <a:cubicBezTo>
                    <a:pt x="341757" y="668147"/>
                    <a:pt x="338963" y="670941"/>
                    <a:pt x="335407" y="670941"/>
                  </a:cubicBezTo>
                  <a:cubicBezTo>
                    <a:pt x="331851" y="670941"/>
                    <a:pt x="329057" y="668147"/>
                    <a:pt x="329057" y="664591"/>
                  </a:cubicBezTo>
                  <a:cubicBezTo>
                    <a:pt x="329057" y="661035"/>
                    <a:pt x="331851" y="658241"/>
                    <a:pt x="335407" y="658241"/>
                  </a:cubicBezTo>
                  <a:cubicBezTo>
                    <a:pt x="513715" y="658241"/>
                    <a:pt x="658114" y="513715"/>
                    <a:pt x="658114" y="335534"/>
                  </a:cubicBezTo>
                  <a:cubicBezTo>
                    <a:pt x="658114" y="333121"/>
                    <a:pt x="659511" y="330962"/>
                    <a:pt x="661670" y="329819"/>
                  </a:cubicBezTo>
                  <a:lnTo>
                    <a:pt x="664464" y="335534"/>
                  </a:lnTo>
                  <a:lnTo>
                    <a:pt x="658114" y="335534"/>
                  </a:lnTo>
                  <a:cubicBezTo>
                    <a:pt x="658241" y="157226"/>
                    <a:pt x="513715" y="12700"/>
                    <a:pt x="335407" y="12700"/>
                  </a:cubicBezTo>
                  <a:cubicBezTo>
                    <a:pt x="333502" y="12700"/>
                    <a:pt x="331597" y="11811"/>
                    <a:pt x="330454" y="10287"/>
                  </a:cubicBezTo>
                  <a:lnTo>
                    <a:pt x="335407" y="6350"/>
                  </a:lnTo>
                  <a:lnTo>
                    <a:pt x="335407" y="12700"/>
                  </a:lnTo>
                  <a:cubicBezTo>
                    <a:pt x="157226" y="12700"/>
                    <a:pt x="12700" y="157226"/>
                    <a:pt x="12700" y="335407"/>
                  </a:cubicBezTo>
                  <a:close/>
                </a:path>
              </a:pathLst>
            </a:custGeom>
            <a:solidFill>
              <a:srgbClr val="FFFFFF"/>
            </a:solidFill>
          </p:spPr>
        </p:sp>
      </p:grpSp>
      <p:sp>
        <p:nvSpPr>
          <p:cNvPr name="Freeform 11" id="11" descr="preencoded.png"/>
          <p:cNvSpPr/>
          <p:nvPr/>
        </p:nvSpPr>
        <p:spPr>
          <a:xfrm flipH="false" flipV="false" rot="0">
            <a:off x="7947571" y="8788748"/>
            <a:ext cx="474612" cy="474612"/>
          </a:xfrm>
          <a:custGeom>
            <a:avLst/>
            <a:gdLst/>
            <a:ahLst/>
            <a:cxnLst/>
            <a:rect r="r" b="b" t="t" l="l"/>
            <a:pathLst>
              <a:path h="474612" w="474612">
                <a:moveTo>
                  <a:pt x="0" y="0"/>
                </a:moveTo>
                <a:lnTo>
                  <a:pt x="474613" y="0"/>
                </a:lnTo>
                <a:lnTo>
                  <a:pt x="474613" y="474612"/>
                </a:lnTo>
                <a:lnTo>
                  <a:pt x="0" y="474612"/>
                </a:lnTo>
                <a:lnTo>
                  <a:pt x="0" y="0"/>
                </a:lnTo>
                <a:close/>
              </a:path>
            </a:pathLst>
          </a:custGeom>
          <a:blipFill>
            <a:blip r:embed="rId4"/>
            <a:stretch>
              <a:fillRect l="0" t="0" r="0" b="0"/>
            </a:stretch>
          </a:blipFill>
        </p:spPr>
      </p:sp>
      <p:sp>
        <p:nvSpPr>
          <p:cNvPr name="TextBox 12" id="12"/>
          <p:cNvSpPr txBox="true"/>
          <p:nvPr/>
        </p:nvSpPr>
        <p:spPr>
          <a:xfrm rot="0">
            <a:off x="8585895" y="8815791"/>
            <a:ext cx="4870549" cy="461856"/>
          </a:xfrm>
          <a:prstGeom prst="rect">
            <a:avLst/>
          </a:prstGeom>
        </p:spPr>
        <p:txBody>
          <a:bodyPr anchor="t" rtlCol="false" tIns="0" lIns="0" bIns="0" rIns="0">
            <a:spAutoFit/>
          </a:bodyPr>
          <a:lstStyle/>
          <a:p>
            <a:pPr algn="l">
              <a:lnSpc>
                <a:spcPts val="3683"/>
              </a:lnSpc>
            </a:pPr>
            <a:r>
              <a:rPr lang="en-US" sz="2600" b="true">
                <a:solidFill>
                  <a:srgbClr val="333F70"/>
                </a:solidFill>
                <a:latin typeface="Arimo Bold"/>
                <a:ea typeface="Arimo Bold"/>
                <a:cs typeface="Arimo Bold"/>
                <a:sym typeface="Arimo Bold"/>
              </a:rPr>
              <a:t>by Vasilis Varsamopoulos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5CBDE9"/>
            </a:solidFill>
          </p:spPr>
        </p:sp>
      </p:grpSp>
      <p:grpSp>
        <p:nvGrpSpPr>
          <p:cNvPr name="Group 6" id="6"/>
          <p:cNvGrpSpPr/>
          <p:nvPr/>
        </p:nvGrpSpPr>
        <p:grpSpPr>
          <a:xfrm rot="0">
            <a:off x="1074836" y="3804345"/>
            <a:ext cx="28575" cy="5673477"/>
            <a:chOff x="0" y="0"/>
            <a:chExt cx="38100" cy="7564637"/>
          </a:xfrm>
        </p:grpSpPr>
        <p:sp>
          <p:nvSpPr>
            <p:cNvPr name="Freeform 7" id="7"/>
            <p:cNvSpPr/>
            <p:nvPr/>
          </p:nvSpPr>
          <p:spPr>
            <a:xfrm flipH="false" flipV="false" rot="0">
              <a:off x="0" y="0"/>
              <a:ext cx="38100" cy="7564628"/>
            </a:xfrm>
            <a:custGeom>
              <a:avLst/>
              <a:gdLst/>
              <a:ahLst/>
              <a:cxnLst/>
              <a:rect r="r" b="b" t="t" l="l"/>
              <a:pathLst>
                <a:path h="7564628" w="38100">
                  <a:moveTo>
                    <a:pt x="0" y="19050"/>
                  </a:moveTo>
                  <a:cubicBezTo>
                    <a:pt x="0" y="8509"/>
                    <a:pt x="8509" y="0"/>
                    <a:pt x="19050" y="0"/>
                  </a:cubicBezTo>
                  <a:cubicBezTo>
                    <a:pt x="29591" y="0"/>
                    <a:pt x="38100" y="8509"/>
                    <a:pt x="38100" y="19050"/>
                  </a:cubicBezTo>
                  <a:lnTo>
                    <a:pt x="38100" y="7545578"/>
                  </a:lnTo>
                  <a:cubicBezTo>
                    <a:pt x="38100" y="7556119"/>
                    <a:pt x="29591" y="7564628"/>
                    <a:pt x="19050" y="7564628"/>
                  </a:cubicBezTo>
                  <a:cubicBezTo>
                    <a:pt x="8509" y="7564628"/>
                    <a:pt x="0" y="7556119"/>
                    <a:pt x="0" y="7545578"/>
                  </a:cubicBezTo>
                  <a:close/>
                </a:path>
              </a:pathLst>
            </a:custGeom>
            <a:solidFill>
              <a:srgbClr val="BCDBD4"/>
            </a:solidFill>
          </p:spPr>
        </p:sp>
      </p:grpSp>
      <p:grpSp>
        <p:nvGrpSpPr>
          <p:cNvPr name="Group 8" id="8"/>
          <p:cNvGrpSpPr/>
          <p:nvPr/>
        </p:nvGrpSpPr>
        <p:grpSpPr>
          <a:xfrm rot="0">
            <a:off x="1305595" y="4279999"/>
            <a:ext cx="762446" cy="28575"/>
            <a:chOff x="0" y="0"/>
            <a:chExt cx="1016595" cy="38100"/>
          </a:xfrm>
        </p:grpSpPr>
        <p:sp>
          <p:nvSpPr>
            <p:cNvPr name="Freeform 9" id="9"/>
            <p:cNvSpPr/>
            <p:nvPr/>
          </p:nvSpPr>
          <p:spPr>
            <a:xfrm flipH="false" flipV="false" rot="0">
              <a:off x="0" y="0"/>
              <a:ext cx="1016635" cy="38100"/>
            </a:xfrm>
            <a:custGeom>
              <a:avLst/>
              <a:gdLst/>
              <a:ahLst/>
              <a:cxnLst/>
              <a:rect r="r" b="b" t="t" l="l"/>
              <a:pathLst>
                <a:path h="38100" w="1016635">
                  <a:moveTo>
                    <a:pt x="0" y="19050"/>
                  </a:moveTo>
                  <a:cubicBezTo>
                    <a:pt x="0" y="8509"/>
                    <a:pt x="8509" y="0"/>
                    <a:pt x="19050" y="0"/>
                  </a:cubicBezTo>
                  <a:lnTo>
                    <a:pt x="997585" y="0"/>
                  </a:lnTo>
                  <a:cubicBezTo>
                    <a:pt x="1008126" y="0"/>
                    <a:pt x="1016635" y="8509"/>
                    <a:pt x="1016635" y="19050"/>
                  </a:cubicBezTo>
                  <a:cubicBezTo>
                    <a:pt x="1016635" y="29591"/>
                    <a:pt x="1008126" y="38100"/>
                    <a:pt x="997585" y="38100"/>
                  </a:cubicBezTo>
                  <a:lnTo>
                    <a:pt x="19050" y="38100"/>
                  </a:lnTo>
                  <a:cubicBezTo>
                    <a:pt x="8509" y="38100"/>
                    <a:pt x="0" y="29591"/>
                    <a:pt x="0" y="19050"/>
                  </a:cubicBezTo>
                  <a:close/>
                </a:path>
              </a:pathLst>
            </a:custGeom>
            <a:solidFill>
              <a:srgbClr val="BCDBD4"/>
            </a:solidFill>
          </p:spPr>
        </p:sp>
      </p:grpSp>
      <p:grpSp>
        <p:nvGrpSpPr>
          <p:cNvPr name="Group 10" id="10"/>
          <p:cNvGrpSpPr/>
          <p:nvPr/>
        </p:nvGrpSpPr>
        <p:grpSpPr>
          <a:xfrm rot="0">
            <a:off x="839316" y="4044552"/>
            <a:ext cx="499616" cy="499616"/>
            <a:chOff x="0" y="0"/>
            <a:chExt cx="666155" cy="666155"/>
          </a:xfrm>
        </p:grpSpPr>
        <p:sp>
          <p:nvSpPr>
            <p:cNvPr name="Freeform 11" id="11"/>
            <p:cNvSpPr/>
            <p:nvPr/>
          </p:nvSpPr>
          <p:spPr>
            <a:xfrm flipH="false" flipV="false" rot="0">
              <a:off x="6350" y="6350"/>
              <a:ext cx="653542" cy="653542"/>
            </a:xfrm>
            <a:custGeom>
              <a:avLst/>
              <a:gdLst/>
              <a:ahLst/>
              <a:cxnLst/>
              <a:rect r="r" b="b" t="t" l="l"/>
              <a:pathLst>
                <a:path h="653542" w="653542">
                  <a:moveTo>
                    <a:pt x="0" y="122047"/>
                  </a:moveTo>
                  <a:cubicBezTo>
                    <a:pt x="0" y="54610"/>
                    <a:pt x="54610" y="0"/>
                    <a:pt x="122047" y="0"/>
                  </a:cubicBezTo>
                  <a:lnTo>
                    <a:pt x="531495" y="0"/>
                  </a:lnTo>
                  <a:cubicBezTo>
                    <a:pt x="598932" y="0"/>
                    <a:pt x="653542" y="54610"/>
                    <a:pt x="653542" y="122047"/>
                  </a:cubicBezTo>
                  <a:lnTo>
                    <a:pt x="653542" y="531495"/>
                  </a:lnTo>
                  <a:cubicBezTo>
                    <a:pt x="653542" y="598932"/>
                    <a:pt x="598932" y="653542"/>
                    <a:pt x="531495" y="653542"/>
                  </a:cubicBezTo>
                  <a:lnTo>
                    <a:pt x="122047" y="653542"/>
                  </a:lnTo>
                  <a:cubicBezTo>
                    <a:pt x="54610" y="653415"/>
                    <a:pt x="0" y="598805"/>
                    <a:pt x="0" y="531495"/>
                  </a:cubicBezTo>
                  <a:close/>
                </a:path>
              </a:pathLst>
            </a:custGeom>
            <a:solidFill>
              <a:srgbClr val="D6F5EE"/>
            </a:solidFill>
          </p:spPr>
        </p:sp>
        <p:sp>
          <p:nvSpPr>
            <p:cNvPr name="Freeform 12" id="12"/>
            <p:cNvSpPr/>
            <p:nvPr/>
          </p:nvSpPr>
          <p:spPr>
            <a:xfrm flipH="false" flipV="false" rot="0">
              <a:off x="0" y="0"/>
              <a:ext cx="666242" cy="666242"/>
            </a:xfrm>
            <a:custGeom>
              <a:avLst/>
              <a:gdLst/>
              <a:ahLst/>
              <a:cxnLst/>
              <a:rect r="r" b="b" t="t" l="l"/>
              <a:pathLst>
                <a:path h="666242" w="666242">
                  <a:moveTo>
                    <a:pt x="0" y="128397"/>
                  </a:moveTo>
                  <a:cubicBezTo>
                    <a:pt x="0" y="57531"/>
                    <a:pt x="57531" y="0"/>
                    <a:pt x="128397" y="0"/>
                  </a:cubicBezTo>
                  <a:lnTo>
                    <a:pt x="537845" y="0"/>
                  </a:lnTo>
                  <a:lnTo>
                    <a:pt x="537845" y="6350"/>
                  </a:lnTo>
                  <a:lnTo>
                    <a:pt x="537845" y="0"/>
                  </a:lnTo>
                  <a:cubicBezTo>
                    <a:pt x="608711" y="0"/>
                    <a:pt x="666242" y="57531"/>
                    <a:pt x="666242" y="128397"/>
                  </a:cubicBezTo>
                  <a:lnTo>
                    <a:pt x="659892" y="128397"/>
                  </a:lnTo>
                  <a:lnTo>
                    <a:pt x="666242" y="128397"/>
                  </a:lnTo>
                  <a:lnTo>
                    <a:pt x="666242" y="537845"/>
                  </a:lnTo>
                  <a:lnTo>
                    <a:pt x="659892" y="537845"/>
                  </a:lnTo>
                  <a:lnTo>
                    <a:pt x="666242" y="537845"/>
                  </a:lnTo>
                  <a:cubicBezTo>
                    <a:pt x="666242" y="608711"/>
                    <a:pt x="608711" y="666242"/>
                    <a:pt x="537845" y="666242"/>
                  </a:cubicBezTo>
                  <a:lnTo>
                    <a:pt x="537845" y="659892"/>
                  </a:lnTo>
                  <a:lnTo>
                    <a:pt x="537845" y="666242"/>
                  </a:lnTo>
                  <a:lnTo>
                    <a:pt x="128397" y="666242"/>
                  </a:lnTo>
                  <a:lnTo>
                    <a:pt x="128397" y="659892"/>
                  </a:lnTo>
                  <a:lnTo>
                    <a:pt x="128397" y="666242"/>
                  </a:lnTo>
                  <a:cubicBezTo>
                    <a:pt x="57531" y="666115"/>
                    <a:pt x="0" y="608711"/>
                    <a:pt x="0" y="537845"/>
                  </a:cubicBezTo>
                  <a:lnTo>
                    <a:pt x="0" y="128397"/>
                  </a:lnTo>
                  <a:lnTo>
                    <a:pt x="6350" y="128397"/>
                  </a:lnTo>
                  <a:lnTo>
                    <a:pt x="0" y="128397"/>
                  </a:lnTo>
                  <a:moveTo>
                    <a:pt x="12700" y="128397"/>
                  </a:moveTo>
                  <a:lnTo>
                    <a:pt x="12700" y="537845"/>
                  </a:lnTo>
                  <a:lnTo>
                    <a:pt x="6350" y="537845"/>
                  </a:lnTo>
                  <a:lnTo>
                    <a:pt x="12700" y="537845"/>
                  </a:lnTo>
                  <a:cubicBezTo>
                    <a:pt x="12700" y="601726"/>
                    <a:pt x="64516" y="653542"/>
                    <a:pt x="128397" y="653542"/>
                  </a:cubicBezTo>
                  <a:lnTo>
                    <a:pt x="537845" y="653542"/>
                  </a:lnTo>
                  <a:cubicBezTo>
                    <a:pt x="601726" y="653542"/>
                    <a:pt x="653542" y="601726"/>
                    <a:pt x="653542" y="537845"/>
                  </a:cubicBezTo>
                  <a:lnTo>
                    <a:pt x="653542" y="128397"/>
                  </a:lnTo>
                  <a:cubicBezTo>
                    <a:pt x="653415" y="64516"/>
                    <a:pt x="601726" y="12700"/>
                    <a:pt x="537845" y="12700"/>
                  </a:cubicBezTo>
                  <a:lnTo>
                    <a:pt x="128397" y="12700"/>
                  </a:lnTo>
                  <a:lnTo>
                    <a:pt x="128397" y="6350"/>
                  </a:lnTo>
                  <a:lnTo>
                    <a:pt x="128397" y="12700"/>
                  </a:lnTo>
                  <a:cubicBezTo>
                    <a:pt x="64516" y="12700"/>
                    <a:pt x="12700" y="64516"/>
                    <a:pt x="12700" y="128397"/>
                  </a:cubicBezTo>
                  <a:close/>
                </a:path>
              </a:pathLst>
            </a:custGeom>
            <a:solidFill>
              <a:srgbClr val="BCDBD4"/>
            </a:solidFill>
          </p:spPr>
        </p:sp>
      </p:grpSp>
      <p:grpSp>
        <p:nvGrpSpPr>
          <p:cNvPr name="Group 13" id="13"/>
          <p:cNvGrpSpPr/>
          <p:nvPr/>
        </p:nvGrpSpPr>
        <p:grpSpPr>
          <a:xfrm rot="0">
            <a:off x="1305595" y="5752802"/>
            <a:ext cx="762446" cy="28575"/>
            <a:chOff x="0" y="0"/>
            <a:chExt cx="1016595" cy="38100"/>
          </a:xfrm>
        </p:grpSpPr>
        <p:sp>
          <p:nvSpPr>
            <p:cNvPr name="Freeform 14" id="14"/>
            <p:cNvSpPr/>
            <p:nvPr/>
          </p:nvSpPr>
          <p:spPr>
            <a:xfrm flipH="false" flipV="false" rot="0">
              <a:off x="0" y="0"/>
              <a:ext cx="1016635" cy="38100"/>
            </a:xfrm>
            <a:custGeom>
              <a:avLst/>
              <a:gdLst/>
              <a:ahLst/>
              <a:cxnLst/>
              <a:rect r="r" b="b" t="t" l="l"/>
              <a:pathLst>
                <a:path h="38100" w="1016635">
                  <a:moveTo>
                    <a:pt x="0" y="19050"/>
                  </a:moveTo>
                  <a:cubicBezTo>
                    <a:pt x="0" y="8509"/>
                    <a:pt x="8509" y="0"/>
                    <a:pt x="19050" y="0"/>
                  </a:cubicBezTo>
                  <a:lnTo>
                    <a:pt x="997585" y="0"/>
                  </a:lnTo>
                  <a:cubicBezTo>
                    <a:pt x="1008126" y="0"/>
                    <a:pt x="1016635" y="8509"/>
                    <a:pt x="1016635" y="19050"/>
                  </a:cubicBezTo>
                  <a:cubicBezTo>
                    <a:pt x="1016635" y="29591"/>
                    <a:pt x="1008126" y="38100"/>
                    <a:pt x="997585" y="38100"/>
                  </a:cubicBezTo>
                  <a:lnTo>
                    <a:pt x="19050" y="38100"/>
                  </a:lnTo>
                  <a:cubicBezTo>
                    <a:pt x="8509" y="38100"/>
                    <a:pt x="0" y="29591"/>
                    <a:pt x="0" y="19050"/>
                  </a:cubicBezTo>
                  <a:close/>
                </a:path>
              </a:pathLst>
            </a:custGeom>
            <a:solidFill>
              <a:srgbClr val="BCDBD4"/>
            </a:solidFill>
          </p:spPr>
        </p:sp>
      </p:grpSp>
      <p:grpSp>
        <p:nvGrpSpPr>
          <p:cNvPr name="Group 15" id="15"/>
          <p:cNvGrpSpPr/>
          <p:nvPr/>
        </p:nvGrpSpPr>
        <p:grpSpPr>
          <a:xfrm rot="0">
            <a:off x="839316" y="5517356"/>
            <a:ext cx="499616" cy="499616"/>
            <a:chOff x="0" y="0"/>
            <a:chExt cx="666155" cy="666155"/>
          </a:xfrm>
        </p:grpSpPr>
        <p:sp>
          <p:nvSpPr>
            <p:cNvPr name="Freeform 16" id="16"/>
            <p:cNvSpPr/>
            <p:nvPr/>
          </p:nvSpPr>
          <p:spPr>
            <a:xfrm flipH="false" flipV="false" rot="0">
              <a:off x="6350" y="6350"/>
              <a:ext cx="653542" cy="653542"/>
            </a:xfrm>
            <a:custGeom>
              <a:avLst/>
              <a:gdLst/>
              <a:ahLst/>
              <a:cxnLst/>
              <a:rect r="r" b="b" t="t" l="l"/>
              <a:pathLst>
                <a:path h="653542" w="653542">
                  <a:moveTo>
                    <a:pt x="0" y="122047"/>
                  </a:moveTo>
                  <a:cubicBezTo>
                    <a:pt x="0" y="54610"/>
                    <a:pt x="54610" y="0"/>
                    <a:pt x="122047" y="0"/>
                  </a:cubicBezTo>
                  <a:lnTo>
                    <a:pt x="531495" y="0"/>
                  </a:lnTo>
                  <a:cubicBezTo>
                    <a:pt x="598932" y="0"/>
                    <a:pt x="653542" y="54610"/>
                    <a:pt x="653542" y="122047"/>
                  </a:cubicBezTo>
                  <a:lnTo>
                    <a:pt x="653542" y="531495"/>
                  </a:lnTo>
                  <a:cubicBezTo>
                    <a:pt x="653542" y="598932"/>
                    <a:pt x="598932" y="653542"/>
                    <a:pt x="531495" y="653542"/>
                  </a:cubicBezTo>
                  <a:lnTo>
                    <a:pt x="122047" y="653542"/>
                  </a:lnTo>
                  <a:cubicBezTo>
                    <a:pt x="54610" y="653415"/>
                    <a:pt x="0" y="598805"/>
                    <a:pt x="0" y="531495"/>
                  </a:cubicBezTo>
                  <a:close/>
                </a:path>
              </a:pathLst>
            </a:custGeom>
            <a:solidFill>
              <a:srgbClr val="D6F5EE"/>
            </a:solidFill>
          </p:spPr>
        </p:sp>
        <p:sp>
          <p:nvSpPr>
            <p:cNvPr name="Freeform 17" id="17"/>
            <p:cNvSpPr/>
            <p:nvPr/>
          </p:nvSpPr>
          <p:spPr>
            <a:xfrm flipH="false" flipV="false" rot="0">
              <a:off x="0" y="0"/>
              <a:ext cx="666242" cy="666242"/>
            </a:xfrm>
            <a:custGeom>
              <a:avLst/>
              <a:gdLst/>
              <a:ahLst/>
              <a:cxnLst/>
              <a:rect r="r" b="b" t="t" l="l"/>
              <a:pathLst>
                <a:path h="666242" w="666242">
                  <a:moveTo>
                    <a:pt x="0" y="128397"/>
                  </a:moveTo>
                  <a:cubicBezTo>
                    <a:pt x="0" y="57531"/>
                    <a:pt x="57531" y="0"/>
                    <a:pt x="128397" y="0"/>
                  </a:cubicBezTo>
                  <a:lnTo>
                    <a:pt x="537845" y="0"/>
                  </a:lnTo>
                  <a:lnTo>
                    <a:pt x="537845" y="6350"/>
                  </a:lnTo>
                  <a:lnTo>
                    <a:pt x="537845" y="0"/>
                  </a:lnTo>
                  <a:cubicBezTo>
                    <a:pt x="608711" y="0"/>
                    <a:pt x="666242" y="57531"/>
                    <a:pt x="666242" y="128397"/>
                  </a:cubicBezTo>
                  <a:lnTo>
                    <a:pt x="659892" y="128397"/>
                  </a:lnTo>
                  <a:lnTo>
                    <a:pt x="666242" y="128397"/>
                  </a:lnTo>
                  <a:lnTo>
                    <a:pt x="666242" y="537845"/>
                  </a:lnTo>
                  <a:lnTo>
                    <a:pt x="659892" y="537845"/>
                  </a:lnTo>
                  <a:lnTo>
                    <a:pt x="666242" y="537845"/>
                  </a:lnTo>
                  <a:cubicBezTo>
                    <a:pt x="666242" y="608711"/>
                    <a:pt x="608711" y="666242"/>
                    <a:pt x="537845" y="666242"/>
                  </a:cubicBezTo>
                  <a:lnTo>
                    <a:pt x="537845" y="659892"/>
                  </a:lnTo>
                  <a:lnTo>
                    <a:pt x="537845" y="666242"/>
                  </a:lnTo>
                  <a:lnTo>
                    <a:pt x="128397" y="666242"/>
                  </a:lnTo>
                  <a:lnTo>
                    <a:pt x="128397" y="659892"/>
                  </a:lnTo>
                  <a:lnTo>
                    <a:pt x="128397" y="666242"/>
                  </a:lnTo>
                  <a:cubicBezTo>
                    <a:pt x="57531" y="666115"/>
                    <a:pt x="0" y="608711"/>
                    <a:pt x="0" y="537845"/>
                  </a:cubicBezTo>
                  <a:lnTo>
                    <a:pt x="0" y="128397"/>
                  </a:lnTo>
                  <a:lnTo>
                    <a:pt x="6350" y="128397"/>
                  </a:lnTo>
                  <a:lnTo>
                    <a:pt x="0" y="128397"/>
                  </a:lnTo>
                  <a:moveTo>
                    <a:pt x="12700" y="128397"/>
                  </a:moveTo>
                  <a:lnTo>
                    <a:pt x="12700" y="537845"/>
                  </a:lnTo>
                  <a:lnTo>
                    <a:pt x="6350" y="537845"/>
                  </a:lnTo>
                  <a:lnTo>
                    <a:pt x="12700" y="537845"/>
                  </a:lnTo>
                  <a:cubicBezTo>
                    <a:pt x="12700" y="601726"/>
                    <a:pt x="64516" y="653542"/>
                    <a:pt x="128397" y="653542"/>
                  </a:cubicBezTo>
                  <a:lnTo>
                    <a:pt x="537845" y="653542"/>
                  </a:lnTo>
                  <a:cubicBezTo>
                    <a:pt x="601726" y="653542"/>
                    <a:pt x="653542" y="601726"/>
                    <a:pt x="653542" y="537845"/>
                  </a:cubicBezTo>
                  <a:lnTo>
                    <a:pt x="653542" y="128397"/>
                  </a:lnTo>
                  <a:cubicBezTo>
                    <a:pt x="653415" y="64516"/>
                    <a:pt x="601726" y="12700"/>
                    <a:pt x="537845" y="12700"/>
                  </a:cubicBezTo>
                  <a:lnTo>
                    <a:pt x="128397" y="12700"/>
                  </a:lnTo>
                  <a:lnTo>
                    <a:pt x="128397" y="6350"/>
                  </a:lnTo>
                  <a:lnTo>
                    <a:pt x="128397" y="12700"/>
                  </a:lnTo>
                  <a:cubicBezTo>
                    <a:pt x="64516" y="12700"/>
                    <a:pt x="12700" y="64516"/>
                    <a:pt x="12700" y="128397"/>
                  </a:cubicBezTo>
                  <a:close/>
                </a:path>
              </a:pathLst>
            </a:custGeom>
            <a:solidFill>
              <a:srgbClr val="BCDBD4"/>
            </a:solidFill>
          </p:spPr>
        </p:sp>
      </p:grpSp>
      <p:grpSp>
        <p:nvGrpSpPr>
          <p:cNvPr name="Group 18" id="18"/>
          <p:cNvGrpSpPr/>
          <p:nvPr/>
        </p:nvGrpSpPr>
        <p:grpSpPr>
          <a:xfrm rot="0">
            <a:off x="1305595" y="7225605"/>
            <a:ext cx="762446" cy="28575"/>
            <a:chOff x="0" y="0"/>
            <a:chExt cx="1016595" cy="38100"/>
          </a:xfrm>
        </p:grpSpPr>
        <p:sp>
          <p:nvSpPr>
            <p:cNvPr name="Freeform 19" id="19"/>
            <p:cNvSpPr/>
            <p:nvPr/>
          </p:nvSpPr>
          <p:spPr>
            <a:xfrm flipH="false" flipV="false" rot="0">
              <a:off x="0" y="0"/>
              <a:ext cx="1016635" cy="38100"/>
            </a:xfrm>
            <a:custGeom>
              <a:avLst/>
              <a:gdLst/>
              <a:ahLst/>
              <a:cxnLst/>
              <a:rect r="r" b="b" t="t" l="l"/>
              <a:pathLst>
                <a:path h="38100" w="1016635">
                  <a:moveTo>
                    <a:pt x="0" y="19050"/>
                  </a:moveTo>
                  <a:cubicBezTo>
                    <a:pt x="0" y="8509"/>
                    <a:pt x="8509" y="0"/>
                    <a:pt x="19050" y="0"/>
                  </a:cubicBezTo>
                  <a:lnTo>
                    <a:pt x="997585" y="0"/>
                  </a:lnTo>
                  <a:cubicBezTo>
                    <a:pt x="1008126" y="0"/>
                    <a:pt x="1016635" y="8509"/>
                    <a:pt x="1016635" y="19050"/>
                  </a:cubicBezTo>
                  <a:cubicBezTo>
                    <a:pt x="1016635" y="29591"/>
                    <a:pt x="1008126" y="38100"/>
                    <a:pt x="997585" y="38100"/>
                  </a:cubicBezTo>
                  <a:lnTo>
                    <a:pt x="19050" y="38100"/>
                  </a:lnTo>
                  <a:cubicBezTo>
                    <a:pt x="8509" y="38100"/>
                    <a:pt x="0" y="29591"/>
                    <a:pt x="0" y="19050"/>
                  </a:cubicBezTo>
                  <a:close/>
                </a:path>
              </a:pathLst>
            </a:custGeom>
            <a:solidFill>
              <a:srgbClr val="BCDBD4"/>
            </a:solidFill>
          </p:spPr>
        </p:sp>
      </p:grpSp>
      <p:grpSp>
        <p:nvGrpSpPr>
          <p:cNvPr name="Group 20" id="20"/>
          <p:cNvGrpSpPr/>
          <p:nvPr/>
        </p:nvGrpSpPr>
        <p:grpSpPr>
          <a:xfrm rot="0">
            <a:off x="839316" y="6990160"/>
            <a:ext cx="499616" cy="499616"/>
            <a:chOff x="0" y="0"/>
            <a:chExt cx="666155" cy="666155"/>
          </a:xfrm>
        </p:grpSpPr>
        <p:sp>
          <p:nvSpPr>
            <p:cNvPr name="Freeform 21" id="21"/>
            <p:cNvSpPr/>
            <p:nvPr/>
          </p:nvSpPr>
          <p:spPr>
            <a:xfrm flipH="false" flipV="false" rot="0">
              <a:off x="6350" y="6350"/>
              <a:ext cx="653542" cy="653542"/>
            </a:xfrm>
            <a:custGeom>
              <a:avLst/>
              <a:gdLst/>
              <a:ahLst/>
              <a:cxnLst/>
              <a:rect r="r" b="b" t="t" l="l"/>
              <a:pathLst>
                <a:path h="653542" w="653542">
                  <a:moveTo>
                    <a:pt x="0" y="122047"/>
                  </a:moveTo>
                  <a:cubicBezTo>
                    <a:pt x="0" y="54610"/>
                    <a:pt x="54610" y="0"/>
                    <a:pt x="122047" y="0"/>
                  </a:cubicBezTo>
                  <a:lnTo>
                    <a:pt x="531495" y="0"/>
                  </a:lnTo>
                  <a:cubicBezTo>
                    <a:pt x="598932" y="0"/>
                    <a:pt x="653542" y="54610"/>
                    <a:pt x="653542" y="122047"/>
                  </a:cubicBezTo>
                  <a:lnTo>
                    <a:pt x="653542" y="531495"/>
                  </a:lnTo>
                  <a:cubicBezTo>
                    <a:pt x="653542" y="598932"/>
                    <a:pt x="598932" y="653542"/>
                    <a:pt x="531495" y="653542"/>
                  </a:cubicBezTo>
                  <a:lnTo>
                    <a:pt x="122047" y="653542"/>
                  </a:lnTo>
                  <a:cubicBezTo>
                    <a:pt x="54610" y="653415"/>
                    <a:pt x="0" y="598805"/>
                    <a:pt x="0" y="531495"/>
                  </a:cubicBezTo>
                  <a:close/>
                </a:path>
              </a:pathLst>
            </a:custGeom>
            <a:solidFill>
              <a:srgbClr val="D6F5EE"/>
            </a:solidFill>
          </p:spPr>
        </p:sp>
        <p:sp>
          <p:nvSpPr>
            <p:cNvPr name="Freeform 22" id="22"/>
            <p:cNvSpPr/>
            <p:nvPr/>
          </p:nvSpPr>
          <p:spPr>
            <a:xfrm flipH="false" flipV="false" rot="0">
              <a:off x="0" y="0"/>
              <a:ext cx="666242" cy="666242"/>
            </a:xfrm>
            <a:custGeom>
              <a:avLst/>
              <a:gdLst/>
              <a:ahLst/>
              <a:cxnLst/>
              <a:rect r="r" b="b" t="t" l="l"/>
              <a:pathLst>
                <a:path h="666242" w="666242">
                  <a:moveTo>
                    <a:pt x="0" y="128397"/>
                  </a:moveTo>
                  <a:cubicBezTo>
                    <a:pt x="0" y="57531"/>
                    <a:pt x="57531" y="0"/>
                    <a:pt x="128397" y="0"/>
                  </a:cubicBezTo>
                  <a:lnTo>
                    <a:pt x="537845" y="0"/>
                  </a:lnTo>
                  <a:lnTo>
                    <a:pt x="537845" y="6350"/>
                  </a:lnTo>
                  <a:lnTo>
                    <a:pt x="537845" y="0"/>
                  </a:lnTo>
                  <a:cubicBezTo>
                    <a:pt x="608711" y="0"/>
                    <a:pt x="666242" y="57531"/>
                    <a:pt x="666242" y="128397"/>
                  </a:cubicBezTo>
                  <a:lnTo>
                    <a:pt x="659892" y="128397"/>
                  </a:lnTo>
                  <a:lnTo>
                    <a:pt x="666242" y="128397"/>
                  </a:lnTo>
                  <a:lnTo>
                    <a:pt x="666242" y="537845"/>
                  </a:lnTo>
                  <a:lnTo>
                    <a:pt x="659892" y="537845"/>
                  </a:lnTo>
                  <a:lnTo>
                    <a:pt x="666242" y="537845"/>
                  </a:lnTo>
                  <a:cubicBezTo>
                    <a:pt x="666242" y="608711"/>
                    <a:pt x="608711" y="666242"/>
                    <a:pt x="537845" y="666242"/>
                  </a:cubicBezTo>
                  <a:lnTo>
                    <a:pt x="537845" y="659892"/>
                  </a:lnTo>
                  <a:lnTo>
                    <a:pt x="537845" y="666242"/>
                  </a:lnTo>
                  <a:lnTo>
                    <a:pt x="128397" y="666242"/>
                  </a:lnTo>
                  <a:lnTo>
                    <a:pt x="128397" y="659892"/>
                  </a:lnTo>
                  <a:lnTo>
                    <a:pt x="128397" y="666242"/>
                  </a:lnTo>
                  <a:cubicBezTo>
                    <a:pt x="57531" y="666115"/>
                    <a:pt x="0" y="608711"/>
                    <a:pt x="0" y="537845"/>
                  </a:cubicBezTo>
                  <a:lnTo>
                    <a:pt x="0" y="128397"/>
                  </a:lnTo>
                  <a:lnTo>
                    <a:pt x="6350" y="128397"/>
                  </a:lnTo>
                  <a:lnTo>
                    <a:pt x="0" y="128397"/>
                  </a:lnTo>
                  <a:moveTo>
                    <a:pt x="12700" y="128397"/>
                  </a:moveTo>
                  <a:lnTo>
                    <a:pt x="12700" y="537845"/>
                  </a:lnTo>
                  <a:lnTo>
                    <a:pt x="6350" y="537845"/>
                  </a:lnTo>
                  <a:lnTo>
                    <a:pt x="12700" y="537845"/>
                  </a:lnTo>
                  <a:cubicBezTo>
                    <a:pt x="12700" y="601726"/>
                    <a:pt x="64516" y="653542"/>
                    <a:pt x="128397" y="653542"/>
                  </a:cubicBezTo>
                  <a:lnTo>
                    <a:pt x="537845" y="653542"/>
                  </a:lnTo>
                  <a:cubicBezTo>
                    <a:pt x="601726" y="653542"/>
                    <a:pt x="653542" y="601726"/>
                    <a:pt x="653542" y="537845"/>
                  </a:cubicBezTo>
                  <a:lnTo>
                    <a:pt x="653542" y="128397"/>
                  </a:lnTo>
                  <a:cubicBezTo>
                    <a:pt x="653415" y="64516"/>
                    <a:pt x="601726" y="12700"/>
                    <a:pt x="537845" y="12700"/>
                  </a:cubicBezTo>
                  <a:lnTo>
                    <a:pt x="128397" y="12700"/>
                  </a:lnTo>
                  <a:lnTo>
                    <a:pt x="128397" y="6350"/>
                  </a:lnTo>
                  <a:lnTo>
                    <a:pt x="128397" y="12700"/>
                  </a:lnTo>
                  <a:cubicBezTo>
                    <a:pt x="64516" y="12700"/>
                    <a:pt x="12700" y="64516"/>
                    <a:pt x="12700" y="128397"/>
                  </a:cubicBezTo>
                  <a:close/>
                </a:path>
              </a:pathLst>
            </a:custGeom>
            <a:solidFill>
              <a:srgbClr val="BCDBD4"/>
            </a:solidFill>
          </p:spPr>
        </p:sp>
      </p:grpSp>
      <p:grpSp>
        <p:nvGrpSpPr>
          <p:cNvPr name="Group 23" id="23"/>
          <p:cNvGrpSpPr/>
          <p:nvPr/>
        </p:nvGrpSpPr>
        <p:grpSpPr>
          <a:xfrm rot="0">
            <a:off x="1305595" y="8698409"/>
            <a:ext cx="762446" cy="28575"/>
            <a:chOff x="0" y="0"/>
            <a:chExt cx="1016595" cy="38100"/>
          </a:xfrm>
        </p:grpSpPr>
        <p:sp>
          <p:nvSpPr>
            <p:cNvPr name="Freeform 24" id="24"/>
            <p:cNvSpPr/>
            <p:nvPr/>
          </p:nvSpPr>
          <p:spPr>
            <a:xfrm flipH="false" flipV="false" rot="0">
              <a:off x="0" y="0"/>
              <a:ext cx="1016635" cy="38100"/>
            </a:xfrm>
            <a:custGeom>
              <a:avLst/>
              <a:gdLst/>
              <a:ahLst/>
              <a:cxnLst/>
              <a:rect r="r" b="b" t="t" l="l"/>
              <a:pathLst>
                <a:path h="38100" w="1016635">
                  <a:moveTo>
                    <a:pt x="0" y="19050"/>
                  </a:moveTo>
                  <a:cubicBezTo>
                    <a:pt x="0" y="8509"/>
                    <a:pt x="8509" y="0"/>
                    <a:pt x="19050" y="0"/>
                  </a:cubicBezTo>
                  <a:lnTo>
                    <a:pt x="997585" y="0"/>
                  </a:lnTo>
                  <a:cubicBezTo>
                    <a:pt x="1008126" y="0"/>
                    <a:pt x="1016635" y="8509"/>
                    <a:pt x="1016635" y="19050"/>
                  </a:cubicBezTo>
                  <a:cubicBezTo>
                    <a:pt x="1016635" y="29591"/>
                    <a:pt x="1008126" y="38100"/>
                    <a:pt x="997585" y="38100"/>
                  </a:cubicBezTo>
                  <a:lnTo>
                    <a:pt x="19050" y="38100"/>
                  </a:lnTo>
                  <a:cubicBezTo>
                    <a:pt x="8509" y="38100"/>
                    <a:pt x="0" y="29591"/>
                    <a:pt x="0" y="19050"/>
                  </a:cubicBezTo>
                  <a:close/>
                </a:path>
              </a:pathLst>
            </a:custGeom>
            <a:solidFill>
              <a:srgbClr val="BCDBD4"/>
            </a:solidFill>
          </p:spPr>
        </p:sp>
      </p:grpSp>
      <p:grpSp>
        <p:nvGrpSpPr>
          <p:cNvPr name="Group 25" id="25"/>
          <p:cNvGrpSpPr/>
          <p:nvPr/>
        </p:nvGrpSpPr>
        <p:grpSpPr>
          <a:xfrm rot="0">
            <a:off x="839316" y="8462962"/>
            <a:ext cx="499616" cy="499616"/>
            <a:chOff x="0" y="0"/>
            <a:chExt cx="666155" cy="666155"/>
          </a:xfrm>
        </p:grpSpPr>
        <p:sp>
          <p:nvSpPr>
            <p:cNvPr name="Freeform 26" id="26"/>
            <p:cNvSpPr/>
            <p:nvPr/>
          </p:nvSpPr>
          <p:spPr>
            <a:xfrm flipH="false" flipV="false" rot="0">
              <a:off x="6350" y="6350"/>
              <a:ext cx="653542" cy="653542"/>
            </a:xfrm>
            <a:custGeom>
              <a:avLst/>
              <a:gdLst/>
              <a:ahLst/>
              <a:cxnLst/>
              <a:rect r="r" b="b" t="t" l="l"/>
              <a:pathLst>
                <a:path h="653542" w="653542">
                  <a:moveTo>
                    <a:pt x="0" y="122047"/>
                  </a:moveTo>
                  <a:cubicBezTo>
                    <a:pt x="0" y="54610"/>
                    <a:pt x="54610" y="0"/>
                    <a:pt x="122047" y="0"/>
                  </a:cubicBezTo>
                  <a:lnTo>
                    <a:pt x="531495" y="0"/>
                  </a:lnTo>
                  <a:cubicBezTo>
                    <a:pt x="598932" y="0"/>
                    <a:pt x="653542" y="54610"/>
                    <a:pt x="653542" y="122047"/>
                  </a:cubicBezTo>
                  <a:lnTo>
                    <a:pt x="653542" y="531495"/>
                  </a:lnTo>
                  <a:cubicBezTo>
                    <a:pt x="653542" y="598932"/>
                    <a:pt x="598932" y="653542"/>
                    <a:pt x="531495" y="653542"/>
                  </a:cubicBezTo>
                  <a:lnTo>
                    <a:pt x="122047" y="653542"/>
                  </a:lnTo>
                  <a:cubicBezTo>
                    <a:pt x="54610" y="653415"/>
                    <a:pt x="0" y="598805"/>
                    <a:pt x="0" y="531495"/>
                  </a:cubicBezTo>
                  <a:close/>
                </a:path>
              </a:pathLst>
            </a:custGeom>
            <a:solidFill>
              <a:srgbClr val="D6F5EE"/>
            </a:solidFill>
          </p:spPr>
        </p:sp>
        <p:sp>
          <p:nvSpPr>
            <p:cNvPr name="Freeform 27" id="27"/>
            <p:cNvSpPr/>
            <p:nvPr/>
          </p:nvSpPr>
          <p:spPr>
            <a:xfrm flipH="false" flipV="false" rot="0">
              <a:off x="0" y="0"/>
              <a:ext cx="666242" cy="666242"/>
            </a:xfrm>
            <a:custGeom>
              <a:avLst/>
              <a:gdLst/>
              <a:ahLst/>
              <a:cxnLst/>
              <a:rect r="r" b="b" t="t" l="l"/>
              <a:pathLst>
                <a:path h="666242" w="666242">
                  <a:moveTo>
                    <a:pt x="0" y="128397"/>
                  </a:moveTo>
                  <a:cubicBezTo>
                    <a:pt x="0" y="57531"/>
                    <a:pt x="57531" y="0"/>
                    <a:pt x="128397" y="0"/>
                  </a:cubicBezTo>
                  <a:lnTo>
                    <a:pt x="537845" y="0"/>
                  </a:lnTo>
                  <a:lnTo>
                    <a:pt x="537845" y="6350"/>
                  </a:lnTo>
                  <a:lnTo>
                    <a:pt x="537845" y="0"/>
                  </a:lnTo>
                  <a:cubicBezTo>
                    <a:pt x="608711" y="0"/>
                    <a:pt x="666242" y="57531"/>
                    <a:pt x="666242" y="128397"/>
                  </a:cubicBezTo>
                  <a:lnTo>
                    <a:pt x="659892" y="128397"/>
                  </a:lnTo>
                  <a:lnTo>
                    <a:pt x="666242" y="128397"/>
                  </a:lnTo>
                  <a:lnTo>
                    <a:pt x="666242" y="537845"/>
                  </a:lnTo>
                  <a:lnTo>
                    <a:pt x="659892" y="537845"/>
                  </a:lnTo>
                  <a:lnTo>
                    <a:pt x="666242" y="537845"/>
                  </a:lnTo>
                  <a:cubicBezTo>
                    <a:pt x="666242" y="608711"/>
                    <a:pt x="608711" y="666242"/>
                    <a:pt x="537845" y="666242"/>
                  </a:cubicBezTo>
                  <a:lnTo>
                    <a:pt x="537845" y="659892"/>
                  </a:lnTo>
                  <a:lnTo>
                    <a:pt x="537845" y="666242"/>
                  </a:lnTo>
                  <a:lnTo>
                    <a:pt x="128397" y="666242"/>
                  </a:lnTo>
                  <a:lnTo>
                    <a:pt x="128397" y="659892"/>
                  </a:lnTo>
                  <a:lnTo>
                    <a:pt x="128397" y="666242"/>
                  </a:lnTo>
                  <a:cubicBezTo>
                    <a:pt x="57531" y="666115"/>
                    <a:pt x="0" y="608711"/>
                    <a:pt x="0" y="537845"/>
                  </a:cubicBezTo>
                  <a:lnTo>
                    <a:pt x="0" y="128397"/>
                  </a:lnTo>
                  <a:lnTo>
                    <a:pt x="6350" y="128397"/>
                  </a:lnTo>
                  <a:lnTo>
                    <a:pt x="0" y="128397"/>
                  </a:lnTo>
                  <a:moveTo>
                    <a:pt x="12700" y="128397"/>
                  </a:moveTo>
                  <a:lnTo>
                    <a:pt x="12700" y="537845"/>
                  </a:lnTo>
                  <a:lnTo>
                    <a:pt x="6350" y="537845"/>
                  </a:lnTo>
                  <a:lnTo>
                    <a:pt x="12700" y="537845"/>
                  </a:lnTo>
                  <a:cubicBezTo>
                    <a:pt x="12700" y="601726"/>
                    <a:pt x="64516" y="653542"/>
                    <a:pt x="128397" y="653542"/>
                  </a:cubicBezTo>
                  <a:lnTo>
                    <a:pt x="537845" y="653542"/>
                  </a:lnTo>
                  <a:cubicBezTo>
                    <a:pt x="601726" y="653542"/>
                    <a:pt x="653542" y="601726"/>
                    <a:pt x="653542" y="537845"/>
                  </a:cubicBezTo>
                  <a:lnTo>
                    <a:pt x="653542" y="128397"/>
                  </a:lnTo>
                  <a:cubicBezTo>
                    <a:pt x="653415" y="64516"/>
                    <a:pt x="601726" y="12700"/>
                    <a:pt x="537845" y="12700"/>
                  </a:cubicBezTo>
                  <a:lnTo>
                    <a:pt x="128397" y="12700"/>
                  </a:lnTo>
                  <a:lnTo>
                    <a:pt x="128397" y="6350"/>
                  </a:lnTo>
                  <a:lnTo>
                    <a:pt x="128397" y="12700"/>
                  </a:lnTo>
                  <a:cubicBezTo>
                    <a:pt x="64516" y="12700"/>
                    <a:pt x="12700" y="64516"/>
                    <a:pt x="12700" y="128397"/>
                  </a:cubicBezTo>
                  <a:close/>
                </a:path>
              </a:pathLst>
            </a:custGeom>
            <a:solidFill>
              <a:srgbClr val="BCDBD4"/>
            </a:solidFill>
          </p:spPr>
        </p:sp>
      </p:grpSp>
      <p:sp>
        <p:nvSpPr>
          <p:cNvPr name="Freeform 28" id="28"/>
          <p:cNvSpPr/>
          <p:nvPr/>
        </p:nvSpPr>
        <p:spPr>
          <a:xfrm flipH="false" flipV="false" rot="0">
            <a:off x="7797175" y="3403772"/>
            <a:ext cx="9774751" cy="6474624"/>
          </a:xfrm>
          <a:custGeom>
            <a:avLst/>
            <a:gdLst/>
            <a:ahLst/>
            <a:cxnLst/>
            <a:rect r="r" b="b" t="t" l="l"/>
            <a:pathLst>
              <a:path h="6474624" w="9774751">
                <a:moveTo>
                  <a:pt x="0" y="0"/>
                </a:moveTo>
                <a:lnTo>
                  <a:pt x="9774751" y="0"/>
                </a:lnTo>
                <a:lnTo>
                  <a:pt x="9774751" y="6474624"/>
                </a:lnTo>
                <a:lnTo>
                  <a:pt x="0" y="6474624"/>
                </a:lnTo>
                <a:lnTo>
                  <a:pt x="0" y="0"/>
                </a:lnTo>
                <a:close/>
              </a:path>
            </a:pathLst>
          </a:custGeom>
          <a:blipFill>
            <a:blip r:embed="rId3"/>
            <a:stretch>
              <a:fillRect l="0" t="-1518" r="0" b="-1518"/>
            </a:stretch>
          </a:blipFill>
        </p:spPr>
      </p:sp>
      <p:sp>
        <p:nvSpPr>
          <p:cNvPr name="TextBox 29" id="29"/>
          <p:cNvSpPr txBox="true"/>
          <p:nvPr/>
        </p:nvSpPr>
        <p:spPr>
          <a:xfrm rot="0">
            <a:off x="762446" y="770930"/>
            <a:ext cx="9688116" cy="718989"/>
          </a:xfrm>
          <a:prstGeom prst="rect">
            <a:avLst/>
          </a:prstGeom>
        </p:spPr>
        <p:txBody>
          <a:bodyPr anchor="t" rtlCol="false" tIns="0" lIns="0" bIns="0" rIns="0">
            <a:spAutoFit/>
          </a:bodyPr>
          <a:lstStyle/>
          <a:p>
            <a:pPr algn="l">
              <a:lnSpc>
                <a:spcPts val="5312"/>
              </a:lnSpc>
            </a:pPr>
            <a:r>
              <a:rPr lang="en-US" sz="4250" b="true">
                <a:solidFill>
                  <a:srgbClr val="333F70"/>
                </a:solidFill>
                <a:latin typeface="Arimo Bold"/>
                <a:ea typeface="Arimo Bold"/>
                <a:cs typeface="Arimo Bold"/>
                <a:sym typeface="Arimo Bold"/>
              </a:rPr>
              <a:t>Η Διαχρονική Αξία της Φιλοσοφίας</a:t>
            </a:r>
          </a:p>
        </p:txBody>
      </p:sp>
      <p:sp>
        <p:nvSpPr>
          <p:cNvPr name="TextBox 30" id="30"/>
          <p:cNvSpPr txBox="true"/>
          <p:nvPr/>
        </p:nvSpPr>
        <p:spPr>
          <a:xfrm rot="0">
            <a:off x="762446" y="1759446"/>
            <a:ext cx="16809479" cy="973138"/>
          </a:xfrm>
          <a:prstGeom prst="rect">
            <a:avLst/>
          </a:prstGeom>
        </p:spPr>
        <p:txBody>
          <a:bodyPr anchor="t" rtlCol="false" tIns="0" lIns="0" bIns="0" rIns="0">
            <a:spAutoFit/>
          </a:bodyPr>
          <a:lstStyle/>
          <a:p>
            <a:pPr algn="l">
              <a:lnSpc>
                <a:spcPts val="2687"/>
              </a:lnSpc>
            </a:pPr>
            <a:r>
              <a:rPr lang="en-US" sz="1687">
                <a:solidFill>
                  <a:srgbClr val="FFFFFF"/>
                </a:solidFill>
                <a:latin typeface="Open Sans"/>
                <a:ea typeface="Open Sans"/>
                <a:cs typeface="Open Sans"/>
                <a:sym typeface="Open Sans"/>
              </a:rPr>
              <a:t>Η φιλοσοφία, σε αντίθεση με τις επιστήμες, διατηρεί τη διαχρονική της αξία. Ενώ οι επιστήμες συχνά απορρίπτουν παλαιότερες θεωρίες, στη φιλοσοφία επανερχόμαστε σε παλιές ιδέες. Αυτό οφείλεται στο ότι τα φιλοσοφικά ερωτήματα παραμένουν ανοιχτά και επίκαιρα. Η φιλοσοφία προσφέρει έναν κριτικό στοχασμό πάνω στην ικανότητά μας να σκεφτόμαστε και να πράττουμε, απελευθερώνοντας δυνατότητες τόσο θεωρητικής σκέψης όσο και κοινωνικής πράξης.</a:t>
            </a:r>
          </a:p>
        </p:txBody>
      </p:sp>
      <p:sp>
        <p:nvSpPr>
          <p:cNvPr name="TextBox 31" id="31"/>
          <p:cNvSpPr txBox="true"/>
          <p:nvPr/>
        </p:nvSpPr>
        <p:spPr>
          <a:xfrm rot="0">
            <a:off x="1004069" y="4168974"/>
            <a:ext cx="169961" cy="288726"/>
          </a:xfrm>
          <a:prstGeom prst="rect">
            <a:avLst/>
          </a:prstGeom>
        </p:spPr>
        <p:txBody>
          <a:bodyPr anchor="t" rtlCol="false" tIns="0" lIns="0" bIns="0" rIns="0">
            <a:spAutoFit/>
          </a:bodyPr>
          <a:lstStyle/>
          <a:p>
            <a:pPr algn="ctr">
              <a:lnSpc>
                <a:spcPts val="2562"/>
              </a:lnSpc>
            </a:pPr>
            <a:r>
              <a:rPr lang="en-US" sz="2562" b="true">
                <a:solidFill>
                  <a:srgbClr val="333F70"/>
                </a:solidFill>
                <a:latin typeface="Arimo Bold"/>
                <a:ea typeface="Arimo Bold"/>
                <a:cs typeface="Arimo Bold"/>
                <a:sym typeface="Arimo Bold"/>
              </a:rPr>
              <a:t>1</a:t>
            </a:r>
          </a:p>
        </p:txBody>
      </p:sp>
      <p:sp>
        <p:nvSpPr>
          <p:cNvPr name="TextBox 32" id="32"/>
          <p:cNvSpPr txBox="true"/>
          <p:nvPr/>
        </p:nvSpPr>
        <p:spPr>
          <a:xfrm rot="0">
            <a:off x="2287340" y="4003030"/>
            <a:ext cx="2723406" cy="359420"/>
          </a:xfrm>
          <a:prstGeom prst="rect">
            <a:avLst/>
          </a:prstGeom>
        </p:spPr>
        <p:txBody>
          <a:bodyPr anchor="t" rtlCol="false" tIns="0" lIns="0" bIns="0" rIns="0">
            <a:spAutoFit/>
          </a:bodyPr>
          <a:lstStyle/>
          <a:p>
            <a:pPr algn="l">
              <a:lnSpc>
                <a:spcPts val="2625"/>
              </a:lnSpc>
            </a:pPr>
            <a:r>
              <a:rPr lang="en-US" sz="2125" b="true">
                <a:solidFill>
                  <a:srgbClr val="333F70"/>
                </a:solidFill>
                <a:latin typeface="Arimo Bold"/>
                <a:ea typeface="Arimo Bold"/>
                <a:cs typeface="Arimo Bold"/>
                <a:sym typeface="Arimo Bold"/>
              </a:rPr>
              <a:t>Αρχαία Φιλοσοφία</a:t>
            </a:r>
          </a:p>
        </p:txBody>
      </p:sp>
      <p:sp>
        <p:nvSpPr>
          <p:cNvPr name="TextBox 33" id="33"/>
          <p:cNvSpPr txBox="true"/>
          <p:nvPr/>
        </p:nvSpPr>
        <p:spPr>
          <a:xfrm rot="0">
            <a:off x="2287340" y="4435971"/>
            <a:ext cx="4806287" cy="639762"/>
          </a:xfrm>
          <a:prstGeom prst="rect">
            <a:avLst/>
          </a:prstGeom>
        </p:spPr>
        <p:txBody>
          <a:bodyPr anchor="t" rtlCol="false" tIns="0" lIns="0" bIns="0" rIns="0">
            <a:spAutoFit/>
          </a:bodyPr>
          <a:lstStyle/>
          <a:p>
            <a:pPr algn="l">
              <a:lnSpc>
                <a:spcPts val="2687"/>
              </a:lnSpc>
            </a:pPr>
            <a:r>
              <a:rPr lang="en-US" sz="1687">
                <a:solidFill>
                  <a:srgbClr val="FFFFFF"/>
                </a:solidFill>
                <a:latin typeface="Open Sans"/>
                <a:ea typeface="Open Sans"/>
                <a:cs typeface="Open Sans"/>
                <a:sym typeface="Open Sans"/>
              </a:rPr>
              <a:t>Θεμελιώδη ερωτήματα για τη φύση της πραγματικότητας και της γνώσης.</a:t>
            </a:r>
          </a:p>
        </p:txBody>
      </p:sp>
      <p:sp>
        <p:nvSpPr>
          <p:cNvPr name="TextBox 34" id="34"/>
          <p:cNvSpPr txBox="true"/>
          <p:nvPr/>
        </p:nvSpPr>
        <p:spPr>
          <a:xfrm rot="0">
            <a:off x="952724" y="5641776"/>
            <a:ext cx="272802" cy="288726"/>
          </a:xfrm>
          <a:prstGeom prst="rect">
            <a:avLst/>
          </a:prstGeom>
        </p:spPr>
        <p:txBody>
          <a:bodyPr anchor="t" rtlCol="false" tIns="0" lIns="0" bIns="0" rIns="0">
            <a:spAutoFit/>
          </a:bodyPr>
          <a:lstStyle/>
          <a:p>
            <a:pPr algn="ctr">
              <a:lnSpc>
                <a:spcPts val="2562"/>
              </a:lnSpc>
            </a:pPr>
            <a:r>
              <a:rPr lang="en-US" sz="2562" b="true">
                <a:solidFill>
                  <a:srgbClr val="333F70"/>
                </a:solidFill>
                <a:latin typeface="Arimo Bold"/>
                <a:ea typeface="Arimo Bold"/>
                <a:cs typeface="Arimo Bold"/>
                <a:sym typeface="Arimo Bold"/>
              </a:rPr>
              <a:t>2</a:t>
            </a:r>
          </a:p>
        </p:txBody>
      </p:sp>
      <p:sp>
        <p:nvSpPr>
          <p:cNvPr name="TextBox 35" id="35"/>
          <p:cNvSpPr txBox="true"/>
          <p:nvPr/>
        </p:nvSpPr>
        <p:spPr>
          <a:xfrm rot="0">
            <a:off x="2287340" y="5475834"/>
            <a:ext cx="3466356" cy="359420"/>
          </a:xfrm>
          <a:prstGeom prst="rect">
            <a:avLst/>
          </a:prstGeom>
        </p:spPr>
        <p:txBody>
          <a:bodyPr anchor="t" rtlCol="false" tIns="0" lIns="0" bIns="0" rIns="0">
            <a:spAutoFit/>
          </a:bodyPr>
          <a:lstStyle/>
          <a:p>
            <a:pPr algn="l">
              <a:lnSpc>
                <a:spcPts val="2625"/>
              </a:lnSpc>
            </a:pPr>
            <a:r>
              <a:rPr lang="en-US" sz="2125" b="true">
                <a:solidFill>
                  <a:srgbClr val="333F70"/>
                </a:solidFill>
                <a:latin typeface="Arimo Bold"/>
                <a:ea typeface="Arimo Bold"/>
                <a:cs typeface="Arimo Bold"/>
                <a:sym typeface="Arimo Bold"/>
              </a:rPr>
              <a:t>Μεσαιωνική Φιλοσοφία</a:t>
            </a:r>
          </a:p>
        </p:txBody>
      </p:sp>
      <p:sp>
        <p:nvSpPr>
          <p:cNvPr name="TextBox 36" id="36"/>
          <p:cNvSpPr txBox="true"/>
          <p:nvPr/>
        </p:nvSpPr>
        <p:spPr>
          <a:xfrm rot="0">
            <a:off x="2287340" y="5908774"/>
            <a:ext cx="8380214" cy="306388"/>
          </a:xfrm>
          <a:prstGeom prst="rect">
            <a:avLst/>
          </a:prstGeom>
        </p:spPr>
        <p:txBody>
          <a:bodyPr anchor="t" rtlCol="false" tIns="0" lIns="0" bIns="0" rIns="0">
            <a:spAutoFit/>
          </a:bodyPr>
          <a:lstStyle/>
          <a:p>
            <a:pPr algn="l">
              <a:lnSpc>
                <a:spcPts val="2687"/>
              </a:lnSpc>
            </a:pPr>
            <a:r>
              <a:rPr lang="en-US" sz="1687">
                <a:solidFill>
                  <a:srgbClr val="FFFFFF"/>
                </a:solidFill>
                <a:latin typeface="Open Sans"/>
                <a:ea typeface="Open Sans"/>
                <a:cs typeface="Open Sans"/>
                <a:sym typeface="Open Sans"/>
              </a:rPr>
              <a:t>Σύνθεση φιλοσοφίας και θεολογίας.</a:t>
            </a:r>
          </a:p>
        </p:txBody>
      </p:sp>
      <p:sp>
        <p:nvSpPr>
          <p:cNvPr name="TextBox 37" id="37"/>
          <p:cNvSpPr txBox="true"/>
          <p:nvPr/>
        </p:nvSpPr>
        <p:spPr>
          <a:xfrm rot="0">
            <a:off x="951979" y="7114580"/>
            <a:ext cx="274141" cy="288726"/>
          </a:xfrm>
          <a:prstGeom prst="rect">
            <a:avLst/>
          </a:prstGeom>
        </p:spPr>
        <p:txBody>
          <a:bodyPr anchor="t" rtlCol="false" tIns="0" lIns="0" bIns="0" rIns="0">
            <a:spAutoFit/>
          </a:bodyPr>
          <a:lstStyle/>
          <a:p>
            <a:pPr algn="ctr">
              <a:lnSpc>
                <a:spcPts val="2562"/>
              </a:lnSpc>
            </a:pPr>
            <a:r>
              <a:rPr lang="en-US" sz="2562" b="true">
                <a:solidFill>
                  <a:srgbClr val="333F70"/>
                </a:solidFill>
                <a:latin typeface="Arimo Bold"/>
                <a:ea typeface="Arimo Bold"/>
                <a:cs typeface="Arimo Bold"/>
                <a:sym typeface="Arimo Bold"/>
              </a:rPr>
              <a:t>3</a:t>
            </a:r>
          </a:p>
        </p:txBody>
      </p:sp>
      <p:sp>
        <p:nvSpPr>
          <p:cNvPr name="TextBox 38" id="38"/>
          <p:cNvSpPr txBox="true"/>
          <p:nvPr/>
        </p:nvSpPr>
        <p:spPr>
          <a:xfrm rot="0">
            <a:off x="2287340" y="6948636"/>
            <a:ext cx="2922985" cy="359420"/>
          </a:xfrm>
          <a:prstGeom prst="rect">
            <a:avLst/>
          </a:prstGeom>
        </p:spPr>
        <p:txBody>
          <a:bodyPr anchor="t" rtlCol="false" tIns="0" lIns="0" bIns="0" rIns="0">
            <a:spAutoFit/>
          </a:bodyPr>
          <a:lstStyle/>
          <a:p>
            <a:pPr algn="l">
              <a:lnSpc>
                <a:spcPts val="2625"/>
              </a:lnSpc>
            </a:pPr>
            <a:r>
              <a:rPr lang="en-US" sz="2125" b="true">
                <a:solidFill>
                  <a:srgbClr val="333F70"/>
                </a:solidFill>
                <a:latin typeface="Arimo Bold"/>
                <a:ea typeface="Arimo Bold"/>
                <a:cs typeface="Arimo Bold"/>
                <a:sym typeface="Arimo Bold"/>
              </a:rPr>
              <a:t>Νεότερη Φιλοσοφία</a:t>
            </a:r>
          </a:p>
        </p:txBody>
      </p:sp>
      <p:sp>
        <p:nvSpPr>
          <p:cNvPr name="TextBox 39" id="39"/>
          <p:cNvSpPr txBox="true"/>
          <p:nvPr/>
        </p:nvSpPr>
        <p:spPr>
          <a:xfrm rot="0">
            <a:off x="2287340" y="7381577"/>
            <a:ext cx="4806287" cy="639762"/>
          </a:xfrm>
          <a:prstGeom prst="rect">
            <a:avLst/>
          </a:prstGeom>
        </p:spPr>
        <p:txBody>
          <a:bodyPr anchor="t" rtlCol="false" tIns="0" lIns="0" bIns="0" rIns="0">
            <a:spAutoFit/>
          </a:bodyPr>
          <a:lstStyle/>
          <a:p>
            <a:pPr algn="l">
              <a:lnSpc>
                <a:spcPts val="2687"/>
              </a:lnSpc>
            </a:pPr>
            <a:r>
              <a:rPr lang="en-US" sz="1687">
                <a:solidFill>
                  <a:srgbClr val="FFFFFF"/>
                </a:solidFill>
                <a:latin typeface="Open Sans"/>
                <a:ea typeface="Open Sans"/>
                <a:cs typeface="Open Sans"/>
                <a:sym typeface="Open Sans"/>
              </a:rPr>
              <a:t>Ανάπτυξη επιστημονικής μεθόδου και πολιτικής θεωρίας.</a:t>
            </a:r>
          </a:p>
        </p:txBody>
      </p:sp>
      <p:sp>
        <p:nvSpPr>
          <p:cNvPr name="TextBox 40" id="40"/>
          <p:cNvSpPr txBox="true"/>
          <p:nvPr/>
        </p:nvSpPr>
        <p:spPr>
          <a:xfrm rot="0">
            <a:off x="948407" y="8587382"/>
            <a:ext cx="281285" cy="288726"/>
          </a:xfrm>
          <a:prstGeom prst="rect">
            <a:avLst/>
          </a:prstGeom>
        </p:spPr>
        <p:txBody>
          <a:bodyPr anchor="t" rtlCol="false" tIns="0" lIns="0" bIns="0" rIns="0">
            <a:spAutoFit/>
          </a:bodyPr>
          <a:lstStyle/>
          <a:p>
            <a:pPr algn="ctr">
              <a:lnSpc>
                <a:spcPts val="2562"/>
              </a:lnSpc>
            </a:pPr>
            <a:r>
              <a:rPr lang="en-US" sz="2562" b="true">
                <a:solidFill>
                  <a:srgbClr val="333F70"/>
                </a:solidFill>
                <a:latin typeface="Arimo Bold"/>
                <a:ea typeface="Arimo Bold"/>
                <a:cs typeface="Arimo Bold"/>
                <a:sym typeface="Arimo Bold"/>
              </a:rPr>
              <a:t>4</a:t>
            </a:r>
          </a:p>
        </p:txBody>
      </p:sp>
      <p:sp>
        <p:nvSpPr>
          <p:cNvPr name="TextBox 41" id="41"/>
          <p:cNvSpPr txBox="true"/>
          <p:nvPr/>
        </p:nvSpPr>
        <p:spPr>
          <a:xfrm rot="0">
            <a:off x="2287340" y="8421440"/>
            <a:ext cx="2970759" cy="359420"/>
          </a:xfrm>
          <a:prstGeom prst="rect">
            <a:avLst/>
          </a:prstGeom>
        </p:spPr>
        <p:txBody>
          <a:bodyPr anchor="t" rtlCol="false" tIns="0" lIns="0" bIns="0" rIns="0">
            <a:spAutoFit/>
          </a:bodyPr>
          <a:lstStyle/>
          <a:p>
            <a:pPr algn="l">
              <a:lnSpc>
                <a:spcPts val="2625"/>
              </a:lnSpc>
            </a:pPr>
            <a:r>
              <a:rPr lang="en-US" sz="2125" b="true">
                <a:solidFill>
                  <a:srgbClr val="333F70"/>
                </a:solidFill>
                <a:latin typeface="Arimo Bold"/>
                <a:ea typeface="Arimo Bold"/>
                <a:cs typeface="Arimo Bold"/>
                <a:sym typeface="Arimo Bold"/>
              </a:rPr>
              <a:t>Σύγχρονη Φιλοσοφία</a:t>
            </a:r>
          </a:p>
        </p:txBody>
      </p:sp>
      <p:sp>
        <p:nvSpPr>
          <p:cNvPr name="TextBox 42" id="42"/>
          <p:cNvSpPr txBox="true"/>
          <p:nvPr/>
        </p:nvSpPr>
        <p:spPr>
          <a:xfrm rot="0">
            <a:off x="2287340" y="8854380"/>
            <a:ext cx="4492361" cy="639762"/>
          </a:xfrm>
          <a:prstGeom prst="rect">
            <a:avLst/>
          </a:prstGeom>
        </p:spPr>
        <p:txBody>
          <a:bodyPr anchor="t" rtlCol="false" tIns="0" lIns="0" bIns="0" rIns="0">
            <a:spAutoFit/>
          </a:bodyPr>
          <a:lstStyle/>
          <a:p>
            <a:pPr algn="l">
              <a:lnSpc>
                <a:spcPts val="2687"/>
              </a:lnSpc>
            </a:pPr>
            <a:r>
              <a:rPr lang="en-US" sz="1687">
                <a:solidFill>
                  <a:srgbClr val="FFFFFF"/>
                </a:solidFill>
                <a:latin typeface="Open Sans"/>
                <a:ea typeface="Open Sans"/>
                <a:cs typeface="Open Sans"/>
                <a:sym typeface="Open Sans"/>
              </a:rPr>
              <a:t>Νέες προσεγγίσεις σε παραδοσιακά φιλοσοφικά ζητήματα.</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6F7F6"/>
            </a:solidFill>
          </p:spPr>
        </p:sp>
      </p:grpSp>
      <p:grpSp>
        <p:nvGrpSpPr>
          <p:cNvPr name="Group 6" id="6"/>
          <p:cNvGrpSpPr/>
          <p:nvPr/>
        </p:nvGrpSpPr>
        <p:grpSpPr>
          <a:xfrm rot="0">
            <a:off x="8026896" y="5047060"/>
            <a:ext cx="28575" cy="4564410"/>
            <a:chOff x="0" y="0"/>
            <a:chExt cx="38100" cy="6085880"/>
          </a:xfrm>
        </p:grpSpPr>
        <p:sp>
          <p:nvSpPr>
            <p:cNvPr name="Freeform 7" id="7"/>
            <p:cNvSpPr/>
            <p:nvPr/>
          </p:nvSpPr>
          <p:spPr>
            <a:xfrm flipH="false" flipV="false" rot="0">
              <a:off x="0" y="0"/>
              <a:ext cx="38100" cy="6085840"/>
            </a:xfrm>
            <a:custGeom>
              <a:avLst/>
              <a:gdLst/>
              <a:ahLst/>
              <a:cxnLst/>
              <a:rect r="r" b="b" t="t" l="l"/>
              <a:pathLst>
                <a:path h="6085840" w="38100">
                  <a:moveTo>
                    <a:pt x="0" y="19050"/>
                  </a:moveTo>
                  <a:cubicBezTo>
                    <a:pt x="0" y="8509"/>
                    <a:pt x="8509" y="0"/>
                    <a:pt x="19050" y="0"/>
                  </a:cubicBezTo>
                  <a:cubicBezTo>
                    <a:pt x="29591" y="0"/>
                    <a:pt x="38100" y="8509"/>
                    <a:pt x="38100" y="19050"/>
                  </a:cubicBezTo>
                  <a:lnTo>
                    <a:pt x="38100" y="6066790"/>
                  </a:lnTo>
                  <a:cubicBezTo>
                    <a:pt x="38100" y="6077331"/>
                    <a:pt x="29591" y="6085840"/>
                    <a:pt x="19050" y="6085840"/>
                  </a:cubicBezTo>
                  <a:cubicBezTo>
                    <a:pt x="8509" y="6085840"/>
                    <a:pt x="0" y="6077331"/>
                    <a:pt x="0" y="6066790"/>
                  </a:cubicBezTo>
                  <a:close/>
                </a:path>
              </a:pathLst>
            </a:custGeom>
            <a:solidFill>
              <a:srgbClr val="BCDBD4"/>
            </a:solidFill>
          </p:spPr>
        </p:sp>
      </p:grpSp>
      <p:grpSp>
        <p:nvGrpSpPr>
          <p:cNvPr name="Group 8" id="8"/>
          <p:cNvGrpSpPr/>
          <p:nvPr/>
        </p:nvGrpSpPr>
        <p:grpSpPr>
          <a:xfrm rot="0">
            <a:off x="8278787" y="5564981"/>
            <a:ext cx="828229" cy="28575"/>
            <a:chOff x="0" y="0"/>
            <a:chExt cx="1104305" cy="38100"/>
          </a:xfrm>
        </p:grpSpPr>
        <p:sp>
          <p:nvSpPr>
            <p:cNvPr name="Freeform 9" id="9"/>
            <p:cNvSpPr/>
            <p:nvPr/>
          </p:nvSpPr>
          <p:spPr>
            <a:xfrm flipH="false" flipV="false" rot="0">
              <a:off x="0" y="0"/>
              <a:ext cx="1104265" cy="38100"/>
            </a:xfrm>
            <a:custGeom>
              <a:avLst/>
              <a:gdLst/>
              <a:ahLst/>
              <a:cxnLst/>
              <a:rect r="r" b="b" t="t" l="l"/>
              <a:pathLst>
                <a:path h="38100" w="1104265">
                  <a:moveTo>
                    <a:pt x="0" y="19050"/>
                  </a:moveTo>
                  <a:cubicBezTo>
                    <a:pt x="0" y="8509"/>
                    <a:pt x="8509" y="0"/>
                    <a:pt x="19050" y="0"/>
                  </a:cubicBezTo>
                  <a:lnTo>
                    <a:pt x="1085215" y="0"/>
                  </a:lnTo>
                  <a:cubicBezTo>
                    <a:pt x="1095756" y="0"/>
                    <a:pt x="1104265" y="8509"/>
                    <a:pt x="1104265" y="19050"/>
                  </a:cubicBezTo>
                  <a:cubicBezTo>
                    <a:pt x="1104265" y="29591"/>
                    <a:pt x="1095756" y="38100"/>
                    <a:pt x="1085215" y="38100"/>
                  </a:cubicBezTo>
                  <a:lnTo>
                    <a:pt x="19050" y="38100"/>
                  </a:lnTo>
                  <a:cubicBezTo>
                    <a:pt x="8509" y="38100"/>
                    <a:pt x="0" y="29591"/>
                    <a:pt x="0" y="19050"/>
                  </a:cubicBezTo>
                  <a:close/>
                </a:path>
              </a:pathLst>
            </a:custGeom>
            <a:solidFill>
              <a:srgbClr val="BCDBD4"/>
            </a:solidFill>
          </p:spPr>
        </p:sp>
      </p:grpSp>
      <p:grpSp>
        <p:nvGrpSpPr>
          <p:cNvPr name="Group 10" id="10"/>
          <p:cNvGrpSpPr/>
          <p:nvPr/>
        </p:nvGrpSpPr>
        <p:grpSpPr>
          <a:xfrm rot="0">
            <a:off x="7770242" y="5308401"/>
            <a:ext cx="541884" cy="541884"/>
            <a:chOff x="0" y="0"/>
            <a:chExt cx="722512" cy="722512"/>
          </a:xfrm>
        </p:grpSpPr>
        <p:sp>
          <p:nvSpPr>
            <p:cNvPr name="Freeform 11" id="11"/>
            <p:cNvSpPr/>
            <p:nvPr/>
          </p:nvSpPr>
          <p:spPr>
            <a:xfrm flipH="false" flipV="false" rot="0">
              <a:off x="6350" y="6350"/>
              <a:ext cx="709803" cy="709803"/>
            </a:xfrm>
            <a:custGeom>
              <a:avLst/>
              <a:gdLst/>
              <a:ahLst/>
              <a:cxnLst/>
              <a:rect r="r" b="b" t="t" l="l"/>
              <a:pathLst>
                <a:path h="709803" w="709803">
                  <a:moveTo>
                    <a:pt x="0" y="132461"/>
                  </a:moveTo>
                  <a:cubicBezTo>
                    <a:pt x="0" y="59309"/>
                    <a:pt x="59309" y="0"/>
                    <a:pt x="132461" y="0"/>
                  </a:cubicBezTo>
                  <a:lnTo>
                    <a:pt x="577342" y="0"/>
                  </a:lnTo>
                  <a:cubicBezTo>
                    <a:pt x="650494" y="0"/>
                    <a:pt x="709803" y="59309"/>
                    <a:pt x="709803" y="132461"/>
                  </a:cubicBezTo>
                  <a:lnTo>
                    <a:pt x="709803" y="577342"/>
                  </a:lnTo>
                  <a:cubicBezTo>
                    <a:pt x="709803" y="650494"/>
                    <a:pt x="650494" y="709803"/>
                    <a:pt x="577342" y="709803"/>
                  </a:cubicBezTo>
                  <a:lnTo>
                    <a:pt x="132461" y="709803"/>
                  </a:lnTo>
                  <a:cubicBezTo>
                    <a:pt x="59309" y="709803"/>
                    <a:pt x="0" y="650494"/>
                    <a:pt x="0" y="577342"/>
                  </a:cubicBezTo>
                  <a:close/>
                </a:path>
              </a:pathLst>
            </a:custGeom>
            <a:solidFill>
              <a:srgbClr val="D6F5EE"/>
            </a:solidFill>
          </p:spPr>
        </p:sp>
        <p:sp>
          <p:nvSpPr>
            <p:cNvPr name="Freeform 12" id="12"/>
            <p:cNvSpPr/>
            <p:nvPr/>
          </p:nvSpPr>
          <p:spPr>
            <a:xfrm flipH="false" flipV="false" rot="0">
              <a:off x="0" y="0"/>
              <a:ext cx="722503" cy="722503"/>
            </a:xfrm>
            <a:custGeom>
              <a:avLst/>
              <a:gdLst/>
              <a:ahLst/>
              <a:cxnLst/>
              <a:rect r="r" b="b" t="t" l="l"/>
              <a:pathLst>
                <a:path h="722503" w="722503">
                  <a:moveTo>
                    <a:pt x="0" y="138811"/>
                  </a:moveTo>
                  <a:cubicBezTo>
                    <a:pt x="0" y="62230"/>
                    <a:pt x="62230" y="0"/>
                    <a:pt x="138811" y="0"/>
                  </a:cubicBezTo>
                  <a:lnTo>
                    <a:pt x="583692" y="0"/>
                  </a:lnTo>
                  <a:lnTo>
                    <a:pt x="583692" y="6350"/>
                  </a:lnTo>
                  <a:lnTo>
                    <a:pt x="583692" y="0"/>
                  </a:lnTo>
                  <a:cubicBezTo>
                    <a:pt x="660400" y="0"/>
                    <a:pt x="722503" y="62230"/>
                    <a:pt x="722503" y="138811"/>
                  </a:cubicBezTo>
                  <a:lnTo>
                    <a:pt x="716153" y="138811"/>
                  </a:lnTo>
                  <a:lnTo>
                    <a:pt x="722503" y="138811"/>
                  </a:lnTo>
                  <a:lnTo>
                    <a:pt x="722503" y="583692"/>
                  </a:lnTo>
                  <a:lnTo>
                    <a:pt x="716153" y="583692"/>
                  </a:lnTo>
                  <a:lnTo>
                    <a:pt x="722503" y="583692"/>
                  </a:lnTo>
                  <a:cubicBezTo>
                    <a:pt x="722503" y="660400"/>
                    <a:pt x="660273" y="722503"/>
                    <a:pt x="583692" y="722503"/>
                  </a:cubicBezTo>
                  <a:lnTo>
                    <a:pt x="583692" y="716153"/>
                  </a:lnTo>
                  <a:lnTo>
                    <a:pt x="583692" y="722503"/>
                  </a:lnTo>
                  <a:lnTo>
                    <a:pt x="138811" y="722503"/>
                  </a:lnTo>
                  <a:lnTo>
                    <a:pt x="138811" y="716153"/>
                  </a:lnTo>
                  <a:lnTo>
                    <a:pt x="138811" y="722503"/>
                  </a:lnTo>
                  <a:cubicBezTo>
                    <a:pt x="62230" y="722503"/>
                    <a:pt x="0" y="660400"/>
                    <a:pt x="0" y="583692"/>
                  </a:cubicBezTo>
                  <a:lnTo>
                    <a:pt x="0" y="138811"/>
                  </a:lnTo>
                  <a:lnTo>
                    <a:pt x="6350" y="138811"/>
                  </a:lnTo>
                  <a:lnTo>
                    <a:pt x="0" y="138811"/>
                  </a:lnTo>
                  <a:moveTo>
                    <a:pt x="12700" y="138811"/>
                  </a:moveTo>
                  <a:lnTo>
                    <a:pt x="12700" y="583692"/>
                  </a:lnTo>
                  <a:lnTo>
                    <a:pt x="6350" y="583692"/>
                  </a:lnTo>
                  <a:lnTo>
                    <a:pt x="12700" y="583692"/>
                  </a:lnTo>
                  <a:cubicBezTo>
                    <a:pt x="12700" y="653415"/>
                    <a:pt x="69215" y="709803"/>
                    <a:pt x="138811" y="709803"/>
                  </a:cubicBezTo>
                  <a:lnTo>
                    <a:pt x="583692" y="709803"/>
                  </a:lnTo>
                  <a:cubicBezTo>
                    <a:pt x="653415" y="709803"/>
                    <a:pt x="709803" y="653288"/>
                    <a:pt x="709803" y="583692"/>
                  </a:cubicBezTo>
                  <a:lnTo>
                    <a:pt x="709803" y="138811"/>
                  </a:lnTo>
                  <a:cubicBezTo>
                    <a:pt x="709803" y="69215"/>
                    <a:pt x="653288" y="12700"/>
                    <a:pt x="583692" y="12700"/>
                  </a:cubicBezTo>
                  <a:lnTo>
                    <a:pt x="138811" y="12700"/>
                  </a:lnTo>
                  <a:lnTo>
                    <a:pt x="138811" y="6350"/>
                  </a:lnTo>
                  <a:lnTo>
                    <a:pt x="138811" y="12700"/>
                  </a:lnTo>
                  <a:cubicBezTo>
                    <a:pt x="69215" y="12700"/>
                    <a:pt x="12700" y="69215"/>
                    <a:pt x="12700" y="138811"/>
                  </a:cubicBezTo>
                  <a:close/>
                </a:path>
              </a:pathLst>
            </a:custGeom>
            <a:solidFill>
              <a:srgbClr val="BCDBD4"/>
            </a:solidFill>
          </p:spPr>
        </p:sp>
      </p:grpSp>
      <p:grpSp>
        <p:nvGrpSpPr>
          <p:cNvPr name="Group 13" id="13"/>
          <p:cNvGrpSpPr/>
          <p:nvPr/>
        </p:nvGrpSpPr>
        <p:grpSpPr>
          <a:xfrm rot="0">
            <a:off x="8278787" y="7165330"/>
            <a:ext cx="828229" cy="28575"/>
            <a:chOff x="0" y="0"/>
            <a:chExt cx="1104305" cy="38100"/>
          </a:xfrm>
        </p:grpSpPr>
        <p:sp>
          <p:nvSpPr>
            <p:cNvPr name="Freeform 14" id="14"/>
            <p:cNvSpPr/>
            <p:nvPr/>
          </p:nvSpPr>
          <p:spPr>
            <a:xfrm flipH="false" flipV="false" rot="0">
              <a:off x="0" y="0"/>
              <a:ext cx="1104265" cy="38100"/>
            </a:xfrm>
            <a:custGeom>
              <a:avLst/>
              <a:gdLst/>
              <a:ahLst/>
              <a:cxnLst/>
              <a:rect r="r" b="b" t="t" l="l"/>
              <a:pathLst>
                <a:path h="38100" w="1104265">
                  <a:moveTo>
                    <a:pt x="0" y="19050"/>
                  </a:moveTo>
                  <a:cubicBezTo>
                    <a:pt x="0" y="8509"/>
                    <a:pt x="8509" y="0"/>
                    <a:pt x="19050" y="0"/>
                  </a:cubicBezTo>
                  <a:lnTo>
                    <a:pt x="1085215" y="0"/>
                  </a:lnTo>
                  <a:cubicBezTo>
                    <a:pt x="1095756" y="0"/>
                    <a:pt x="1104265" y="8509"/>
                    <a:pt x="1104265" y="19050"/>
                  </a:cubicBezTo>
                  <a:cubicBezTo>
                    <a:pt x="1104265" y="29591"/>
                    <a:pt x="1095756" y="38100"/>
                    <a:pt x="1085215" y="38100"/>
                  </a:cubicBezTo>
                  <a:lnTo>
                    <a:pt x="19050" y="38100"/>
                  </a:lnTo>
                  <a:cubicBezTo>
                    <a:pt x="8509" y="38100"/>
                    <a:pt x="0" y="29591"/>
                    <a:pt x="0" y="19050"/>
                  </a:cubicBezTo>
                  <a:close/>
                </a:path>
              </a:pathLst>
            </a:custGeom>
            <a:solidFill>
              <a:srgbClr val="BCDBD4"/>
            </a:solidFill>
          </p:spPr>
        </p:sp>
      </p:grpSp>
      <p:grpSp>
        <p:nvGrpSpPr>
          <p:cNvPr name="Group 15" id="15"/>
          <p:cNvGrpSpPr/>
          <p:nvPr/>
        </p:nvGrpSpPr>
        <p:grpSpPr>
          <a:xfrm rot="0">
            <a:off x="7770242" y="6908750"/>
            <a:ext cx="541884" cy="541884"/>
            <a:chOff x="0" y="0"/>
            <a:chExt cx="722512" cy="722512"/>
          </a:xfrm>
        </p:grpSpPr>
        <p:sp>
          <p:nvSpPr>
            <p:cNvPr name="Freeform 16" id="16"/>
            <p:cNvSpPr/>
            <p:nvPr/>
          </p:nvSpPr>
          <p:spPr>
            <a:xfrm flipH="false" flipV="false" rot="0">
              <a:off x="6350" y="6350"/>
              <a:ext cx="709803" cy="709803"/>
            </a:xfrm>
            <a:custGeom>
              <a:avLst/>
              <a:gdLst/>
              <a:ahLst/>
              <a:cxnLst/>
              <a:rect r="r" b="b" t="t" l="l"/>
              <a:pathLst>
                <a:path h="709803" w="709803">
                  <a:moveTo>
                    <a:pt x="0" y="132461"/>
                  </a:moveTo>
                  <a:cubicBezTo>
                    <a:pt x="0" y="59309"/>
                    <a:pt x="59309" y="0"/>
                    <a:pt x="132461" y="0"/>
                  </a:cubicBezTo>
                  <a:lnTo>
                    <a:pt x="577342" y="0"/>
                  </a:lnTo>
                  <a:cubicBezTo>
                    <a:pt x="650494" y="0"/>
                    <a:pt x="709803" y="59309"/>
                    <a:pt x="709803" y="132461"/>
                  </a:cubicBezTo>
                  <a:lnTo>
                    <a:pt x="709803" y="577342"/>
                  </a:lnTo>
                  <a:cubicBezTo>
                    <a:pt x="709803" y="650494"/>
                    <a:pt x="650494" y="709803"/>
                    <a:pt x="577342" y="709803"/>
                  </a:cubicBezTo>
                  <a:lnTo>
                    <a:pt x="132461" y="709803"/>
                  </a:lnTo>
                  <a:cubicBezTo>
                    <a:pt x="59309" y="709803"/>
                    <a:pt x="0" y="650494"/>
                    <a:pt x="0" y="577342"/>
                  </a:cubicBezTo>
                  <a:close/>
                </a:path>
              </a:pathLst>
            </a:custGeom>
            <a:solidFill>
              <a:srgbClr val="D6F5EE"/>
            </a:solidFill>
          </p:spPr>
        </p:sp>
        <p:sp>
          <p:nvSpPr>
            <p:cNvPr name="Freeform 17" id="17"/>
            <p:cNvSpPr/>
            <p:nvPr/>
          </p:nvSpPr>
          <p:spPr>
            <a:xfrm flipH="false" flipV="false" rot="0">
              <a:off x="0" y="0"/>
              <a:ext cx="722503" cy="722503"/>
            </a:xfrm>
            <a:custGeom>
              <a:avLst/>
              <a:gdLst/>
              <a:ahLst/>
              <a:cxnLst/>
              <a:rect r="r" b="b" t="t" l="l"/>
              <a:pathLst>
                <a:path h="722503" w="722503">
                  <a:moveTo>
                    <a:pt x="0" y="138811"/>
                  </a:moveTo>
                  <a:cubicBezTo>
                    <a:pt x="0" y="62230"/>
                    <a:pt x="62230" y="0"/>
                    <a:pt x="138811" y="0"/>
                  </a:cubicBezTo>
                  <a:lnTo>
                    <a:pt x="583692" y="0"/>
                  </a:lnTo>
                  <a:lnTo>
                    <a:pt x="583692" y="6350"/>
                  </a:lnTo>
                  <a:lnTo>
                    <a:pt x="583692" y="0"/>
                  </a:lnTo>
                  <a:cubicBezTo>
                    <a:pt x="660400" y="0"/>
                    <a:pt x="722503" y="62230"/>
                    <a:pt x="722503" y="138811"/>
                  </a:cubicBezTo>
                  <a:lnTo>
                    <a:pt x="716153" y="138811"/>
                  </a:lnTo>
                  <a:lnTo>
                    <a:pt x="722503" y="138811"/>
                  </a:lnTo>
                  <a:lnTo>
                    <a:pt x="722503" y="583692"/>
                  </a:lnTo>
                  <a:lnTo>
                    <a:pt x="716153" y="583692"/>
                  </a:lnTo>
                  <a:lnTo>
                    <a:pt x="722503" y="583692"/>
                  </a:lnTo>
                  <a:cubicBezTo>
                    <a:pt x="722503" y="660400"/>
                    <a:pt x="660273" y="722503"/>
                    <a:pt x="583692" y="722503"/>
                  </a:cubicBezTo>
                  <a:lnTo>
                    <a:pt x="583692" y="716153"/>
                  </a:lnTo>
                  <a:lnTo>
                    <a:pt x="583692" y="722503"/>
                  </a:lnTo>
                  <a:lnTo>
                    <a:pt x="138811" y="722503"/>
                  </a:lnTo>
                  <a:lnTo>
                    <a:pt x="138811" y="716153"/>
                  </a:lnTo>
                  <a:lnTo>
                    <a:pt x="138811" y="722503"/>
                  </a:lnTo>
                  <a:cubicBezTo>
                    <a:pt x="62230" y="722503"/>
                    <a:pt x="0" y="660400"/>
                    <a:pt x="0" y="583692"/>
                  </a:cubicBezTo>
                  <a:lnTo>
                    <a:pt x="0" y="138811"/>
                  </a:lnTo>
                  <a:lnTo>
                    <a:pt x="6350" y="138811"/>
                  </a:lnTo>
                  <a:lnTo>
                    <a:pt x="0" y="138811"/>
                  </a:lnTo>
                  <a:moveTo>
                    <a:pt x="12700" y="138811"/>
                  </a:moveTo>
                  <a:lnTo>
                    <a:pt x="12700" y="583692"/>
                  </a:lnTo>
                  <a:lnTo>
                    <a:pt x="6350" y="583692"/>
                  </a:lnTo>
                  <a:lnTo>
                    <a:pt x="12700" y="583692"/>
                  </a:lnTo>
                  <a:cubicBezTo>
                    <a:pt x="12700" y="653415"/>
                    <a:pt x="69215" y="709803"/>
                    <a:pt x="138811" y="709803"/>
                  </a:cubicBezTo>
                  <a:lnTo>
                    <a:pt x="583692" y="709803"/>
                  </a:lnTo>
                  <a:cubicBezTo>
                    <a:pt x="653415" y="709803"/>
                    <a:pt x="709803" y="653288"/>
                    <a:pt x="709803" y="583692"/>
                  </a:cubicBezTo>
                  <a:lnTo>
                    <a:pt x="709803" y="138811"/>
                  </a:lnTo>
                  <a:cubicBezTo>
                    <a:pt x="709803" y="69215"/>
                    <a:pt x="653288" y="12700"/>
                    <a:pt x="583692" y="12700"/>
                  </a:cubicBezTo>
                  <a:lnTo>
                    <a:pt x="138811" y="12700"/>
                  </a:lnTo>
                  <a:lnTo>
                    <a:pt x="138811" y="6350"/>
                  </a:lnTo>
                  <a:lnTo>
                    <a:pt x="138811" y="12700"/>
                  </a:lnTo>
                  <a:cubicBezTo>
                    <a:pt x="69215" y="12700"/>
                    <a:pt x="12700" y="69215"/>
                    <a:pt x="12700" y="138811"/>
                  </a:cubicBezTo>
                  <a:close/>
                </a:path>
              </a:pathLst>
            </a:custGeom>
            <a:solidFill>
              <a:srgbClr val="BCDBD4"/>
            </a:solidFill>
          </p:spPr>
        </p:sp>
      </p:grpSp>
      <p:grpSp>
        <p:nvGrpSpPr>
          <p:cNvPr name="Group 18" id="18"/>
          <p:cNvGrpSpPr/>
          <p:nvPr/>
        </p:nvGrpSpPr>
        <p:grpSpPr>
          <a:xfrm rot="0">
            <a:off x="8278787" y="8765679"/>
            <a:ext cx="828229" cy="28575"/>
            <a:chOff x="0" y="0"/>
            <a:chExt cx="1104305" cy="38100"/>
          </a:xfrm>
        </p:grpSpPr>
        <p:sp>
          <p:nvSpPr>
            <p:cNvPr name="Freeform 19" id="19"/>
            <p:cNvSpPr/>
            <p:nvPr/>
          </p:nvSpPr>
          <p:spPr>
            <a:xfrm flipH="false" flipV="false" rot="0">
              <a:off x="0" y="0"/>
              <a:ext cx="1104265" cy="38100"/>
            </a:xfrm>
            <a:custGeom>
              <a:avLst/>
              <a:gdLst/>
              <a:ahLst/>
              <a:cxnLst/>
              <a:rect r="r" b="b" t="t" l="l"/>
              <a:pathLst>
                <a:path h="38100" w="1104265">
                  <a:moveTo>
                    <a:pt x="0" y="19050"/>
                  </a:moveTo>
                  <a:cubicBezTo>
                    <a:pt x="0" y="8509"/>
                    <a:pt x="8509" y="0"/>
                    <a:pt x="19050" y="0"/>
                  </a:cubicBezTo>
                  <a:lnTo>
                    <a:pt x="1085215" y="0"/>
                  </a:lnTo>
                  <a:cubicBezTo>
                    <a:pt x="1095756" y="0"/>
                    <a:pt x="1104265" y="8509"/>
                    <a:pt x="1104265" y="19050"/>
                  </a:cubicBezTo>
                  <a:cubicBezTo>
                    <a:pt x="1104265" y="29591"/>
                    <a:pt x="1095756" y="38100"/>
                    <a:pt x="1085215" y="38100"/>
                  </a:cubicBezTo>
                  <a:lnTo>
                    <a:pt x="19050" y="38100"/>
                  </a:lnTo>
                  <a:cubicBezTo>
                    <a:pt x="8509" y="38100"/>
                    <a:pt x="0" y="29591"/>
                    <a:pt x="0" y="19050"/>
                  </a:cubicBezTo>
                  <a:close/>
                </a:path>
              </a:pathLst>
            </a:custGeom>
            <a:solidFill>
              <a:srgbClr val="BCDBD4"/>
            </a:solidFill>
          </p:spPr>
        </p:sp>
      </p:grpSp>
      <p:grpSp>
        <p:nvGrpSpPr>
          <p:cNvPr name="Group 20" id="20"/>
          <p:cNvGrpSpPr/>
          <p:nvPr/>
        </p:nvGrpSpPr>
        <p:grpSpPr>
          <a:xfrm rot="0">
            <a:off x="7770242" y="8509099"/>
            <a:ext cx="541884" cy="541884"/>
            <a:chOff x="0" y="0"/>
            <a:chExt cx="722512" cy="722512"/>
          </a:xfrm>
        </p:grpSpPr>
        <p:sp>
          <p:nvSpPr>
            <p:cNvPr name="Freeform 21" id="21"/>
            <p:cNvSpPr/>
            <p:nvPr/>
          </p:nvSpPr>
          <p:spPr>
            <a:xfrm flipH="false" flipV="false" rot="0">
              <a:off x="6350" y="6350"/>
              <a:ext cx="709803" cy="709803"/>
            </a:xfrm>
            <a:custGeom>
              <a:avLst/>
              <a:gdLst/>
              <a:ahLst/>
              <a:cxnLst/>
              <a:rect r="r" b="b" t="t" l="l"/>
              <a:pathLst>
                <a:path h="709803" w="709803">
                  <a:moveTo>
                    <a:pt x="0" y="132461"/>
                  </a:moveTo>
                  <a:cubicBezTo>
                    <a:pt x="0" y="59309"/>
                    <a:pt x="59309" y="0"/>
                    <a:pt x="132461" y="0"/>
                  </a:cubicBezTo>
                  <a:lnTo>
                    <a:pt x="577342" y="0"/>
                  </a:lnTo>
                  <a:cubicBezTo>
                    <a:pt x="650494" y="0"/>
                    <a:pt x="709803" y="59309"/>
                    <a:pt x="709803" y="132461"/>
                  </a:cubicBezTo>
                  <a:lnTo>
                    <a:pt x="709803" y="577342"/>
                  </a:lnTo>
                  <a:cubicBezTo>
                    <a:pt x="709803" y="650494"/>
                    <a:pt x="650494" y="709803"/>
                    <a:pt x="577342" y="709803"/>
                  </a:cubicBezTo>
                  <a:lnTo>
                    <a:pt x="132461" y="709803"/>
                  </a:lnTo>
                  <a:cubicBezTo>
                    <a:pt x="59309" y="709803"/>
                    <a:pt x="0" y="650494"/>
                    <a:pt x="0" y="577342"/>
                  </a:cubicBezTo>
                  <a:close/>
                </a:path>
              </a:pathLst>
            </a:custGeom>
            <a:solidFill>
              <a:srgbClr val="D6F5EE"/>
            </a:solidFill>
          </p:spPr>
        </p:sp>
        <p:sp>
          <p:nvSpPr>
            <p:cNvPr name="Freeform 22" id="22"/>
            <p:cNvSpPr/>
            <p:nvPr/>
          </p:nvSpPr>
          <p:spPr>
            <a:xfrm flipH="false" flipV="false" rot="0">
              <a:off x="0" y="0"/>
              <a:ext cx="722503" cy="722503"/>
            </a:xfrm>
            <a:custGeom>
              <a:avLst/>
              <a:gdLst/>
              <a:ahLst/>
              <a:cxnLst/>
              <a:rect r="r" b="b" t="t" l="l"/>
              <a:pathLst>
                <a:path h="722503" w="722503">
                  <a:moveTo>
                    <a:pt x="0" y="138811"/>
                  </a:moveTo>
                  <a:cubicBezTo>
                    <a:pt x="0" y="62230"/>
                    <a:pt x="62230" y="0"/>
                    <a:pt x="138811" y="0"/>
                  </a:cubicBezTo>
                  <a:lnTo>
                    <a:pt x="583692" y="0"/>
                  </a:lnTo>
                  <a:lnTo>
                    <a:pt x="583692" y="6350"/>
                  </a:lnTo>
                  <a:lnTo>
                    <a:pt x="583692" y="0"/>
                  </a:lnTo>
                  <a:cubicBezTo>
                    <a:pt x="660400" y="0"/>
                    <a:pt x="722503" y="62230"/>
                    <a:pt x="722503" y="138811"/>
                  </a:cubicBezTo>
                  <a:lnTo>
                    <a:pt x="716153" y="138811"/>
                  </a:lnTo>
                  <a:lnTo>
                    <a:pt x="722503" y="138811"/>
                  </a:lnTo>
                  <a:lnTo>
                    <a:pt x="722503" y="583692"/>
                  </a:lnTo>
                  <a:lnTo>
                    <a:pt x="716153" y="583692"/>
                  </a:lnTo>
                  <a:lnTo>
                    <a:pt x="722503" y="583692"/>
                  </a:lnTo>
                  <a:cubicBezTo>
                    <a:pt x="722503" y="660400"/>
                    <a:pt x="660273" y="722503"/>
                    <a:pt x="583692" y="722503"/>
                  </a:cubicBezTo>
                  <a:lnTo>
                    <a:pt x="583692" y="716153"/>
                  </a:lnTo>
                  <a:lnTo>
                    <a:pt x="583692" y="722503"/>
                  </a:lnTo>
                  <a:lnTo>
                    <a:pt x="138811" y="722503"/>
                  </a:lnTo>
                  <a:lnTo>
                    <a:pt x="138811" y="716153"/>
                  </a:lnTo>
                  <a:lnTo>
                    <a:pt x="138811" y="722503"/>
                  </a:lnTo>
                  <a:cubicBezTo>
                    <a:pt x="62230" y="722503"/>
                    <a:pt x="0" y="660400"/>
                    <a:pt x="0" y="583692"/>
                  </a:cubicBezTo>
                  <a:lnTo>
                    <a:pt x="0" y="138811"/>
                  </a:lnTo>
                  <a:lnTo>
                    <a:pt x="6350" y="138811"/>
                  </a:lnTo>
                  <a:lnTo>
                    <a:pt x="0" y="138811"/>
                  </a:lnTo>
                  <a:moveTo>
                    <a:pt x="12700" y="138811"/>
                  </a:moveTo>
                  <a:lnTo>
                    <a:pt x="12700" y="583692"/>
                  </a:lnTo>
                  <a:lnTo>
                    <a:pt x="6350" y="583692"/>
                  </a:lnTo>
                  <a:lnTo>
                    <a:pt x="12700" y="583692"/>
                  </a:lnTo>
                  <a:cubicBezTo>
                    <a:pt x="12700" y="653415"/>
                    <a:pt x="69215" y="709803"/>
                    <a:pt x="138811" y="709803"/>
                  </a:cubicBezTo>
                  <a:lnTo>
                    <a:pt x="583692" y="709803"/>
                  </a:lnTo>
                  <a:cubicBezTo>
                    <a:pt x="653415" y="709803"/>
                    <a:pt x="709803" y="653288"/>
                    <a:pt x="709803" y="583692"/>
                  </a:cubicBezTo>
                  <a:lnTo>
                    <a:pt x="709803" y="138811"/>
                  </a:lnTo>
                  <a:cubicBezTo>
                    <a:pt x="709803" y="69215"/>
                    <a:pt x="653288" y="12700"/>
                    <a:pt x="583692" y="12700"/>
                  </a:cubicBezTo>
                  <a:lnTo>
                    <a:pt x="138811" y="12700"/>
                  </a:lnTo>
                  <a:lnTo>
                    <a:pt x="138811" y="6350"/>
                  </a:lnTo>
                  <a:lnTo>
                    <a:pt x="138811" y="12700"/>
                  </a:lnTo>
                  <a:cubicBezTo>
                    <a:pt x="69215" y="12700"/>
                    <a:pt x="12700" y="69215"/>
                    <a:pt x="12700" y="138811"/>
                  </a:cubicBezTo>
                  <a:close/>
                </a:path>
              </a:pathLst>
            </a:custGeom>
            <a:solidFill>
              <a:srgbClr val="BCDBD4"/>
            </a:solidFill>
          </p:spPr>
        </p:sp>
      </p:grpSp>
      <p:sp>
        <p:nvSpPr>
          <p:cNvPr name="Freeform 23" id="23"/>
          <p:cNvSpPr/>
          <p:nvPr/>
        </p:nvSpPr>
        <p:spPr>
          <a:xfrm flipH="false" flipV="false" rot="0">
            <a:off x="0" y="1174935"/>
            <a:ext cx="7543354" cy="7937130"/>
          </a:xfrm>
          <a:custGeom>
            <a:avLst/>
            <a:gdLst/>
            <a:ahLst/>
            <a:cxnLst/>
            <a:rect r="r" b="b" t="t" l="l"/>
            <a:pathLst>
              <a:path h="7937130" w="7543354">
                <a:moveTo>
                  <a:pt x="0" y="0"/>
                </a:moveTo>
                <a:lnTo>
                  <a:pt x="7543354" y="0"/>
                </a:lnTo>
                <a:lnTo>
                  <a:pt x="7543354" y="7937130"/>
                </a:lnTo>
                <a:lnTo>
                  <a:pt x="0" y="7937130"/>
                </a:lnTo>
                <a:lnTo>
                  <a:pt x="0" y="0"/>
                </a:lnTo>
                <a:close/>
              </a:path>
            </a:pathLst>
          </a:custGeom>
          <a:blipFill>
            <a:blip r:embed="rId3"/>
            <a:stretch>
              <a:fillRect l="0" t="-365" r="-5988" b="-365"/>
            </a:stretch>
          </a:blipFill>
        </p:spPr>
      </p:sp>
      <p:sp>
        <p:nvSpPr>
          <p:cNvPr name="TextBox 24" id="24"/>
          <p:cNvSpPr txBox="true"/>
          <p:nvPr/>
        </p:nvSpPr>
        <p:spPr>
          <a:xfrm rot="0">
            <a:off x="7686229" y="618381"/>
            <a:ext cx="9773542" cy="1535906"/>
          </a:xfrm>
          <a:prstGeom prst="rect">
            <a:avLst/>
          </a:prstGeom>
        </p:spPr>
        <p:txBody>
          <a:bodyPr anchor="t" rtlCol="false" tIns="0" lIns="0" bIns="0" rIns="0">
            <a:spAutoFit/>
          </a:bodyPr>
          <a:lstStyle/>
          <a:p>
            <a:pPr algn="l">
              <a:lnSpc>
                <a:spcPts val="5812"/>
              </a:lnSpc>
            </a:pPr>
            <a:r>
              <a:rPr lang="en-US" sz="4625" b="true">
                <a:solidFill>
                  <a:srgbClr val="333F70"/>
                </a:solidFill>
                <a:latin typeface="Arimo Bold"/>
                <a:ea typeface="Arimo Bold"/>
                <a:cs typeface="Arimo Bold"/>
                <a:sym typeface="Arimo Bold"/>
              </a:rPr>
              <a:t>Γνωσιολογία: Η Επιστήμη της Γνώσης</a:t>
            </a:r>
          </a:p>
        </p:txBody>
      </p:sp>
      <p:sp>
        <p:nvSpPr>
          <p:cNvPr name="TextBox 25" id="25"/>
          <p:cNvSpPr txBox="true"/>
          <p:nvPr/>
        </p:nvSpPr>
        <p:spPr>
          <a:xfrm rot="0">
            <a:off x="7686229" y="2442567"/>
            <a:ext cx="9773542" cy="2338387"/>
          </a:xfrm>
          <a:prstGeom prst="rect">
            <a:avLst/>
          </a:prstGeom>
        </p:spPr>
        <p:txBody>
          <a:bodyPr anchor="t" rtlCol="false" tIns="0" lIns="0" bIns="0" rIns="0">
            <a:spAutoFit/>
          </a:bodyPr>
          <a:lstStyle/>
          <a:p>
            <a:pPr algn="l">
              <a:lnSpc>
                <a:spcPts val="2937"/>
              </a:lnSpc>
            </a:pPr>
            <a:r>
              <a:rPr lang="en-US" sz="1812">
                <a:solidFill>
                  <a:srgbClr val="333F70"/>
                </a:solidFill>
                <a:latin typeface="Open Sans"/>
                <a:ea typeface="Open Sans"/>
                <a:cs typeface="Open Sans"/>
                <a:sym typeface="Open Sans"/>
              </a:rPr>
              <a:t>Η γνωσιολογία αποτελεί έναν από τους βασικούς κλάδους της φιλοσοφίας, ασχολούμενη με τη φύση, τις πηγές και τα όρια της ανθρώπινης γνώσης. Εξετάζει ερωτήματα όπως: "Τι είναι η γνώση;", "Πώς την αποκτούμε;" και "Ποια είναι η πηγή της - οι αισθήσεις ή ο νους;". Η γνωσιολογία προσπαθεί να κατανοήσει τις προϋποθέσεις για την απόκτηση έγκυρης γνώσης και να αναλύσει τις διάφορες θεωρίες σχετικά με τη βάση της γνώσης μας.</a:t>
            </a:r>
          </a:p>
        </p:txBody>
      </p:sp>
      <p:sp>
        <p:nvSpPr>
          <p:cNvPr name="TextBox 26" id="26"/>
          <p:cNvSpPr txBox="true"/>
          <p:nvPr/>
        </p:nvSpPr>
        <p:spPr>
          <a:xfrm rot="0">
            <a:off x="7948836" y="5430441"/>
            <a:ext cx="184546" cy="326380"/>
          </a:xfrm>
          <a:prstGeom prst="rect">
            <a:avLst/>
          </a:prstGeom>
        </p:spPr>
        <p:txBody>
          <a:bodyPr anchor="t" rtlCol="false" tIns="0" lIns="0" bIns="0" rIns="0">
            <a:spAutoFit/>
          </a:bodyPr>
          <a:lstStyle/>
          <a:p>
            <a:pPr algn="ctr">
              <a:lnSpc>
                <a:spcPts val="2750"/>
              </a:lnSpc>
            </a:pPr>
            <a:r>
              <a:rPr lang="en-US" sz="2750" b="true">
                <a:solidFill>
                  <a:srgbClr val="333F70"/>
                </a:solidFill>
                <a:latin typeface="Arimo Bold"/>
                <a:ea typeface="Arimo Bold"/>
                <a:cs typeface="Arimo Bold"/>
                <a:sym typeface="Arimo Bold"/>
              </a:rPr>
              <a:t>1</a:t>
            </a:r>
          </a:p>
        </p:txBody>
      </p:sp>
      <p:sp>
        <p:nvSpPr>
          <p:cNvPr name="TextBox 27" id="27"/>
          <p:cNvSpPr txBox="true"/>
          <p:nvPr/>
        </p:nvSpPr>
        <p:spPr>
          <a:xfrm rot="0">
            <a:off x="9342685" y="5255121"/>
            <a:ext cx="2957959" cy="398413"/>
          </a:xfrm>
          <a:prstGeom prst="rect">
            <a:avLst/>
          </a:prstGeom>
        </p:spPr>
        <p:txBody>
          <a:bodyPr anchor="t" rtlCol="false" tIns="0" lIns="0" bIns="0" rIns="0">
            <a:spAutoFit/>
          </a:bodyPr>
          <a:lstStyle/>
          <a:p>
            <a:pPr algn="l">
              <a:lnSpc>
                <a:spcPts val="2875"/>
              </a:lnSpc>
            </a:pPr>
            <a:r>
              <a:rPr lang="en-US" sz="2312" b="true">
                <a:solidFill>
                  <a:srgbClr val="333F70"/>
                </a:solidFill>
                <a:latin typeface="Arimo Bold"/>
                <a:ea typeface="Arimo Bold"/>
                <a:cs typeface="Arimo Bold"/>
                <a:sym typeface="Arimo Bold"/>
              </a:rPr>
              <a:t>Αντίληψη</a:t>
            </a:r>
          </a:p>
        </p:txBody>
      </p:sp>
      <p:sp>
        <p:nvSpPr>
          <p:cNvPr name="TextBox 28" id="28"/>
          <p:cNvSpPr txBox="true"/>
          <p:nvPr/>
        </p:nvSpPr>
        <p:spPr>
          <a:xfrm rot="0">
            <a:off x="9342685" y="5728841"/>
            <a:ext cx="8117086" cy="445294"/>
          </a:xfrm>
          <a:prstGeom prst="rect">
            <a:avLst/>
          </a:prstGeom>
        </p:spPr>
        <p:txBody>
          <a:bodyPr anchor="t" rtlCol="false" tIns="0" lIns="0" bIns="0" rIns="0">
            <a:spAutoFit/>
          </a:bodyPr>
          <a:lstStyle/>
          <a:p>
            <a:pPr algn="l">
              <a:lnSpc>
                <a:spcPts val="2937"/>
              </a:lnSpc>
            </a:pPr>
            <a:r>
              <a:rPr lang="en-US" sz="1812">
                <a:solidFill>
                  <a:srgbClr val="333F70"/>
                </a:solidFill>
                <a:latin typeface="Open Sans"/>
                <a:ea typeface="Open Sans"/>
                <a:cs typeface="Open Sans"/>
                <a:sym typeface="Open Sans"/>
              </a:rPr>
              <a:t>Η διαδικασία λήψης πληροφοριών μέσω των αισθήσεων.</a:t>
            </a:r>
          </a:p>
        </p:txBody>
      </p:sp>
      <p:sp>
        <p:nvSpPr>
          <p:cNvPr name="TextBox 29" id="29"/>
          <p:cNvSpPr txBox="true"/>
          <p:nvPr/>
        </p:nvSpPr>
        <p:spPr>
          <a:xfrm rot="0">
            <a:off x="7893025" y="7030790"/>
            <a:ext cx="296316" cy="326380"/>
          </a:xfrm>
          <a:prstGeom prst="rect">
            <a:avLst/>
          </a:prstGeom>
        </p:spPr>
        <p:txBody>
          <a:bodyPr anchor="t" rtlCol="false" tIns="0" lIns="0" bIns="0" rIns="0">
            <a:spAutoFit/>
          </a:bodyPr>
          <a:lstStyle/>
          <a:p>
            <a:pPr algn="ctr">
              <a:lnSpc>
                <a:spcPts val="2750"/>
              </a:lnSpc>
            </a:pPr>
            <a:r>
              <a:rPr lang="en-US" sz="2750" b="true">
                <a:solidFill>
                  <a:srgbClr val="333F70"/>
                </a:solidFill>
                <a:latin typeface="Arimo Bold"/>
                <a:ea typeface="Arimo Bold"/>
                <a:cs typeface="Arimo Bold"/>
                <a:sym typeface="Arimo Bold"/>
              </a:rPr>
              <a:t>2</a:t>
            </a:r>
          </a:p>
        </p:txBody>
      </p:sp>
      <p:sp>
        <p:nvSpPr>
          <p:cNvPr name="TextBox 30" id="30"/>
          <p:cNvSpPr txBox="true"/>
          <p:nvPr/>
        </p:nvSpPr>
        <p:spPr>
          <a:xfrm rot="0">
            <a:off x="9342685" y="6855470"/>
            <a:ext cx="2957959" cy="398413"/>
          </a:xfrm>
          <a:prstGeom prst="rect">
            <a:avLst/>
          </a:prstGeom>
        </p:spPr>
        <p:txBody>
          <a:bodyPr anchor="t" rtlCol="false" tIns="0" lIns="0" bIns="0" rIns="0">
            <a:spAutoFit/>
          </a:bodyPr>
          <a:lstStyle/>
          <a:p>
            <a:pPr algn="l">
              <a:lnSpc>
                <a:spcPts val="2875"/>
              </a:lnSpc>
            </a:pPr>
            <a:r>
              <a:rPr lang="en-US" sz="2312" b="true">
                <a:solidFill>
                  <a:srgbClr val="333F70"/>
                </a:solidFill>
                <a:latin typeface="Arimo Bold"/>
                <a:ea typeface="Arimo Bold"/>
                <a:cs typeface="Arimo Bold"/>
                <a:sym typeface="Arimo Bold"/>
              </a:rPr>
              <a:t>Επεξεργασία</a:t>
            </a:r>
          </a:p>
        </p:txBody>
      </p:sp>
      <p:sp>
        <p:nvSpPr>
          <p:cNvPr name="TextBox 31" id="31"/>
          <p:cNvSpPr txBox="true"/>
          <p:nvPr/>
        </p:nvSpPr>
        <p:spPr>
          <a:xfrm rot="0">
            <a:off x="9342685" y="7329190"/>
            <a:ext cx="8117086" cy="445294"/>
          </a:xfrm>
          <a:prstGeom prst="rect">
            <a:avLst/>
          </a:prstGeom>
        </p:spPr>
        <p:txBody>
          <a:bodyPr anchor="t" rtlCol="false" tIns="0" lIns="0" bIns="0" rIns="0">
            <a:spAutoFit/>
          </a:bodyPr>
          <a:lstStyle/>
          <a:p>
            <a:pPr algn="l">
              <a:lnSpc>
                <a:spcPts val="2937"/>
              </a:lnSpc>
            </a:pPr>
            <a:r>
              <a:rPr lang="en-US" sz="1812">
                <a:solidFill>
                  <a:srgbClr val="333F70"/>
                </a:solidFill>
                <a:latin typeface="Open Sans"/>
                <a:ea typeface="Open Sans"/>
                <a:cs typeface="Open Sans"/>
                <a:sym typeface="Open Sans"/>
              </a:rPr>
              <a:t>Η ανάλυση και ερμηνεία των αισθητηριακών δεδομένων από τον νου.</a:t>
            </a:r>
          </a:p>
        </p:txBody>
      </p:sp>
      <p:sp>
        <p:nvSpPr>
          <p:cNvPr name="TextBox 32" id="32"/>
          <p:cNvSpPr txBox="true"/>
          <p:nvPr/>
        </p:nvSpPr>
        <p:spPr>
          <a:xfrm rot="0">
            <a:off x="7892281" y="8631139"/>
            <a:ext cx="297805" cy="326380"/>
          </a:xfrm>
          <a:prstGeom prst="rect">
            <a:avLst/>
          </a:prstGeom>
        </p:spPr>
        <p:txBody>
          <a:bodyPr anchor="t" rtlCol="false" tIns="0" lIns="0" bIns="0" rIns="0">
            <a:spAutoFit/>
          </a:bodyPr>
          <a:lstStyle/>
          <a:p>
            <a:pPr algn="ctr">
              <a:lnSpc>
                <a:spcPts val="2750"/>
              </a:lnSpc>
            </a:pPr>
            <a:r>
              <a:rPr lang="en-US" sz="2750" b="true">
                <a:solidFill>
                  <a:srgbClr val="333F70"/>
                </a:solidFill>
                <a:latin typeface="Arimo Bold"/>
                <a:ea typeface="Arimo Bold"/>
                <a:cs typeface="Arimo Bold"/>
                <a:sym typeface="Arimo Bold"/>
              </a:rPr>
              <a:t>3</a:t>
            </a:r>
          </a:p>
        </p:txBody>
      </p:sp>
      <p:sp>
        <p:nvSpPr>
          <p:cNvPr name="TextBox 33" id="33"/>
          <p:cNvSpPr txBox="true"/>
          <p:nvPr/>
        </p:nvSpPr>
        <p:spPr>
          <a:xfrm rot="0">
            <a:off x="9342685" y="8455819"/>
            <a:ext cx="2957959" cy="398413"/>
          </a:xfrm>
          <a:prstGeom prst="rect">
            <a:avLst/>
          </a:prstGeom>
        </p:spPr>
        <p:txBody>
          <a:bodyPr anchor="t" rtlCol="false" tIns="0" lIns="0" bIns="0" rIns="0">
            <a:spAutoFit/>
          </a:bodyPr>
          <a:lstStyle/>
          <a:p>
            <a:pPr algn="l">
              <a:lnSpc>
                <a:spcPts val="2875"/>
              </a:lnSpc>
            </a:pPr>
            <a:r>
              <a:rPr lang="en-US" sz="2312" b="true">
                <a:solidFill>
                  <a:srgbClr val="333F70"/>
                </a:solidFill>
                <a:latin typeface="Arimo Bold"/>
                <a:ea typeface="Arimo Bold"/>
                <a:cs typeface="Arimo Bold"/>
                <a:sym typeface="Arimo Bold"/>
              </a:rPr>
              <a:t>Κατανόηση</a:t>
            </a:r>
          </a:p>
        </p:txBody>
      </p:sp>
      <p:sp>
        <p:nvSpPr>
          <p:cNvPr name="TextBox 34" id="34"/>
          <p:cNvSpPr txBox="true"/>
          <p:nvPr/>
        </p:nvSpPr>
        <p:spPr>
          <a:xfrm rot="0">
            <a:off x="9342685" y="8929539"/>
            <a:ext cx="8117086" cy="445294"/>
          </a:xfrm>
          <a:prstGeom prst="rect">
            <a:avLst/>
          </a:prstGeom>
        </p:spPr>
        <p:txBody>
          <a:bodyPr anchor="t" rtlCol="false" tIns="0" lIns="0" bIns="0" rIns="0">
            <a:spAutoFit/>
          </a:bodyPr>
          <a:lstStyle/>
          <a:p>
            <a:pPr algn="l">
              <a:lnSpc>
                <a:spcPts val="2937"/>
              </a:lnSpc>
            </a:pPr>
            <a:r>
              <a:rPr lang="en-US" sz="1812">
                <a:solidFill>
                  <a:srgbClr val="333F70"/>
                </a:solidFill>
                <a:latin typeface="Open Sans"/>
                <a:ea typeface="Open Sans"/>
                <a:cs typeface="Open Sans"/>
                <a:sym typeface="Open Sans"/>
              </a:rPr>
              <a:t>Η σύνθεση των πληροφοριών σε συνεκτική γνώση.</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7713017" y="4816227"/>
            <a:ext cx="9719965" cy="1443781"/>
            <a:chOff x="0" y="0"/>
            <a:chExt cx="12959953" cy="1925042"/>
          </a:xfrm>
        </p:grpSpPr>
        <p:sp>
          <p:nvSpPr>
            <p:cNvPr name="Freeform 7" id="7"/>
            <p:cNvSpPr/>
            <p:nvPr/>
          </p:nvSpPr>
          <p:spPr>
            <a:xfrm flipH="false" flipV="false" rot="0">
              <a:off x="6350" y="6350"/>
              <a:ext cx="12947142" cy="1912366"/>
            </a:xfrm>
            <a:custGeom>
              <a:avLst/>
              <a:gdLst/>
              <a:ahLst/>
              <a:cxnLst/>
              <a:rect r="r" b="b" t="t" l="l"/>
              <a:pathLst>
                <a:path h="1912366" w="12947142">
                  <a:moveTo>
                    <a:pt x="0" y="137541"/>
                  </a:moveTo>
                  <a:cubicBezTo>
                    <a:pt x="0" y="61595"/>
                    <a:pt x="61976" y="0"/>
                    <a:pt x="138303" y="0"/>
                  </a:cubicBezTo>
                  <a:lnTo>
                    <a:pt x="12808839" y="0"/>
                  </a:lnTo>
                  <a:cubicBezTo>
                    <a:pt x="12885293" y="0"/>
                    <a:pt x="12947142" y="61595"/>
                    <a:pt x="12947142" y="137541"/>
                  </a:cubicBezTo>
                  <a:lnTo>
                    <a:pt x="12947142" y="1774825"/>
                  </a:lnTo>
                  <a:cubicBezTo>
                    <a:pt x="12947142" y="1850771"/>
                    <a:pt x="12885166" y="1912366"/>
                    <a:pt x="12808839" y="1912366"/>
                  </a:cubicBezTo>
                  <a:lnTo>
                    <a:pt x="138303" y="1912366"/>
                  </a:lnTo>
                  <a:cubicBezTo>
                    <a:pt x="61976" y="1912366"/>
                    <a:pt x="0" y="1850771"/>
                    <a:pt x="0" y="1774825"/>
                  </a:cubicBezTo>
                  <a:close/>
                </a:path>
              </a:pathLst>
            </a:custGeom>
            <a:solidFill>
              <a:srgbClr val="D6F5EE"/>
            </a:solidFill>
          </p:spPr>
        </p:sp>
        <p:sp>
          <p:nvSpPr>
            <p:cNvPr name="Freeform 8" id="8"/>
            <p:cNvSpPr/>
            <p:nvPr/>
          </p:nvSpPr>
          <p:spPr>
            <a:xfrm flipH="false" flipV="false" rot="0">
              <a:off x="0" y="0"/>
              <a:ext cx="12959842" cy="1925066"/>
            </a:xfrm>
            <a:custGeom>
              <a:avLst/>
              <a:gdLst/>
              <a:ahLst/>
              <a:cxnLst/>
              <a:rect r="r" b="b" t="t" l="l"/>
              <a:pathLst>
                <a:path h="1925066" w="12959842">
                  <a:moveTo>
                    <a:pt x="0" y="143891"/>
                  </a:moveTo>
                  <a:cubicBezTo>
                    <a:pt x="0" y="64389"/>
                    <a:pt x="64770" y="0"/>
                    <a:pt x="144653" y="0"/>
                  </a:cubicBezTo>
                  <a:lnTo>
                    <a:pt x="12815189" y="0"/>
                  </a:lnTo>
                  <a:lnTo>
                    <a:pt x="12815189" y="6350"/>
                  </a:lnTo>
                  <a:lnTo>
                    <a:pt x="12815189" y="0"/>
                  </a:lnTo>
                  <a:cubicBezTo>
                    <a:pt x="12895072" y="0"/>
                    <a:pt x="12959842" y="64389"/>
                    <a:pt x="12959842" y="143891"/>
                  </a:cubicBezTo>
                  <a:lnTo>
                    <a:pt x="12953492" y="143891"/>
                  </a:lnTo>
                  <a:lnTo>
                    <a:pt x="12959842" y="143891"/>
                  </a:lnTo>
                  <a:lnTo>
                    <a:pt x="12959842" y="1781175"/>
                  </a:lnTo>
                  <a:lnTo>
                    <a:pt x="12953492" y="1781175"/>
                  </a:lnTo>
                  <a:lnTo>
                    <a:pt x="12959842" y="1781175"/>
                  </a:lnTo>
                  <a:cubicBezTo>
                    <a:pt x="12959842" y="1860677"/>
                    <a:pt x="12895072" y="1925066"/>
                    <a:pt x="12815189" y="1925066"/>
                  </a:cubicBezTo>
                  <a:lnTo>
                    <a:pt x="12815189" y="1918716"/>
                  </a:lnTo>
                  <a:lnTo>
                    <a:pt x="12815189" y="1925066"/>
                  </a:lnTo>
                  <a:lnTo>
                    <a:pt x="144653" y="1925066"/>
                  </a:lnTo>
                  <a:lnTo>
                    <a:pt x="144653" y="1918716"/>
                  </a:lnTo>
                  <a:lnTo>
                    <a:pt x="144653" y="1925066"/>
                  </a:lnTo>
                  <a:cubicBezTo>
                    <a:pt x="64770" y="1925066"/>
                    <a:pt x="0" y="1860677"/>
                    <a:pt x="0" y="1781175"/>
                  </a:cubicBezTo>
                  <a:lnTo>
                    <a:pt x="0" y="143891"/>
                  </a:lnTo>
                  <a:lnTo>
                    <a:pt x="6350" y="143891"/>
                  </a:lnTo>
                  <a:lnTo>
                    <a:pt x="0" y="143891"/>
                  </a:lnTo>
                  <a:moveTo>
                    <a:pt x="12700" y="143891"/>
                  </a:moveTo>
                  <a:lnTo>
                    <a:pt x="12700" y="1781175"/>
                  </a:lnTo>
                  <a:lnTo>
                    <a:pt x="6350" y="1781175"/>
                  </a:lnTo>
                  <a:lnTo>
                    <a:pt x="12700" y="1781175"/>
                  </a:lnTo>
                  <a:cubicBezTo>
                    <a:pt x="12700" y="1853565"/>
                    <a:pt x="71755" y="1912366"/>
                    <a:pt x="144653" y="1912366"/>
                  </a:cubicBezTo>
                  <a:lnTo>
                    <a:pt x="12815189" y="1912366"/>
                  </a:lnTo>
                  <a:cubicBezTo>
                    <a:pt x="12888087" y="1912366"/>
                    <a:pt x="12947142" y="1853565"/>
                    <a:pt x="12947142" y="1781175"/>
                  </a:cubicBezTo>
                  <a:lnTo>
                    <a:pt x="12947142" y="143891"/>
                  </a:lnTo>
                  <a:cubicBezTo>
                    <a:pt x="12947142" y="71501"/>
                    <a:pt x="12888087" y="12700"/>
                    <a:pt x="12815189" y="12700"/>
                  </a:cubicBezTo>
                  <a:lnTo>
                    <a:pt x="144653" y="12700"/>
                  </a:lnTo>
                  <a:lnTo>
                    <a:pt x="144653" y="6350"/>
                  </a:lnTo>
                  <a:lnTo>
                    <a:pt x="144653" y="12700"/>
                  </a:lnTo>
                  <a:cubicBezTo>
                    <a:pt x="71755" y="12700"/>
                    <a:pt x="12700" y="71501"/>
                    <a:pt x="12700" y="143891"/>
                  </a:cubicBezTo>
                  <a:close/>
                </a:path>
              </a:pathLst>
            </a:custGeom>
            <a:solidFill>
              <a:srgbClr val="BCDBD4"/>
            </a:solidFill>
          </p:spPr>
        </p:sp>
      </p:grpSp>
      <p:grpSp>
        <p:nvGrpSpPr>
          <p:cNvPr name="Group 9" id="9"/>
          <p:cNvGrpSpPr/>
          <p:nvPr/>
        </p:nvGrpSpPr>
        <p:grpSpPr>
          <a:xfrm rot="0">
            <a:off x="7713017" y="6496050"/>
            <a:ext cx="9719965" cy="1443781"/>
            <a:chOff x="0" y="0"/>
            <a:chExt cx="12959953" cy="1925042"/>
          </a:xfrm>
        </p:grpSpPr>
        <p:sp>
          <p:nvSpPr>
            <p:cNvPr name="Freeform 10" id="10"/>
            <p:cNvSpPr/>
            <p:nvPr/>
          </p:nvSpPr>
          <p:spPr>
            <a:xfrm flipH="false" flipV="false" rot="0">
              <a:off x="6350" y="6350"/>
              <a:ext cx="12947142" cy="1912366"/>
            </a:xfrm>
            <a:custGeom>
              <a:avLst/>
              <a:gdLst/>
              <a:ahLst/>
              <a:cxnLst/>
              <a:rect r="r" b="b" t="t" l="l"/>
              <a:pathLst>
                <a:path h="1912366" w="12947142">
                  <a:moveTo>
                    <a:pt x="0" y="137541"/>
                  </a:moveTo>
                  <a:cubicBezTo>
                    <a:pt x="0" y="61595"/>
                    <a:pt x="61976" y="0"/>
                    <a:pt x="138303" y="0"/>
                  </a:cubicBezTo>
                  <a:lnTo>
                    <a:pt x="12808839" y="0"/>
                  </a:lnTo>
                  <a:cubicBezTo>
                    <a:pt x="12885293" y="0"/>
                    <a:pt x="12947142" y="61595"/>
                    <a:pt x="12947142" y="137541"/>
                  </a:cubicBezTo>
                  <a:lnTo>
                    <a:pt x="12947142" y="1774825"/>
                  </a:lnTo>
                  <a:cubicBezTo>
                    <a:pt x="12947142" y="1850771"/>
                    <a:pt x="12885166" y="1912366"/>
                    <a:pt x="12808839" y="1912366"/>
                  </a:cubicBezTo>
                  <a:lnTo>
                    <a:pt x="138303" y="1912366"/>
                  </a:lnTo>
                  <a:cubicBezTo>
                    <a:pt x="61976" y="1912366"/>
                    <a:pt x="0" y="1850771"/>
                    <a:pt x="0" y="1774825"/>
                  </a:cubicBezTo>
                  <a:close/>
                </a:path>
              </a:pathLst>
            </a:custGeom>
            <a:solidFill>
              <a:srgbClr val="D6F5EE"/>
            </a:solidFill>
          </p:spPr>
        </p:sp>
        <p:sp>
          <p:nvSpPr>
            <p:cNvPr name="Freeform 11" id="11"/>
            <p:cNvSpPr/>
            <p:nvPr/>
          </p:nvSpPr>
          <p:spPr>
            <a:xfrm flipH="false" flipV="false" rot="0">
              <a:off x="0" y="0"/>
              <a:ext cx="12959842" cy="1925066"/>
            </a:xfrm>
            <a:custGeom>
              <a:avLst/>
              <a:gdLst/>
              <a:ahLst/>
              <a:cxnLst/>
              <a:rect r="r" b="b" t="t" l="l"/>
              <a:pathLst>
                <a:path h="1925066" w="12959842">
                  <a:moveTo>
                    <a:pt x="0" y="143891"/>
                  </a:moveTo>
                  <a:cubicBezTo>
                    <a:pt x="0" y="64389"/>
                    <a:pt x="64770" y="0"/>
                    <a:pt x="144653" y="0"/>
                  </a:cubicBezTo>
                  <a:lnTo>
                    <a:pt x="12815189" y="0"/>
                  </a:lnTo>
                  <a:lnTo>
                    <a:pt x="12815189" y="6350"/>
                  </a:lnTo>
                  <a:lnTo>
                    <a:pt x="12815189" y="0"/>
                  </a:lnTo>
                  <a:cubicBezTo>
                    <a:pt x="12895072" y="0"/>
                    <a:pt x="12959842" y="64389"/>
                    <a:pt x="12959842" y="143891"/>
                  </a:cubicBezTo>
                  <a:lnTo>
                    <a:pt x="12953492" y="143891"/>
                  </a:lnTo>
                  <a:lnTo>
                    <a:pt x="12959842" y="143891"/>
                  </a:lnTo>
                  <a:lnTo>
                    <a:pt x="12959842" y="1781175"/>
                  </a:lnTo>
                  <a:lnTo>
                    <a:pt x="12953492" y="1781175"/>
                  </a:lnTo>
                  <a:lnTo>
                    <a:pt x="12959842" y="1781175"/>
                  </a:lnTo>
                  <a:cubicBezTo>
                    <a:pt x="12959842" y="1860677"/>
                    <a:pt x="12895072" y="1925066"/>
                    <a:pt x="12815189" y="1925066"/>
                  </a:cubicBezTo>
                  <a:lnTo>
                    <a:pt x="12815189" y="1918716"/>
                  </a:lnTo>
                  <a:lnTo>
                    <a:pt x="12815189" y="1925066"/>
                  </a:lnTo>
                  <a:lnTo>
                    <a:pt x="144653" y="1925066"/>
                  </a:lnTo>
                  <a:lnTo>
                    <a:pt x="144653" y="1918716"/>
                  </a:lnTo>
                  <a:lnTo>
                    <a:pt x="144653" y="1925066"/>
                  </a:lnTo>
                  <a:cubicBezTo>
                    <a:pt x="64770" y="1925066"/>
                    <a:pt x="0" y="1860677"/>
                    <a:pt x="0" y="1781175"/>
                  </a:cubicBezTo>
                  <a:lnTo>
                    <a:pt x="0" y="143891"/>
                  </a:lnTo>
                  <a:lnTo>
                    <a:pt x="6350" y="143891"/>
                  </a:lnTo>
                  <a:lnTo>
                    <a:pt x="0" y="143891"/>
                  </a:lnTo>
                  <a:moveTo>
                    <a:pt x="12700" y="143891"/>
                  </a:moveTo>
                  <a:lnTo>
                    <a:pt x="12700" y="1781175"/>
                  </a:lnTo>
                  <a:lnTo>
                    <a:pt x="6350" y="1781175"/>
                  </a:lnTo>
                  <a:lnTo>
                    <a:pt x="12700" y="1781175"/>
                  </a:lnTo>
                  <a:cubicBezTo>
                    <a:pt x="12700" y="1853565"/>
                    <a:pt x="71755" y="1912366"/>
                    <a:pt x="144653" y="1912366"/>
                  </a:cubicBezTo>
                  <a:lnTo>
                    <a:pt x="12815189" y="1912366"/>
                  </a:lnTo>
                  <a:cubicBezTo>
                    <a:pt x="12888087" y="1912366"/>
                    <a:pt x="12947142" y="1853565"/>
                    <a:pt x="12947142" y="1781175"/>
                  </a:cubicBezTo>
                  <a:lnTo>
                    <a:pt x="12947142" y="143891"/>
                  </a:lnTo>
                  <a:cubicBezTo>
                    <a:pt x="12947142" y="71501"/>
                    <a:pt x="12888087" y="12700"/>
                    <a:pt x="12815189" y="12700"/>
                  </a:cubicBezTo>
                  <a:lnTo>
                    <a:pt x="144653" y="12700"/>
                  </a:lnTo>
                  <a:lnTo>
                    <a:pt x="144653" y="6350"/>
                  </a:lnTo>
                  <a:lnTo>
                    <a:pt x="144653" y="12700"/>
                  </a:lnTo>
                  <a:cubicBezTo>
                    <a:pt x="71755" y="12700"/>
                    <a:pt x="12700" y="71501"/>
                    <a:pt x="12700" y="143891"/>
                  </a:cubicBezTo>
                  <a:close/>
                </a:path>
              </a:pathLst>
            </a:custGeom>
            <a:solidFill>
              <a:srgbClr val="BCDBD4"/>
            </a:solidFill>
          </p:spPr>
        </p:sp>
      </p:grpSp>
      <p:grpSp>
        <p:nvGrpSpPr>
          <p:cNvPr name="Group 12" id="12"/>
          <p:cNvGrpSpPr/>
          <p:nvPr/>
        </p:nvGrpSpPr>
        <p:grpSpPr>
          <a:xfrm rot="0">
            <a:off x="7713017" y="8175872"/>
            <a:ext cx="9719965" cy="1443781"/>
            <a:chOff x="0" y="0"/>
            <a:chExt cx="12959953" cy="1925042"/>
          </a:xfrm>
        </p:grpSpPr>
        <p:sp>
          <p:nvSpPr>
            <p:cNvPr name="Freeform 13" id="13"/>
            <p:cNvSpPr/>
            <p:nvPr/>
          </p:nvSpPr>
          <p:spPr>
            <a:xfrm flipH="false" flipV="false" rot="0">
              <a:off x="6350" y="6350"/>
              <a:ext cx="12947142" cy="1912366"/>
            </a:xfrm>
            <a:custGeom>
              <a:avLst/>
              <a:gdLst/>
              <a:ahLst/>
              <a:cxnLst/>
              <a:rect r="r" b="b" t="t" l="l"/>
              <a:pathLst>
                <a:path h="1912366" w="12947142">
                  <a:moveTo>
                    <a:pt x="0" y="137541"/>
                  </a:moveTo>
                  <a:cubicBezTo>
                    <a:pt x="0" y="61595"/>
                    <a:pt x="61976" y="0"/>
                    <a:pt x="138303" y="0"/>
                  </a:cubicBezTo>
                  <a:lnTo>
                    <a:pt x="12808839" y="0"/>
                  </a:lnTo>
                  <a:cubicBezTo>
                    <a:pt x="12885293" y="0"/>
                    <a:pt x="12947142" y="61595"/>
                    <a:pt x="12947142" y="137541"/>
                  </a:cubicBezTo>
                  <a:lnTo>
                    <a:pt x="12947142" y="1774825"/>
                  </a:lnTo>
                  <a:cubicBezTo>
                    <a:pt x="12947142" y="1850771"/>
                    <a:pt x="12885166" y="1912366"/>
                    <a:pt x="12808839" y="1912366"/>
                  </a:cubicBezTo>
                  <a:lnTo>
                    <a:pt x="138303" y="1912366"/>
                  </a:lnTo>
                  <a:cubicBezTo>
                    <a:pt x="61976" y="1912366"/>
                    <a:pt x="0" y="1850771"/>
                    <a:pt x="0" y="1774825"/>
                  </a:cubicBezTo>
                  <a:close/>
                </a:path>
              </a:pathLst>
            </a:custGeom>
            <a:solidFill>
              <a:srgbClr val="D6F5EE"/>
            </a:solidFill>
          </p:spPr>
        </p:sp>
        <p:sp>
          <p:nvSpPr>
            <p:cNvPr name="Freeform 14" id="14"/>
            <p:cNvSpPr/>
            <p:nvPr/>
          </p:nvSpPr>
          <p:spPr>
            <a:xfrm flipH="false" flipV="false" rot="0">
              <a:off x="0" y="0"/>
              <a:ext cx="12959842" cy="1925066"/>
            </a:xfrm>
            <a:custGeom>
              <a:avLst/>
              <a:gdLst/>
              <a:ahLst/>
              <a:cxnLst/>
              <a:rect r="r" b="b" t="t" l="l"/>
              <a:pathLst>
                <a:path h="1925066" w="12959842">
                  <a:moveTo>
                    <a:pt x="0" y="143891"/>
                  </a:moveTo>
                  <a:cubicBezTo>
                    <a:pt x="0" y="64389"/>
                    <a:pt x="64770" y="0"/>
                    <a:pt x="144653" y="0"/>
                  </a:cubicBezTo>
                  <a:lnTo>
                    <a:pt x="12815189" y="0"/>
                  </a:lnTo>
                  <a:lnTo>
                    <a:pt x="12815189" y="6350"/>
                  </a:lnTo>
                  <a:lnTo>
                    <a:pt x="12815189" y="0"/>
                  </a:lnTo>
                  <a:cubicBezTo>
                    <a:pt x="12895072" y="0"/>
                    <a:pt x="12959842" y="64389"/>
                    <a:pt x="12959842" y="143891"/>
                  </a:cubicBezTo>
                  <a:lnTo>
                    <a:pt x="12953492" y="143891"/>
                  </a:lnTo>
                  <a:lnTo>
                    <a:pt x="12959842" y="143891"/>
                  </a:lnTo>
                  <a:lnTo>
                    <a:pt x="12959842" y="1781175"/>
                  </a:lnTo>
                  <a:lnTo>
                    <a:pt x="12953492" y="1781175"/>
                  </a:lnTo>
                  <a:lnTo>
                    <a:pt x="12959842" y="1781175"/>
                  </a:lnTo>
                  <a:cubicBezTo>
                    <a:pt x="12959842" y="1860677"/>
                    <a:pt x="12895072" y="1925066"/>
                    <a:pt x="12815189" y="1925066"/>
                  </a:cubicBezTo>
                  <a:lnTo>
                    <a:pt x="12815189" y="1918716"/>
                  </a:lnTo>
                  <a:lnTo>
                    <a:pt x="12815189" y="1925066"/>
                  </a:lnTo>
                  <a:lnTo>
                    <a:pt x="144653" y="1925066"/>
                  </a:lnTo>
                  <a:lnTo>
                    <a:pt x="144653" y="1918716"/>
                  </a:lnTo>
                  <a:lnTo>
                    <a:pt x="144653" y="1925066"/>
                  </a:lnTo>
                  <a:cubicBezTo>
                    <a:pt x="64770" y="1925066"/>
                    <a:pt x="0" y="1860677"/>
                    <a:pt x="0" y="1781175"/>
                  </a:cubicBezTo>
                  <a:lnTo>
                    <a:pt x="0" y="143891"/>
                  </a:lnTo>
                  <a:lnTo>
                    <a:pt x="6350" y="143891"/>
                  </a:lnTo>
                  <a:lnTo>
                    <a:pt x="0" y="143891"/>
                  </a:lnTo>
                  <a:moveTo>
                    <a:pt x="12700" y="143891"/>
                  </a:moveTo>
                  <a:lnTo>
                    <a:pt x="12700" y="1781175"/>
                  </a:lnTo>
                  <a:lnTo>
                    <a:pt x="6350" y="1781175"/>
                  </a:lnTo>
                  <a:lnTo>
                    <a:pt x="12700" y="1781175"/>
                  </a:lnTo>
                  <a:cubicBezTo>
                    <a:pt x="12700" y="1853565"/>
                    <a:pt x="71755" y="1912366"/>
                    <a:pt x="144653" y="1912366"/>
                  </a:cubicBezTo>
                  <a:lnTo>
                    <a:pt x="12815189" y="1912366"/>
                  </a:lnTo>
                  <a:cubicBezTo>
                    <a:pt x="12888087" y="1912366"/>
                    <a:pt x="12947142" y="1853565"/>
                    <a:pt x="12947142" y="1781175"/>
                  </a:cubicBezTo>
                  <a:lnTo>
                    <a:pt x="12947142" y="143891"/>
                  </a:lnTo>
                  <a:cubicBezTo>
                    <a:pt x="12947142" y="71501"/>
                    <a:pt x="12888087" y="12700"/>
                    <a:pt x="12815189" y="12700"/>
                  </a:cubicBezTo>
                  <a:lnTo>
                    <a:pt x="144653" y="12700"/>
                  </a:lnTo>
                  <a:lnTo>
                    <a:pt x="144653" y="6350"/>
                  </a:lnTo>
                  <a:lnTo>
                    <a:pt x="144653" y="12700"/>
                  </a:lnTo>
                  <a:cubicBezTo>
                    <a:pt x="71755" y="12700"/>
                    <a:pt x="12700" y="71501"/>
                    <a:pt x="12700" y="143891"/>
                  </a:cubicBezTo>
                  <a:close/>
                </a:path>
              </a:pathLst>
            </a:custGeom>
            <a:solidFill>
              <a:srgbClr val="BCDBD4"/>
            </a:solidFill>
          </p:spPr>
        </p:sp>
      </p:grpSp>
      <p:sp>
        <p:nvSpPr>
          <p:cNvPr name="Freeform 15" id="15"/>
          <p:cNvSpPr/>
          <p:nvPr/>
        </p:nvSpPr>
        <p:spPr>
          <a:xfrm flipH="true" flipV="false" rot="0">
            <a:off x="0" y="0"/>
            <a:ext cx="7085171" cy="10287000"/>
          </a:xfrm>
          <a:custGeom>
            <a:avLst/>
            <a:gdLst/>
            <a:ahLst/>
            <a:cxnLst/>
            <a:rect r="r" b="b" t="t" l="l"/>
            <a:pathLst>
              <a:path h="10287000" w="7085171">
                <a:moveTo>
                  <a:pt x="7085171" y="0"/>
                </a:moveTo>
                <a:lnTo>
                  <a:pt x="0" y="0"/>
                </a:lnTo>
                <a:lnTo>
                  <a:pt x="0" y="10287000"/>
                </a:lnTo>
                <a:lnTo>
                  <a:pt x="7085171" y="10287000"/>
                </a:lnTo>
                <a:lnTo>
                  <a:pt x="7085171" y="0"/>
                </a:lnTo>
                <a:close/>
              </a:path>
            </a:pathLst>
          </a:custGeom>
          <a:blipFill>
            <a:blip r:embed="rId3"/>
            <a:stretch>
              <a:fillRect l="0" t="0" r="0" b="0"/>
            </a:stretch>
          </a:blipFill>
        </p:spPr>
      </p:sp>
      <p:sp>
        <p:nvSpPr>
          <p:cNvPr name="TextBox 16" id="16"/>
          <p:cNvSpPr txBox="true"/>
          <p:nvPr/>
        </p:nvSpPr>
        <p:spPr>
          <a:xfrm rot="0">
            <a:off x="7717780" y="627906"/>
            <a:ext cx="9710440" cy="1582936"/>
          </a:xfrm>
          <a:prstGeom prst="rect">
            <a:avLst/>
          </a:prstGeom>
        </p:spPr>
        <p:txBody>
          <a:bodyPr anchor="t" rtlCol="false" tIns="0" lIns="0" bIns="0" rIns="0">
            <a:spAutoFit/>
          </a:bodyPr>
          <a:lstStyle/>
          <a:p>
            <a:pPr algn="l">
              <a:lnSpc>
                <a:spcPts val="6000"/>
              </a:lnSpc>
            </a:pPr>
            <a:r>
              <a:rPr lang="en-US" sz="4812" b="true">
                <a:solidFill>
                  <a:srgbClr val="333F70"/>
                </a:solidFill>
                <a:latin typeface="Arimo Bold"/>
                <a:ea typeface="Arimo Bold"/>
                <a:cs typeface="Arimo Bold"/>
                <a:sym typeface="Arimo Bold"/>
              </a:rPr>
              <a:t>Μεταφυσική και Οντολογία: Η Φύση της Πραγματικότητας</a:t>
            </a:r>
          </a:p>
        </p:txBody>
      </p:sp>
      <p:sp>
        <p:nvSpPr>
          <p:cNvPr name="TextBox 17" id="17"/>
          <p:cNvSpPr txBox="true"/>
          <p:nvPr/>
        </p:nvSpPr>
        <p:spPr>
          <a:xfrm rot="0">
            <a:off x="7717780" y="2503140"/>
            <a:ext cx="9710440" cy="2041475"/>
          </a:xfrm>
          <a:prstGeom prst="rect">
            <a:avLst/>
          </a:prstGeom>
        </p:spPr>
        <p:txBody>
          <a:bodyPr anchor="t" rtlCol="false" tIns="0" lIns="0" bIns="0" rIns="0">
            <a:spAutoFit/>
          </a:bodyPr>
          <a:lstStyle/>
          <a:p>
            <a:pPr algn="l">
              <a:lnSpc>
                <a:spcPts val="3062"/>
              </a:lnSpc>
            </a:pPr>
            <a:r>
              <a:rPr lang="en-US" sz="1874">
                <a:solidFill>
                  <a:srgbClr val="333F70"/>
                </a:solidFill>
                <a:latin typeface="Open Sans"/>
                <a:ea typeface="Open Sans"/>
                <a:cs typeface="Open Sans"/>
                <a:sym typeface="Open Sans"/>
              </a:rPr>
              <a:t>Η μεταφυσική ή οντολογία είναι ο κλάδος της φιλοσοφίας που ασχολείται με τη βαθύτερη υφή ή ουσία της πραγματικότητας. Εξετάζει ερωτήματα σχετικά με το τι υπάρχει και πώς υπάρχει. Οι μεταφυσικοί φιλόσοφοι προσπαθούν να κατανοήσουν τη φύση της ύπαρξης, του χρόνου, του χώρου και της συνείδησης, μεταξύ άλλων θεμελιωδών εννοιών.</a:t>
            </a:r>
          </a:p>
        </p:txBody>
      </p:sp>
      <p:sp>
        <p:nvSpPr>
          <p:cNvPr name="TextBox 18" id="18"/>
          <p:cNvSpPr txBox="true"/>
          <p:nvPr/>
        </p:nvSpPr>
        <p:spPr>
          <a:xfrm rot="0">
            <a:off x="7972871" y="5047506"/>
            <a:ext cx="3070771" cy="412254"/>
          </a:xfrm>
          <a:prstGeom prst="rect">
            <a:avLst/>
          </a:prstGeom>
        </p:spPr>
        <p:txBody>
          <a:bodyPr anchor="t" rtlCol="false" tIns="0" lIns="0" bIns="0" rIns="0">
            <a:spAutoFit/>
          </a:bodyPr>
          <a:lstStyle/>
          <a:p>
            <a:pPr algn="l">
              <a:lnSpc>
                <a:spcPts val="3000"/>
              </a:lnSpc>
            </a:pPr>
            <a:r>
              <a:rPr lang="en-US" sz="2375" b="true">
                <a:solidFill>
                  <a:srgbClr val="333F70"/>
                </a:solidFill>
                <a:latin typeface="Arimo Bold"/>
                <a:ea typeface="Arimo Bold"/>
                <a:cs typeface="Arimo Bold"/>
                <a:sym typeface="Arimo Bold"/>
              </a:rPr>
              <a:t>Ύπαρξη</a:t>
            </a:r>
          </a:p>
        </p:txBody>
      </p:sp>
      <p:sp>
        <p:nvSpPr>
          <p:cNvPr name="TextBox 19" id="19"/>
          <p:cNvSpPr txBox="true"/>
          <p:nvPr/>
        </p:nvSpPr>
        <p:spPr>
          <a:xfrm rot="0">
            <a:off x="7972871" y="5530900"/>
            <a:ext cx="9200258" cy="469255"/>
          </a:xfrm>
          <a:prstGeom prst="rect">
            <a:avLst/>
          </a:prstGeom>
        </p:spPr>
        <p:txBody>
          <a:bodyPr anchor="t" rtlCol="false" tIns="0" lIns="0" bIns="0" rIns="0">
            <a:spAutoFit/>
          </a:bodyPr>
          <a:lstStyle/>
          <a:p>
            <a:pPr algn="l">
              <a:lnSpc>
                <a:spcPts val="3062"/>
              </a:lnSpc>
            </a:pPr>
            <a:r>
              <a:rPr lang="en-US" sz="1874">
                <a:solidFill>
                  <a:srgbClr val="333F70"/>
                </a:solidFill>
                <a:latin typeface="Open Sans"/>
                <a:ea typeface="Open Sans"/>
                <a:cs typeface="Open Sans"/>
                <a:sym typeface="Open Sans"/>
              </a:rPr>
              <a:t>Τι σημαίνει να υπάρχει κάτι;</a:t>
            </a:r>
          </a:p>
        </p:txBody>
      </p:sp>
      <p:sp>
        <p:nvSpPr>
          <p:cNvPr name="TextBox 20" id="20"/>
          <p:cNvSpPr txBox="true"/>
          <p:nvPr/>
        </p:nvSpPr>
        <p:spPr>
          <a:xfrm rot="0">
            <a:off x="7972871" y="6727329"/>
            <a:ext cx="3070771" cy="412254"/>
          </a:xfrm>
          <a:prstGeom prst="rect">
            <a:avLst/>
          </a:prstGeom>
        </p:spPr>
        <p:txBody>
          <a:bodyPr anchor="t" rtlCol="false" tIns="0" lIns="0" bIns="0" rIns="0">
            <a:spAutoFit/>
          </a:bodyPr>
          <a:lstStyle/>
          <a:p>
            <a:pPr algn="l">
              <a:lnSpc>
                <a:spcPts val="3000"/>
              </a:lnSpc>
            </a:pPr>
            <a:r>
              <a:rPr lang="en-US" sz="2375" b="true">
                <a:solidFill>
                  <a:srgbClr val="333F70"/>
                </a:solidFill>
                <a:latin typeface="Arimo Bold"/>
                <a:ea typeface="Arimo Bold"/>
                <a:cs typeface="Arimo Bold"/>
                <a:sym typeface="Arimo Bold"/>
              </a:rPr>
              <a:t>Χρόνος</a:t>
            </a:r>
          </a:p>
        </p:txBody>
      </p:sp>
      <p:sp>
        <p:nvSpPr>
          <p:cNvPr name="TextBox 21" id="21"/>
          <p:cNvSpPr txBox="true"/>
          <p:nvPr/>
        </p:nvSpPr>
        <p:spPr>
          <a:xfrm rot="0">
            <a:off x="7972871" y="7210722"/>
            <a:ext cx="9200258" cy="469255"/>
          </a:xfrm>
          <a:prstGeom prst="rect">
            <a:avLst/>
          </a:prstGeom>
        </p:spPr>
        <p:txBody>
          <a:bodyPr anchor="t" rtlCol="false" tIns="0" lIns="0" bIns="0" rIns="0">
            <a:spAutoFit/>
          </a:bodyPr>
          <a:lstStyle/>
          <a:p>
            <a:pPr algn="l">
              <a:lnSpc>
                <a:spcPts val="3062"/>
              </a:lnSpc>
            </a:pPr>
            <a:r>
              <a:rPr lang="en-US" sz="1874">
                <a:solidFill>
                  <a:srgbClr val="333F70"/>
                </a:solidFill>
                <a:latin typeface="Open Sans"/>
                <a:ea typeface="Open Sans"/>
                <a:cs typeface="Open Sans"/>
                <a:sym typeface="Open Sans"/>
              </a:rPr>
              <a:t>Ποια είναι η φύση του χρόνου;</a:t>
            </a:r>
          </a:p>
        </p:txBody>
      </p:sp>
      <p:sp>
        <p:nvSpPr>
          <p:cNvPr name="TextBox 22" id="22"/>
          <p:cNvSpPr txBox="true"/>
          <p:nvPr/>
        </p:nvSpPr>
        <p:spPr>
          <a:xfrm rot="0">
            <a:off x="7972871" y="8407153"/>
            <a:ext cx="3070771" cy="412254"/>
          </a:xfrm>
          <a:prstGeom prst="rect">
            <a:avLst/>
          </a:prstGeom>
        </p:spPr>
        <p:txBody>
          <a:bodyPr anchor="t" rtlCol="false" tIns="0" lIns="0" bIns="0" rIns="0">
            <a:spAutoFit/>
          </a:bodyPr>
          <a:lstStyle/>
          <a:p>
            <a:pPr algn="l">
              <a:lnSpc>
                <a:spcPts val="3000"/>
              </a:lnSpc>
            </a:pPr>
            <a:r>
              <a:rPr lang="en-US" sz="2375" b="true">
                <a:solidFill>
                  <a:srgbClr val="333F70"/>
                </a:solidFill>
                <a:latin typeface="Arimo Bold"/>
                <a:ea typeface="Arimo Bold"/>
                <a:cs typeface="Arimo Bold"/>
                <a:sym typeface="Arimo Bold"/>
              </a:rPr>
              <a:t>Συνείδηση</a:t>
            </a:r>
          </a:p>
        </p:txBody>
      </p:sp>
      <p:sp>
        <p:nvSpPr>
          <p:cNvPr name="TextBox 23" id="23"/>
          <p:cNvSpPr txBox="true"/>
          <p:nvPr/>
        </p:nvSpPr>
        <p:spPr>
          <a:xfrm rot="0">
            <a:off x="7972871" y="8890546"/>
            <a:ext cx="9200258" cy="469255"/>
          </a:xfrm>
          <a:prstGeom prst="rect">
            <a:avLst/>
          </a:prstGeom>
        </p:spPr>
        <p:txBody>
          <a:bodyPr anchor="t" rtlCol="false" tIns="0" lIns="0" bIns="0" rIns="0">
            <a:spAutoFit/>
          </a:bodyPr>
          <a:lstStyle/>
          <a:p>
            <a:pPr algn="l">
              <a:lnSpc>
                <a:spcPts val="3062"/>
              </a:lnSpc>
            </a:pPr>
            <a:r>
              <a:rPr lang="en-US" sz="1874">
                <a:solidFill>
                  <a:srgbClr val="333F70"/>
                </a:solidFill>
                <a:latin typeface="Open Sans"/>
                <a:ea typeface="Open Sans"/>
                <a:cs typeface="Open Sans"/>
                <a:sym typeface="Open Sans"/>
              </a:rPr>
              <a:t>Πώς σχετίζεται ο νους με την ύλη;</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sp>
        <p:nvSpPr>
          <p:cNvPr name="TextBox 6" id="6"/>
          <p:cNvSpPr txBox="true"/>
          <p:nvPr/>
        </p:nvSpPr>
        <p:spPr>
          <a:xfrm rot="0">
            <a:off x="1080046" y="1222921"/>
            <a:ext cx="16127909" cy="1985962"/>
          </a:xfrm>
          <a:prstGeom prst="rect">
            <a:avLst/>
          </a:prstGeom>
        </p:spPr>
        <p:txBody>
          <a:bodyPr anchor="t" rtlCol="false" tIns="0" lIns="0" bIns="0" rIns="0">
            <a:spAutoFit/>
          </a:bodyPr>
          <a:lstStyle/>
          <a:p>
            <a:pPr algn="l">
              <a:lnSpc>
                <a:spcPts val="7562"/>
              </a:lnSpc>
            </a:pPr>
            <a:r>
              <a:rPr lang="en-US" sz="6062" b="true">
                <a:solidFill>
                  <a:srgbClr val="333F70"/>
                </a:solidFill>
                <a:latin typeface="Arimo Bold"/>
                <a:ea typeface="Arimo Bold"/>
                <a:cs typeface="Arimo Bold"/>
                <a:sym typeface="Arimo Bold"/>
              </a:rPr>
              <a:t>Πρακτική Φιλοσοφία: Ηθική, Πολιτική και Αισθητική</a:t>
            </a:r>
          </a:p>
        </p:txBody>
      </p:sp>
      <p:sp>
        <p:nvSpPr>
          <p:cNvPr name="TextBox 7" id="7"/>
          <p:cNvSpPr txBox="true"/>
          <p:nvPr/>
        </p:nvSpPr>
        <p:spPr>
          <a:xfrm rot="0">
            <a:off x="1080046" y="3730824"/>
            <a:ext cx="16127909" cy="2070497"/>
          </a:xfrm>
          <a:prstGeom prst="rect">
            <a:avLst/>
          </a:prstGeom>
        </p:spPr>
        <p:txBody>
          <a:bodyPr anchor="t" rtlCol="false" tIns="0" lIns="0" bIns="0" rIns="0">
            <a:spAutoFit/>
          </a:bodyPr>
          <a:lstStyle/>
          <a:p>
            <a:pPr algn="l">
              <a:lnSpc>
                <a:spcPts val="3875"/>
              </a:lnSpc>
            </a:pPr>
            <a:r>
              <a:rPr lang="en-US" sz="2375">
                <a:solidFill>
                  <a:srgbClr val="333F70"/>
                </a:solidFill>
                <a:latin typeface="Open Sans"/>
                <a:ea typeface="Open Sans"/>
                <a:cs typeface="Open Sans"/>
                <a:sym typeface="Open Sans"/>
              </a:rPr>
              <a:t>Η πρακτική φιλοσοφία ασχολείται με τις αρχές και τις αξίες που καθορίζουν τη ζωή μας και τους όρους οργάνωσής της. Διακρίνεται σε τρεις βασικούς τομείς: την ηθική, την πολιτική φιλοσοφία και την αισθητική. Κάθε ένας από αυτούς τους τομείς εξετάζει διαφορετικές πτυχές της ανθρώπινης δραστηριότητας και εμπειρίας, προσπαθώντας να κατανοήσει και να καθοδηγήσει τις ανθρώπινες πράξεις και αποφάσεις.</a:t>
            </a:r>
          </a:p>
        </p:txBody>
      </p:sp>
      <p:sp>
        <p:nvSpPr>
          <p:cNvPr name="TextBox 8" id="8"/>
          <p:cNvSpPr txBox="true"/>
          <p:nvPr/>
        </p:nvSpPr>
        <p:spPr>
          <a:xfrm rot="0">
            <a:off x="1080046" y="6428334"/>
            <a:ext cx="3857625" cy="510779"/>
          </a:xfrm>
          <a:prstGeom prst="rect">
            <a:avLst/>
          </a:prstGeom>
        </p:spPr>
        <p:txBody>
          <a:bodyPr anchor="t" rtlCol="false" tIns="0" lIns="0" bIns="0" rIns="0">
            <a:spAutoFit/>
          </a:bodyPr>
          <a:lstStyle/>
          <a:p>
            <a:pPr algn="l">
              <a:lnSpc>
                <a:spcPts val="3749"/>
              </a:lnSpc>
            </a:pPr>
            <a:r>
              <a:rPr lang="en-US" sz="3000" b="true">
                <a:solidFill>
                  <a:srgbClr val="333F70"/>
                </a:solidFill>
                <a:latin typeface="Arimo Bold"/>
                <a:ea typeface="Arimo Bold"/>
                <a:cs typeface="Arimo Bold"/>
                <a:sym typeface="Arimo Bold"/>
              </a:rPr>
              <a:t>Ηθική</a:t>
            </a:r>
          </a:p>
        </p:txBody>
      </p:sp>
      <p:sp>
        <p:nvSpPr>
          <p:cNvPr name="TextBox 9" id="9"/>
          <p:cNvSpPr txBox="true"/>
          <p:nvPr/>
        </p:nvSpPr>
        <p:spPr>
          <a:xfrm rot="0">
            <a:off x="1080046" y="7152382"/>
            <a:ext cx="4873526" cy="1576685"/>
          </a:xfrm>
          <a:prstGeom prst="rect">
            <a:avLst/>
          </a:prstGeom>
        </p:spPr>
        <p:txBody>
          <a:bodyPr anchor="t" rtlCol="false" tIns="0" lIns="0" bIns="0" rIns="0">
            <a:spAutoFit/>
          </a:bodyPr>
          <a:lstStyle/>
          <a:p>
            <a:pPr algn="l">
              <a:lnSpc>
                <a:spcPts val="3875"/>
              </a:lnSpc>
            </a:pPr>
            <a:r>
              <a:rPr lang="en-US" sz="2375">
                <a:solidFill>
                  <a:srgbClr val="333F70"/>
                </a:solidFill>
                <a:latin typeface="Open Sans"/>
                <a:ea typeface="Open Sans"/>
                <a:cs typeface="Open Sans"/>
                <a:sym typeface="Open Sans"/>
              </a:rPr>
              <a:t>Εξετάζει τις αξίες και τις αρχές που καθοδηγούν την ανθρώπινη συμπεριφορά.</a:t>
            </a:r>
          </a:p>
        </p:txBody>
      </p:sp>
      <p:sp>
        <p:nvSpPr>
          <p:cNvPr name="TextBox 10" id="10"/>
          <p:cNvSpPr txBox="true"/>
          <p:nvPr/>
        </p:nvSpPr>
        <p:spPr>
          <a:xfrm rot="0">
            <a:off x="6715869" y="6428334"/>
            <a:ext cx="4164211" cy="510779"/>
          </a:xfrm>
          <a:prstGeom prst="rect">
            <a:avLst/>
          </a:prstGeom>
        </p:spPr>
        <p:txBody>
          <a:bodyPr anchor="t" rtlCol="false" tIns="0" lIns="0" bIns="0" rIns="0">
            <a:spAutoFit/>
          </a:bodyPr>
          <a:lstStyle/>
          <a:p>
            <a:pPr algn="l">
              <a:lnSpc>
                <a:spcPts val="3749"/>
              </a:lnSpc>
            </a:pPr>
            <a:r>
              <a:rPr lang="en-US" sz="3000" b="true">
                <a:solidFill>
                  <a:srgbClr val="333F70"/>
                </a:solidFill>
                <a:latin typeface="Arimo Bold"/>
                <a:ea typeface="Arimo Bold"/>
                <a:cs typeface="Arimo Bold"/>
                <a:sym typeface="Arimo Bold"/>
              </a:rPr>
              <a:t>Πολιτική Φιλοσοφία</a:t>
            </a:r>
          </a:p>
        </p:txBody>
      </p:sp>
      <p:sp>
        <p:nvSpPr>
          <p:cNvPr name="TextBox 11" id="11"/>
          <p:cNvSpPr txBox="true"/>
          <p:nvPr/>
        </p:nvSpPr>
        <p:spPr>
          <a:xfrm rot="0">
            <a:off x="6715869" y="7152382"/>
            <a:ext cx="4873526" cy="1576685"/>
          </a:xfrm>
          <a:prstGeom prst="rect">
            <a:avLst/>
          </a:prstGeom>
        </p:spPr>
        <p:txBody>
          <a:bodyPr anchor="t" rtlCol="false" tIns="0" lIns="0" bIns="0" rIns="0">
            <a:spAutoFit/>
          </a:bodyPr>
          <a:lstStyle/>
          <a:p>
            <a:pPr algn="l">
              <a:lnSpc>
                <a:spcPts val="3875"/>
              </a:lnSpc>
            </a:pPr>
            <a:r>
              <a:rPr lang="en-US" sz="2375">
                <a:solidFill>
                  <a:srgbClr val="333F70"/>
                </a:solidFill>
                <a:latin typeface="Open Sans"/>
                <a:ea typeface="Open Sans"/>
                <a:cs typeface="Open Sans"/>
                <a:sym typeface="Open Sans"/>
              </a:rPr>
              <a:t>Ασχολείται με τη δομή και οργάνωση της κοινωνίας και του κράτους.</a:t>
            </a:r>
          </a:p>
        </p:txBody>
      </p:sp>
      <p:sp>
        <p:nvSpPr>
          <p:cNvPr name="TextBox 12" id="12"/>
          <p:cNvSpPr txBox="true"/>
          <p:nvPr/>
        </p:nvSpPr>
        <p:spPr>
          <a:xfrm rot="0">
            <a:off x="12351692" y="6428334"/>
            <a:ext cx="3857625" cy="510779"/>
          </a:xfrm>
          <a:prstGeom prst="rect">
            <a:avLst/>
          </a:prstGeom>
        </p:spPr>
        <p:txBody>
          <a:bodyPr anchor="t" rtlCol="false" tIns="0" lIns="0" bIns="0" rIns="0">
            <a:spAutoFit/>
          </a:bodyPr>
          <a:lstStyle/>
          <a:p>
            <a:pPr algn="l">
              <a:lnSpc>
                <a:spcPts val="3749"/>
              </a:lnSpc>
            </a:pPr>
            <a:r>
              <a:rPr lang="en-US" sz="3000" b="true">
                <a:solidFill>
                  <a:srgbClr val="333F70"/>
                </a:solidFill>
                <a:latin typeface="Arimo Bold"/>
                <a:ea typeface="Arimo Bold"/>
                <a:cs typeface="Arimo Bold"/>
                <a:sym typeface="Arimo Bold"/>
              </a:rPr>
              <a:t>Αισθητική</a:t>
            </a:r>
          </a:p>
        </p:txBody>
      </p:sp>
      <p:sp>
        <p:nvSpPr>
          <p:cNvPr name="TextBox 13" id="13"/>
          <p:cNvSpPr txBox="true"/>
          <p:nvPr/>
        </p:nvSpPr>
        <p:spPr>
          <a:xfrm rot="0">
            <a:off x="12351692" y="7152382"/>
            <a:ext cx="4873526" cy="1082874"/>
          </a:xfrm>
          <a:prstGeom prst="rect">
            <a:avLst/>
          </a:prstGeom>
        </p:spPr>
        <p:txBody>
          <a:bodyPr anchor="t" rtlCol="false" tIns="0" lIns="0" bIns="0" rIns="0">
            <a:spAutoFit/>
          </a:bodyPr>
          <a:lstStyle/>
          <a:p>
            <a:pPr algn="l">
              <a:lnSpc>
                <a:spcPts val="3875"/>
              </a:lnSpc>
            </a:pPr>
            <a:r>
              <a:rPr lang="en-US" sz="2375">
                <a:solidFill>
                  <a:srgbClr val="333F70"/>
                </a:solidFill>
                <a:latin typeface="Open Sans"/>
                <a:ea typeface="Open Sans"/>
                <a:cs typeface="Open Sans"/>
                <a:sym typeface="Open Sans"/>
              </a:rPr>
              <a:t>Μελετά τη φύση της ομορφιάς και της τέχνης.</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sp>
        <p:nvSpPr>
          <p:cNvPr name="Freeform 6" id="6" descr="preencoded.png"/>
          <p:cNvSpPr/>
          <p:nvPr/>
        </p:nvSpPr>
        <p:spPr>
          <a:xfrm flipH="false" flipV="false" rot="0">
            <a:off x="717797" y="4024461"/>
            <a:ext cx="512712" cy="512712"/>
          </a:xfrm>
          <a:custGeom>
            <a:avLst/>
            <a:gdLst/>
            <a:ahLst/>
            <a:cxnLst/>
            <a:rect r="r" b="b" t="t" l="l"/>
            <a:pathLst>
              <a:path h="512712" w="512712">
                <a:moveTo>
                  <a:pt x="0" y="0"/>
                </a:moveTo>
                <a:lnTo>
                  <a:pt x="512713" y="0"/>
                </a:lnTo>
                <a:lnTo>
                  <a:pt x="512713" y="512713"/>
                </a:lnTo>
                <a:lnTo>
                  <a:pt x="0" y="512713"/>
                </a:lnTo>
                <a:lnTo>
                  <a:pt x="0" y="0"/>
                </a:lnTo>
                <a:close/>
              </a:path>
            </a:pathLst>
          </a:custGeom>
          <a:blipFill>
            <a:blip r:embed="rId3"/>
            <a:stretch>
              <a:fillRect l="0" t="0" r="0" b="0"/>
            </a:stretch>
          </a:blipFill>
        </p:spPr>
      </p:sp>
      <p:sp>
        <p:nvSpPr>
          <p:cNvPr name="Freeform 7" id="7" descr="preencoded.png"/>
          <p:cNvSpPr/>
          <p:nvPr/>
        </p:nvSpPr>
        <p:spPr>
          <a:xfrm flipH="false" flipV="false" rot="0">
            <a:off x="717797" y="6128891"/>
            <a:ext cx="512712" cy="512712"/>
          </a:xfrm>
          <a:custGeom>
            <a:avLst/>
            <a:gdLst/>
            <a:ahLst/>
            <a:cxnLst/>
            <a:rect r="r" b="b" t="t" l="l"/>
            <a:pathLst>
              <a:path h="512712" w="512712">
                <a:moveTo>
                  <a:pt x="0" y="0"/>
                </a:moveTo>
                <a:lnTo>
                  <a:pt x="512713" y="0"/>
                </a:lnTo>
                <a:lnTo>
                  <a:pt x="512713" y="512713"/>
                </a:lnTo>
                <a:lnTo>
                  <a:pt x="0" y="512713"/>
                </a:lnTo>
                <a:lnTo>
                  <a:pt x="0" y="0"/>
                </a:lnTo>
                <a:close/>
              </a:path>
            </a:pathLst>
          </a:custGeom>
          <a:blipFill>
            <a:blip r:embed="rId4"/>
            <a:stretch>
              <a:fillRect l="0" t="0" r="0" b="0"/>
            </a:stretch>
          </a:blipFill>
        </p:spPr>
      </p:sp>
      <p:sp>
        <p:nvSpPr>
          <p:cNvPr name="Freeform 8" id="8" descr="preencoded.png"/>
          <p:cNvSpPr/>
          <p:nvPr/>
        </p:nvSpPr>
        <p:spPr>
          <a:xfrm flipH="false" flipV="false" rot="0">
            <a:off x="717797" y="8233321"/>
            <a:ext cx="512712" cy="512712"/>
          </a:xfrm>
          <a:custGeom>
            <a:avLst/>
            <a:gdLst/>
            <a:ahLst/>
            <a:cxnLst/>
            <a:rect r="r" b="b" t="t" l="l"/>
            <a:pathLst>
              <a:path h="512712" w="512712">
                <a:moveTo>
                  <a:pt x="0" y="0"/>
                </a:moveTo>
                <a:lnTo>
                  <a:pt x="512713" y="0"/>
                </a:lnTo>
                <a:lnTo>
                  <a:pt x="512713" y="512713"/>
                </a:lnTo>
                <a:lnTo>
                  <a:pt x="0" y="512713"/>
                </a:lnTo>
                <a:lnTo>
                  <a:pt x="0" y="0"/>
                </a:lnTo>
                <a:close/>
              </a:path>
            </a:pathLst>
          </a:custGeom>
          <a:blipFill>
            <a:blip r:embed="rId5"/>
            <a:stretch>
              <a:fillRect l="0" t="0" r="0" b="0"/>
            </a:stretch>
          </a:blipFill>
        </p:spPr>
      </p:sp>
      <p:sp>
        <p:nvSpPr>
          <p:cNvPr name="Freeform 9" id="9"/>
          <p:cNvSpPr/>
          <p:nvPr/>
        </p:nvSpPr>
        <p:spPr>
          <a:xfrm flipH="false" flipV="false" rot="0">
            <a:off x="6424294" y="3300875"/>
            <a:ext cx="5970671" cy="5970671"/>
          </a:xfrm>
          <a:custGeom>
            <a:avLst/>
            <a:gdLst/>
            <a:ahLst/>
            <a:cxnLst/>
            <a:rect r="r" b="b" t="t" l="l"/>
            <a:pathLst>
              <a:path h="5970671" w="5970671">
                <a:moveTo>
                  <a:pt x="0" y="0"/>
                </a:moveTo>
                <a:lnTo>
                  <a:pt x="5970671" y="0"/>
                </a:lnTo>
                <a:lnTo>
                  <a:pt x="5970671" y="5970671"/>
                </a:lnTo>
                <a:lnTo>
                  <a:pt x="0" y="5970671"/>
                </a:lnTo>
                <a:lnTo>
                  <a:pt x="0" y="0"/>
                </a:lnTo>
                <a:close/>
              </a:path>
            </a:pathLst>
          </a:custGeom>
          <a:blipFill>
            <a:blip r:embed="rId6"/>
            <a:stretch>
              <a:fillRect l="0" t="0" r="0" b="0"/>
            </a:stretch>
          </a:blipFill>
        </p:spPr>
      </p:sp>
      <p:sp>
        <p:nvSpPr>
          <p:cNvPr name="Freeform 10" id="10"/>
          <p:cNvSpPr/>
          <p:nvPr/>
        </p:nvSpPr>
        <p:spPr>
          <a:xfrm flipH="false" flipV="false" rot="0">
            <a:off x="10712201" y="4098577"/>
            <a:ext cx="7566749" cy="6053399"/>
          </a:xfrm>
          <a:custGeom>
            <a:avLst/>
            <a:gdLst/>
            <a:ahLst/>
            <a:cxnLst/>
            <a:rect r="r" b="b" t="t" l="l"/>
            <a:pathLst>
              <a:path h="6053399" w="7566749">
                <a:moveTo>
                  <a:pt x="0" y="0"/>
                </a:moveTo>
                <a:lnTo>
                  <a:pt x="7566749" y="0"/>
                </a:lnTo>
                <a:lnTo>
                  <a:pt x="7566749" y="6053400"/>
                </a:lnTo>
                <a:lnTo>
                  <a:pt x="0" y="6053400"/>
                </a:lnTo>
                <a:lnTo>
                  <a:pt x="0" y="0"/>
                </a:lnTo>
                <a:close/>
              </a:path>
            </a:pathLst>
          </a:custGeom>
          <a:blipFill>
            <a:blip r:embed="rId7"/>
            <a:stretch>
              <a:fillRect l="0" t="0" r="0" b="0"/>
            </a:stretch>
          </a:blipFill>
        </p:spPr>
      </p:sp>
      <p:sp>
        <p:nvSpPr>
          <p:cNvPr name="TextBox 11" id="11"/>
          <p:cNvSpPr txBox="true"/>
          <p:nvPr/>
        </p:nvSpPr>
        <p:spPr>
          <a:xfrm rot="0">
            <a:off x="678500" y="1150391"/>
            <a:ext cx="12698997" cy="641350"/>
          </a:xfrm>
          <a:prstGeom prst="rect">
            <a:avLst/>
          </a:prstGeom>
        </p:spPr>
        <p:txBody>
          <a:bodyPr anchor="t" rtlCol="false" tIns="0" lIns="0" bIns="0" rIns="0">
            <a:spAutoFit/>
          </a:bodyPr>
          <a:lstStyle/>
          <a:p>
            <a:pPr algn="l">
              <a:lnSpc>
                <a:spcPts val="5000"/>
              </a:lnSpc>
            </a:pPr>
            <a:r>
              <a:rPr lang="en-US" sz="4000" b="true">
                <a:solidFill>
                  <a:srgbClr val="333F70"/>
                </a:solidFill>
                <a:latin typeface="Arimo Bold"/>
                <a:ea typeface="Arimo Bold"/>
                <a:cs typeface="Arimo Bold"/>
                <a:sym typeface="Arimo Bold"/>
              </a:rPr>
              <a:t>Ηθική Φιλοσοφία: Η Αναζήτηση της Ευδαιμονίας</a:t>
            </a:r>
          </a:p>
        </p:txBody>
      </p:sp>
      <p:sp>
        <p:nvSpPr>
          <p:cNvPr name="TextBox 12" id="12"/>
          <p:cNvSpPr txBox="true"/>
          <p:nvPr/>
        </p:nvSpPr>
        <p:spPr>
          <a:xfrm rot="0">
            <a:off x="717797" y="2087016"/>
            <a:ext cx="16079738" cy="950913"/>
          </a:xfrm>
          <a:prstGeom prst="rect">
            <a:avLst/>
          </a:prstGeom>
        </p:spPr>
        <p:txBody>
          <a:bodyPr anchor="t" rtlCol="false" tIns="0" lIns="0" bIns="0" rIns="0">
            <a:spAutoFit/>
          </a:bodyPr>
          <a:lstStyle/>
          <a:p>
            <a:pPr algn="l">
              <a:lnSpc>
                <a:spcPts val="2562"/>
              </a:lnSpc>
            </a:pPr>
            <a:r>
              <a:rPr lang="en-US" sz="1562">
                <a:solidFill>
                  <a:srgbClr val="333F70"/>
                </a:solidFill>
                <a:latin typeface="Open Sans"/>
                <a:ea typeface="Open Sans"/>
                <a:cs typeface="Open Sans"/>
                <a:sym typeface="Open Sans"/>
              </a:rPr>
              <a:t>Η ηθική φιλοσοφία είναι ο κλάδος που ασχολείται με τις αξίες και τις αρχές που καθοδηγούν την ανθρώπινη συμπεριφορά. Στόχος της είναι να προσδιορίσει τι είναι ηθικά σωστό ή λάθος και πώς ο άνθρωπος μπορεί να επιτύχει την ευδαιμονία. Εξετάζει ερωτήματα όπως: "Τι κάνει μια πράξη ηθική;", "Ποιες είναι οι ηθικές μας υποχρεώσεις προς τους άλλους;" και "Πώς μπορούμε να ζήσουμε μια καλή ζωή;".</a:t>
            </a:r>
          </a:p>
        </p:txBody>
      </p:sp>
      <p:sp>
        <p:nvSpPr>
          <p:cNvPr name="TextBox 13" id="13"/>
          <p:cNvSpPr txBox="true"/>
          <p:nvPr/>
        </p:nvSpPr>
        <p:spPr>
          <a:xfrm rot="0">
            <a:off x="717797" y="4723210"/>
            <a:ext cx="2563714" cy="339477"/>
          </a:xfrm>
          <a:prstGeom prst="rect">
            <a:avLst/>
          </a:prstGeom>
        </p:spPr>
        <p:txBody>
          <a:bodyPr anchor="t" rtlCol="false" tIns="0" lIns="0" bIns="0" rIns="0">
            <a:spAutoFit/>
          </a:bodyPr>
          <a:lstStyle/>
          <a:p>
            <a:pPr algn="l">
              <a:lnSpc>
                <a:spcPts val="2500"/>
              </a:lnSpc>
            </a:pPr>
            <a:r>
              <a:rPr lang="en-US" sz="2000" b="true">
                <a:solidFill>
                  <a:srgbClr val="333F70"/>
                </a:solidFill>
                <a:latin typeface="Arimo Bold"/>
                <a:ea typeface="Arimo Bold"/>
                <a:cs typeface="Arimo Bold"/>
                <a:sym typeface="Arimo Bold"/>
              </a:rPr>
              <a:t>Δικαιοσύνη</a:t>
            </a:r>
          </a:p>
        </p:txBody>
      </p:sp>
      <p:sp>
        <p:nvSpPr>
          <p:cNvPr name="TextBox 14" id="14"/>
          <p:cNvSpPr txBox="true"/>
          <p:nvPr/>
        </p:nvSpPr>
        <p:spPr>
          <a:xfrm rot="0">
            <a:off x="717797" y="5118944"/>
            <a:ext cx="9994404" cy="394692"/>
          </a:xfrm>
          <a:prstGeom prst="rect">
            <a:avLst/>
          </a:prstGeom>
        </p:spPr>
        <p:txBody>
          <a:bodyPr anchor="t" rtlCol="false" tIns="0" lIns="0" bIns="0" rIns="0">
            <a:spAutoFit/>
          </a:bodyPr>
          <a:lstStyle/>
          <a:p>
            <a:pPr algn="l">
              <a:lnSpc>
                <a:spcPts val="2562"/>
              </a:lnSpc>
            </a:pPr>
            <a:r>
              <a:rPr lang="en-US" sz="1562">
                <a:solidFill>
                  <a:srgbClr val="333F70"/>
                </a:solidFill>
                <a:latin typeface="Open Sans"/>
                <a:ea typeface="Open Sans"/>
                <a:cs typeface="Open Sans"/>
                <a:sym typeface="Open Sans"/>
              </a:rPr>
              <a:t>Η ισότιμη μεταχείριση όλων των ανθρώπων.</a:t>
            </a:r>
          </a:p>
        </p:txBody>
      </p:sp>
      <p:sp>
        <p:nvSpPr>
          <p:cNvPr name="TextBox 15" id="15"/>
          <p:cNvSpPr txBox="true"/>
          <p:nvPr/>
        </p:nvSpPr>
        <p:spPr>
          <a:xfrm rot="0">
            <a:off x="717797" y="6827639"/>
            <a:ext cx="2563714" cy="339478"/>
          </a:xfrm>
          <a:prstGeom prst="rect">
            <a:avLst/>
          </a:prstGeom>
        </p:spPr>
        <p:txBody>
          <a:bodyPr anchor="t" rtlCol="false" tIns="0" lIns="0" bIns="0" rIns="0">
            <a:spAutoFit/>
          </a:bodyPr>
          <a:lstStyle/>
          <a:p>
            <a:pPr algn="l">
              <a:lnSpc>
                <a:spcPts val="2500"/>
              </a:lnSpc>
            </a:pPr>
            <a:r>
              <a:rPr lang="en-US" sz="2000" b="true">
                <a:solidFill>
                  <a:srgbClr val="333F70"/>
                </a:solidFill>
                <a:latin typeface="Arimo Bold"/>
                <a:ea typeface="Arimo Bold"/>
                <a:cs typeface="Arimo Bold"/>
                <a:sym typeface="Arimo Bold"/>
              </a:rPr>
              <a:t>Συμπόνια</a:t>
            </a:r>
          </a:p>
        </p:txBody>
      </p:sp>
      <p:sp>
        <p:nvSpPr>
          <p:cNvPr name="TextBox 16" id="16"/>
          <p:cNvSpPr txBox="true"/>
          <p:nvPr/>
        </p:nvSpPr>
        <p:spPr>
          <a:xfrm rot="0">
            <a:off x="717797" y="7223372"/>
            <a:ext cx="9994404" cy="394692"/>
          </a:xfrm>
          <a:prstGeom prst="rect">
            <a:avLst/>
          </a:prstGeom>
        </p:spPr>
        <p:txBody>
          <a:bodyPr anchor="t" rtlCol="false" tIns="0" lIns="0" bIns="0" rIns="0">
            <a:spAutoFit/>
          </a:bodyPr>
          <a:lstStyle/>
          <a:p>
            <a:pPr algn="l">
              <a:lnSpc>
                <a:spcPts val="2562"/>
              </a:lnSpc>
            </a:pPr>
            <a:r>
              <a:rPr lang="en-US" sz="1562">
                <a:solidFill>
                  <a:srgbClr val="333F70"/>
                </a:solidFill>
                <a:latin typeface="Open Sans"/>
                <a:ea typeface="Open Sans"/>
                <a:cs typeface="Open Sans"/>
                <a:sym typeface="Open Sans"/>
              </a:rPr>
              <a:t>Η κατανόηση και φροντίδα για τους άλλους.</a:t>
            </a:r>
          </a:p>
        </p:txBody>
      </p:sp>
      <p:sp>
        <p:nvSpPr>
          <p:cNvPr name="TextBox 17" id="17"/>
          <p:cNvSpPr txBox="true"/>
          <p:nvPr/>
        </p:nvSpPr>
        <p:spPr>
          <a:xfrm rot="0">
            <a:off x="717797" y="8932069"/>
            <a:ext cx="2563714" cy="339478"/>
          </a:xfrm>
          <a:prstGeom prst="rect">
            <a:avLst/>
          </a:prstGeom>
        </p:spPr>
        <p:txBody>
          <a:bodyPr anchor="t" rtlCol="false" tIns="0" lIns="0" bIns="0" rIns="0">
            <a:spAutoFit/>
          </a:bodyPr>
          <a:lstStyle/>
          <a:p>
            <a:pPr algn="l">
              <a:lnSpc>
                <a:spcPts val="2500"/>
              </a:lnSpc>
            </a:pPr>
            <a:r>
              <a:rPr lang="en-US" sz="2000" b="true">
                <a:solidFill>
                  <a:srgbClr val="333F70"/>
                </a:solidFill>
                <a:latin typeface="Arimo Bold"/>
                <a:ea typeface="Arimo Bold"/>
                <a:cs typeface="Arimo Bold"/>
                <a:sym typeface="Arimo Bold"/>
              </a:rPr>
              <a:t>Ακεραιότητα</a:t>
            </a:r>
          </a:p>
        </p:txBody>
      </p:sp>
      <p:sp>
        <p:nvSpPr>
          <p:cNvPr name="TextBox 18" id="18"/>
          <p:cNvSpPr txBox="true"/>
          <p:nvPr/>
        </p:nvSpPr>
        <p:spPr>
          <a:xfrm rot="0">
            <a:off x="717797" y="9327803"/>
            <a:ext cx="9994404" cy="394692"/>
          </a:xfrm>
          <a:prstGeom prst="rect">
            <a:avLst/>
          </a:prstGeom>
        </p:spPr>
        <p:txBody>
          <a:bodyPr anchor="t" rtlCol="false" tIns="0" lIns="0" bIns="0" rIns="0">
            <a:spAutoFit/>
          </a:bodyPr>
          <a:lstStyle/>
          <a:p>
            <a:pPr algn="l">
              <a:lnSpc>
                <a:spcPts val="2562"/>
              </a:lnSpc>
            </a:pPr>
            <a:r>
              <a:rPr lang="en-US" sz="1562">
                <a:solidFill>
                  <a:srgbClr val="333F70"/>
                </a:solidFill>
                <a:latin typeface="Open Sans"/>
                <a:ea typeface="Open Sans"/>
                <a:cs typeface="Open Sans"/>
                <a:sym typeface="Open Sans"/>
              </a:rPr>
              <a:t>Η συνέπεια μεταξύ λόγων και πράξεων.</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sp>
        <p:nvSpPr>
          <p:cNvPr name="Freeform 6" id="6" descr="preencoded.png"/>
          <p:cNvSpPr/>
          <p:nvPr/>
        </p:nvSpPr>
        <p:spPr>
          <a:xfrm flipH="false" flipV="false" rot="0">
            <a:off x="0" y="0"/>
            <a:ext cx="18288000" cy="2839045"/>
          </a:xfrm>
          <a:custGeom>
            <a:avLst/>
            <a:gdLst/>
            <a:ahLst/>
            <a:cxnLst/>
            <a:rect r="r" b="b" t="t" l="l"/>
            <a:pathLst>
              <a:path h="2839045" w="18288000">
                <a:moveTo>
                  <a:pt x="0" y="0"/>
                </a:moveTo>
                <a:lnTo>
                  <a:pt x="18288000" y="0"/>
                </a:lnTo>
                <a:lnTo>
                  <a:pt x="18288000" y="2839045"/>
                </a:lnTo>
                <a:lnTo>
                  <a:pt x="0" y="2839045"/>
                </a:lnTo>
                <a:lnTo>
                  <a:pt x="0" y="0"/>
                </a:lnTo>
                <a:close/>
              </a:path>
            </a:pathLst>
          </a:custGeom>
          <a:blipFill>
            <a:blip r:embed="rId3"/>
            <a:stretch>
              <a:fillRect l="-53" t="0" r="-53" b="-7810"/>
            </a:stretch>
          </a:blipFill>
        </p:spPr>
      </p:sp>
      <p:sp>
        <p:nvSpPr>
          <p:cNvPr name="Freeform 7" id="7" descr="preencoded.png"/>
          <p:cNvSpPr/>
          <p:nvPr/>
        </p:nvSpPr>
        <p:spPr>
          <a:xfrm flipH="false" flipV="false" rot="0">
            <a:off x="856952" y="6708874"/>
            <a:ext cx="5524649" cy="979437"/>
          </a:xfrm>
          <a:custGeom>
            <a:avLst/>
            <a:gdLst/>
            <a:ahLst/>
            <a:cxnLst/>
            <a:rect r="r" b="b" t="t" l="l"/>
            <a:pathLst>
              <a:path h="979437" w="5524649">
                <a:moveTo>
                  <a:pt x="0" y="0"/>
                </a:moveTo>
                <a:lnTo>
                  <a:pt x="5524649" y="0"/>
                </a:lnTo>
                <a:lnTo>
                  <a:pt x="5524649" y="979437"/>
                </a:lnTo>
                <a:lnTo>
                  <a:pt x="0" y="979437"/>
                </a:lnTo>
                <a:lnTo>
                  <a:pt x="0" y="0"/>
                </a:lnTo>
                <a:close/>
              </a:path>
            </a:pathLst>
          </a:custGeom>
          <a:blipFill>
            <a:blip r:embed="rId4"/>
            <a:stretch>
              <a:fillRect l="0" t="-84" r="0" b="-84"/>
            </a:stretch>
          </a:blipFill>
        </p:spPr>
      </p:sp>
      <p:sp>
        <p:nvSpPr>
          <p:cNvPr name="Freeform 8" id="8" descr="preencoded.png"/>
          <p:cNvSpPr/>
          <p:nvPr/>
        </p:nvSpPr>
        <p:spPr>
          <a:xfrm flipH="false" flipV="false" rot="0">
            <a:off x="6381601" y="6708874"/>
            <a:ext cx="5524649" cy="979437"/>
          </a:xfrm>
          <a:custGeom>
            <a:avLst/>
            <a:gdLst/>
            <a:ahLst/>
            <a:cxnLst/>
            <a:rect r="r" b="b" t="t" l="l"/>
            <a:pathLst>
              <a:path h="979437" w="5524649">
                <a:moveTo>
                  <a:pt x="0" y="0"/>
                </a:moveTo>
                <a:lnTo>
                  <a:pt x="5524649" y="0"/>
                </a:lnTo>
                <a:lnTo>
                  <a:pt x="5524649" y="979437"/>
                </a:lnTo>
                <a:lnTo>
                  <a:pt x="0" y="979437"/>
                </a:lnTo>
                <a:lnTo>
                  <a:pt x="0" y="0"/>
                </a:lnTo>
                <a:close/>
              </a:path>
            </a:pathLst>
          </a:custGeom>
          <a:blipFill>
            <a:blip r:embed="rId5"/>
            <a:stretch>
              <a:fillRect l="0" t="-84" r="0" b="-84"/>
            </a:stretch>
          </a:blipFill>
        </p:spPr>
      </p:sp>
      <p:sp>
        <p:nvSpPr>
          <p:cNvPr name="Freeform 9" id="9" descr="preencoded.png"/>
          <p:cNvSpPr/>
          <p:nvPr/>
        </p:nvSpPr>
        <p:spPr>
          <a:xfrm flipH="false" flipV="false" rot="0">
            <a:off x="11906250" y="6708874"/>
            <a:ext cx="5524649" cy="979437"/>
          </a:xfrm>
          <a:custGeom>
            <a:avLst/>
            <a:gdLst/>
            <a:ahLst/>
            <a:cxnLst/>
            <a:rect r="r" b="b" t="t" l="l"/>
            <a:pathLst>
              <a:path h="979437" w="5524649">
                <a:moveTo>
                  <a:pt x="0" y="0"/>
                </a:moveTo>
                <a:lnTo>
                  <a:pt x="5524649" y="0"/>
                </a:lnTo>
                <a:lnTo>
                  <a:pt x="5524649" y="979437"/>
                </a:lnTo>
                <a:lnTo>
                  <a:pt x="0" y="979437"/>
                </a:lnTo>
                <a:lnTo>
                  <a:pt x="0" y="0"/>
                </a:lnTo>
                <a:close/>
              </a:path>
            </a:pathLst>
          </a:custGeom>
          <a:blipFill>
            <a:blip r:embed="rId6"/>
            <a:stretch>
              <a:fillRect l="0" t="-84" r="0" b="-84"/>
            </a:stretch>
          </a:blipFill>
        </p:spPr>
      </p:sp>
      <p:sp>
        <p:nvSpPr>
          <p:cNvPr name="Freeform 10" id="10"/>
          <p:cNvSpPr/>
          <p:nvPr/>
        </p:nvSpPr>
        <p:spPr>
          <a:xfrm flipH="false" flipV="false" rot="0">
            <a:off x="-74" y="-1074850"/>
            <a:ext cx="18288074" cy="4437770"/>
          </a:xfrm>
          <a:custGeom>
            <a:avLst/>
            <a:gdLst/>
            <a:ahLst/>
            <a:cxnLst/>
            <a:rect r="r" b="b" t="t" l="l"/>
            <a:pathLst>
              <a:path h="4437770" w="18288074">
                <a:moveTo>
                  <a:pt x="0" y="0"/>
                </a:moveTo>
                <a:lnTo>
                  <a:pt x="18288074" y="0"/>
                </a:lnTo>
                <a:lnTo>
                  <a:pt x="18288074" y="4437770"/>
                </a:lnTo>
                <a:lnTo>
                  <a:pt x="0" y="4437770"/>
                </a:lnTo>
                <a:lnTo>
                  <a:pt x="0" y="0"/>
                </a:lnTo>
                <a:close/>
              </a:path>
            </a:pathLst>
          </a:custGeom>
          <a:blipFill>
            <a:blip r:embed="rId7"/>
            <a:stretch>
              <a:fillRect l="0" t="0" r="0" b="-133351"/>
            </a:stretch>
          </a:blipFill>
        </p:spPr>
      </p:sp>
      <p:sp>
        <p:nvSpPr>
          <p:cNvPr name="TextBox 11" id="11"/>
          <p:cNvSpPr txBox="true"/>
          <p:nvPr/>
        </p:nvSpPr>
        <p:spPr>
          <a:xfrm rot="0">
            <a:off x="856952" y="3686770"/>
            <a:ext cx="15689164" cy="812750"/>
          </a:xfrm>
          <a:prstGeom prst="rect">
            <a:avLst/>
          </a:prstGeom>
        </p:spPr>
        <p:txBody>
          <a:bodyPr anchor="t" rtlCol="false" tIns="0" lIns="0" bIns="0" rIns="0">
            <a:spAutoFit/>
          </a:bodyPr>
          <a:lstStyle/>
          <a:p>
            <a:pPr algn="l">
              <a:lnSpc>
                <a:spcPts val="6000"/>
              </a:lnSpc>
            </a:pPr>
            <a:r>
              <a:rPr lang="en-US" sz="4812" b="true">
                <a:solidFill>
                  <a:srgbClr val="333F70"/>
                </a:solidFill>
                <a:latin typeface="Arimo Bold"/>
                <a:ea typeface="Arimo Bold"/>
                <a:cs typeface="Arimo Bold"/>
                <a:sym typeface="Arimo Bold"/>
              </a:rPr>
              <a:t>Πολιτική Φιλοσοφία: Η Οργάνωση της Κοινωνίας</a:t>
            </a:r>
          </a:p>
        </p:txBody>
      </p:sp>
      <p:sp>
        <p:nvSpPr>
          <p:cNvPr name="TextBox 12" id="12"/>
          <p:cNvSpPr txBox="true"/>
          <p:nvPr/>
        </p:nvSpPr>
        <p:spPr>
          <a:xfrm rot="0">
            <a:off x="856952" y="4790480"/>
            <a:ext cx="16574095" cy="1643062"/>
          </a:xfrm>
          <a:prstGeom prst="rect">
            <a:avLst/>
          </a:prstGeom>
        </p:spPr>
        <p:txBody>
          <a:bodyPr anchor="t" rtlCol="false" tIns="0" lIns="0" bIns="0" rIns="0">
            <a:spAutoFit/>
          </a:bodyPr>
          <a:lstStyle/>
          <a:p>
            <a:pPr algn="l">
              <a:lnSpc>
                <a:spcPts val="3062"/>
              </a:lnSpc>
            </a:pPr>
            <a:r>
              <a:rPr lang="en-US" sz="1874">
                <a:solidFill>
                  <a:srgbClr val="333F70"/>
                </a:solidFill>
                <a:latin typeface="Open Sans"/>
                <a:ea typeface="Open Sans"/>
                <a:cs typeface="Open Sans"/>
                <a:sym typeface="Open Sans"/>
              </a:rPr>
              <a:t>Η πολιτική φιλοσοφία αποτελεί προέκταση της ηθικής φιλοσοφίας και ασχολείται με την οργάνωση της κοινωνίας και του κράτους. Εξετάζει ερωτήματα όπως: "Ποιοι θεσμοί και ποιες κοινωνικές αξίες πρέπει να καθιερωθούν στις πολιτείες, ώστε ο άνθρωπος να είναι ευτυχής;". Η πολιτική φιλοσοφία προσπαθεί να καθορίσει τις βέλτιστες μορφές διακυβέρνησης, τα δικαιώματα και τις υποχρεώσεις των πολιτών, καθώς και τη φύση της δικαιοσύνης και της ελευθερίας.</a:t>
            </a:r>
          </a:p>
        </p:txBody>
      </p:sp>
      <p:sp>
        <p:nvSpPr>
          <p:cNvPr name="TextBox 13" id="13"/>
          <p:cNvSpPr txBox="true"/>
          <p:nvPr/>
        </p:nvSpPr>
        <p:spPr>
          <a:xfrm rot="0">
            <a:off x="1101775" y="8026896"/>
            <a:ext cx="3060799" cy="411212"/>
          </a:xfrm>
          <a:prstGeom prst="rect">
            <a:avLst/>
          </a:prstGeom>
        </p:spPr>
        <p:txBody>
          <a:bodyPr anchor="t" rtlCol="false" tIns="0" lIns="0" bIns="0" rIns="0">
            <a:spAutoFit/>
          </a:bodyPr>
          <a:lstStyle/>
          <a:p>
            <a:pPr algn="l">
              <a:lnSpc>
                <a:spcPts val="3000"/>
              </a:lnSpc>
            </a:pPr>
            <a:r>
              <a:rPr lang="en-US" sz="2375" b="true">
                <a:solidFill>
                  <a:srgbClr val="333F70"/>
                </a:solidFill>
                <a:latin typeface="Arimo Bold"/>
                <a:ea typeface="Arimo Bold"/>
                <a:cs typeface="Arimo Bold"/>
                <a:sym typeface="Arimo Bold"/>
              </a:rPr>
              <a:t>Θεωρία</a:t>
            </a:r>
          </a:p>
        </p:txBody>
      </p:sp>
      <p:sp>
        <p:nvSpPr>
          <p:cNvPr name="TextBox 14" id="14"/>
          <p:cNvSpPr txBox="true"/>
          <p:nvPr/>
        </p:nvSpPr>
        <p:spPr>
          <a:xfrm rot="0">
            <a:off x="1101775" y="8508801"/>
            <a:ext cx="5035004" cy="467916"/>
          </a:xfrm>
          <a:prstGeom prst="rect">
            <a:avLst/>
          </a:prstGeom>
        </p:spPr>
        <p:txBody>
          <a:bodyPr anchor="t" rtlCol="false" tIns="0" lIns="0" bIns="0" rIns="0">
            <a:spAutoFit/>
          </a:bodyPr>
          <a:lstStyle/>
          <a:p>
            <a:pPr algn="l">
              <a:lnSpc>
                <a:spcPts val="3062"/>
              </a:lnSpc>
            </a:pPr>
            <a:r>
              <a:rPr lang="en-US" sz="1874">
                <a:solidFill>
                  <a:srgbClr val="333F70"/>
                </a:solidFill>
                <a:latin typeface="Open Sans"/>
                <a:ea typeface="Open Sans"/>
                <a:cs typeface="Open Sans"/>
                <a:sym typeface="Open Sans"/>
              </a:rPr>
              <a:t>Ανάπτυξη πολιτικών ιδεών και αρχών.</a:t>
            </a:r>
          </a:p>
        </p:txBody>
      </p:sp>
      <p:sp>
        <p:nvSpPr>
          <p:cNvPr name="TextBox 15" id="15"/>
          <p:cNvSpPr txBox="true"/>
          <p:nvPr/>
        </p:nvSpPr>
        <p:spPr>
          <a:xfrm rot="0">
            <a:off x="6626424" y="8026896"/>
            <a:ext cx="3060799" cy="411212"/>
          </a:xfrm>
          <a:prstGeom prst="rect">
            <a:avLst/>
          </a:prstGeom>
        </p:spPr>
        <p:txBody>
          <a:bodyPr anchor="t" rtlCol="false" tIns="0" lIns="0" bIns="0" rIns="0">
            <a:spAutoFit/>
          </a:bodyPr>
          <a:lstStyle/>
          <a:p>
            <a:pPr algn="l">
              <a:lnSpc>
                <a:spcPts val="3000"/>
              </a:lnSpc>
            </a:pPr>
            <a:r>
              <a:rPr lang="en-US" sz="2375" b="true">
                <a:solidFill>
                  <a:srgbClr val="333F70"/>
                </a:solidFill>
                <a:latin typeface="Arimo Bold"/>
                <a:ea typeface="Arimo Bold"/>
                <a:cs typeface="Arimo Bold"/>
                <a:sym typeface="Arimo Bold"/>
              </a:rPr>
              <a:t>Ανάλυση</a:t>
            </a:r>
          </a:p>
        </p:txBody>
      </p:sp>
      <p:sp>
        <p:nvSpPr>
          <p:cNvPr name="TextBox 16" id="16"/>
          <p:cNvSpPr txBox="true"/>
          <p:nvPr/>
        </p:nvSpPr>
        <p:spPr>
          <a:xfrm rot="0">
            <a:off x="6626424" y="8508801"/>
            <a:ext cx="5035004" cy="859631"/>
          </a:xfrm>
          <a:prstGeom prst="rect">
            <a:avLst/>
          </a:prstGeom>
        </p:spPr>
        <p:txBody>
          <a:bodyPr anchor="t" rtlCol="false" tIns="0" lIns="0" bIns="0" rIns="0">
            <a:spAutoFit/>
          </a:bodyPr>
          <a:lstStyle/>
          <a:p>
            <a:pPr algn="l">
              <a:lnSpc>
                <a:spcPts val="3062"/>
              </a:lnSpc>
            </a:pPr>
            <a:r>
              <a:rPr lang="en-US" sz="1874">
                <a:solidFill>
                  <a:srgbClr val="333F70"/>
                </a:solidFill>
                <a:latin typeface="Open Sans"/>
                <a:ea typeface="Open Sans"/>
                <a:cs typeface="Open Sans"/>
                <a:sym typeface="Open Sans"/>
              </a:rPr>
              <a:t>Εξέταση υπαρχόντων πολιτικών συστημάτων.</a:t>
            </a:r>
          </a:p>
        </p:txBody>
      </p:sp>
      <p:sp>
        <p:nvSpPr>
          <p:cNvPr name="TextBox 17" id="17"/>
          <p:cNvSpPr txBox="true"/>
          <p:nvPr/>
        </p:nvSpPr>
        <p:spPr>
          <a:xfrm rot="0">
            <a:off x="12151072" y="8026896"/>
            <a:ext cx="3060799" cy="411212"/>
          </a:xfrm>
          <a:prstGeom prst="rect">
            <a:avLst/>
          </a:prstGeom>
        </p:spPr>
        <p:txBody>
          <a:bodyPr anchor="t" rtlCol="false" tIns="0" lIns="0" bIns="0" rIns="0">
            <a:spAutoFit/>
          </a:bodyPr>
          <a:lstStyle/>
          <a:p>
            <a:pPr algn="l">
              <a:lnSpc>
                <a:spcPts val="3000"/>
              </a:lnSpc>
            </a:pPr>
            <a:r>
              <a:rPr lang="en-US" sz="2375" b="true">
                <a:solidFill>
                  <a:srgbClr val="333F70"/>
                </a:solidFill>
                <a:latin typeface="Arimo Bold"/>
                <a:ea typeface="Arimo Bold"/>
                <a:cs typeface="Arimo Bold"/>
                <a:sym typeface="Arimo Bold"/>
              </a:rPr>
              <a:t>Εφαρμογή</a:t>
            </a:r>
          </a:p>
        </p:txBody>
      </p:sp>
      <p:sp>
        <p:nvSpPr>
          <p:cNvPr name="TextBox 18" id="18"/>
          <p:cNvSpPr txBox="true"/>
          <p:nvPr/>
        </p:nvSpPr>
        <p:spPr>
          <a:xfrm rot="0">
            <a:off x="12151072" y="8508801"/>
            <a:ext cx="5035004" cy="859631"/>
          </a:xfrm>
          <a:prstGeom prst="rect">
            <a:avLst/>
          </a:prstGeom>
        </p:spPr>
        <p:txBody>
          <a:bodyPr anchor="t" rtlCol="false" tIns="0" lIns="0" bIns="0" rIns="0">
            <a:spAutoFit/>
          </a:bodyPr>
          <a:lstStyle/>
          <a:p>
            <a:pPr algn="l">
              <a:lnSpc>
                <a:spcPts val="3062"/>
              </a:lnSpc>
            </a:pPr>
            <a:r>
              <a:rPr lang="en-US" sz="1874">
                <a:solidFill>
                  <a:srgbClr val="333F70"/>
                </a:solidFill>
                <a:latin typeface="Open Sans"/>
                <a:ea typeface="Open Sans"/>
                <a:cs typeface="Open Sans"/>
                <a:sym typeface="Open Sans"/>
              </a:rPr>
              <a:t>Προτάσεις για βελτίωση της κοινωνικής οργάνωσης.</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sp>
        <p:nvSpPr>
          <p:cNvPr name="TextBox 6" id="6"/>
          <p:cNvSpPr txBox="true"/>
          <p:nvPr/>
        </p:nvSpPr>
        <p:spPr>
          <a:xfrm rot="0">
            <a:off x="920502" y="666006"/>
            <a:ext cx="16446996" cy="1700807"/>
          </a:xfrm>
          <a:prstGeom prst="rect">
            <a:avLst/>
          </a:prstGeom>
        </p:spPr>
        <p:txBody>
          <a:bodyPr anchor="t" rtlCol="false" tIns="0" lIns="0" bIns="0" rIns="0">
            <a:spAutoFit/>
          </a:bodyPr>
          <a:lstStyle/>
          <a:p>
            <a:pPr algn="l">
              <a:lnSpc>
                <a:spcPts val="6437"/>
              </a:lnSpc>
            </a:pPr>
            <a:r>
              <a:rPr lang="en-US" sz="5125" b="true">
                <a:solidFill>
                  <a:srgbClr val="333F70"/>
                </a:solidFill>
                <a:latin typeface="Arimo Bold"/>
                <a:ea typeface="Arimo Bold"/>
                <a:cs typeface="Arimo Bold"/>
                <a:sym typeface="Arimo Bold"/>
              </a:rPr>
              <a:t>Αισθητική: Η Φιλοσοφία της Τέχνης και του Ωραίου</a:t>
            </a:r>
          </a:p>
        </p:txBody>
      </p:sp>
      <p:sp>
        <p:nvSpPr>
          <p:cNvPr name="TextBox 7" id="7"/>
          <p:cNvSpPr txBox="true"/>
          <p:nvPr/>
        </p:nvSpPr>
        <p:spPr>
          <a:xfrm rot="0">
            <a:off x="920502" y="2816572"/>
            <a:ext cx="16446996" cy="1759149"/>
          </a:xfrm>
          <a:prstGeom prst="rect">
            <a:avLst/>
          </a:prstGeom>
        </p:spPr>
        <p:txBody>
          <a:bodyPr anchor="t" rtlCol="false" tIns="0" lIns="0" bIns="0" rIns="0">
            <a:spAutoFit/>
          </a:bodyPr>
          <a:lstStyle/>
          <a:p>
            <a:pPr algn="l">
              <a:lnSpc>
                <a:spcPts val="3312"/>
              </a:lnSpc>
            </a:pPr>
            <a:r>
              <a:rPr lang="en-US" sz="2062">
                <a:solidFill>
                  <a:srgbClr val="333F70"/>
                </a:solidFill>
                <a:latin typeface="Open Sans"/>
                <a:ea typeface="Open Sans"/>
                <a:cs typeface="Open Sans"/>
                <a:sym typeface="Open Sans"/>
              </a:rPr>
              <a:t>Η αισθητική είναι ο κλάδος της φιλοσοφίας που ασχολείται με την τέχνη, την ομορφιά και την καλλιτεχνική δημιουργία. Εξετάζει ερωτήματα όπως: "Τι είναι ωραίο;", "Τι είναι η αισθητική συγκίνηση;" και "Πώς και γιατί προκαλείται;". Η αισθητική προσπαθεί να κατανοήσει τη φύση της καλλιτεχνικής έκφρασης, την αξία της τέχνης στην ανθρώπινη ζωή και τα κριτήρια με τα οποία αξιολογούμε τα έργα τέχνης.</a:t>
            </a:r>
          </a:p>
        </p:txBody>
      </p:sp>
      <p:sp>
        <p:nvSpPr>
          <p:cNvPr name="Freeform 8" id="8" descr="preencoded.png"/>
          <p:cNvSpPr/>
          <p:nvPr/>
        </p:nvSpPr>
        <p:spPr>
          <a:xfrm flipH="false" flipV="false" rot="0">
            <a:off x="920502" y="4871591"/>
            <a:ext cx="5219402" cy="3225701"/>
          </a:xfrm>
          <a:custGeom>
            <a:avLst/>
            <a:gdLst/>
            <a:ahLst/>
            <a:cxnLst/>
            <a:rect r="r" b="b" t="t" l="l"/>
            <a:pathLst>
              <a:path h="3225701" w="5219402">
                <a:moveTo>
                  <a:pt x="0" y="0"/>
                </a:moveTo>
                <a:lnTo>
                  <a:pt x="5219403" y="0"/>
                </a:lnTo>
                <a:lnTo>
                  <a:pt x="5219403" y="3225701"/>
                </a:lnTo>
                <a:lnTo>
                  <a:pt x="0" y="3225701"/>
                </a:lnTo>
                <a:lnTo>
                  <a:pt x="0" y="0"/>
                </a:lnTo>
                <a:close/>
              </a:path>
            </a:pathLst>
          </a:custGeom>
          <a:blipFill>
            <a:blip r:embed="rId3"/>
            <a:stretch>
              <a:fillRect l="0" t="-47" r="0" b="-47"/>
            </a:stretch>
          </a:blipFill>
        </p:spPr>
      </p:sp>
      <p:sp>
        <p:nvSpPr>
          <p:cNvPr name="TextBox 9" id="9"/>
          <p:cNvSpPr txBox="true"/>
          <p:nvPr/>
        </p:nvSpPr>
        <p:spPr>
          <a:xfrm rot="0">
            <a:off x="920502" y="8407004"/>
            <a:ext cx="3287614" cy="429965"/>
          </a:xfrm>
          <a:prstGeom prst="rect">
            <a:avLst/>
          </a:prstGeom>
        </p:spPr>
        <p:txBody>
          <a:bodyPr anchor="t" rtlCol="false" tIns="0" lIns="0" bIns="0" rIns="0">
            <a:spAutoFit/>
          </a:bodyPr>
          <a:lstStyle/>
          <a:p>
            <a:pPr algn="l">
              <a:lnSpc>
                <a:spcPts val="3187"/>
              </a:lnSpc>
            </a:pPr>
            <a:r>
              <a:rPr lang="en-US" sz="2562" b="true">
                <a:solidFill>
                  <a:srgbClr val="333F70"/>
                </a:solidFill>
                <a:latin typeface="Arimo Bold"/>
                <a:ea typeface="Arimo Bold"/>
                <a:cs typeface="Arimo Bold"/>
                <a:sym typeface="Arimo Bold"/>
              </a:rPr>
              <a:t>Κλασική Τέχνη</a:t>
            </a:r>
          </a:p>
        </p:txBody>
      </p:sp>
      <p:sp>
        <p:nvSpPr>
          <p:cNvPr name="TextBox 10" id="10"/>
          <p:cNvSpPr txBox="true"/>
          <p:nvPr/>
        </p:nvSpPr>
        <p:spPr>
          <a:xfrm rot="0">
            <a:off x="920502" y="8918525"/>
            <a:ext cx="5219402" cy="917674"/>
          </a:xfrm>
          <a:prstGeom prst="rect">
            <a:avLst/>
          </a:prstGeom>
        </p:spPr>
        <p:txBody>
          <a:bodyPr anchor="t" rtlCol="false" tIns="0" lIns="0" bIns="0" rIns="0">
            <a:spAutoFit/>
          </a:bodyPr>
          <a:lstStyle/>
          <a:p>
            <a:pPr algn="l">
              <a:lnSpc>
                <a:spcPts val="3312"/>
              </a:lnSpc>
            </a:pPr>
            <a:r>
              <a:rPr lang="en-US" sz="2062">
                <a:solidFill>
                  <a:srgbClr val="333F70"/>
                </a:solidFill>
                <a:latin typeface="Open Sans"/>
                <a:ea typeface="Open Sans"/>
                <a:cs typeface="Open Sans"/>
                <a:sym typeface="Open Sans"/>
              </a:rPr>
              <a:t>Αντιπροσωπεύει την παραδοσιακή αντίληψη του ωραίου.</a:t>
            </a:r>
          </a:p>
        </p:txBody>
      </p:sp>
      <p:sp>
        <p:nvSpPr>
          <p:cNvPr name="Freeform 11" id="11" descr="preencoded.png"/>
          <p:cNvSpPr/>
          <p:nvPr/>
        </p:nvSpPr>
        <p:spPr>
          <a:xfrm flipH="false" flipV="false" rot="0">
            <a:off x="6534299" y="4871591"/>
            <a:ext cx="5219403" cy="3225701"/>
          </a:xfrm>
          <a:custGeom>
            <a:avLst/>
            <a:gdLst/>
            <a:ahLst/>
            <a:cxnLst/>
            <a:rect r="r" b="b" t="t" l="l"/>
            <a:pathLst>
              <a:path h="3225701" w="5219403">
                <a:moveTo>
                  <a:pt x="0" y="0"/>
                </a:moveTo>
                <a:lnTo>
                  <a:pt x="5219402" y="0"/>
                </a:lnTo>
                <a:lnTo>
                  <a:pt x="5219402" y="3225701"/>
                </a:lnTo>
                <a:lnTo>
                  <a:pt x="0" y="3225701"/>
                </a:lnTo>
                <a:lnTo>
                  <a:pt x="0" y="0"/>
                </a:lnTo>
                <a:close/>
              </a:path>
            </a:pathLst>
          </a:custGeom>
          <a:blipFill>
            <a:blip r:embed="rId4"/>
            <a:stretch>
              <a:fillRect l="0" t="-47" r="0" b="-47"/>
            </a:stretch>
          </a:blipFill>
        </p:spPr>
      </p:sp>
      <p:sp>
        <p:nvSpPr>
          <p:cNvPr name="TextBox 12" id="12"/>
          <p:cNvSpPr txBox="true"/>
          <p:nvPr/>
        </p:nvSpPr>
        <p:spPr>
          <a:xfrm rot="0">
            <a:off x="6534299" y="8407004"/>
            <a:ext cx="3287614" cy="429965"/>
          </a:xfrm>
          <a:prstGeom prst="rect">
            <a:avLst/>
          </a:prstGeom>
        </p:spPr>
        <p:txBody>
          <a:bodyPr anchor="t" rtlCol="false" tIns="0" lIns="0" bIns="0" rIns="0">
            <a:spAutoFit/>
          </a:bodyPr>
          <a:lstStyle/>
          <a:p>
            <a:pPr algn="l">
              <a:lnSpc>
                <a:spcPts val="3187"/>
              </a:lnSpc>
            </a:pPr>
            <a:r>
              <a:rPr lang="en-US" sz="2562" b="true">
                <a:solidFill>
                  <a:srgbClr val="333F70"/>
                </a:solidFill>
                <a:latin typeface="Arimo Bold"/>
                <a:ea typeface="Arimo Bold"/>
                <a:cs typeface="Arimo Bold"/>
                <a:sym typeface="Arimo Bold"/>
              </a:rPr>
              <a:t>Μοντέρνα Τέχνη</a:t>
            </a:r>
          </a:p>
        </p:txBody>
      </p:sp>
      <p:sp>
        <p:nvSpPr>
          <p:cNvPr name="TextBox 13" id="13"/>
          <p:cNvSpPr txBox="true"/>
          <p:nvPr/>
        </p:nvSpPr>
        <p:spPr>
          <a:xfrm rot="0">
            <a:off x="6534299" y="8918525"/>
            <a:ext cx="5219403" cy="917674"/>
          </a:xfrm>
          <a:prstGeom prst="rect">
            <a:avLst/>
          </a:prstGeom>
        </p:spPr>
        <p:txBody>
          <a:bodyPr anchor="t" rtlCol="false" tIns="0" lIns="0" bIns="0" rIns="0">
            <a:spAutoFit/>
          </a:bodyPr>
          <a:lstStyle/>
          <a:p>
            <a:pPr algn="l">
              <a:lnSpc>
                <a:spcPts val="3312"/>
              </a:lnSpc>
            </a:pPr>
            <a:r>
              <a:rPr lang="en-US" sz="2062">
                <a:solidFill>
                  <a:srgbClr val="333F70"/>
                </a:solidFill>
                <a:latin typeface="Open Sans"/>
                <a:ea typeface="Open Sans"/>
                <a:cs typeface="Open Sans"/>
                <a:sym typeface="Open Sans"/>
              </a:rPr>
              <a:t>Προκαλεί τις συμβατικές αντιλήψεις περί ομορφιάς.</a:t>
            </a:r>
          </a:p>
        </p:txBody>
      </p:sp>
      <p:sp>
        <p:nvSpPr>
          <p:cNvPr name="Freeform 14" id="14" descr="preencoded.png"/>
          <p:cNvSpPr/>
          <p:nvPr/>
        </p:nvSpPr>
        <p:spPr>
          <a:xfrm flipH="false" flipV="false" rot="0">
            <a:off x="12148096" y="4871591"/>
            <a:ext cx="5219402" cy="3225701"/>
          </a:xfrm>
          <a:custGeom>
            <a:avLst/>
            <a:gdLst/>
            <a:ahLst/>
            <a:cxnLst/>
            <a:rect r="r" b="b" t="t" l="l"/>
            <a:pathLst>
              <a:path h="3225701" w="5219402">
                <a:moveTo>
                  <a:pt x="0" y="0"/>
                </a:moveTo>
                <a:lnTo>
                  <a:pt x="5219403" y="0"/>
                </a:lnTo>
                <a:lnTo>
                  <a:pt x="5219403" y="3225701"/>
                </a:lnTo>
                <a:lnTo>
                  <a:pt x="0" y="3225701"/>
                </a:lnTo>
                <a:lnTo>
                  <a:pt x="0" y="0"/>
                </a:lnTo>
                <a:close/>
              </a:path>
            </a:pathLst>
          </a:custGeom>
          <a:blipFill>
            <a:blip r:embed="rId5"/>
            <a:stretch>
              <a:fillRect l="0" t="-47" r="0" b="-47"/>
            </a:stretch>
          </a:blipFill>
        </p:spPr>
      </p:sp>
      <p:sp>
        <p:nvSpPr>
          <p:cNvPr name="TextBox 15" id="15"/>
          <p:cNvSpPr txBox="true"/>
          <p:nvPr/>
        </p:nvSpPr>
        <p:spPr>
          <a:xfrm rot="0">
            <a:off x="12148096" y="8407004"/>
            <a:ext cx="3287614" cy="429965"/>
          </a:xfrm>
          <a:prstGeom prst="rect">
            <a:avLst/>
          </a:prstGeom>
        </p:spPr>
        <p:txBody>
          <a:bodyPr anchor="t" rtlCol="false" tIns="0" lIns="0" bIns="0" rIns="0">
            <a:spAutoFit/>
          </a:bodyPr>
          <a:lstStyle/>
          <a:p>
            <a:pPr algn="l">
              <a:lnSpc>
                <a:spcPts val="3187"/>
              </a:lnSpc>
            </a:pPr>
            <a:r>
              <a:rPr lang="en-US" sz="2562" b="true">
                <a:solidFill>
                  <a:srgbClr val="333F70"/>
                </a:solidFill>
                <a:latin typeface="Arimo Bold"/>
                <a:ea typeface="Arimo Bold"/>
                <a:cs typeface="Arimo Bold"/>
                <a:sym typeface="Arimo Bold"/>
              </a:rPr>
              <a:t>Σύγχρονη Τέχνη</a:t>
            </a:r>
          </a:p>
        </p:txBody>
      </p:sp>
      <p:sp>
        <p:nvSpPr>
          <p:cNvPr name="TextBox 16" id="16"/>
          <p:cNvSpPr txBox="true"/>
          <p:nvPr/>
        </p:nvSpPr>
        <p:spPr>
          <a:xfrm rot="0">
            <a:off x="12148096" y="8918525"/>
            <a:ext cx="5219402" cy="917674"/>
          </a:xfrm>
          <a:prstGeom prst="rect">
            <a:avLst/>
          </a:prstGeom>
        </p:spPr>
        <p:txBody>
          <a:bodyPr anchor="t" rtlCol="false" tIns="0" lIns="0" bIns="0" rIns="0">
            <a:spAutoFit/>
          </a:bodyPr>
          <a:lstStyle/>
          <a:p>
            <a:pPr algn="l">
              <a:lnSpc>
                <a:spcPts val="3312"/>
              </a:lnSpc>
            </a:pPr>
            <a:r>
              <a:rPr lang="en-US" sz="2062">
                <a:solidFill>
                  <a:srgbClr val="333F70"/>
                </a:solidFill>
                <a:latin typeface="Open Sans"/>
                <a:ea typeface="Open Sans"/>
                <a:cs typeface="Open Sans"/>
                <a:sym typeface="Open Sans"/>
              </a:rPr>
              <a:t>Διερευνά νέες μορφές καλλιτεχνικής έκφρασης.</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885379" y="6760369"/>
            <a:ext cx="16517242" cy="2628602"/>
            <a:chOff x="0" y="0"/>
            <a:chExt cx="22022990" cy="3504803"/>
          </a:xfrm>
        </p:grpSpPr>
        <p:sp>
          <p:nvSpPr>
            <p:cNvPr name="Freeform 7" id="7"/>
            <p:cNvSpPr/>
            <p:nvPr/>
          </p:nvSpPr>
          <p:spPr>
            <a:xfrm flipH="false" flipV="false" rot="0">
              <a:off x="0" y="0"/>
              <a:ext cx="22022943" cy="3504819"/>
            </a:xfrm>
            <a:custGeom>
              <a:avLst/>
              <a:gdLst/>
              <a:ahLst/>
              <a:cxnLst/>
              <a:rect r="r" b="b" t="t" l="l"/>
              <a:pathLst>
                <a:path h="3504819" w="22022943">
                  <a:moveTo>
                    <a:pt x="0" y="148844"/>
                  </a:moveTo>
                  <a:cubicBezTo>
                    <a:pt x="0" y="66548"/>
                    <a:pt x="66802" y="0"/>
                    <a:pt x="149225" y="0"/>
                  </a:cubicBezTo>
                  <a:lnTo>
                    <a:pt x="21873718" y="0"/>
                  </a:lnTo>
                  <a:lnTo>
                    <a:pt x="21873718" y="6350"/>
                  </a:lnTo>
                  <a:lnTo>
                    <a:pt x="21873718" y="0"/>
                  </a:lnTo>
                  <a:cubicBezTo>
                    <a:pt x="21956140" y="0"/>
                    <a:pt x="22022943" y="66548"/>
                    <a:pt x="22022943" y="148844"/>
                  </a:cubicBezTo>
                  <a:lnTo>
                    <a:pt x="22016593" y="148844"/>
                  </a:lnTo>
                  <a:lnTo>
                    <a:pt x="22022943" y="148844"/>
                  </a:lnTo>
                  <a:lnTo>
                    <a:pt x="22022943" y="3355975"/>
                  </a:lnTo>
                  <a:lnTo>
                    <a:pt x="22016593" y="3355975"/>
                  </a:lnTo>
                  <a:lnTo>
                    <a:pt x="22022943" y="3355975"/>
                  </a:lnTo>
                  <a:cubicBezTo>
                    <a:pt x="22022943" y="3438144"/>
                    <a:pt x="21956140" y="3504819"/>
                    <a:pt x="21873718" y="3504819"/>
                  </a:cubicBezTo>
                  <a:lnTo>
                    <a:pt x="21873718" y="3498469"/>
                  </a:lnTo>
                  <a:lnTo>
                    <a:pt x="21873718" y="3504819"/>
                  </a:lnTo>
                  <a:lnTo>
                    <a:pt x="149225" y="3504819"/>
                  </a:lnTo>
                  <a:lnTo>
                    <a:pt x="149225" y="3498469"/>
                  </a:lnTo>
                  <a:lnTo>
                    <a:pt x="149225" y="3504819"/>
                  </a:lnTo>
                  <a:cubicBezTo>
                    <a:pt x="66802" y="3504819"/>
                    <a:pt x="0" y="3438144"/>
                    <a:pt x="0" y="3355975"/>
                  </a:cubicBezTo>
                  <a:lnTo>
                    <a:pt x="0" y="148844"/>
                  </a:lnTo>
                  <a:lnTo>
                    <a:pt x="6350" y="148844"/>
                  </a:lnTo>
                  <a:lnTo>
                    <a:pt x="0" y="148844"/>
                  </a:lnTo>
                  <a:moveTo>
                    <a:pt x="12700" y="148844"/>
                  </a:moveTo>
                  <a:lnTo>
                    <a:pt x="12700" y="3355975"/>
                  </a:lnTo>
                  <a:lnTo>
                    <a:pt x="6350" y="3355975"/>
                  </a:lnTo>
                  <a:lnTo>
                    <a:pt x="12700" y="3355975"/>
                  </a:lnTo>
                  <a:cubicBezTo>
                    <a:pt x="12700" y="3431159"/>
                    <a:pt x="73787" y="3492119"/>
                    <a:pt x="149225" y="3492119"/>
                  </a:cubicBezTo>
                  <a:lnTo>
                    <a:pt x="21873718" y="3492119"/>
                  </a:lnTo>
                  <a:cubicBezTo>
                    <a:pt x="21949156" y="3492119"/>
                    <a:pt x="22010243" y="3431159"/>
                    <a:pt x="22010243" y="3355975"/>
                  </a:cubicBezTo>
                  <a:lnTo>
                    <a:pt x="22010243" y="148844"/>
                  </a:lnTo>
                  <a:cubicBezTo>
                    <a:pt x="22010243" y="73660"/>
                    <a:pt x="21949156" y="12700"/>
                    <a:pt x="21873718" y="12700"/>
                  </a:cubicBezTo>
                  <a:lnTo>
                    <a:pt x="149225" y="12700"/>
                  </a:lnTo>
                  <a:lnTo>
                    <a:pt x="149225" y="6350"/>
                  </a:lnTo>
                  <a:lnTo>
                    <a:pt x="149225" y="12700"/>
                  </a:lnTo>
                  <a:cubicBezTo>
                    <a:pt x="73787" y="12700"/>
                    <a:pt x="12700" y="73660"/>
                    <a:pt x="12700" y="148844"/>
                  </a:cubicBezTo>
                  <a:close/>
                </a:path>
              </a:pathLst>
            </a:custGeom>
            <a:solidFill>
              <a:srgbClr val="000000">
                <a:alpha val="7843"/>
              </a:srgbClr>
            </a:solidFill>
          </p:spPr>
        </p:sp>
      </p:grpSp>
      <p:grpSp>
        <p:nvGrpSpPr>
          <p:cNvPr name="Group 8" id="8"/>
          <p:cNvGrpSpPr/>
          <p:nvPr/>
        </p:nvGrpSpPr>
        <p:grpSpPr>
          <a:xfrm rot="0">
            <a:off x="899666" y="6774656"/>
            <a:ext cx="16488667" cy="731044"/>
            <a:chOff x="0" y="0"/>
            <a:chExt cx="21984890" cy="974725"/>
          </a:xfrm>
        </p:grpSpPr>
        <p:sp>
          <p:nvSpPr>
            <p:cNvPr name="Freeform 9" id="9"/>
            <p:cNvSpPr/>
            <p:nvPr/>
          </p:nvSpPr>
          <p:spPr>
            <a:xfrm flipH="false" flipV="false" rot="0">
              <a:off x="0" y="0"/>
              <a:ext cx="21984843" cy="974725"/>
            </a:xfrm>
            <a:custGeom>
              <a:avLst/>
              <a:gdLst/>
              <a:ahLst/>
              <a:cxnLst/>
              <a:rect r="r" b="b" t="t" l="l"/>
              <a:pathLst>
                <a:path h="974725" w="21984843">
                  <a:moveTo>
                    <a:pt x="0" y="0"/>
                  </a:moveTo>
                  <a:lnTo>
                    <a:pt x="21984843" y="0"/>
                  </a:lnTo>
                  <a:lnTo>
                    <a:pt x="21984843" y="974725"/>
                  </a:lnTo>
                  <a:lnTo>
                    <a:pt x="0" y="974725"/>
                  </a:lnTo>
                  <a:close/>
                </a:path>
              </a:pathLst>
            </a:custGeom>
            <a:solidFill>
              <a:srgbClr val="FFFFFF">
                <a:alpha val="3922"/>
              </a:srgbClr>
            </a:solidFill>
          </p:spPr>
        </p:sp>
      </p:grpSp>
      <p:grpSp>
        <p:nvGrpSpPr>
          <p:cNvPr name="Group 10" id="10"/>
          <p:cNvGrpSpPr/>
          <p:nvPr/>
        </p:nvGrpSpPr>
        <p:grpSpPr>
          <a:xfrm rot="0">
            <a:off x="899666" y="7505700"/>
            <a:ext cx="16488667" cy="731044"/>
            <a:chOff x="0" y="0"/>
            <a:chExt cx="21984890" cy="974725"/>
          </a:xfrm>
        </p:grpSpPr>
        <p:sp>
          <p:nvSpPr>
            <p:cNvPr name="Freeform 11" id="11"/>
            <p:cNvSpPr/>
            <p:nvPr/>
          </p:nvSpPr>
          <p:spPr>
            <a:xfrm flipH="false" flipV="false" rot="0">
              <a:off x="0" y="0"/>
              <a:ext cx="21984843" cy="974725"/>
            </a:xfrm>
            <a:custGeom>
              <a:avLst/>
              <a:gdLst/>
              <a:ahLst/>
              <a:cxnLst/>
              <a:rect r="r" b="b" t="t" l="l"/>
              <a:pathLst>
                <a:path h="974725" w="21984843">
                  <a:moveTo>
                    <a:pt x="0" y="0"/>
                  </a:moveTo>
                  <a:lnTo>
                    <a:pt x="21984843" y="0"/>
                  </a:lnTo>
                  <a:lnTo>
                    <a:pt x="21984843" y="974725"/>
                  </a:lnTo>
                  <a:lnTo>
                    <a:pt x="0" y="974725"/>
                  </a:lnTo>
                  <a:close/>
                </a:path>
              </a:pathLst>
            </a:custGeom>
            <a:solidFill>
              <a:srgbClr val="000000">
                <a:alpha val="3922"/>
              </a:srgbClr>
            </a:solidFill>
          </p:spPr>
        </p:sp>
      </p:grpSp>
      <p:grpSp>
        <p:nvGrpSpPr>
          <p:cNvPr name="Group 12" id="12"/>
          <p:cNvGrpSpPr/>
          <p:nvPr/>
        </p:nvGrpSpPr>
        <p:grpSpPr>
          <a:xfrm rot="0">
            <a:off x="899666" y="8236744"/>
            <a:ext cx="16488667" cy="1137940"/>
            <a:chOff x="0" y="0"/>
            <a:chExt cx="21984890" cy="1517253"/>
          </a:xfrm>
        </p:grpSpPr>
        <p:sp>
          <p:nvSpPr>
            <p:cNvPr name="Freeform 13" id="13"/>
            <p:cNvSpPr/>
            <p:nvPr/>
          </p:nvSpPr>
          <p:spPr>
            <a:xfrm flipH="false" flipV="false" rot="0">
              <a:off x="0" y="0"/>
              <a:ext cx="21984843" cy="1517269"/>
            </a:xfrm>
            <a:custGeom>
              <a:avLst/>
              <a:gdLst/>
              <a:ahLst/>
              <a:cxnLst/>
              <a:rect r="r" b="b" t="t" l="l"/>
              <a:pathLst>
                <a:path h="1517269" w="21984843">
                  <a:moveTo>
                    <a:pt x="0" y="0"/>
                  </a:moveTo>
                  <a:lnTo>
                    <a:pt x="21984843" y="0"/>
                  </a:lnTo>
                  <a:lnTo>
                    <a:pt x="21984843" y="1517269"/>
                  </a:lnTo>
                  <a:lnTo>
                    <a:pt x="0" y="1517269"/>
                  </a:lnTo>
                  <a:close/>
                </a:path>
              </a:pathLst>
            </a:custGeom>
            <a:solidFill>
              <a:srgbClr val="FFFFFF">
                <a:alpha val="3922"/>
              </a:srgbClr>
            </a:solidFill>
          </p:spPr>
        </p:sp>
      </p:grpSp>
      <p:sp>
        <p:nvSpPr>
          <p:cNvPr name="Freeform 14" id="14"/>
          <p:cNvSpPr/>
          <p:nvPr/>
        </p:nvSpPr>
        <p:spPr>
          <a:xfrm flipH="false" flipV="false" rot="0">
            <a:off x="13029907" y="-66229"/>
            <a:ext cx="3899046" cy="5038874"/>
          </a:xfrm>
          <a:custGeom>
            <a:avLst/>
            <a:gdLst/>
            <a:ahLst/>
            <a:cxnLst/>
            <a:rect r="r" b="b" t="t" l="l"/>
            <a:pathLst>
              <a:path h="5038874" w="3899046">
                <a:moveTo>
                  <a:pt x="0" y="0"/>
                </a:moveTo>
                <a:lnTo>
                  <a:pt x="3899047" y="0"/>
                </a:lnTo>
                <a:lnTo>
                  <a:pt x="3899047" y="5038874"/>
                </a:lnTo>
                <a:lnTo>
                  <a:pt x="0" y="5038874"/>
                </a:lnTo>
                <a:lnTo>
                  <a:pt x="0" y="0"/>
                </a:lnTo>
                <a:close/>
              </a:path>
            </a:pathLst>
          </a:custGeom>
          <a:blipFill>
            <a:blip r:embed="rId3"/>
            <a:stretch>
              <a:fillRect l="0" t="0" r="0" b="-1464"/>
            </a:stretch>
          </a:blipFill>
        </p:spPr>
      </p:sp>
      <p:sp>
        <p:nvSpPr>
          <p:cNvPr name="Freeform 15" id="15"/>
          <p:cNvSpPr/>
          <p:nvPr/>
        </p:nvSpPr>
        <p:spPr>
          <a:xfrm flipH="false" flipV="false" rot="0">
            <a:off x="-458815" y="-303758"/>
            <a:ext cx="3651868" cy="3328541"/>
          </a:xfrm>
          <a:custGeom>
            <a:avLst/>
            <a:gdLst/>
            <a:ahLst/>
            <a:cxnLst/>
            <a:rect r="r" b="b" t="t" l="l"/>
            <a:pathLst>
              <a:path h="3328541" w="3651868">
                <a:moveTo>
                  <a:pt x="0" y="0"/>
                </a:moveTo>
                <a:lnTo>
                  <a:pt x="3651868" y="0"/>
                </a:lnTo>
                <a:lnTo>
                  <a:pt x="3651868" y="3328540"/>
                </a:lnTo>
                <a:lnTo>
                  <a:pt x="0" y="3328540"/>
                </a:lnTo>
                <a:lnTo>
                  <a:pt x="0" y="0"/>
                </a:lnTo>
                <a:close/>
              </a:path>
            </a:pathLst>
          </a:custGeom>
          <a:blipFill>
            <a:blip r:embed="rId4"/>
            <a:stretch>
              <a:fillRect l="0" t="0" r="0" b="-9713"/>
            </a:stretch>
          </a:blipFill>
        </p:spPr>
      </p:sp>
      <p:sp>
        <p:nvSpPr>
          <p:cNvPr name="Freeform 16" id="16"/>
          <p:cNvSpPr/>
          <p:nvPr/>
        </p:nvSpPr>
        <p:spPr>
          <a:xfrm flipH="false" flipV="false" rot="0">
            <a:off x="3020816" y="55364"/>
            <a:ext cx="10009091" cy="3186707"/>
          </a:xfrm>
          <a:custGeom>
            <a:avLst/>
            <a:gdLst/>
            <a:ahLst/>
            <a:cxnLst/>
            <a:rect r="r" b="b" t="t" l="l"/>
            <a:pathLst>
              <a:path h="3186707" w="10009091">
                <a:moveTo>
                  <a:pt x="0" y="0"/>
                </a:moveTo>
                <a:lnTo>
                  <a:pt x="10009091" y="0"/>
                </a:lnTo>
                <a:lnTo>
                  <a:pt x="10009091" y="3186707"/>
                </a:lnTo>
                <a:lnTo>
                  <a:pt x="0" y="3186707"/>
                </a:lnTo>
                <a:lnTo>
                  <a:pt x="0" y="0"/>
                </a:lnTo>
                <a:close/>
              </a:path>
            </a:pathLst>
          </a:custGeom>
          <a:blipFill>
            <a:blip r:embed="rId5"/>
            <a:stretch>
              <a:fillRect l="-3888" t="-51827" r="-3286" b="-125904"/>
            </a:stretch>
          </a:blipFill>
        </p:spPr>
      </p:sp>
      <p:sp>
        <p:nvSpPr>
          <p:cNvPr name="TextBox 17" id="17"/>
          <p:cNvSpPr txBox="true"/>
          <p:nvPr/>
        </p:nvSpPr>
        <p:spPr>
          <a:xfrm rot="0">
            <a:off x="890141" y="4034432"/>
            <a:ext cx="13029456" cy="842516"/>
          </a:xfrm>
          <a:prstGeom prst="rect">
            <a:avLst/>
          </a:prstGeom>
        </p:spPr>
        <p:txBody>
          <a:bodyPr anchor="t" rtlCol="false" tIns="0" lIns="0" bIns="0" rIns="0">
            <a:spAutoFit/>
          </a:bodyPr>
          <a:lstStyle/>
          <a:p>
            <a:pPr algn="l">
              <a:lnSpc>
                <a:spcPts val="6249"/>
              </a:lnSpc>
            </a:pPr>
            <a:r>
              <a:rPr lang="en-US" sz="4999" b="true">
                <a:solidFill>
                  <a:srgbClr val="333F70"/>
                </a:solidFill>
                <a:latin typeface="Arimo Bold"/>
                <a:ea typeface="Arimo Bold"/>
                <a:cs typeface="Arimo Bold"/>
                <a:sym typeface="Arimo Bold"/>
              </a:rPr>
              <a:t>Λογική: Το Θεμέλιο της Ορθής Σκέψης</a:t>
            </a:r>
          </a:p>
        </p:txBody>
      </p:sp>
      <p:sp>
        <p:nvSpPr>
          <p:cNvPr name="TextBox 18" id="18"/>
          <p:cNvSpPr txBox="true"/>
          <p:nvPr/>
        </p:nvSpPr>
        <p:spPr>
          <a:xfrm rot="0">
            <a:off x="890141" y="5182195"/>
            <a:ext cx="16507717" cy="1296889"/>
          </a:xfrm>
          <a:prstGeom prst="rect">
            <a:avLst/>
          </a:prstGeom>
        </p:spPr>
        <p:txBody>
          <a:bodyPr anchor="t" rtlCol="false" tIns="0" lIns="0" bIns="0" rIns="0">
            <a:spAutoFit/>
          </a:bodyPr>
          <a:lstStyle/>
          <a:p>
            <a:pPr algn="l">
              <a:lnSpc>
                <a:spcPts val="3187"/>
              </a:lnSpc>
            </a:pPr>
            <a:r>
              <a:rPr lang="en-US" sz="2000">
                <a:solidFill>
                  <a:srgbClr val="333F70"/>
                </a:solidFill>
                <a:latin typeface="Open Sans"/>
                <a:ea typeface="Open Sans"/>
                <a:cs typeface="Open Sans"/>
                <a:sym typeface="Open Sans"/>
              </a:rPr>
              <a:t>Η λογική είναι ο κλάδος της φιλοσοφίας που ασχολείται με τους όρους της ορθής νόησης και το πώς μπορούμε να σκεφτόμαστε σωστά. Δεν θεωρείται μόνο ειδικός κλάδος, αλλά και απαραίτητο θεωρητικό όργανο τόσο για τη φιλοσοφία όσο και για τις επιστήμες. Η λογική παρέχει τα εργαλεία για την ανάλυση επιχειρημάτων, την αναγνώριση λογικών σφαλμάτων και την κατασκευή έγκυρων συλλογισμών.</a:t>
            </a:r>
          </a:p>
        </p:txBody>
      </p:sp>
      <p:sp>
        <p:nvSpPr>
          <p:cNvPr name="TextBox 19" id="19"/>
          <p:cNvSpPr txBox="true"/>
          <p:nvPr/>
        </p:nvSpPr>
        <p:spPr>
          <a:xfrm rot="0">
            <a:off x="1154014" y="6860530"/>
            <a:ext cx="7730877" cy="483096"/>
          </a:xfrm>
          <a:prstGeom prst="rect">
            <a:avLst/>
          </a:prstGeom>
        </p:spPr>
        <p:txBody>
          <a:bodyPr anchor="t" rtlCol="false" tIns="0" lIns="0" bIns="0" rIns="0">
            <a:spAutoFit/>
          </a:bodyPr>
          <a:lstStyle/>
          <a:p>
            <a:pPr algn="l">
              <a:lnSpc>
                <a:spcPts val="3187"/>
              </a:lnSpc>
            </a:pPr>
            <a:r>
              <a:rPr lang="en-US" sz="2000">
                <a:solidFill>
                  <a:srgbClr val="333F70"/>
                </a:solidFill>
                <a:latin typeface="Open Sans"/>
                <a:ea typeface="Open Sans"/>
                <a:cs typeface="Open Sans"/>
                <a:sym typeface="Open Sans"/>
              </a:rPr>
              <a:t>Τυπική Λογική</a:t>
            </a:r>
          </a:p>
        </p:txBody>
      </p:sp>
      <p:sp>
        <p:nvSpPr>
          <p:cNvPr name="TextBox 20" id="20"/>
          <p:cNvSpPr txBox="true"/>
          <p:nvPr/>
        </p:nvSpPr>
        <p:spPr>
          <a:xfrm rot="0">
            <a:off x="9403110" y="6860530"/>
            <a:ext cx="7730877" cy="483096"/>
          </a:xfrm>
          <a:prstGeom prst="rect">
            <a:avLst/>
          </a:prstGeom>
        </p:spPr>
        <p:txBody>
          <a:bodyPr anchor="t" rtlCol="false" tIns="0" lIns="0" bIns="0" rIns="0">
            <a:spAutoFit/>
          </a:bodyPr>
          <a:lstStyle/>
          <a:p>
            <a:pPr algn="l">
              <a:lnSpc>
                <a:spcPts val="3187"/>
              </a:lnSpc>
            </a:pPr>
            <a:r>
              <a:rPr lang="en-US" sz="2000">
                <a:solidFill>
                  <a:srgbClr val="333F70"/>
                </a:solidFill>
                <a:latin typeface="Open Sans"/>
                <a:ea typeface="Open Sans"/>
                <a:cs typeface="Open Sans"/>
                <a:sym typeface="Open Sans"/>
              </a:rPr>
              <a:t>Ασχολείται με τη δομή των επιχειρημάτων</a:t>
            </a:r>
          </a:p>
        </p:txBody>
      </p:sp>
      <p:sp>
        <p:nvSpPr>
          <p:cNvPr name="TextBox 21" id="21"/>
          <p:cNvSpPr txBox="true"/>
          <p:nvPr/>
        </p:nvSpPr>
        <p:spPr>
          <a:xfrm rot="0">
            <a:off x="1154014" y="7591574"/>
            <a:ext cx="7730877" cy="483096"/>
          </a:xfrm>
          <a:prstGeom prst="rect">
            <a:avLst/>
          </a:prstGeom>
        </p:spPr>
        <p:txBody>
          <a:bodyPr anchor="t" rtlCol="false" tIns="0" lIns="0" bIns="0" rIns="0">
            <a:spAutoFit/>
          </a:bodyPr>
          <a:lstStyle/>
          <a:p>
            <a:pPr algn="l">
              <a:lnSpc>
                <a:spcPts val="3187"/>
              </a:lnSpc>
            </a:pPr>
            <a:r>
              <a:rPr lang="en-US" sz="2000">
                <a:solidFill>
                  <a:srgbClr val="333F70"/>
                </a:solidFill>
                <a:latin typeface="Open Sans"/>
                <a:ea typeface="Open Sans"/>
                <a:cs typeface="Open Sans"/>
                <a:sym typeface="Open Sans"/>
              </a:rPr>
              <a:t>Άτυπη Λογική</a:t>
            </a:r>
          </a:p>
        </p:txBody>
      </p:sp>
      <p:sp>
        <p:nvSpPr>
          <p:cNvPr name="TextBox 22" id="22"/>
          <p:cNvSpPr txBox="true"/>
          <p:nvPr/>
        </p:nvSpPr>
        <p:spPr>
          <a:xfrm rot="0">
            <a:off x="9403110" y="7591574"/>
            <a:ext cx="7730877" cy="483096"/>
          </a:xfrm>
          <a:prstGeom prst="rect">
            <a:avLst/>
          </a:prstGeom>
        </p:spPr>
        <p:txBody>
          <a:bodyPr anchor="t" rtlCol="false" tIns="0" lIns="0" bIns="0" rIns="0">
            <a:spAutoFit/>
          </a:bodyPr>
          <a:lstStyle/>
          <a:p>
            <a:pPr algn="l">
              <a:lnSpc>
                <a:spcPts val="3187"/>
              </a:lnSpc>
            </a:pPr>
            <a:r>
              <a:rPr lang="en-US" sz="2000">
                <a:solidFill>
                  <a:srgbClr val="333F70"/>
                </a:solidFill>
                <a:latin typeface="Open Sans"/>
                <a:ea typeface="Open Sans"/>
                <a:cs typeface="Open Sans"/>
                <a:sym typeface="Open Sans"/>
              </a:rPr>
              <a:t>Εξετάζει το περιεχόμενο και το πλαίσιο των επιχειρημάτων</a:t>
            </a:r>
          </a:p>
        </p:txBody>
      </p:sp>
      <p:sp>
        <p:nvSpPr>
          <p:cNvPr name="TextBox 23" id="23"/>
          <p:cNvSpPr txBox="true"/>
          <p:nvPr/>
        </p:nvSpPr>
        <p:spPr>
          <a:xfrm rot="0">
            <a:off x="1154014" y="8322617"/>
            <a:ext cx="7730877" cy="483096"/>
          </a:xfrm>
          <a:prstGeom prst="rect">
            <a:avLst/>
          </a:prstGeom>
        </p:spPr>
        <p:txBody>
          <a:bodyPr anchor="t" rtlCol="false" tIns="0" lIns="0" bIns="0" rIns="0">
            <a:spAutoFit/>
          </a:bodyPr>
          <a:lstStyle/>
          <a:p>
            <a:pPr algn="l">
              <a:lnSpc>
                <a:spcPts val="3187"/>
              </a:lnSpc>
            </a:pPr>
            <a:r>
              <a:rPr lang="en-US" sz="2000">
                <a:solidFill>
                  <a:srgbClr val="333F70"/>
                </a:solidFill>
                <a:latin typeface="Open Sans"/>
                <a:ea typeface="Open Sans"/>
                <a:cs typeface="Open Sans"/>
                <a:sym typeface="Open Sans"/>
              </a:rPr>
              <a:t>Συμβολική Λογική</a:t>
            </a:r>
          </a:p>
        </p:txBody>
      </p:sp>
      <p:sp>
        <p:nvSpPr>
          <p:cNvPr name="TextBox 24" id="24"/>
          <p:cNvSpPr txBox="true"/>
          <p:nvPr/>
        </p:nvSpPr>
        <p:spPr>
          <a:xfrm rot="0">
            <a:off x="9403110" y="8322617"/>
            <a:ext cx="7730877" cy="889992"/>
          </a:xfrm>
          <a:prstGeom prst="rect">
            <a:avLst/>
          </a:prstGeom>
        </p:spPr>
        <p:txBody>
          <a:bodyPr anchor="t" rtlCol="false" tIns="0" lIns="0" bIns="0" rIns="0">
            <a:spAutoFit/>
          </a:bodyPr>
          <a:lstStyle/>
          <a:p>
            <a:pPr algn="l">
              <a:lnSpc>
                <a:spcPts val="3187"/>
              </a:lnSpc>
            </a:pPr>
            <a:r>
              <a:rPr lang="en-US" sz="2000">
                <a:solidFill>
                  <a:srgbClr val="333F70"/>
                </a:solidFill>
                <a:latin typeface="Open Sans"/>
                <a:ea typeface="Open Sans"/>
                <a:cs typeface="Open Sans"/>
                <a:sym typeface="Open Sans"/>
              </a:rPr>
              <a:t>Χρησιμοποιεί μαθηματικά σύμβολα για την ανάλυση λογικών σχέσεων</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D6F5EE"/>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p:nvPr/>
        </p:nvGrpSpPr>
        <p:grpSpPr>
          <a:xfrm rot="0">
            <a:off x="7674769" y="4865042"/>
            <a:ext cx="537567" cy="537568"/>
            <a:chOff x="0" y="0"/>
            <a:chExt cx="716757" cy="716757"/>
          </a:xfrm>
        </p:grpSpPr>
        <p:sp>
          <p:nvSpPr>
            <p:cNvPr name="Freeform 7" id="7"/>
            <p:cNvSpPr/>
            <p:nvPr/>
          </p:nvSpPr>
          <p:spPr>
            <a:xfrm flipH="false" flipV="false" rot="0">
              <a:off x="6350" y="6350"/>
              <a:ext cx="704088" cy="704088"/>
            </a:xfrm>
            <a:custGeom>
              <a:avLst/>
              <a:gdLst/>
              <a:ahLst/>
              <a:cxnLst/>
              <a:rect r="r" b="b" t="t" l="l"/>
              <a:pathLst>
                <a:path h="704088" w="704088">
                  <a:moveTo>
                    <a:pt x="0" y="131445"/>
                  </a:moveTo>
                  <a:cubicBezTo>
                    <a:pt x="0" y="58801"/>
                    <a:pt x="58801" y="0"/>
                    <a:pt x="131445" y="0"/>
                  </a:cubicBezTo>
                  <a:lnTo>
                    <a:pt x="572643" y="0"/>
                  </a:lnTo>
                  <a:cubicBezTo>
                    <a:pt x="645160" y="0"/>
                    <a:pt x="704088" y="58801"/>
                    <a:pt x="704088" y="131445"/>
                  </a:cubicBezTo>
                  <a:lnTo>
                    <a:pt x="704088" y="572643"/>
                  </a:lnTo>
                  <a:cubicBezTo>
                    <a:pt x="704088" y="645287"/>
                    <a:pt x="645287" y="704088"/>
                    <a:pt x="572643" y="704088"/>
                  </a:cubicBezTo>
                  <a:lnTo>
                    <a:pt x="131445" y="704088"/>
                  </a:lnTo>
                  <a:cubicBezTo>
                    <a:pt x="58801" y="704088"/>
                    <a:pt x="0" y="645160"/>
                    <a:pt x="0" y="572643"/>
                  </a:cubicBezTo>
                  <a:close/>
                </a:path>
              </a:pathLst>
            </a:custGeom>
            <a:solidFill>
              <a:srgbClr val="D6F5EE"/>
            </a:solidFill>
          </p:spPr>
        </p:sp>
        <p:sp>
          <p:nvSpPr>
            <p:cNvPr name="Freeform 8" id="8"/>
            <p:cNvSpPr/>
            <p:nvPr/>
          </p:nvSpPr>
          <p:spPr>
            <a:xfrm flipH="false" flipV="false" rot="0">
              <a:off x="0" y="0"/>
              <a:ext cx="716788" cy="716788"/>
            </a:xfrm>
            <a:custGeom>
              <a:avLst/>
              <a:gdLst/>
              <a:ahLst/>
              <a:cxnLst/>
              <a:rect r="r" b="b" t="t" l="l"/>
              <a:pathLst>
                <a:path h="716788" w="716788">
                  <a:moveTo>
                    <a:pt x="0" y="137795"/>
                  </a:moveTo>
                  <a:cubicBezTo>
                    <a:pt x="0" y="61722"/>
                    <a:pt x="61722" y="0"/>
                    <a:pt x="137795" y="0"/>
                  </a:cubicBezTo>
                  <a:lnTo>
                    <a:pt x="578993" y="0"/>
                  </a:lnTo>
                  <a:lnTo>
                    <a:pt x="578993" y="6350"/>
                  </a:lnTo>
                  <a:lnTo>
                    <a:pt x="578993" y="0"/>
                  </a:lnTo>
                  <a:cubicBezTo>
                    <a:pt x="655066" y="0"/>
                    <a:pt x="716788" y="61722"/>
                    <a:pt x="716788" y="137795"/>
                  </a:cubicBezTo>
                  <a:lnTo>
                    <a:pt x="716788" y="578993"/>
                  </a:lnTo>
                  <a:lnTo>
                    <a:pt x="710438" y="578993"/>
                  </a:lnTo>
                  <a:lnTo>
                    <a:pt x="716788" y="578993"/>
                  </a:lnTo>
                  <a:cubicBezTo>
                    <a:pt x="716788" y="655066"/>
                    <a:pt x="655066" y="716788"/>
                    <a:pt x="578993" y="716788"/>
                  </a:cubicBezTo>
                  <a:lnTo>
                    <a:pt x="578993" y="710438"/>
                  </a:lnTo>
                  <a:lnTo>
                    <a:pt x="578993" y="716788"/>
                  </a:lnTo>
                  <a:lnTo>
                    <a:pt x="137795" y="716788"/>
                  </a:lnTo>
                  <a:lnTo>
                    <a:pt x="137795" y="710438"/>
                  </a:lnTo>
                  <a:lnTo>
                    <a:pt x="137795" y="716788"/>
                  </a:lnTo>
                  <a:cubicBezTo>
                    <a:pt x="61722" y="716788"/>
                    <a:pt x="0" y="655066"/>
                    <a:pt x="0" y="578993"/>
                  </a:cubicBezTo>
                  <a:lnTo>
                    <a:pt x="0" y="137795"/>
                  </a:lnTo>
                  <a:lnTo>
                    <a:pt x="6350" y="137795"/>
                  </a:lnTo>
                  <a:lnTo>
                    <a:pt x="0" y="137795"/>
                  </a:lnTo>
                  <a:moveTo>
                    <a:pt x="12700" y="137795"/>
                  </a:moveTo>
                  <a:lnTo>
                    <a:pt x="12700" y="578993"/>
                  </a:lnTo>
                  <a:lnTo>
                    <a:pt x="6350" y="578993"/>
                  </a:lnTo>
                  <a:lnTo>
                    <a:pt x="12700" y="578993"/>
                  </a:lnTo>
                  <a:cubicBezTo>
                    <a:pt x="12700" y="648081"/>
                    <a:pt x="68707" y="704088"/>
                    <a:pt x="137795" y="704088"/>
                  </a:cubicBezTo>
                  <a:lnTo>
                    <a:pt x="578993" y="704088"/>
                  </a:lnTo>
                  <a:cubicBezTo>
                    <a:pt x="648081" y="704088"/>
                    <a:pt x="704088" y="648081"/>
                    <a:pt x="704088" y="578993"/>
                  </a:cubicBezTo>
                  <a:lnTo>
                    <a:pt x="704088" y="137795"/>
                  </a:lnTo>
                  <a:lnTo>
                    <a:pt x="710438" y="137795"/>
                  </a:lnTo>
                  <a:lnTo>
                    <a:pt x="704088" y="137795"/>
                  </a:lnTo>
                  <a:cubicBezTo>
                    <a:pt x="704088" y="68707"/>
                    <a:pt x="648081" y="12700"/>
                    <a:pt x="578993" y="12700"/>
                  </a:cubicBezTo>
                  <a:lnTo>
                    <a:pt x="137795" y="12700"/>
                  </a:lnTo>
                  <a:lnTo>
                    <a:pt x="137795" y="6350"/>
                  </a:lnTo>
                  <a:lnTo>
                    <a:pt x="137795" y="12700"/>
                  </a:lnTo>
                  <a:cubicBezTo>
                    <a:pt x="68707" y="12700"/>
                    <a:pt x="12700" y="68707"/>
                    <a:pt x="12700" y="137795"/>
                  </a:cubicBezTo>
                  <a:close/>
                </a:path>
              </a:pathLst>
            </a:custGeom>
            <a:solidFill>
              <a:srgbClr val="BCDBD4"/>
            </a:solidFill>
          </p:spPr>
        </p:sp>
      </p:grpSp>
      <p:grpSp>
        <p:nvGrpSpPr>
          <p:cNvPr name="Group 9" id="9"/>
          <p:cNvGrpSpPr/>
          <p:nvPr/>
        </p:nvGrpSpPr>
        <p:grpSpPr>
          <a:xfrm rot="0">
            <a:off x="7674769" y="6622108"/>
            <a:ext cx="537567" cy="537567"/>
            <a:chOff x="0" y="0"/>
            <a:chExt cx="716757" cy="716757"/>
          </a:xfrm>
        </p:grpSpPr>
        <p:sp>
          <p:nvSpPr>
            <p:cNvPr name="Freeform 10" id="10"/>
            <p:cNvSpPr/>
            <p:nvPr/>
          </p:nvSpPr>
          <p:spPr>
            <a:xfrm flipH="false" flipV="false" rot="0">
              <a:off x="6350" y="6350"/>
              <a:ext cx="704088" cy="704088"/>
            </a:xfrm>
            <a:custGeom>
              <a:avLst/>
              <a:gdLst/>
              <a:ahLst/>
              <a:cxnLst/>
              <a:rect r="r" b="b" t="t" l="l"/>
              <a:pathLst>
                <a:path h="704088" w="704088">
                  <a:moveTo>
                    <a:pt x="0" y="131445"/>
                  </a:moveTo>
                  <a:cubicBezTo>
                    <a:pt x="0" y="58801"/>
                    <a:pt x="58801" y="0"/>
                    <a:pt x="131445" y="0"/>
                  </a:cubicBezTo>
                  <a:lnTo>
                    <a:pt x="572643" y="0"/>
                  </a:lnTo>
                  <a:cubicBezTo>
                    <a:pt x="645160" y="0"/>
                    <a:pt x="704088" y="58801"/>
                    <a:pt x="704088" y="131445"/>
                  </a:cubicBezTo>
                  <a:lnTo>
                    <a:pt x="704088" y="572643"/>
                  </a:lnTo>
                  <a:cubicBezTo>
                    <a:pt x="704088" y="645287"/>
                    <a:pt x="645287" y="704088"/>
                    <a:pt x="572643" y="704088"/>
                  </a:cubicBezTo>
                  <a:lnTo>
                    <a:pt x="131445" y="704088"/>
                  </a:lnTo>
                  <a:cubicBezTo>
                    <a:pt x="58801" y="704088"/>
                    <a:pt x="0" y="645160"/>
                    <a:pt x="0" y="572643"/>
                  </a:cubicBezTo>
                  <a:close/>
                </a:path>
              </a:pathLst>
            </a:custGeom>
            <a:solidFill>
              <a:srgbClr val="D6F5EE"/>
            </a:solidFill>
          </p:spPr>
        </p:sp>
        <p:sp>
          <p:nvSpPr>
            <p:cNvPr name="Freeform 11" id="11"/>
            <p:cNvSpPr/>
            <p:nvPr/>
          </p:nvSpPr>
          <p:spPr>
            <a:xfrm flipH="false" flipV="false" rot="0">
              <a:off x="0" y="0"/>
              <a:ext cx="716788" cy="716788"/>
            </a:xfrm>
            <a:custGeom>
              <a:avLst/>
              <a:gdLst/>
              <a:ahLst/>
              <a:cxnLst/>
              <a:rect r="r" b="b" t="t" l="l"/>
              <a:pathLst>
                <a:path h="716788" w="716788">
                  <a:moveTo>
                    <a:pt x="0" y="137795"/>
                  </a:moveTo>
                  <a:cubicBezTo>
                    <a:pt x="0" y="61722"/>
                    <a:pt x="61722" y="0"/>
                    <a:pt x="137795" y="0"/>
                  </a:cubicBezTo>
                  <a:lnTo>
                    <a:pt x="578993" y="0"/>
                  </a:lnTo>
                  <a:lnTo>
                    <a:pt x="578993" y="6350"/>
                  </a:lnTo>
                  <a:lnTo>
                    <a:pt x="578993" y="0"/>
                  </a:lnTo>
                  <a:cubicBezTo>
                    <a:pt x="655066" y="0"/>
                    <a:pt x="716788" y="61722"/>
                    <a:pt x="716788" y="137795"/>
                  </a:cubicBezTo>
                  <a:lnTo>
                    <a:pt x="716788" y="578993"/>
                  </a:lnTo>
                  <a:lnTo>
                    <a:pt x="710438" y="578993"/>
                  </a:lnTo>
                  <a:lnTo>
                    <a:pt x="716788" y="578993"/>
                  </a:lnTo>
                  <a:cubicBezTo>
                    <a:pt x="716788" y="655066"/>
                    <a:pt x="655066" y="716788"/>
                    <a:pt x="578993" y="716788"/>
                  </a:cubicBezTo>
                  <a:lnTo>
                    <a:pt x="578993" y="710438"/>
                  </a:lnTo>
                  <a:lnTo>
                    <a:pt x="578993" y="716788"/>
                  </a:lnTo>
                  <a:lnTo>
                    <a:pt x="137795" y="716788"/>
                  </a:lnTo>
                  <a:lnTo>
                    <a:pt x="137795" y="710438"/>
                  </a:lnTo>
                  <a:lnTo>
                    <a:pt x="137795" y="716788"/>
                  </a:lnTo>
                  <a:cubicBezTo>
                    <a:pt x="61722" y="716788"/>
                    <a:pt x="0" y="655066"/>
                    <a:pt x="0" y="578993"/>
                  </a:cubicBezTo>
                  <a:lnTo>
                    <a:pt x="0" y="137795"/>
                  </a:lnTo>
                  <a:lnTo>
                    <a:pt x="6350" y="137795"/>
                  </a:lnTo>
                  <a:lnTo>
                    <a:pt x="0" y="137795"/>
                  </a:lnTo>
                  <a:moveTo>
                    <a:pt x="12700" y="137795"/>
                  </a:moveTo>
                  <a:lnTo>
                    <a:pt x="12700" y="578993"/>
                  </a:lnTo>
                  <a:lnTo>
                    <a:pt x="6350" y="578993"/>
                  </a:lnTo>
                  <a:lnTo>
                    <a:pt x="12700" y="578993"/>
                  </a:lnTo>
                  <a:cubicBezTo>
                    <a:pt x="12700" y="648081"/>
                    <a:pt x="68707" y="704088"/>
                    <a:pt x="137795" y="704088"/>
                  </a:cubicBezTo>
                  <a:lnTo>
                    <a:pt x="578993" y="704088"/>
                  </a:lnTo>
                  <a:cubicBezTo>
                    <a:pt x="648081" y="704088"/>
                    <a:pt x="704088" y="648081"/>
                    <a:pt x="704088" y="578993"/>
                  </a:cubicBezTo>
                  <a:lnTo>
                    <a:pt x="704088" y="137795"/>
                  </a:lnTo>
                  <a:lnTo>
                    <a:pt x="710438" y="137795"/>
                  </a:lnTo>
                  <a:lnTo>
                    <a:pt x="704088" y="137795"/>
                  </a:lnTo>
                  <a:cubicBezTo>
                    <a:pt x="704088" y="68707"/>
                    <a:pt x="648081" y="12700"/>
                    <a:pt x="578993" y="12700"/>
                  </a:cubicBezTo>
                  <a:lnTo>
                    <a:pt x="137795" y="12700"/>
                  </a:lnTo>
                  <a:lnTo>
                    <a:pt x="137795" y="6350"/>
                  </a:lnTo>
                  <a:lnTo>
                    <a:pt x="137795" y="12700"/>
                  </a:lnTo>
                  <a:cubicBezTo>
                    <a:pt x="68707" y="12700"/>
                    <a:pt x="12700" y="68707"/>
                    <a:pt x="12700" y="137795"/>
                  </a:cubicBezTo>
                  <a:close/>
                </a:path>
              </a:pathLst>
            </a:custGeom>
            <a:solidFill>
              <a:srgbClr val="BCDBD4"/>
            </a:solidFill>
          </p:spPr>
        </p:sp>
      </p:grpSp>
      <p:grpSp>
        <p:nvGrpSpPr>
          <p:cNvPr name="Group 12" id="12"/>
          <p:cNvGrpSpPr/>
          <p:nvPr/>
        </p:nvGrpSpPr>
        <p:grpSpPr>
          <a:xfrm rot="0">
            <a:off x="7674769" y="8379173"/>
            <a:ext cx="537567" cy="537567"/>
            <a:chOff x="0" y="0"/>
            <a:chExt cx="716757" cy="716757"/>
          </a:xfrm>
        </p:grpSpPr>
        <p:sp>
          <p:nvSpPr>
            <p:cNvPr name="Freeform 13" id="13"/>
            <p:cNvSpPr/>
            <p:nvPr/>
          </p:nvSpPr>
          <p:spPr>
            <a:xfrm flipH="false" flipV="false" rot="0">
              <a:off x="6350" y="6350"/>
              <a:ext cx="704088" cy="704088"/>
            </a:xfrm>
            <a:custGeom>
              <a:avLst/>
              <a:gdLst/>
              <a:ahLst/>
              <a:cxnLst/>
              <a:rect r="r" b="b" t="t" l="l"/>
              <a:pathLst>
                <a:path h="704088" w="704088">
                  <a:moveTo>
                    <a:pt x="0" y="131445"/>
                  </a:moveTo>
                  <a:cubicBezTo>
                    <a:pt x="0" y="58801"/>
                    <a:pt x="58801" y="0"/>
                    <a:pt x="131445" y="0"/>
                  </a:cubicBezTo>
                  <a:lnTo>
                    <a:pt x="572643" y="0"/>
                  </a:lnTo>
                  <a:cubicBezTo>
                    <a:pt x="645160" y="0"/>
                    <a:pt x="704088" y="58801"/>
                    <a:pt x="704088" y="131445"/>
                  </a:cubicBezTo>
                  <a:lnTo>
                    <a:pt x="704088" y="572643"/>
                  </a:lnTo>
                  <a:cubicBezTo>
                    <a:pt x="704088" y="645287"/>
                    <a:pt x="645287" y="704088"/>
                    <a:pt x="572643" y="704088"/>
                  </a:cubicBezTo>
                  <a:lnTo>
                    <a:pt x="131445" y="704088"/>
                  </a:lnTo>
                  <a:cubicBezTo>
                    <a:pt x="58801" y="704088"/>
                    <a:pt x="0" y="645160"/>
                    <a:pt x="0" y="572643"/>
                  </a:cubicBezTo>
                  <a:close/>
                </a:path>
              </a:pathLst>
            </a:custGeom>
            <a:solidFill>
              <a:srgbClr val="D6F5EE"/>
            </a:solidFill>
          </p:spPr>
        </p:sp>
        <p:sp>
          <p:nvSpPr>
            <p:cNvPr name="Freeform 14" id="14"/>
            <p:cNvSpPr/>
            <p:nvPr/>
          </p:nvSpPr>
          <p:spPr>
            <a:xfrm flipH="false" flipV="false" rot="0">
              <a:off x="0" y="0"/>
              <a:ext cx="716788" cy="716788"/>
            </a:xfrm>
            <a:custGeom>
              <a:avLst/>
              <a:gdLst/>
              <a:ahLst/>
              <a:cxnLst/>
              <a:rect r="r" b="b" t="t" l="l"/>
              <a:pathLst>
                <a:path h="716788" w="716788">
                  <a:moveTo>
                    <a:pt x="0" y="137795"/>
                  </a:moveTo>
                  <a:cubicBezTo>
                    <a:pt x="0" y="61722"/>
                    <a:pt x="61722" y="0"/>
                    <a:pt x="137795" y="0"/>
                  </a:cubicBezTo>
                  <a:lnTo>
                    <a:pt x="578993" y="0"/>
                  </a:lnTo>
                  <a:lnTo>
                    <a:pt x="578993" y="6350"/>
                  </a:lnTo>
                  <a:lnTo>
                    <a:pt x="578993" y="0"/>
                  </a:lnTo>
                  <a:cubicBezTo>
                    <a:pt x="655066" y="0"/>
                    <a:pt x="716788" y="61722"/>
                    <a:pt x="716788" y="137795"/>
                  </a:cubicBezTo>
                  <a:lnTo>
                    <a:pt x="716788" y="578993"/>
                  </a:lnTo>
                  <a:lnTo>
                    <a:pt x="710438" y="578993"/>
                  </a:lnTo>
                  <a:lnTo>
                    <a:pt x="716788" y="578993"/>
                  </a:lnTo>
                  <a:cubicBezTo>
                    <a:pt x="716788" y="655066"/>
                    <a:pt x="655066" y="716788"/>
                    <a:pt x="578993" y="716788"/>
                  </a:cubicBezTo>
                  <a:lnTo>
                    <a:pt x="578993" y="710438"/>
                  </a:lnTo>
                  <a:lnTo>
                    <a:pt x="578993" y="716788"/>
                  </a:lnTo>
                  <a:lnTo>
                    <a:pt x="137795" y="716788"/>
                  </a:lnTo>
                  <a:lnTo>
                    <a:pt x="137795" y="710438"/>
                  </a:lnTo>
                  <a:lnTo>
                    <a:pt x="137795" y="716788"/>
                  </a:lnTo>
                  <a:cubicBezTo>
                    <a:pt x="61722" y="716788"/>
                    <a:pt x="0" y="655066"/>
                    <a:pt x="0" y="578993"/>
                  </a:cubicBezTo>
                  <a:lnTo>
                    <a:pt x="0" y="137795"/>
                  </a:lnTo>
                  <a:lnTo>
                    <a:pt x="6350" y="137795"/>
                  </a:lnTo>
                  <a:lnTo>
                    <a:pt x="0" y="137795"/>
                  </a:lnTo>
                  <a:moveTo>
                    <a:pt x="12700" y="137795"/>
                  </a:moveTo>
                  <a:lnTo>
                    <a:pt x="12700" y="578993"/>
                  </a:lnTo>
                  <a:lnTo>
                    <a:pt x="6350" y="578993"/>
                  </a:lnTo>
                  <a:lnTo>
                    <a:pt x="12700" y="578993"/>
                  </a:lnTo>
                  <a:cubicBezTo>
                    <a:pt x="12700" y="648081"/>
                    <a:pt x="68707" y="704088"/>
                    <a:pt x="137795" y="704088"/>
                  </a:cubicBezTo>
                  <a:lnTo>
                    <a:pt x="578993" y="704088"/>
                  </a:lnTo>
                  <a:cubicBezTo>
                    <a:pt x="648081" y="704088"/>
                    <a:pt x="704088" y="648081"/>
                    <a:pt x="704088" y="578993"/>
                  </a:cubicBezTo>
                  <a:lnTo>
                    <a:pt x="704088" y="137795"/>
                  </a:lnTo>
                  <a:lnTo>
                    <a:pt x="710438" y="137795"/>
                  </a:lnTo>
                  <a:lnTo>
                    <a:pt x="704088" y="137795"/>
                  </a:lnTo>
                  <a:cubicBezTo>
                    <a:pt x="704088" y="68707"/>
                    <a:pt x="648081" y="12700"/>
                    <a:pt x="578993" y="12700"/>
                  </a:cubicBezTo>
                  <a:lnTo>
                    <a:pt x="137795" y="12700"/>
                  </a:lnTo>
                  <a:lnTo>
                    <a:pt x="137795" y="6350"/>
                  </a:lnTo>
                  <a:lnTo>
                    <a:pt x="137795" y="12700"/>
                  </a:lnTo>
                  <a:cubicBezTo>
                    <a:pt x="68707" y="12700"/>
                    <a:pt x="12700" y="68707"/>
                    <a:pt x="12700" y="137795"/>
                  </a:cubicBezTo>
                  <a:close/>
                </a:path>
              </a:pathLst>
            </a:custGeom>
            <a:solidFill>
              <a:srgbClr val="BCDBD4"/>
            </a:solidFill>
          </p:spPr>
        </p:sp>
      </p:grpSp>
      <p:sp>
        <p:nvSpPr>
          <p:cNvPr name="Freeform 15" id="15"/>
          <p:cNvSpPr/>
          <p:nvPr/>
        </p:nvSpPr>
        <p:spPr>
          <a:xfrm flipH="false" flipV="false" rot="0">
            <a:off x="0" y="0"/>
            <a:ext cx="6866572" cy="10287000"/>
          </a:xfrm>
          <a:custGeom>
            <a:avLst/>
            <a:gdLst/>
            <a:ahLst/>
            <a:cxnLst/>
            <a:rect r="r" b="b" t="t" l="l"/>
            <a:pathLst>
              <a:path h="10287000" w="6866572">
                <a:moveTo>
                  <a:pt x="0" y="0"/>
                </a:moveTo>
                <a:lnTo>
                  <a:pt x="6866572" y="0"/>
                </a:lnTo>
                <a:lnTo>
                  <a:pt x="6866572" y="10287000"/>
                </a:lnTo>
                <a:lnTo>
                  <a:pt x="0" y="10287000"/>
                </a:lnTo>
                <a:lnTo>
                  <a:pt x="0" y="0"/>
                </a:lnTo>
                <a:close/>
              </a:path>
            </a:pathLst>
          </a:custGeom>
          <a:blipFill>
            <a:blip r:embed="rId3"/>
            <a:stretch>
              <a:fillRect l="0" t="0" r="0" b="0"/>
            </a:stretch>
          </a:blipFill>
        </p:spPr>
      </p:sp>
      <p:sp>
        <p:nvSpPr>
          <p:cNvPr name="TextBox 16" id="16"/>
          <p:cNvSpPr txBox="true"/>
          <p:nvPr/>
        </p:nvSpPr>
        <p:spPr>
          <a:xfrm rot="0">
            <a:off x="7679531" y="597843"/>
            <a:ext cx="9786938" cy="1514475"/>
          </a:xfrm>
          <a:prstGeom prst="rect">
            <a:avLst/>
          </a:prstGeom>
        </p:spPr>
        <p:txBody>
          <a:bodyPr anchor="t" rtlCol="false" tIns="0" lIns="0" bIns="0" rIns="0">
            <a:spAutoFit/>
          </a:bodyPr>
          <a:lstStyle/>
          <a:p>
            <a:pPr algn="l">
              <a:lnSpc>
                <a:spcPts val="5750"/>
              </a:lnSpc>
            </a:pPr>
            <a:r>
              <a:rPr lang="en-US" sz="4562" b="true">
                <a:solidFill>
                  <a:srgbClr val="333F70"/>
                </a:solidFill>
                <a:latin typeface="Arimo Bold"/>
                <a:ea typeface="Arimo Bold"/>
                <a:cs typeface="Arimo Bold"/>
                <a:sym typeface="Arimo Bold"/>
              </a:rPr>
              <a:t>Η Σχέση Φιλοσοφίας και Επιστημών</a:t>
            </a:r>
          </a:p>
        </p:txBody>
      </p:sp>
      <p:sp>
        <p:nvSpPr>
          <p:cNvPr name="TextBox 17" id="17"/>
          <p:cNvSpPr txBox="true"/>
          <p:nvPr/>
        </p:nvSpPr>
        <p:spPr>
          <a:xfrm rot="0">
            <a:off x="7679531" y="2397621"/>
            <a:ext cx="9786938" cy="1944141"/>
          </a:xfrm>
          <a:prstGeom prst="rect">
            <a:avLst/>
          </a:prstGeom>
        </p:spPr>
        <p:txBody>
          <a:bodyPr anchor="t" rtlCol="false" tIns="0" lIns="0" bIns="0" rIns="0">
            <a:spAutoFit/>
          </a:bodyPr>
          <a:lstStyle/>
          <a:p>
            <a:pPr algn="l">
              <a:lnSpc>
                <a:spcPts val="2937"/>
              </a:lnSpc>
            </a:pPr>
            <a:r>
              <a:rPr lang="en-US" sz="1812">
                <a:solidFill>
                  <a:srgbClr val="333F70"/>
                </a:solidFill>
                <a:latin typeface="Open Sans"/>
                <a:ea typeface="Open Sans"/>
                <a:cs typeface="Open Sans"/>
                <a:sym typeface="Open Sans"/>
              </a:rPr>
              <a:t>Η διάκριση μεταξύ φιλοσοφίας και επιστημών είναι ένα σχετικά πρόσφατο φαινόμενο. Στην αρχαιότητα, η φιλοσοφία περιελάμβανε κάθε είδους συστηματική θεωρητική δραστηριότητα. Με την ανάπτυξη των επιστημών στη νεότερη εποχή, διάφοροι γνωστικοί κλάδοι άρχισαν να αποκόπτονται από τη φιλοσοφία, όπως οι φυσικές επιστήμες, οι κοινωνικές επιστήμες και οι επιστήμες του ανθρώπου.</a:t>
            </a:r>
          </a:p>
        </p:txBody>
      </p:sp>
      <p:sp>
        <p:nvSpPr>
          <p:cNvPr name="TextBox 18" id="18"/>
          <p:cNvSpPr txBox="true"/>
          <p:nvPr/>
        </p:nvSpPr>
        <p:spPr>
          <a:xfrm rot="0">
            <a:off x="7852022" y="4986337"/>
            <a:ext cx="183059" cy="323553"/>
          </a:xfrm>
          <a:prstGeom prst="rect">
            <a:avLst/>
          </a:prstGeom>
        </p:spPr>
        <p:txBody>
          <a:bodyPr anchor="t" rtlCol="false" tIns="0" lIns="0" bIns="0" rIns="0">
            <a:spAutoFit/>
          </a:bodyPr>
          <a:lstStyle/>
          <a:p>
            <a:pPr algn="ctr">
              <a:lnSpc>
                <a:spcPts val="2750"/>
              </a:lnSpc>
            </a:pPr>
            <a:r>
              <a:rPr lang="en-US" sz="2750" b="true">
                <a:solidFill>
                  <a:srgbClr val="333F70"/>
                </a:solidFill>
                <a:latin typeface="Arimo Bold"/>
                <a:ea typeface="Arimo Bold"/>
                <a:cs typeface="Arimo Bold"/>
                <a:sym typeface="Arimo Bold"/>
              </a:rPr>
              <a:t>1</a:t>
            </a:r>
          </a:p>
        </p:txBody>
      </p:sp>
      <p:sp>
        <p:nvSpPr>
          <p:cNvPr name="TextBox 19" id="19"/>
          <p:cNvSpPr txBox="true"/>
          <p:nvPr/>
        </p:nvSpPr>
        <p:spPr>
          <a:xfrm rot="0">
            <a:off x="8442275" y="4841230"/>
            <a:ext cx="2933997" cy="395139"/>
          </a:xfrm>
          <a:prstGeom prst="rect">
            <a:avLst/>
          </a:prstGeom>
        </p:spPr>
        <p:txBody>
          <a:bodyPr anchor="t" rtlCol="false" tIns="0" lIns="0" bIns="0" rIns="0">
            <a:spAutoFit/>
          </a:bodyPr>
          <a:lstStyle/>
          <a:p>
            <a:pPr algn="l">
              <a:lnSpc>
                <a:spcPts val="2875"/>
              </a:lnSpc>
            </a:pPr>
            <a:r>
              <a:rPr lang="en-US" sz="2249" b="true">
                <a:solidFill>
                  <a:srgbClr val="333F70"/>
                </a:solidFill>
                <a:latin typeface="Arimo Bold"/>
                <a:ea typeface="Arimo Bold"/>
                <a:cs typeface="Arimo Bold"/>
                <a:sym typeface="Arimo Bold"/>
              </a:rPr>
              <a:t>Πριν τις Επιστήμες</a:t>
            </a:r>
          </a:p>
        </p:txBody>
      </p:sp>
      <p:sp>
        <p:nvSpPr>
          <p:cNvPr name="TextBox 20" id="20"/>
          <p:cNvSpPr txBox="true"/>
          <p:nvPr/>
        </p:nvSpPr>
        <p:spPr>
          <a:xfrm rot="0">
            <a:off x="8442275" y="5310485"/>
            <a:ext cx="9024194" cy="817661"/>
          </a:xfrm>
          <a:prstGeom prst="rect">
            <a:avLst/>
          </a:prstGeom>
        </p:spPr>
        <p:txBody>
          <a:bodyPr anchor="t" rtlCol="false" tIns="0" lIns="0" bIns="0" rIns="0">
            <a:spAutoFit/>
          </a:bodyPr>
          <a:lstStyle/>
          <a:p>
            <a:pPr algn="l">
              <a:lnSpc>
                <a:spcPts val="2937"/>
              </a:lnSpc>
            </a:pPr>
            <a:r>
              <a:rPr lang="en-US" sz="1812">
                <a:solidFill>
                  <a:srgbClr val="333F70"/>
                </a:solidFill>
                <a:latin typeface="Open Sans"/>
                <a:ea typeface="Open Sans"/>
                <a:cs typeface="Open Sans"/>
                <a:sym typeface="Open Sans"/>
              </a:rPr>
              <a:t>Η φιλοσοφία προσφέρει αρχές και τρόπους για τη θεμελίωση των επιστημονικών πορισμάτων.</a:t>
            </a:r>
          </a:p>
        </p:txBody>
      </p:sp>
      <p:sp>
        <p:nvSpPr>
          <p:cNvPr name="TextBox 21" id="21"/>
          <p:cNvSpPr txBox="true"/>
          <p:nvPr/>
        </p:nvSpPr>
        <p:spPr>
          <a:xfrm rot="0">
            <a:off x="7796510" y="6743402"/>
            <a:ext cx="293935" cy="323553"/>
          </a:xfrm>
          <a:prstGeom prst="rect">
            <a:avLst/>
          </a:prstGeom>
        </p:spPr>
        <p:txBody>
          <a:bodyPr anchor="t" rtlCol="false" tIns="0" lIns="0" bIns="0" rIns="0">
            <a:spAutoFit/>
          </a:bodyPr>
          <a:lstStyle/>
          <a:p>
            <a:pPr algn="ctr">
              <a:lnSpc>
                <a:spcPts val="2750"/>
              </a:lnSpc>
            </a:pPr>
            <a:r>
              <a:rPr lang="en-US" sz="2750" b="true">
                <a:solidFill>
                  <a:srgbClr val="333F70"/>
                </a:solidFill>
                <a:latin typeface="Arimo Bold"/>
                <a:ea typeface="Arimo Bold"/>
                <a:cs typeface="Arimo Bold"/>
                <a:sym typeface="Arimo Bold"/>
              </a:rPr>
              <a:t>2</a:t>
            </a:r>
          </a:p>
        </p:txBody>
      </p:sp>
      <p:sp>
        <p:nvSpPr>
          <p:cNvPr name="TextBox 22" id="22"/>
          <p:cNvSpPr txBox="true"/>
          <p:nvPr/>
        </p:nvSpPr>
        <p:spPr>
          <a:xfrm rot="0">
            <a:off x="8442275" y="6598295"/>
            <a:ext cx="3074194" cy="395139"/>
          </a:xfrm>
          <a:prstGeom prst="rect">
            <a:avLst/>
          </a:prstGeom>
        </p:spPr>
        <p:txBody>
          <a:bodyPr anchor="t" rtlCol="false" tIns="0" lIns="0" bIns="0" rIns="0">
            <a:spAutoFit/>
          </a:bodyPr>
          <a:lstStyle/>
          <a:p>
            <a:pPr algn="l">
              <a:lnSpc>
                <a:spcPts val="2875"/>
              </a:lnSpc>
            </a:pPr>
            <a:r>
              <a:rPr lang="en-US" sz="2249" b="true">
                <a:solidFill>
                  <a:srgbClr val="333F70"/>
                </a:solidFill>
                <a:latin typeface="Arimo Bold"/>
                <a:ea typeface="Arimo Bold"/>
                <a:cs typeface="Arimo Bold"/>
                <a:sym typeface="Arimo Bold"/>
              </a:rPr>
              <a:t>Μετά τις Επιστήμες</a:t>
            </a:r>
          </a:p>
        </p:txBody>
      </p:sp>
      <p:sp>
        <p:nvSpPr>
          <p:cNvPr name="TextBox 23" id="23"/>
          <p:cNvSpPr txBox="true"/>
          <p:nvPr/>
        </p:nvSpPr>
        <p:spPr>
          <a:xfrm rot="0">
            <a:off x="8442275" y="7067550"/>
            <a:ext cx="9024194" cy="817661"/>
          </a:xfrm>
          <a:prstGeom prst="rect">
            <a:avLst/>
          </a:prstGeom>
        </p:spPr>
        <p:txBody>
          <a:bodyPr anchor="t" rtlCol="false" tIns="0" lIns="0" bIns="0" rIns="0">
            <a:spAutoFit/>
          </a:bodyPr>
          <a:lstStyle/>
          <a:p>
            <a:pPr algn="l">
              <a:lnSpc>
                <a:spcPts val="2937"/>
              </a:lnSpc>
            </a:pPr>
            <a:r>
              <a:rPr lang="en-US" sz="1812">
                <a:solidFill>
                  <a:srgbClr val="333F70"/>
                </a:solidFill>
                <a:latin typeface="Open Sans"/>
                <a:ea typeface="Open Sans"/>
                <a:cs typeface="Open Sans"/>
                <a:sym typeface="Open Sans"/>
              </a:rPr>
              <a:t>Η φιλοσοφία συζητά τα προβλήματα που προέκυψαν και συνοψίζει τα επιστημονικά πορίσματα.</a:t>
            </a:r>
          </a:p>
        </p:txBody>
      </p:sp>
      <p:sp>
        <p:nvSpPr>
          <p:cNvPr name="TextBox 24" id="24"/>
          <p:cNvSpPr txBox="true"/>
          <p:nvPr/>
        </p:nvSpPr>
        <p:spPr>
          <a:xfrm rot="0">
            <a:off x="7795766" y="8500467"/>
            <a:ext cx="295424" cy="323553"/>
          </a:xfrm>
          <a:prstGeom prst="rect">
            <a:avLst/>
          </a:prstGeom>
        </p:spPr>
        <p:txBody>
          <a:bodyPr anchor="t" rtlCol="false" tIns="0" lIns="0" bIns="0" rIns="0">
            <a:spAutoFit/>
          </a:bodyPr>
          <a:lstStyle/>
          <a:p>
            <a:pPr algn="ctr">
              <a:lnSpc>
                <a:spcPts val="2750"/>
              </a:lnSpc>
            </a:pPr>
            <a:r>
              <a:rPr lang="en-US" sz="2750" b="true">
                <a:solidFill>
                  <a:srgbClr val="333F70"/>
                </a:solidFill>
                <a:latin typeface="Arimo Bold"/>
                <a:ea typeface="Arimo Bold"/>
                <a:cs typeface="Arimo Bold"/>
                <a:sym typeface="Arimo Bold"/>
              </a:rPr>
              <a:t>3</a:t>
            </a:r>
          </a:p>
        </p:txBody>
      </p:sp>
      <p:sp>
        <p:nvSpPr>
          <p:cNvPr name="TextBox 25" id="25"/>
          <p:cNvSpPr txBox="true"/>
          <p:nvPr/>
        </p:nvSpPr>
        <p:spPr>
          <a:xfrm rot="0">
            <a:off x="8442275" y="8355360"/>
            <a:ext cx="3372445" cy="395139"/>
          </a:xfrm>
          <a:prstGeom prst="rect">
            <a:avLst/>
          </a:prstGeom>
        </p:spPr>
        <p:txBody>
          <a:bodyPr anchor="t" rtlCol="false" tIns="0" lIns="0" bIns="0" rIns="0">
            <a:spAutoFit/>
          </a:bodyPr>
          <a:lstStyle/>
          <a:p>
            <a:pPr algn="l">
              <a:lnSpc>
                <a:spcPts val="2875"/>
              </a:lnSpc>
            </a:pPr>
            <a:r>
              <a:rPr lang="en-US" sz="2249" b="true">
                <a:solidFill>
                  <a:srgbClr val="333F70"/>
                </a:solidFill>
                <a:latin typeface="Arimo Bold"/>
                <a:ea typeface="Arimo Bold"/>
                <a:cs typeface="Arimo Bold"/>
                <a:sym typeface="Arimo Bold"/>
              </a:rPr>
              <a:t>Δίπλα στις Επιστήμες</a:t>
            </a:r>
          </a:p>
        </p:txBody>
      </p:sp>
      <p:sp>
        <p:nvSpPr>
          <p:cNvPr name="TextBox 26" id="26"/>
          <p:cNvSpPr txBox="true"/>
          <p:nvPr/>
        </p:nvSpPr>
        <p:spPr>
          <a:xfrm rot="0">
            <a:off x="8442275" y="8824615"/>
            <a:ext cx="9024194" cy="817661"/>
          </a:xfrm>
          <a:prstGeom prst="rect">
            <a:avLst/>
          </a:prstGeom>
        </p:spPr>
        <p:txBody>
          <a:bodyPr anchor="t" rtlCol="false" tIns="0" lIns="0" bIns="0" rIns="0">
            <a:spAutoFit/>
          </a:bodyPr>
          <a:lstStyle/>
          <a:p>
            <a:pPr algn="l">
              <a:lnSpc>
                <a:spcPts val="2937"/>
              </a:lnSpc>
            </a:pPr>
            <a:r>
              <a:rPr lang="en-US" sz="1812">
                <a:solidFill>
                  <a:srgbClr val="333F70"/>
                </a:solidFill>
                <a:latin typeface="Open Sans"/>
                <a:ea typeface="Open Sans"/>
                <a:cs typeface="Open Sans"/>
                <a:sym typeface="Open Sans"/>
              </a:rPr>
              <a:t>Όπως είπε ο Βίτγκενσταϊν, η φιλοσοφία βρίσκεται "δίπλα" στις επιστήμες, ούτε "πάνω" ούτε "κάτω" από αυτές.</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DAGVEFqE800</dc:identifier>
  <dcterms:modified xsi:type="dcterms:W3CDTF">2011-08-01T06:04:30Z</dcterms:modified>
  <cp:revision>1</cp:revision>
  <dc:title>Κλάδοι της φιλοσοφίας και επιστήμες.pptx</dc:title>
</cp:coreProperties>
</file>