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4630400" cy="8229600"/>
  <p:notesSz cx="8229600" cy="14630400"/>
  <p:embeddedFontLst>
    <p:embeddedFont>
      <p:font typeface="Libre Baskerville"/>
      <p:regular r:id="rId20"/>
    </p:embeddedFont>
    <p:embeddedFont>
      <p:font typeface="Libre Baskerville"/>
      <p:regular r:id="rId21"/>
    </p:embeddedFont>
    <p:embeddedFont>
      <p:font typeface="Libre Baskerville"/>
      <p:regular r:id="rId22"/>
    </p:embeddedFont>
    <p:embeddedFont>
      <p:font typeface="Libre Baskerville"/>
      <p:regular r:id="rId23"/>
    </p:embeddedFont>
    <p:embeddedFont>
      <p:font typeface="Open Sans"/>
      <p:regular r:id="rId24"/>
    </p:embeddedFont>
    <p:embeddedFont>
      <p:font typeface="Open Sans"/>
      <p:regular r:id="rId25"/>
    </p:embeddedFont>
    <p:embeddedFont>
      <p:font typeface="Open Sans"/>
      <p:regular r:id="rId26"/>
    </p:embeddedFont>
    <p:embeddedFont>
      <p:font typeface="Open Sans"/>
      <p:regular r:id="rId27"/>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20" Type="http://schemas.openxmlformats.org/officeDocument/2006/relationships/font" Target="fonts/font1.fntdata"/><Relationship Id="rId21" Type="http://schemas.openxmlformats.org/officeDocument/2006/relationships/font" Target="fonts/font2.fntdata"/><Relationship Id="rId22" Type="http://schemas.openxmlformats.org/officeDocument/2006/relationships/font" Target="fonts/font3.fntdata"/><Relationship Id="rId23" Type="http://schemas.openxmlformats.org/officeDocument/2006/relationships/font" Target="fonts/font4.fntdata"/><Relationship Id="rId24" Type="http://schemas.openxmlformats.org/officeDocument/2006/relationships/font" Target="fonts/font5.fntdata"/><Relationship Id="rId25" Type="http://schemas.openxmlformats.org/officeDocument/2006/relationships/font" Target="fonts/font6.fntdata"/><Relationship Id="rId26" Type="http://schemas.openxmlformats.org/officeDocument/2006/relationships/font" Target="fonts/font7.fntdata"/><Relationship Id="rId27"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4F0FF"/>
          </a:solidFill>
          <a:ln/>
        </p:spPr>
      </p:sp>
      <p:sp>
        <p:nvSpPr>
          <p:cNvPr id="3" name="Shape 1"/>
          <p:cNvSpPr/>
          <p:nvPr/>
        </p:nvSpPr>
        <p:spPr>
          <a:xfrm>
            <a:off x="0" y="0"/>
            <a:ext cx="14630400" cy="8229600"/>
          </a:xfrm>
          <a:prstGeom prst="rect">
            <a:avLst/>
          </a:prstGeom>
          <a:solidFill>
            <a:srgbClr val="FBFA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4.xml"/><Relationship Id="rId6"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7.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728436"/>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ΚΕΦΑΛΑΙΟ 6: ΑΞΙΟΛΟΓΩΝΤΑΣ ΤΗΝ ΠΡΑΞΗ</a:t>
            </a:r>
            <a:endParaRPr lang="en-US" sz="4450" dirty="0"/>
          </a:p>
        </p:txBody>
      </p:sp>
      <p:sp>
        <p:nvSpPr>
          <p:cNvPr id="4" name="Text 1"/>
          <p:cNvSpPr/>
          <p:nvPr/>
        </p:nvSpPr>
        <p:spPr>
          <a:xfrm>
            <a:off x="6280190" y="4486156"/>
            <a:ext cx="7556421" cy="362903"/>
          </a:xfrm>
          <a:prstGeom prst="rect">
            <a:avLst/>
          </a:prstGeom>
          <a:noFill/>
          <a:ln/>
        </p:spPr>
        <p:txBody>
          <a:bodyPr wrap="non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Ενότητα τέταρτη: Πρακτικές εφαρμογές του ηθικού προβληματισμού</a:t>
            </a:r>
            <a:endParaRPr lang="en-US" sz="1750" dirty="0"/>
          </a:p>
        </p:txBody>
      </p:sp>
      <p:sp>
        <p:nvSpPr>
          <p:cNvPr id="5" name="Shape 2"/>
          <p:cNvSpPr/>
          <p:nvPr/>
        </p:nvSpPr>
        <p:spPr>
          <a:xfrm>
            <a:off x="6280190" y="5121116"/>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6287810" y="5128736"/>
            <a:ext cx="347663" cy="347663"/>
          </a:xfrm>
          <a:prstGeom prst="rect">
            <a:avLst/>
          </a:prstGeom>
        </p:spPr>
      </p:pic>
      <p:sp>
        <p:nvSpPr>
          <p:cNvPr id="7" name="Text 3"/>
          <p:cNvSpPr/>
          <p:nvPr/>
        </p:nvSpPr>
        <p:spPr>
          <a:xfrm>
            <a:off x="6756440" y="5104209"/>
            <a:ext cx="3577709" cy="396835"/>
          </a:xfrm>
          <a:prstGeom prst="rect">
            <a:avLst/>
          </a:prstGeom>
          <a:noFill/>
          <a:ln/>
        </p:spPr>
        <p:txBody>
          <a:bodyPr wrap="none" lIns="0" tIns="0" rIns="0" bIns="0" rtlCol="0" anchor="t"/>
          <a:lstStyle/>
          <a:p>
            <a:pPr algn="l" indent="0" marL="0">
              <a:lnSpc>
                <a:spcPts val="3100"/>
              </a:lnSpc>
              <a:buNone/>
            </a:pPr>
            <a:r>
              <a:rPr lang="en-US" sz="2200" b="1" dirty="0">
                <a:solidFill>
                  <a:srgbClr val="49495A"/>
                </a:solidFill>
                <a:latin typeface="Open Sans Bold" pitchFamily="34" charset="0"/>
                <a:ea typeface="Open Sans Bold" pitchFamily="34" charset="-122"/>
                <a:cs typeface="Open Sans Bold" pitchFamily="34" charset="-120"/>
              </a:rPr>
              <a:t>by Vasilis Varsamopoulos</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459004"/>
            <a:ext cx="10049113"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Εφαρμογή ηθικών αρχών στην πράξη</a:t>
            </a:r>
            <a:endParaRPr lang="en-US" sz="4450" dirty="0"/>
          </a:p>
        </p:txBody>
      </p:sp>
      <p:pic>
        <p:nvPicPr>
          <p:cNvPr id="4" name="Image 1" descr="preencoded.png">    </p:cNvPr>
          <p:cNvPicPr>
            <a:picLocks noChangeAspect="1"/>
          </p:cNvPicPr>
          <p:nvPr/>
        </p:nvPicPr>
        <p:blipFill>
          <a:blip r:embed="rId2"/>
          <a:stretch>
            <a:fillRect/>
          </a:stretch>
        </p:blipFill>
        <p:spPr>
          <a:xfrm>
            <a:off x="793790" y="4507944"/>
            <a:ext cx="566976" cy="566976"/>
          </a:xfrm>
          <a:prstGeom prst="rect">
            <a:avLst/>
          </a:prstGeom>
        </p:spPr>
      </p:pic>
      <p:sp>
        <p:nvSpPr>
          <p:cNvPr id="5" name="Text 1"/>
          <p:cNvSpPr/>
          <p:nvPr/>
        </p:nvSpPr>
        <p:spPr>
          <a:xfrm>
            <a:off x="793790" y="5301734"/>
            <a:ext cx="2843927"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Δυσκολία εφαρμογής</a:t>
            </a:r>
            <a:endParaRPr lang="en-US" sz="2200" dirty="0"/>
          </a:p>
        </p:txBody>
      </p:sp>
      <p:sp>
        <p:nvSpPr>
          <p:cNvPr id="6" name="Text 2"/>
          <p:cNvSpPr/>
          <p:nvPr/>
        </p:nvSpPr>
        <p:spPr>
          <a:xfrm>
            <a:off x="793790" y="5792153"/>
            <a:ext cx="4120753" cy="1814513"/>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Τα παραδείγματα αυτά αναδεικνύουν τη δυσκολία που προκύπτει όταν οι κοινωνίες καλούνται να εφαρμόσουν ηθικές αρχές σε πραγματικές καταστάσεις.</a:t>
            </a:r>
            <a:endParaRPr lang="en-US" sz="1750" dirty="0"/>
          </a:p>
        </p:txBody>
      </p:sp>
      <p:pic>
        <p:nvPicPr>
          <p:cNvPr id="7" name="Image 2" descr="preencoded.png">    </p:cNvPr>
          <p:cNvPicPr>
            <a:picLocks noChangeAspect="1"/>
          </p:cNvPicPr>
          <p:nvPr/>
        </p:nvPicPr>
        <p:blipFill>
          <a:blip r:embed="rId3"/>
          <a:stretch>
            <a:fillRect/>
          </a:stretch>
        </p:blipFill>
        <p:spPr>
          <a:xfrm>
            <a:off x="5254704" y="4507944"/>
            <a:ext cx="566976" cy="566976"/>
          </a:xfrm>
          <a:prstGeom prst="rect">
            <a:avLst/>
          </a:prstGeom>
        </p:spPr>
      </p:pic>
      <p:sp>
        <p:nvSpPr>
          <p:cNvPr id="8" name="Text 3"/>
          <p:cNvSpPr/>
          <p:nvPr/>
        </p:nvSpPr>
        <p:spPr>
          <a:xfrm>
            <a:off x="5254704" y="5301734"/>
            <a:ext cx="3210758"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Επιρροή στη νομοθεσία</a:t>
            </a:r>
            <a:endParaRPr lang="en-US" sz="2200" dirty="0"/>
          </a:p>
        </p:txBody>
      </p:sp>
      <p:sp>
        <p:nvSpPr>
          <p:cNvPr id="9" name="Text 4"/>
          <p:cNvSpPr/>
          <p:nvPr/>
        </p:nvSpPr>
        <p:spPr>
          <a:xfrm>
            <a:off x="5254704" y="5792153"/>
            <a:ext cx="4120872" cy="1088708"/>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θεωρητική ηθική μπορεί να επηρεάσει τη νομοθεσία και να πυροδοτήσει ευρύτερους διαλόγους.</a:t>
            </a:r>
            <a:endParaRPr lang="en-US" sz="1750" dirty="0"/>
          </a:p>
        </p:txBody>
      </p:sp>
      <p:pic>
        <p:nvPicPr>
          <p:cNvPr id="10" name="Image 3" descr="preencoded.png">    </p:cNvPr>
          <p:cNvPicPr>
            <a:picLocks noChangeAspect="1"/>
          </p:cNvPicPr>
          <p:nvPr/>
        </p:nvPicPr>
        <p:blipFill>
          <a:blip r:embed="rId4"/>
          <a:stretch>
            <a:fillRect/>
          </a:stretch>
        </p:blipFill>
        <p:spPr>
          <a:xfrm>
            <a:off x="9715738" y="4507944"/>
            <a:ext cx="566976" cy="566976"/>
          </a:xfrm>
          <a:prstGeom prst="rect">
            <a:avLst/>
          </a:prstGeom>
        </p:spPr>
      </p:pic>
      <p:sp>
        <p:nvSpPr>
          <p:cNvPr id="11" name="Text 5"/>
          <p:cNvSpPr/>
          <p:nvPr/>
        </p:nvSpPr>
        <p:spPr>
          <a:xfrm>
            <a:off x="9715738" y="5301734"/>
            <a:ext cx="2955488"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Νέα πεδία εφαρμογής</a:t>
            </a:r>
            <a:endParaRPr lang="en-US" sz="2200" dirty="0"/>
          </a:p>
        </p:txBody>
      </p:sp>
      <p:sp>
        <p:nvSpPr>
          <p:cNvPr id="12" name="Text 6"/>
          <p:cNvSpPr/>
          <p:nvPr/>
        </p:nvSpPr>
        <p:spPr>
          <a:xfrm>
            <a:off x="9715738" y="5792153"/>
            <a:ext cx="4120753" cy="1814513"/>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εξέλιξη της επιστήμης και της τεχνολογίας έχει δημιουργήσει νέα πεδία εφαρμοσμένης ηθικής σε τομείς όπως η οικολογία, η ιατρική και η βιολογία.</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03052" y="473750"/>
            <a:ext cx="8616553" cy="538401"/>
          </a:xfrm>
          <a:prstGeom prst="rect">
            <a:avLst/>
          </a:prstGeom>
          <a:noFill/>
          <a:ln/>
        </p:spPr>
        <p:txBody>
          <a:bodyPr wrap="none" lIns="0" tIns="0" rIns="0" bIns="0" rtlCol="0" anchor="t"/>
          <a:lstStyle/>
          <a:p>
            <a:pPr indent="0" marL="0">
              <a:lnSpc>
                <a:spcPts val="4200"/>
              </a:lnSpc>
              <a:buNone/>
            </a:pPr>
            <a:r>
              <a:rPr lang="en-US" sz="3350" dirty="0">
                <a:solidFill>
                  <a:srgbClr val="403CCF"/>
                </a:solidFill>
                <a:latin typeface="Libre Baskerville" pitchFamily="34" charset="0"/>
                <a:ea typeface="Libre Baskerville" pitchFamily="34" charset="-122"/>
                <a:cs typeface="Libre Baskerville" pitchFamily="34" charset="-120"/>
              </a:rPr>
              <a:t>Η συνεχής αναθεώρηση των ηθικών αξιών</a:t>
            </a:r>
            <a:endParaRPr lang="en-US" sz="3350" dirty="0"/>
          </a:p>
        </p:txBody>
      </p:sp>
      <p:pic>
        <p:nvPicPr>
          <p:cNvPr id="3" name="Image 0" descr="preencoded.png">    </p:cNvPr>
          <p:cNvPicPr>
            <a:picLocks noChangeAspect="1"/>
          </p:cNvPicPr>
          <p:nvPr/>
        </p:nvPicPr>
        <p:blipFill>
          <a:blip r:embed="rId1"/>
          <a:stretch>
            <a:fillRect/>
          </a:stretch>
        </p:blipFill>
        <p:spPr>
          <a:xfrm>
            <a:off x="603052" y="1356717"/>
            <a:ext cx="10197584" cy="5335548"/>
          </a:xfrm>
          <a:prstGeom prst="rect">
            <a:avLst/>
          </a:prstGeom>
        </p:spPr>
      </p:pic>
      <p:sp>
        <p:nvSpPr>
          <p:cNvPr id="4" name="Shape 1"/>
          <p:cNvSpPr/>
          <p:nvPr/>
        </p:nvSpPr>
        <p:spPr>
          <a:xfrm>
            <a:off x="603052" y="6722745"/>
            <a:ext cx="172283" cy="172283"/>
          </a:xfrm>
          <a:prstGeom prst="roundRect">
            <a:avLst>
              <a:gd name="adj" fmla="val 10615"/>
            </a:avLst>
          </a:prstGeom>
          <a:solidFill>
            <a:srgbClr val="100F3D"/>
          </a:solidFill>
          <a:ln/>
        </p:spPr>
      </p:sp>
      <p:sp>
        <p:nvSpPr>
          <p:cNvPr id="5" name="Text 2"/>
          <p:cNvSpPr/>
          <p:nvPr/>
        </p:nvSpPr>
        <p:spPr>
          <a:xfrm>
            <a:off x="836295" y="6722745"/>
            <a:ext cx="1684258" cy="344567"/>
          </a:xfrm>
          <a:prstGeom prst="rect">
            <a:avLst/>
          </a:prstGeom>
          <a:noFill/>
          <a:ln/>
        </p:spPr>
        <p:txBody>
          <a:bodyPr wrap="square" lIns="0" tIns="0" rIns="0" bIns="0" rtlCol="0" anchor="t"/>
          <a:lstStyle/>
          <a:p>
            <a:pPr algn="l" indent="0" marL="0">
              <a:lnSpc>
                <a:spcPts val="1350"/>
              </a:lnSpc>
              <a:buNone/>
            </a:pPr>
            <a:r>
              <a:rPr lang="en-US" sz="1350" dirty="0">
                <a:solidFill>
                  <a:srgbClr val="49495A"/>
                </a:solidFill>
                <a:latin typeface="Open Sans" pitchFamily="34" charset="0"/>
                <a:ea typeface="Open Sans" pitchFamily="34" charset="-122"/>
                <a:cs typeface="Open Sans" pitchFamily="34" charset="-120"/>
              </a:rPr>
              <a:t>Επιστημονική πρόοδος</a:t>
            </a:r>
            <a:endParaRPr lang="en-US" sz="1350" dirty="0"/>
          </a:p>
        </p:txBody>
      </p:sp>
      <p:sp>
        <p:nvSpPr>
          <p:cNvPr id="6" name="Shape 3"/>
          <p:cNvSpPr/>
          <p:nvPr/>
        </p:nvSpPr>
        <p:spPr>
          <a:xfrm>
            <a:off x="2717721" y="6722745"/>
            <a:ext cx="172283" cy="172283"/>
          </a:xfrm>
          <a:prstGeom prst="roundRect">
            <a:avLst>
              <a:gd name="adj" fmla="val 10615"/>
            </a:avLst>
          </a:prstGeom>
          <a:solidFill>
            <a:srgbClr val="211E7A"/>
          </a:solidFill>
          <a:ln/>
        </p:spPr>
      </p:sp>
      <p:sp>
        <p:nvSpPr>
          <p:cNvPr id="7" name="Text 4"/>
          <p:cNvSpPr/>
          <p:nvPr/>
        </p:nvSpPr>
        <p:spPr>
          <a:xfrm>
            <a:off x="2950964" y="6722745"/>
            <a:ext cx="1594842" cy="172283"/>
          </a:xfrm>
          <a:prstGeom prst="rect">
            <a:avLst/>
          </a:prstGeom>
          <a:noFill/>
          <a:ln/>
        </p:spPr>
        <p:txBody>
          <a:bodyPr wrap="none" lIns="0" tIns="0" rIns="0" bIns="0" rtlCol="0" anchor="t"/>
          <a:lstStyle/>
          <a:p>
            <a:pPr algn="l" indent="0" marL="0">
              <a:lnSpc>
                <a:spcPts val="1350"/>
              </a:lnSpc>
              <a:buNone/>
            </a:pPr>
            <a:r>
              <a:rPr lang="en-US" sz="1350" dirty="0">
                <a:solidFill>
                  <a:srgbClr val="49495A"/>
                </a:solidFill>
                <a:latin typeface="Open Sans" pitchFamily="34" charset="0"/>
                <a:ea typeface="Open Sans" pitchFamily="34" charset="-122"/>
                <a:cs typeface="Open Sans" pitchFamily="34" charset="-120"/>
              </a:rPr>
              <a:t>Κοινωνικές αλλαγές</a:t>
            </a:r>
            <a:endParaRPr lang="en-US" sz="1350" dirty="0"/>
          </a:p>
        </p:txBody>
      </p:sp>
      <p:sp>
        <p:nvSpPr>
          <p:cNvPr id="8" name="Shape 5"/>
          <p:cNvSpPr/>
          <p:nvPr/>
        </p:nvSpPr>
        <p:spPr>
          <a:xfrm>
            <a:off x="4834295" y="6722745"/>
            <a:ext cx="172283" cy="172283"/>
          </a:xfrm>
          <a:prstGeom prst="roundRect">
            <a:avLst>
              <a:gd name="adj" fmla="val 10615"/>
            </a:avLst>
          </a:prstGeom>
          <a:solidFill>
            <a:srgbClr val="312DB7"/>
          </a:solidFill>
          <a:ln/>
        </p:spPr>
      </p:sp>
      <p:sp>
        <p:nvSpPr>
          <p:cNvPr id="9" name="Text 6"/>
          <p:cNvSpPr/>
          <p:nvPr/>
        </p:nvSpPr>
        <p:spPr>
          <a:xfrm>
            <a:off x="5067538" y="6722745"/>
            <a:ext cx="1501616" cy="172283"/>
          </a:xfrm>
          <a:prstGeom prst="rect">
            <a:avLst/>
          </a:prstGeom>
          <a:noFill/>
          <a:ln/>
        </p:spPr>
        <p:txBody>
          <a:bodyPr wrap="none" lIns="0" tIns="0" rIns="0" bIns="0" rtlCol="0" anchor="t"/>
          <a:lstStyle/>
          <a:p>
            <a:pPr algn="l" indent="0" marL="0">
              <a:lnSpc>
                <a:spcPts val="1350"/>
              </a:lnSpc>
              <a:buNone/>
            </a:pPr>
            <a:r>
              <a:rPr lang="en-US" sz="1350" dirty="0">
                <a:solidFill>
                  <a:srgbClr val="49495A"/>
                </a:solidFill>
                <a:latin typeface="Open Sans" pitchFamily="34" charset="0"/>
                <a:ea typeface="Open Sans" pitchFamily="34" charset="-122"/>
                <a:cs typeface="Open Sans" pitchFamily="34" charset="-120"/>
              </a:rPr>
              <a:t>Πολιτισμικές αξίες</a:t>
            </a:r>
            <a:endParaRPr lang="en-US" sz="1350" dirty="0"/>
          </a:p>
        </p:txBody>
      </p:sp>
      <p:sp>
        <p:nvSpPr>
          <p:cNvPr id="10" name="Shape 7"/>
          <p:cNvSpPr/>
          <p:nvPr/>
        </p:nvSpPr>
        <p:spPr>
          <a:xfrm>
            <a:off x="7018734" y="6722745"/>
            <a:ext cx="172283" cy="172283"/>
          </a:xfrm>
          <a:prstGeom prst="roundRect">
            <a:avLst>
              <a:gd name="adj" fmla="val 10615"/>
            </a:avLst>
          </a:prstGeom>
          <a:solidFill>
            <a:srgbClr val="5C59D6"/>
          </a:solidFill>
          <a:ln/>
        </p:spPr>
      </p:sp>
      <p:sp>
        <p:nvSpPr>
          <p:cNvPr id="11" name="Text 8"/>
          <p:cNvSpPr/>
          <p:nvPr/>
        </p:nvSpPr>
        <p:spPr>
          <a:xfrm>
            <a:off x="7251978" y="6722745"/>
            <a:ext cx="1272778" cy="172283"/>
          </a:xfrm>
          <a:prstGeom prst="rect">
            <a:avLst/>
          </a:prstGeom>
          <a:noFill/>
          <a:ln/>
        </p:spPr>
        <p:txBody>
          <a:bodyPr wrap="none" lIns="0" tIns="0" rIns="0" bIns="0" rtlCol="0" anchor="t"/>
          <a:lstStyle/>
          <a:p>
            <a:pPr algn="l" indent="0" marL="0">
              <a:lnSpc>
                <a:spcPts val="1350"/>
              </a:lnSpc>
              <a:buNone/>
            </a:pPr>
            <a:r>
              <a:rPr lang="en-US" sz="1350" dirty="0">
                <a:solidFill>
                  <a:srgbClr val="49495A"/>
                </a:solidFill>
                <a:latin typeface="Open Sans" pitchFamily="34" charset="0"/>
                <a:ea typeface="Open Sans" pitchFamily="34" charset="-122"/>
                <a:cs typeface="Open Sans" pitchFamily="34" charset="-120"/>
              </a:rPr>
              <a:t>Νομικό πλαίσιο</a:t>
            </a:r>
            <a:endParaRPr lang="en-US" sz="1350" dirty="0"/>
          </a:p>
        </p:txBody>
      </p:sp>
      <p:sp>
        <p:nvSpPr>
          <p:cNvPr id="12" name="Shape 9"/>
          <p:cNvSpPr/>
          <p:nvPr/>
        </p:nvSpPr>
        <p:spPr>
          <a:xfrm>
            <a:off x="8883015" y="6722745"/>
            <a:ext cx="172283" cy="172283"/>
          </a:xfrm>
          <a:prstGeom prst="roundRect">
            <a:avLst>
              <a:gd name="adj" fmla="val 10615"/>
            </a:avLst>
          </a:prstGeom>
          <a:solidFill>
            <a:srgbClr val="9895E5"/>
          </a:solidFill>
          <a:ln/>
        </p:spPr>
      </p:sp>
      <p:sp>
        <p:nvSpPr>
          <p:cNvPr id="13" name="Text 10"/>
          <p:cNvSpPr/>
          <p:nvPr/>
        </p:nvSpPr>
        <p:spPr>
          <a:xfrm>
            <a:off x="9116258" y="6722745"/>
            <a:ext cx="1684258" cy="344567"/>
          </a:xfrm>
          <a:prstGeom prst="rect">
            <a:avLst/>
          </a:prstGeom>
          <a:noFill/>
          <a:ln/>
        </p:spPr>
        <p:txBody>
          <a:bodyPr wrap="square" lIns="0" tIns="0" rIns="0" bIns="0" rtlCol="0" anchor="t"/>
          <a:lstStyle/>
          <a:p>
            <a:pPr algn="l" indent="0" marL="0">
              <a:lnSpc>
                <a:spcPts val="1350"/>
              </a:lnSpc>
              <a:buNone/>
            </a:pPr>
            <a:r>
              <a:rPr lang="en-US" sz="1350" dirty="0">
                <a:solidFill>
                  <a:srgbClr val="49495A"/>
                </a:solidFill>
                <a:latin typeface="Open Sans" pitchFamily="34" charset="0"/>
                <a:ea typeface="Open Sans" pitchFamily="34" charset="-122"/>
                <a:cs typeface="Open Sans" pitchFamily="34" charset="-120"/>
              </a:rPr>
              <a:t>Θρησκευτικές πεποιθήσεις</a:t>
            </a:r>
            <a:endParaRPr lang="en-US" sz="1350" dirty="0"/>
          </a:p>
        </p:txBody>
      </p:sp>
      <p:sp>
        <p:nvSpPr>
          <p:cNvPr id="14" name="Text 11"/>
          <p:cNvSpPr/>
          <p:nvPr/>
        </p:nvSpPr>
        <p:spPr>
          <a:xfrm>
            <a:off x="603052" y="7261146"/>
            <a:ext cx="13424297" cy="551259"/>
          </a:xfrm>
          <a:prstGeom prst="rect">
            <a:avLst/>
          </a:prstGeom>
          <a:noFill/>
          <a:ln/>
        </p:spPr>
        <p:txBody>
          <a:bodyPr wrap="square" lIns="0" tIns="0" rIns="0" bIns="0" rtlCol="0" anchor="t"/>
          <a:lstStyle/>
          <a:p>
            <a:pPr indent="0" marL="0">
              <a:lnSpc>
                <a:spcPts val="2150"/>
              </a:lnSpc>
              <a:buNone/>
            </a:pPr>
            <a:r>
              <a:rPr lang="en-US" sz="1350" dirty="0">
                <a:solidFill>
                  <a:srgbClr val="49495A"/>
                </a:solidFill>
                <a:latin typeface="Open Sans" pitchFamily="34" charset="0"/>
                <a:ea typeface="Open Sans" pitchFamily="34" charset="-122"/>
                <a:cs typeface="Open Sans" pitchFamily="34" charset="-120"/>
              </a:rPr>
              <a:t>Το θέμα της ηθικής παραμένει ανεξάντλητο και ανοιχτό σε συζήτηση, ενώ τα ερωτήματα που προκύπτουν απαιτούν προσεκτική εξέταση και συνεχή αναθεώρηση των αξιών μας.</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965954"/>
            <a:ext cx="9790867"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Η ηθική στην εποχή της τεχνολογίας</a:t>
            </a:r>
            <a:endParaRPr lang="en-US" sz="4450" dirty="0"/>
          </a:p>
        </p:txBody>
      </p:sp>
      <p:pic>
        <p:nvPicPr>
          <p:cNvPr id="3" name="Image 0" descr="preencoded.png">    </p:cNvPr>
          <p:cNvPicPr>
            <a:picLocks noChangeAspect="1"/>
          </p:cNvPicPr>
          <p:nvPr/>
        </p:nvPicPr>
        <p:blipFill>
          <a:blip r:embed="rId1"/>
          <a:stretch>
            <a:fillRect/>
          </a:stretch>
        </p:blipFill>
        <p:spPr>
          <a:xfrm>
            <a:off x="793790" y="2128361"/>
            <a:ext cx="4120753" cy="2546747"/>
          </a:xfrm>
          <a:prstGeom prst="rect">
            <a:avLst/>
          </a:prstGeom>
        </p:spPr>
      </p:pic>
      <p:sp>
        <p:nvSpPr>
          <p:cNvPr id="4" name="Text 1"/>
          <p:cNvSpPr/>
          <p:nvPr/>
        </p:nvSpPr>
        <p:spPr>
          <a:xfrm>
            <a:off x="793790" y="495859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Τεχνητή Νοημοσύνη</a:t>
            </a:r>
            <a:endParaRPr lang="en-US" sz="2200" dirty="0"/>
          </a:p>
        </p:txBody>
      </p:sp>
      <p:sp>
        <p:nvSpPr>
          <p:cNvPr id="5" name="Text 2"/>
          <p:cNvSpPr/>
          <p:nvPr/>
        </p:nvSpPr>
        <p:spPr>
          <a:xfrm>
            <a:off x="793790" y="5449014"/>
            <a:ext cx="4120753" cy="1814513"/>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ανάπτυξη της τεχνητής νοημοσύνης δημιουργεί νέα ηθικά ερωτήματα σχετικά με την αυτονομία των μηχανών, την υπευθυνότητα και τα όρια της ανθρώπινης παρέμβασης.</a:t>
            </a:r>
            <a:endParaRPr lang="en-US" sz="1750" dirty="0"/>
          </a:p>
        </p:txBody>
      </p:sp>
      <p:pic>
        <p:nvPicPr>
          <p:cNvPr id="6" name="Image 1" descr="preencoded.png">    </p:cNvPr>
          <p:cNvPicPr>
            <a:picLocks noChangeAspect="1"/>
          </p:cNvPicPr>
          <p:nvPr/>
        </p:nvPicPr>
        <p:blipFill>
          <a:blip r:embed="rId2"/>
          <a:stretch>
            <a:fillRect/>
          </a:stretch>
        </p:blipFill>
        <p:spPr>
          <a:xfrm>
            <a:off x="5254704" y="2128361"/>
            <a:ext cx="4120872" cy="2546866"/>
          </a:xfrm>
          <a:prstGeom prst="rect">
            <a:avLst/>
          </a:prstGeom>
        </p:spPr>
      </p:pic>
      <p:sp>
        <p:nvSpPr>
          <p:cNvPr id="7" name="Text 3"/>
          <p:cNvSpPr/>
          <p:nvPr/>
        </p:nvSpPr>
        <p:spPr>
          <a:xfrm>
            <a:off x="5254704" y="4958715"/>
            <a:ext cx="3005376"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Ψηφιακή Ιδιωτικότητα</a:t>
            </a:r>
            <a:endParaRPr lang="en-US" sz="2200" dirty="0"/>
          </a:p>
        </p:txBody>
      </p:sp>
      <p:sp>
        <p:nvSpPr>
          <p:cNvPr id="8" name="Text 4"/>
          <p:cNvSpPr/>
          <p:nvPr/>
        </p:nvSpPr>
        <p:spPr>
          <a:xfrm>
            <a:off x="5254704" y="5449133"/>
            <a:ext cx="4120872" cy="1814513"/>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προστασία των προσωπικών δεδομένων και η ισορροπία μεταξύ ασφάλειας και ιδιωτικότητας αποτελούν κρίσιμα ζητήματα στην ψηφιακή εποχή.</a:t>
            </a:r>
            <a:endParaRPr lang="en-US" sz="1750" dirty="0"/>
          </a:p>
        </p:txBody>
      </p:sp>
      <p:pic>
        <p:nvPicPr>
          <p:cNvPr id="9" name="Image 2" descr="preencoded.png">    </p:cNvPr>
          <p:cNvPicPr>
            <a:picLocks noChangeAspect="1"/>
          </p:cNvPicPr>
          <p:nvPr/>
        </p:nvPicPr>
        <p:blipFill>
          <a:blip r:embed="rId3"/>
          <a:stretch>
            <a:fillRect/>
          </a:stretch>
        </p:blipFill>
        <p:spPr>
          <a:xfrm>
            <a:off x="9715738" y="2128361"/>
            <a:ext cx="4120753" cy="2546747"/>
          </a:xfrm>
          <a:prstGeom prst="rect">
            <a:avLst/>
          </a:prstGeom>
        </p:spPr>
      </p:pic>
      <p:sp>
        <p:nvSpPr>
          <p:cNvPr id="10" name="Text 5"/>
          <p:cNvSpPr/>
          <p:nvPr/>
        </p:nvSpPr>
        <p:spPr>
          <a:xfrm>
            <a:off x="9715738" y="495859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Κοινωνικά Δίκτυα</a:t>
            </a:r>
            <a:endParaRPr lang="en-US" sz="2200" dirty="0"/>
          </a:p>
        </p:txBody>
      </p:sp>
      <p:sp>
        <p:nvSpPr>
          <p:cNvPr id="11" name="Text 6"/>
          <p:cNvSpPr/>
          <p:nvPr/>
        </p:nvSpPr>
        <p:spPr>
          <a:xfrm>
            <a:off x="9715738" y="5449014"/>
            <a:ext cx="4120753" cy="1814513"/>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Τα μέσα κοινωνικής δικτύωσης επηρεάζουν τον τρόπο που διαμορφώνουμε και εκφράζουμε τις ηθικές μας αξίες, δημιουργώντας νέες προκλήσεις για την κοινωνική συνοχή.</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92361"/>
            <a:ext cx="10126147"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Προς μια πιο ώριμη ηθική συνείδηση</a:t>
            </a:r>
            <a:endParaRPr lang="en-US" sz="4450" dirty="0"/>
          </a:p>
        </p:txBody>
      </p:sp>
      <p:pic>
        <p:nvPicPr>
          <p:cNvPr id="3" name="Image 0" descr="preencoded.png">    </p:cNvPr>
          <p:cNvPicPr>
            <a:picLocks noChangeAspect="1"/>
          </p:cNvPicPr>
          <p:nvPr/>
        </p:nvPicPr>
        <p:blipFill>
          <a:blip r:embed="rId1"/>
          <a:stretch>
            <a:fillRect/>
          </a:stretch>
        </p:blipFill>
        <p:spPr>
          <a:xfrm>
            <a:off x="801410" y="2100739"/>
            <a:ext cx="3120747" cy="3120747"/>
          </a:xfrm>
          <a:prstGeom prst="rect">
            <a:avLst/>
          </a:prstGeom>
        </p:spPr>
      </p:pic>
      <p:pic>
        <p:nvPicPr>
          <p:cNvPr id="4" name="Image 1" descr="preencoded.png">    </p:cNvPr>
          <p:cNvPicPr>
            <a:picLocks noChangeAspect="1"/>
          </p:cNvPicPr>
          <p:nvPr/>
        </p:nvPicPr>
        <p:blipFill>
          <a:blip r:embed="rId2"/>
          <a:stretch>
            <a:fillRect/>
          </a:stretch>
        </p:blipFill>
        <p:spPr>
          <a:xfrm>
            <a:off x="4103608" y="2100739"/>
            <a:ext cx="3120866" cy="3120866"/>
          </a:xfrm>
          <a:prstGeom prst="rect">
            <a:avLst/>
          </a:prstGeom>
        </p:spPr>
      </p:pic>
      <p:pic>
        <p:nvPicPr>
          <p:cNvPr id="5" name="Image 2" descr="preencoded.png">    </p:cNvPr>
          <p:cNvPicPr>
            <a:picLocks noChangeAspect="1"/>
          </p:cNvPicPr>
          <p:nvPr/>
        </p:nvPicPr>
        <p:blipFill>
          <a:blip r:embed="rId3"/>
          <a:stretch>
            <a:fillRect/>
          </a:stretch>
        </p:blipFill>
        <p:spPr>
          <a:xfrm>
            <a:off x="7405926" y="2100739"/>
            <a:ext cx="3120747" cy="3120747"/>
          </a:xfrm>
          <a:prstGeom prst="rect">
            <a:avLst/>
          </a:prstGeom>
        </p:spPr>
      </p:pic>
      <p:pic>
        <p:nvPicPr>
          <p:cNvPr id="6" name="Image 3" descr="preencoded.png">    </p:cNvPr>
          <p:cNvPicPr>
            <a:picLocks noChangeAspect="1"/>
          </p:cNvPicPr>
          <p:nvPr/>
        </p:nvPicPr>
        <p:blipFill>
          <a:blip r:embed="rId4"/>
          <a:stretch>
            <a:fillRect/>
          </a:stretch>
        </p:blipFill>
        <p:spPr>
          <a:xfrm>
            <a:off x="10708124" y="2100739"/>
            <a:ext cx="3120866" cy="3120866"/>
          </a:xfrm>
          <a:prstGeom prst="rect">
            <a:avLst/>
          </a:prstGeom>
        </p:spPr>
      </p:pic>
      <p:sp>
        <p:nvSpPr>
          <p:cNvPr id="7" name="Text 1"/>
          <p:cNvSpPr/>
          <p:nvPr/>
        </p:nvSpPr>
        <p:spPr>
          <a:xfrm>
            <a:off x="793790" y="5622727"/>
            <a:ext cx="13042821" cy="1814513"/>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ηθική δεν είναι ένα στατικό σύστημα αξιών, αλλά ένα δυναμικό πλαίσιο που προσαρμόζεται στις κοινωνικές και ιστορικές εξελίξεις. Η φιλοσοφική αναζήτηση συνεχίζει να διαρρηγνύει το πέπλο του εφησυχασμού, υπενθυμίζοντάς μας ότι η κριτική αποτίμηση των ηθικών αρχών είναι απαραίτητη για τη δημιουργία ενός πιο δίκαιου κοινωνικού πλαισίου. Καθώς αντιμετωπίζουμε νέες προκλήσεις στους τομείς της βιοηθικής, της τεχνολογίας και των ανθρωπίνων δικαιωμάτων, η συνεχής επανεξέταση και ο διάλογος παραμένουν ουσιώδεις για την εξέλιξη της ηθικής μας συνείδησης.</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753195"/>
            <a:ext cx="7785378"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Η δυναμική φύση της ηθικής</a:t>
            </a:r>
            <a:endParaRPr lang="en-US" sz="4450" dirty="0"/>
          </a:p>
        </p:txBody>
      </p:sp>
      <p:sp>
        <p:nvSpPr>
          <p:cNvPr id="3" name="Text 1"/>
          <p:cNvSpPr/>
          <p:nvPr/>
        </p:nvSpPr>
        <p:spPr>
          <a:xfrm>
            <a:off x="793790" y="3006209"/>
            <a:ext cx="6244709" cy="2177415"/>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Όπως έχουμε ήδη αναλύσει, υπάρχουν πολλές ηθικές θεωρίες που αμφισβητούν τις παραδοσιακές ηθικές αρχές και αξίες, αυτές που έχουμε διδαχθεί από μικροί και στις οποίες βασίζουμε την κρίση μας. Ωστόσο, υπάρχουν και θεωρίες που, αντί να τις αμφισβητούν, επιχειρούν να ερμηνεύσουν το φαινόμενο της ηθικότητας.</a:t>
            </a:r>
            <a:endParaRPr lang="en-US" sz="1750" dirty="0"/>
          </a:p>
        </p:txBody>
      </p:sp>
      <p:sp>
        <p:nvSpPr>
          <p:cNvPr id="4" name="Text 2"/>
          <p:cNvSpPr/>
          <p:nvPr/>
        </p:nvSpPr>
        <p:spPr>
          <a:xfrm>
            <a:off x="7599521" y="3006209"/>
            <a:ext cx="6244709" cy="3266123"/>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Αυτές οι θεωρίες, ακόμα κι αν δεν προσπαθούν να αναιρέσουν τις ηθικές αρχές, μας οδηγούν συχνά στην επίγνωση ότι μια συγκεκριμένη ηθική αρχή, όπως για παράδειγμα η ωφέλεια του συνόλου, μπορεί να έρχεται σε σύγκρουση με μια άλλη, όπως η ελευθερία της ηθικής σκέψης και πράξης. Αυτό σημαίνει ότι η ηθική δεν είναι ένα στατικό σύστημα αξιών, αλλά ένα δυναμικό πλαίσιο που προσαρμόζεται στις κοινωνικές και ιστορικές εξελίξεις.</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06172"/>
            <a:ext cx="10234493"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Ο ρόλος της φιλοσοφικής αναζήτησης</a:t>
            </a:r>
            <a:endParaRPr lang="en-US" sz="4450" dirty="0"/>
          </a:p>
        </p:txBody>
      </p:sp>
      <p:sp>
        <p:nvSpPr>
          <p:cNvPr id="3" name="Shape 1"/>
          <p:cNvSpPr/>
          <p:nvPr/>
        </p:nvSpPr>
        <p:spPr>
          <a:xfrm>
            <a:off x="793790" y="2223730"/>
            <a:ext cx="510302" cy="510302"/>
          </a:xfrm>
          <a:prstGeom prst="roundRect">
            <a:avLst>
              <a:gd name="adj" fmla="val 6667"/>
            </a:avLst>
          </a:prstGeom>
          <a:solidFill>
            <a:srgbClr val="EAE8F3"/>
          </a:solidFill>
          <a:ln/>
        </p:spPr>
      </p:sp>
      <p:sp>
        <p:nvSpPr>
          <p:cNvPr id="4" name="Text 2"/>
          <p:cNvSpPr/>
          <p:nvPr/>
        </p:nvSpPr>
        <p:spPr>
          <a:xfrm>
            <a:off x="878860" y="2266236"/>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49495A"/>
                </a:solidFill>
                <a:latin typeface="Libre Baskerville" pitchFamily="34" charset="0"/>
                <a:ea typeface="Libre Baskerville" pitchFamily="34" charset="-122"/>
                <a:cs typeface="Libre Baskerville" pitchFamily="34" charset="-120"/>
              </a:rPr>
              <a:t>1</a:t>
            </a:r>
            <a:endParaRPr lang="en-US" sz="2650" dirty="0"/>
          </a:p>
        </p:txBody>
      </p:sp>
      <p:sp>
        <p:nvSpPr>
          <p:cNvPr id="5" name="Text 3"/>
          <p:cNvSpPr/>
          <p:nvPr/>
        </p:nvSpPr>
        <p:spPr>
          <a:xfrm>
            <a:off x="1530906" y="2223730"/>
            <a:ext cx="3459242" cy="708660"/>
          </a:xfrm>
          <a:prstGeom prst="rect">
            <a:avLst/>
          </a:prstGeom>
          <a:noFill/>
          <a:ln/>
        </p:spPr>
        <p:txBody>
          <a:bodyPr wrap="square" lIns="0" tIns="0" rIns="0" bIns="0" rtlCol="0" anchor="t"/>
          <a:lstStyle/>
          <a:p>
            <a:pPr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Διάρρηξη του εφησυχασμού</a:t>
            </a:r>
            <a:endParaRPr lang="en-US" sz="2200" dirty="0"/>
          </a:p>
        </p:txBody>
      </p:sp>
      <p:sp>
        <p:nvSpPr>
          <p:cNvPr id="6" name="Text 4"/>
          <p:cNvSpPr/>
          <p:nvPr/>
        </p:nvSpPr>
        <p:spPr>
          <a:xfrm>
            <a:off x="1530906" y="3068479"/>
            <a:ext cx="3459242" cy="2903220"/>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φιλοσοφική αναζήτηση έχει ως σκοπό να διαρρήξει το πέπλο του εφησυχασμού και να μας αφυπνίσει, υπενθυμίζοντάς μας ότι όσα έχουμε αποδεχτεί ως αληθινά μπορεί να μην είναι τόσο αδιαμφισβήτητα όσο νομίζουμε.</a:t>
            </a:r>
            <a:endParaRPr lang="en-US" sz="1750" dirty="0"/>
          </a:p>
        </p:txBody>
      </p:sp>
      <p:sp>
        <p:nvSpPr>
          <p:cNvPr id="7" name="Shape 5"/>
          <p:cNvSpPr/>
          <p:nvPr/>
        </p:nvSpPr>
        <p:spPr>
          <a:xfrm>
            <a:off x="5216962" y="2223730"/>
            <a:ext cx="510302" cy="510302"/>
          </a:xfrm>
          <a:prstGeom prst="roundRect">
            <a:avLst>
              <a:gd name="adj" fmla="val 6667"/>
            </a:avLst>
          </a:prstGeom>
          <a:solidFill>
            <a:srgbClr val="EAE8F3"/>
          </a:solidFill>
          <a:ln/>
        </p:spPr>
      </p:sp>
      <p:sp>
        <p:nvSpPr>
          <p:cNvPr id="8" name="Text 6"/>
          <p:cNvSpPr/>
          <p:nvPr/>
        </p:nvSpPr>
        <p:spPr>
          <a:xfrm>
            <a:off x="5302032" y="2266236"/>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49495A"/>
                </a:solidFill>
                <a:latin typeface="Libre Baskerville" pitchFamily="34" charset="0"/>
                <a:ea typeface="Libre Baskerville" pitchFamily="34" charset="-122"/>
                <a:cs typeface="Libre Baskerville" pitchFamily="34" charset="-120"/>
              </a:rPr>
              <a:t>2</a:t>
            </a:r>
            <a:endParaRPr lang="en-US" sz="2650" dirty="0"/>
          </a:p>
        </p:txBody>
      </p:sp>
      <p:sp>
        <p:nvSpPr>
          <p:cNvPr id="9" name="Text 7"/>
          <p:cNvSpPr/>
          <p:nvPr/>
        </p:nvSpPr>
        <p:spPr>
          <a:xfrm>
            <a:off x="5954078" y="2223730"/>
            <a:ext cx="3459242" cy="708660"/>
          </a:xfrm>
          <a:prstGeom prst="rect">
            <a:avLst/>
          </a:prstGeom>
          <a:noFill/>
          <a:ln/>
        </p:spPr>
        <p:txBody>
          <a:bodyPr wrap="square" lIns="0" tIns="0" rIns="0" bIns="0" rtlCol="0" anchor="t"/>
          <a:lstStyle/>
          <a:p>
            <a:pPr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Ανάγκη για πολιτισμική ωριμότητα</a:t>
            </a:r>
            <a:endParaRPr lang="en-US" sz="2200" dirty="0"/>
          </a:p>
        </p:txBody>
      </p:sp>
      <p:sp>
        <p:nvSpPr>
          <p:cNvPr id="10" name="Text 8"/>
          <p:cNvSpPr/>
          <p:nvPr/>
        </p:nvSpPr>
        <p:spPr>
          <a:xfrm>
            <a:off x="5954078" y="3068479"/>
            <a:ext cx="3459242" cy="4354830"/>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Για να αποτελέσει η ηθική θεωρία ένα ουσιαστικό εργαλείο ηθικού προβληματισμού και ένα κριτήριο αξιολόγησης των ηθικών αρχών που διέπουν την καθημερινότητά μας, απαιτείται ένα υψηλό επίπεδο πολιτισμικής ωριμότητας και μια πιο εκλεπτυσμένη προσέγγιση του ανθρωπισμού μας.</a:t>
            </a:r>
            <a:endParaRPr lang="en-US" sz="1750" dirty="0"/>
          </a:p>
        </p:txBody>
      </p:sp>
      <p:sp>
        <p:nvSpPr>
          <p:cNvPr id="11" name="Shape 9"/>
          <p:cNvSpPr/>
          <p:nvPr/>
        </p:nvSpPr>
        <p:spPr>
          <a:xfrm>
            <a:off x="9640133" y="2223730"/>
            <a:ext cx="510302" cy="510302"/>
          </a:xfrm>
          <a:prstGeom prst="roundRect">
            <a:avLst>
              <a:gd name="adj" fmla="val 6667"/>
            </a:avLst>
          </a:prstGeom>
          <a:solidFill>
            <a:srgbClr val="EAE8F3"/>
          </a:solidFill>
          <a:ln/>
        </p:spPr>
      </p:sp>
      <p:sp>
        <p:nvSpPr>
          <p:cNvPr id="12" name="Text 10"/>
          <p:cNvSpPr/>
          <p:nvPr/>
        </p:nvSpPr>
        <p:spPr>
          <a:xfrm>
            <a:off x="9725204" y="2266236"/>
            <a:ext cx="340162" cy="425291"/>
          </a:xfrm>
          <a:prstGeom prst="rect">
            <a:avLst/>
          </a:prstGeom>
          <a:noFill/>
          <a:ln/>
        </p:spPr>
        <p:txBody>
          <a:bodyPr wrap="none" lIns="0" tIns="0" rIns="0" bIns="0" rtlCol="0" anchor="t"/>
          <a:lstStyle/>
          <a:p>
            <a:pPr algn="ctr" indent="0" marL="0">
              <a:lnSpc>
                <a:spcPts val="2650"/>
              </a:lnSpc>
              <a:buNone/>
            </a:pPr>
            <a:r>
              <a:rPr lang="en-US" sz="2650" dirty="0">
                <a:solidFill>
                  <a:srgbClr val="49495A"/>
                </a:solidFill>
                <a:latin typeface="Libre Baskerville" pitchFamily="34" charset="0"/>
                <a:ea typeface="Libre Baskerville" pitchFamily="34" charset="-122"/>
                <a:cs typeface="Libre Baskerville" pitchFamily="34" charset="-120"/>
              </a:rPr>
              <a:t>3</a:t>
            </a:r>
            <a:endParaRPr lang="en-US" sz="2650" dirty="0"/>
          </a:p>
        </p:txBody>
      </p:sp>
      <p:sp>
        <p:nvSpPr>
          <p:cNvPr id="13" name="Text 11"/>
          <p:cNvSpPr/>
          <p:nvPr/>
        </p:nvSpPr>
        <p:spPr>
          <a:xfrm>
            <a:off x="10377249" y="2223730"/>
            <a:ext cx="3459242" cy="708660"/>
          </a:xfrm>
          <a:prstGeom prst="rect">
            <a:avLst/>
          </a:prstGeom>
          <a:noFill/>
          <a:ln/>
        </p:spPr>
        <p:txBody>
          <a:bodyPr wrap="square" lIns="0" tIns="0" rIns="0" bIns="0" rtlCol="0" anchor="t"/>
          <a:lstStyle/>
          <a:p>
            <a:pPr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Εξανθρωπισμός μέσω εκπολιτισμού</a:t>
            </a:r>
            <a:endParaRPr lang="en-US" sz="2200" dirty="0"/>
          </a:p>
        </p:txBody>
      </p:sp>
      <p:sp>
        <p:nvSpPr>
          <p:cNvPr id="14" name="Text 12"/>
          <p:cNvSpPr/>
          <p:nvPr/>
        </p:nvSpPr>
        <p:spPr>
          <a:xfrm>
            <a:off x="10377249" y="3068479"/>
            <a:ext cx="3459242" cy="4354830"/>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Οι άνθρωποι εξανθρωπίζονται όσο περισσότερο εκπολιτίζονται, δηλαδή όσο περισσότερο καλλιεργούνται τόσο σε ατομικό όσο και σε κοινωνικό επίπεδο. Αυτή η εξέλιξη τούς επιτρέπει να διαμορφώνουν κανόνες δικαίου που αναγνωρίζουν τα δικαιώματα όλων, ενώ παράλληλα τους καθιστά πιο ευαίσθητους απέναντι σε αυτά.</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2577"/>
          </a:xfrm>
          <a:prstGeom prst="rect">
            <a:avLst/>
          </a:prstGeom>
        </p:spPr>
      </p:pic>
      <p:sp>
        <p:nvSpPr>
          <p:cNvPr id="3" name="Text 0"/>
          <p:cNvSpPr/>
          <p:nvPr/>
        </p:nvSpPr>
        <p:spPr>
          <a:xfrm>
            <a:off x="658892" y="517684"/>
            <a:ext cx="7826216" cy="1176576"/>
          </a:xfrm>
          <a:prstGeom prst="rect">
            <a:avLst/>
          </a:prstGeom>
          <a:noFill/>
          <a:ln/>
        </p:spPr>
        <p:txBody>
          <a:bodyPr wrap="square" lIns="0" tIns="0" rIns="0" bIns="0" rtlCol="0" anchor="t"/>
          <a:lstStyle/>
          <a:p>
            <a:pPr indent="0" marL="0">
              <a:lnSpc>
                <a:spcPts val="4600"/>
              </a:lnSpc>
              <a:buNone/>
            </a:pPr>
            <a:r>
              <a:rPr lang="en-US" sz="3700" dirty="0">
                <a:solidFill>
                  <a:srgbClr val="403CCF"/>
                </a:solidFill>
                <a:latin typeface="Libre Baskerville" pitchFamily="34" charset="0"/>
                <a:ea typeface="Libre Baskerville" pitchFamily="34" charset="-122"/>
                <a:cs typeface="Libre Baskerville" pitchFamily="34" charset="-120"/>
              </a:rPr>
              <a:t>Η ιστορική εξέλιξη των ηθικών αρχών</a:t>
            </a:r>
            <a:endParaRPr lang="en-US" sz="3700" dirty="0"/>
          </a:p>
        </p:txBody>
      </p:sp>
      <p:sp>
        <p:nvSpPr>
          <p:cNvPr id="4" name="Shape 1"/>
          <p:cNvSpPr/>
          <p:nvPr/>
        </p:nvSpPr>
        <p:spPr>
          <a:xfrm>
            <a:off x="870704" y="1976676"/>
            <a:ext cx="22860" cy="5738217"/>
          </a:xfrm>
          <a:prstGeom prst="roundRect">
            <a:avLst>
              <a:gd name="adj" fmla="val 123545"/>
            </a:avLst>
          </a:prstGeom>
          <a:solidFill>
            <a:srgbClr val="D0CED9"/>
          </a:solidFill>
          <a:ln/>
        </p:spPr>
      </p:sp>
      <p:sp>
        <p:nvSpPr>
          <p:cNvPr id="5" name="Shape 2"/>
          <p:cNvSpPr/>
          <p:nvPr/>
        </p:nvSpPr>
        <p:spPr>
          <a:xfrm>
            <a:off x="1059656" y="2388870"/>
            <a:ext cx="564833" cy="22860"/>
          </a:xfrm>
          <a:prstGeom prst="roundRect">
            <a:avLst>
              <a:gd name="adj" fmla="val 123545"/>
            </a:avLst>
          </a:prstGeom>
          <a:solidFill>
            <a:srgbClr val="D0CED9"/>
          </a:solidFill>
          <a:ln/>
        </p:spPr>
      </p:sp>
      <p:sp>
        <p:nvSpPr>
          <p:cNvPr id="6" name="Shape 3"/>
          <p:cNvSpPr/>
          <p:nvPr/>
        </p:nvSpPr>
        <p:spPr>
          <a:xfrm>
            <a:off x="658892" y="2188488"/>
            <a:ext cx="423624" cy="423624"/>
          </a:xfrm>
          <a:prstGeom prst="roundRect">
            <a:avLst>
              <a:gd name="adj" fmla="val 6667"/>
            </a:avLst>
          </a:prstGeom>
          <a:solidFill>
            <a:srgbClr val="EAE8F3"/>
          </a:solidFill>
          <a:ln/>
        </p:spPr>
      </p:sp>
      <p:sp>
        <p:nvSpPr>
          <p:cNvPr id="7" name="Text 4"/>
          <p:cNvSpPr/>
          <p:nvPr/>
        </p:nvSpPr>
        <p:spPr>
          <a:xfrm>
            <a:off x="729496" y="2223790"/>
            <a:ext cx="282416" cy="353020"/>
          </a:xfrm>
          <a:prstGeom prst="rect">
            <a:avLst/>
          </a:prstGeom>
          <a:noFill/>
          <a:ln/>
        </p:spPr>
        <p:txBody>
          <a:bodyPr wrap="none" lIns="0" tIns="0" rIns="0" bIns="0" rtlCol="0" anchor="t"/>
          <a:lstStyle/>
          <a:p>
            <a:pPr algn="ctr" indent="0" marL="0">
              <a:lnSpc>
                <a:spcPts val="2200"/>
              </a:lnSpc>
              <a:buNone/>
            </a:pPr>
            <a:r>
              <a:rPr lang="en-US" sz="2200" dirty="0">
                <a:solidFill>
                  <a:srgbClr val="49495A"/>
                </a:solidFill>
                <a:latin typeface="Libre Baskerville" pitchFamily="34" charset="0"/>
                <a:ea typeface="Libre Baskerville" pitchFamily="34" charset="-122"/>
                <a:cs typeface="Libre Baskerville" pitchFamily="34" charset="-120"/>
              </a:rPr>
              <a:t>1</a:t>
            </a:r>
            <a:endParaRPr lang="en-US" sz="2200" dirty="0"/>
          </a:p>
        </p:txBody>
      </p:sp>
      <p:sp>
        <p:nvSpPr>
          <p:cNvPr id="8" name="Text 5"/>
          <p:cNvSpPr/>
          <p:nvPr/>
        </p:nvSpPr>
        <p:spPr>
          <a:xfrm>
            <a:off x="1812012" y="2164913"/>
            <a:ext cx="2994422" cy="294203"/>
          </a:xfrm>
          <a:prstGeom prst="rect">
            <a:avLst/>
          </a:prstGeom>
          <a:noFill/>
          <a:ln/>
        </p:spPr>
        <p:txBody>
          <a:bodyPr wrap="none" lIns="0" tIns="0" rIns="0" bIns="0" rtlCol="0" anchor="t"/>
          <a:lstStyle/>
          <a:p>
            <a:pPr algn="l" indent="0" marL="0">
              <a:lnSpc>
                <a:spcPts val="2300"/>
              </a:lnSpc>
              <a:buNone/>
            </a:pPr>
            <a:r>
              <a:rPr lang="en-US" sz="1850" dirty="0">
                <a:solidFill>
                  <a:srgbClr val="49495A"/>
                </a:solidFill>
                <a:latin typeface="Libre Baskerville" pitchFamily="34" charset="0"/>
                <a:ea typeface="Libre Baskerville" pitchFamily="34" charset="-122"/>
                <a:cs typeface="Libre Baskerville" pitchFamily="34" charset="-120"/>
              </a:rPr>
              <a:t>Σχετικότητα ηθικών αρχών</a:t>
            </a:r>
            <a:endParaRPr lang="en-US" sz="1850" dirty="0"/>
          </a:p>
        </p:txBody>
      </p:sp>
      <p:sp>
        <p:nvSpPr>
          <p:cNvPr id="9" name="Text 6"/>
          <p:cNvSpPr/>
          <p:nvPr/>
        </p:nvSpPr>
        <p:spPr>
          <a:xfrm>
            <a:off x="1812012" y="2571988"/>
            <a:ext cx="6673096" cy="602218"/>
          </a:xfrm>
          <a:prstGeom prst="rect">
            <a:avLst/>
          </a:prstGeom>
          <a:noFill/>
          <a:ln/>
        </p:spPr>
        <p:txBody>
          <a:bodyPr wrap="square" lIns="0" tIns="0" rIns="0" bIns="0" rtlCol="0" anchor="t"/>
          <a:lstStyle/>
          <a:p>
            <a:pPr algn="l" indent="0" marL="0">
              <a:lnSpc>
                <a:spcPts val="2350"/>
              </a:lnSpc>
              <a:buNone/>
            </a:pPr>
            <a:r>
              <a:rPr lang="en-US" sz="1450" dirty="0">
                <a:solidFill>
                  <a:srgbClr val="49495A"/>
                </a:solidFill>
                <a:latin typeface="Open Sans" pitchFamily="34" charset="0"/>
                <a:ea typeface="Open Sans" pitchFamily="34" charset="-122"/>
                <a:cs typeface="Open Sans" pitchFamily="34" charset="-120"/>
              </a:rPr>
              <a:t>Η ιστορική εμπειρία μάς δείχνει πως οι ηθικές αρχές δεν είναι απόλυτες αλλά υπόκεινται σε κοινωνικές και πολιτισμικές αλλαγές.</a:t>
            </a:r>
            <a:endParaRPr lang="en-US" sz="1450" dirty="0"/>
          </a:p>
        </p:txBody>
      </p:sp>
      <p:sp>
        <p:nvSpPr>
          <p:cNvPr id="10" name="Shape 7"/>
          <p:cNvSpPr/>
          <p:nvPr/>
        </p:nvSpPr>
        <p:spPr>
          <a:xfrm>
            <a:off x="1059656" y="3962876"/>
            <a:ext cx="564833" cy="22860"/>
          </a:xfrm>
          <a:prstGeom prst="roundRect">
            <a:avLst>
              <a:gd name="adj" fmla="val 123545"/>
            </a:avLst>
          </a:prstGeom>
          <a:solidFill>
            <a:srgbClr val="D0CED9"/>
          </a:solidFill>
          <a:ln/>
        </p:spPr>
      </p:sp>
      <p:sp>
        <p:nvSpPr>
          <p:cNvPr id="11" name="Shape 8"/>
          <p:cNvSpPr/>
          <p:nvPr/>
        </p:nvSpPr>
        <p:spPr>
          <a:xfrm>
            <a:off x="658892" y="3762494"/>
            <a:ext cx="423624" cy="423624"/>
          </a:xfrm>
          <a:prstGeom prst="roundRect">
            <a:avLst>
              <a:gd name="adj" fmla="val 6667"/>
            </a:avLst>
          </a:prstGeom>
          <a:solidFill>
            <a:srgbClr val="EAE8F3"/>
          </a:solidFill>
          <a:ln/>
        </p:spPr>
      </p:sp>
      <p:sp>
        <p:nvSpPr>
          <p:cNvPr id="12" name="Text 9"/>
          <p:cNvSpPr/>
          <p:nvPr/>
        </p:nvSpPr>
        <p:spPr>
          <a:xfrm>
            <a:off x="729496" y="3797796"/>
            <a:ext cx="282416" cy="353020"/>
          </a:xfrm>
          <a:prstGeom prst="rect">
            <a:avLst/>
          </a:prstGeom>
          <a:noFill/>
          <a:ln/>
        </p:spPr>
        <p:txBody>
          <a:bodyPr wrap="none" lIns="0" tIns="0" rIns="0" bIns="0" rtlCol="0" anchor="t"/>
          <a:lstStyle/>
          <a:p>
            <a:pPr algn="ctr" indent="0" marL="0">
              <a:lnSpc>
                <a:spcPts val="2200"/>
              </a:lnSpc>
              <a:buNone/>
            </a:pPr>
            <a:r>
              <a:rPr lang="en-US" sz="2200" dirty="0">
                <a:solidFill>
                  <a:srgbClr val="49495A"/>
                </a:solidFill>
                <a:latin typeface="Libre Baskerville" pitchFamily="34" charset="0"/>
                <a:ea typeface="Libre Baskerville" pitchFamily="34" charset="-122"/>
                <a:cs typeface="Libre Baskerville" pitchFamily="34" charset="-120"/>
              </a:rPr>
              <a:t>2</a:t>
            </a:r>
            <a:endParaRPr lang="en-US" sz="2200" dirty="0"/>
          </a:p>
        </p:txBody>
      </p:sp>
      <p:sp>
        <p:nvSpPr>
          <p:cNvPr id="13" name="Text 10"/>
          <p:cNvSpPr/>
          <p:nvPr/>
        </p:nvSpPr>
        <p:spPr>
          <a:xfrm>
            <a:off x="1812012" y="3738920"/>
            <a:ext cx="3070860" cy="294203"/>
          </a:xfrm>
          <a:prstGeom prst="rect">
            <a:avLst/>
          </a:prstGeom>
          <a:noFill/>
          <a:ln/>
        </p:spPr>
        <p:txBody>
          <a:bodyPr wrap="none" lIns="0" tIns="0" rIns="0" bIns="0" rtlCol="0" anchor="t"/>
          <a:lstStyle/>
          <a:p>
            <a:pPr algn="l" indent="0" marL="0">
              <a:lnSpc>
                <a:spcPts val="2300"/>
              </a:lnSpc>
              <a:buNone/>
            </a:pPr>
            <a:r>
              <a:rPr lang="en-US" sz="1850" dirty="0">
                <a:solidFill>
                  <a:srgbClr val="49495A"/>
                </a:solidFill>
                <a:latin typeface="Libre Baskerville" pitchFamily="34" charset="0"/>
                <a:ea typeface="Libre Baskerville" pitchFamily="34" charset="-122"/>
                <a:cs typeface="Libre Baskerville" pitchFamily="34" charset="-120"/>
              </a:rPr>
              <a:t>Σύγχρονη ηθική ωριμότητα</a:t>
            </a:r>
            <a:endParaRPr lang="en-US" sz="1850" dirty="0"/>
          </a:p>
        </p:txBody>
      </p:sp>
      <p:sp>
        <p:nvSpPr>
          <p:cNvPr id="14" name="Text 11"/>
          <p:cNvSpPr/>
          <p:nvPr/>
        </p:nvSpPr>
        <p:spPr>
          <a:xfrm>
            <a:off x="1812012" y="4145994"/>
            <a:ext cx="6673096" cy="1505545"/>
          </a:xfrm>
          <a:prstGeom prst="rect">
            <a:avLst/>
          </a:prstGeom>
          <a:noFill/>
          <a:ln/>
        </p:spPr>
        <p:txBody>
          <a:bodyPr wrap="square" lIns="0" tIns="0" rIns="0" bIns="0" rtlCol="0" anchor="t"/>
          <a:lstStyle/>
          <a:p>
            <a:pPr algn="l" indent="0" marL="0">
              <a:lnSpc>
                <a:spcPts val="2350"/>
              </a:lnSpc>
              <a:buNone/>
            </a:pPr>
            <a:r>
              <a:rPr lang="en-US" sz="1450" dirty="0">
                <a:solidFill>
                  <a:srgbClr val="49495A"/>
                </a:solidFill>
                <a:latin typeface="Open Sans" pitchFamily="34" charset="0"/>
                <a:ea typeface="Open Sans" pitchFamily="34" charset="-122"/>
                <a:cs typeface="Open Sans" pitchFamily="34" charset="-120"/>
              </a:rPr>
              <a:t>Στη σύγχρονη εποχή, ύστερα από μια μακρά πορεία δοκιμασιών, μπορούμε να θεωρούμε εαυτούς τυχερούς, καθώς διαθέτουμε πλέον την ηθική ωριμότητα να επανεξετάζουμε εδραιωμένες ηθικές αρχές και να διερευνούμε την αποτελεσματικότητά τους στην εφαρμογή τους σε διαφορετικά πεδία.</a:t>
            </a:r>
            <a:endParaRPr lang="en-US" sz="1450" dirty="0"/>
          </a:p>
        </p:txBody>
      </p:sp>
      <p:sp>
        <p:nvSpPr>
          <p:cNvPr id="15" name="Shape 12"/>
          <p:cNvSpPr/>
          <p:nvPr/>
        </p:nvSpPr>
        <p:spPr>
          <a:xfrm>
            <a:off x="1059656" y="6440210"/>
            <a:ext cx="564833" cy="22860"/>
          </a:xfrm>
          <a:prstGeom prst="roundRect">
            <a:avLst>
              <a:gd name="adj" fmla="val 123545"/>
            </a:avLst>
          </a:prstGeom>
          <a:solidFill>
            <a:srgbClr val="D0CED9"/>
          </a:solidFill>
          <a:ln/>
        </p:spPr>
      </p:sp>
      <p:sp>
        <p:nvSpPr>
          <p:cNvPr id="16" name="Shape 13"/>
          <p:cNvSpPr/>
          <p:nvPr/>
        </p:nvSpPr>
        <p:spPr>
          <a:xfrm>
            <a:off x="658892" y="6239827"/>
            <a:ext cx="423624" cy="423624"/>
          </a:xfrm>
          <a:prstGeom prst="roundRect">
            <a:avLst>
              <a:gd name="adj" fmla="val 6667"/>
            </a:avLst>
          </a:prstGeom>
          <a:solidFill>
            <a:srgbClr val="EAE8F3"/>
          </a:solidFill>
          <a:ln/>
        </p:spPr>
      </p:sp>
      <p:sp>
        <p:nvSpPr>
          <p:cNvPr id="17" name="Text 14"/>
          <p:cNvSpPr/>
          <p:nvPr/>
        </p:nvSpPr>
        <p:spPr>
          <a:xfrm>
            <a:off x="729496" y="6275130"/>
            <a:ext cx="282416" cy="353020"/>
          </a:xfrm>
          <a:prstGeom prst="rect">
            <a:avLst/>
          </a:prstGeom>
          <a:noFill/>
          <a:ln/>
        </p:spPr>
        <p:txBody>
          <a:bodyPr wrap="none" lIns="0" tIns="0" rIns="0" bIns="0" rtlCol="0" anchor="t"/>
          <a:lstStyle/>
          <a:p>
            <a:pPr algn="ctr" indent="0" marL="0">
              <a:lnSpc>
                <a:spcPts val="2200"/>
              </a:lnSpc>
              <a:buNone/>
            </a:pPr>
            <a:r>
              <a:rPr lang="en-US" sz="2200" dirty="0">
                <a:solidFill>
                  <a:srgbClr val="49495A"/>
                </a:solidFill>
                <a:latin typeface="Libre Baskerville" pitchFamily="34" charset="0"/>
                <a:ea typeface="Libre Baskerville" pitchFamily="34" charset="-122"/>
                <a:cs typeface="Libre Baskerville" pitchFamily="34" charset="-120"/>
              </a:rPr>
              <a:t>3</a:t>
            </a:r>
            <a:endParaRPr lang="en-US" sz="2200" dirty="0"/>
          </a:p>
        </p:txBody>
      </p:sp>
      <p:sp>
        <p:nvSpPr>
          <p:cNvPr id="18" name="Text 15"/>
          <p:cNvSpPr/>
          <p:nvPr/>
        </p:nvSpPr>
        <p:spPr>
          <a:xfrm>
            <a:off x="1812012" y="6216253"/>
            <a:ext cx="3806547" cy="294203"/>
          </a:xfrm>
          <a:prstGeom prst="rect">
            <a:avLst/>
          </a:prstGeom>
          <a:noFill/>
          <a:ln/>
        </p:spPr>
        <p:txBody>
          <a:bodyPr wrap="none" lIns="0" tIns="0" rIns="0" bIns="0" rtlCol="0" anchor="t"/>
          <a:lstStyle/>
          <a:p>
            <a:pPr algn="l" indent="0" marL="0">
              <a:lnSpc>
                <a:spcPts val="2300"/>
              </a:lnSpc>
              <a:buNone/>
            </a:pPr>
            <a:r>
              <a:rPr lang="en-US" sz="1850" dirty="0">
                <a:solidFill>
                  <a:srgbClr val="49495A"/>
                </a:solidFill>
                <a:latin typeface="Libre Baskerville" pitchFamily="34" charset="0"/>
                <a:ea typeface="Libre Baskerville" pitchFamily="34" charset="-122"/>
                <a:cs typeface="Libre Baskerville" pitchFamily="34" charset="-120"/>
              </a:rPr>
              <a:t>Δημιουργία δικαιότερου πλαισίου</a:t>
            </a:r>
            <a:endParaRPr lang="en-US" sz="1850" dirty="0"/>
          </a:p>
        </p:txBody>
      </p:sp>
      <p:sp>
        <p:nvSpPr>
          <p:cNvPr id="19" name="Text 16"/>
          <p:cNvSpPr/>
          <p:nvPr/>
        </p:nvSpPr>
        <p:spPr>
          <a:xfrm>
            <a:off x="1812012" y="6623328"/>
            <a:ext cx="6673096" cy="903327"/>
          </a:xfrm>
          <a:prstGeom prst="rect">
            <a:avLst/>
          </a:prstGeom>
          <a:noFill/>
          <a:ln/>
        </p:spPr>
        <p:txBody>
          <a:bodyPr wrap="square" lIns="0" tIns="0" rIns="0" bIns="0" rtlCol="0" anchor="t"/>
          <a:lstStyle/>
          <a:p>
            <a:pPr algn="l" indent="0" marL="0">
              <a:lnSpc>
                <a:spcPts val="2350"/>
              </a:lnSpc>
              <a:buNone/>
            </a:pPr>
            <a:r>
              <a:rPr lang="en-US" sz="1450" dirty="0">
                <a:solidFill>
                  <a:srgbClr val="49495A"/>
                </a:solidFill>
                <a:latin typeface="Open Sans" pitchFamily="34" charset="0"/>
                <a:ea typeface="Open Sans" pitchFamily="34" charset="-122"/>
                <a:cs typeface="Open Sans" pitchFamily="34" charset="-120"/>
              </a:rPr>
              <a:t>Αυτό επιτρέπει τη δημιουργία ενός πιο δίκαιου κοινωνικού πλαισίου, στο οποίο οι άνθρωποι δεν εφαρμόζουν μηχανικά ηθικούς κανόνες, αλλά προβαίνουν σε κριτική αποτίμησή τους.</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3389" y="753785"/>
            <a:ext cx="6910030" cy="604480"/>
          </a:xfrm>
          <a:prstGeom prst="rect">
            <a:avLst/>
          </a:prstGeom>
          <a:noFill/>
          <a:ln/>
        </p:spPr>
        <p:txBody>
          <a:bodyPr wrap="none" lIns="0" tIns="0" rIns="0" bIns="0" rtlCol="0" anchor="t"/>
          <a:lstStyle/>
          <a:p>
            <a:pPr indent="0" marL="0">
              <a:lnSpc>
                <a:spcPts val="4750"/>
              </a:lnSpc>
              <a:buNone/>
            </a:pPr>
            <a:r>
              <a:rPr lang="en-US" sz="3800" dirty="0">
                <a:solidFill>
                  <a:srgbClr val="403CCF"/>
                </a:solidFill>
                <a:latin typeface="Libre Baskerville" pitchFamily="34" charset="0"/>
                <a:ea typeface="Libre Baskerville" pitchFamily="34" charset="-122"/>
                <a:cs typeface="Libre Baskerville" pitchFamily="34" charset="-120"/>
              </a:rPr>
              <a:t>Το παράδειγμα της άμβλωσης</a:t>
            </a:r>
            <a:endParaRPr lang="en-US" sz="3800" dirty="0"/>
          </a:p>
        </p:txBody>
      </p:sp>
      <p:sp>
        <p:nvSpPr>
          <p:cNvPr id="4" name="Shape 1"/>
          <p:cNvSpPr/>
          <p:nvPr/>
        </p:nvSpPr>
        <p:spPr>
          <a:xfrm>
            <a:off x="6163389" y="1648420"/>
            <a:ext cx="3798332" cy="3590925"/>
          </a:xfrm>
          <a:prstGeom prst="roundRect">
            <a:avLst>
              <a:gd name="adj" fmla="val 808"/>
            </a:avLst>
          </a:prstGeom>
          <a:solidFill>
            <a:srgbClr val="EAE8F3"/>
          </a:solidFill>
          <a:ln/>
        </p:spPr>
      </p:sp>
      <p:sp>
        <p:nvSpPr>
          <p:cNvPr id="5" name="Text 2"/>
          <p:cNvSpPr/>
          <p:nvPr/>
        </p:nvSpPr>
        <p:spPr>
          <a:xfrm>
            <a:off x="6356747" y="1841778"/>
            <a:ext cx="2664023" cy="302181"/>
          </a:xfrm>
          <a:prstGeom prst="rect">
            <a:avLst/>
          </a:prstGeom>
          <a:noFill/>
          <a:ln/>
        </p:spPr>
        <p:txBody>
          <a:bodyPr wrap="none" lIns="0" tIns="0" rIns="0" bIns="0" rtlCol="0" anchor="t"/>
          <a:lstStyle/>
          <a:p>
            <a:pPr indent="0" marL="0">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Παραδοσιακή θεώρηση</a:t>
            </a:r>
            <a:endParaRPr lang="en-US" sz="1900" dirty="0"/>
          </a:p>
        </p:txBody>
      </p:sp>
      <p:sp>
        <p:nvSpPr>
          <p:cNvPr id="6" name="Text 3"/>
          <p:cNvSpPr/>
          <p:nvPr/>
        </p:nvSpPr>
        <p:spPr>
          <a:xfrm>
            <a:off x="6356747" y="2259925"/>
            <a:ext cx="3411617" cy="2786062"/>
          </a:xfrm>
          <a:prstGeom prst="rect">
            <a:avLst/>
          </a:prstGeom>
          <a:noFill/>
          <a:ln/>
        </p:spPr>
        <p:txBody>
          <a:bodyPr wrap="square" lIns="0" tIns="0" rIns="0" bIns="0" rtlCol="0" anchor="t"/>
          <a:lstStyle/>
          <a:p>
            <a:pPr indent="0" marL="0">
              <a:lnSpc>
                <a:spcPts val="2400"/>
              </a:lnSpc>
              <a:buNone/>
            </a:pPr>
            <a:r>
              <a:rPr lang="en-US" sz="1500" dirty="0">
                <a:solidFill>
                  <a:srgbClr val="49495A"/>
                </a:solidFill>
                <a:latin typeface="Open Sans" pitchFamily="34" charset="0"/>
                <a:ea typeface="Open Sans" pitchFamily="34" charset="-122"/>
                <a:cs typeface="Open Sans" pitchFamily="34" charset="-120"/>
              </a:rPr>
              <a:t>Στο παρελθόν, η αρχή «ου φονεύσεις», μια διαχρονικά αδιαμφισβήτητη και καταδικαστέα πράξη τόσο από τη θρησκεία όσο και από τον νόμο, καθιστούσε την άμβλωση ηθικά και νομικά απαράδεκτη, καθώς θεωρούνταν δολοφονία ενός ανυπεράσπιστου εμβρύου.</a:t>
            </a:r>
            <a:endParaRPr lang="en-US" sz="1500" dirty="0"/>
          </a:p>
        </p:txBody>
      </p:sp>
      <p:sp>
        <p:nvSpPr>
          <p:cNvPr id="7" name="Shape 4"/>
          <p:cNvSpPr/>
          <p:nvPr/>
        </p:nvSpPr>
        <p:spPr>
          <a:xfrm>
            <a:off x="10155079" y="1648420"/>
            <a:ext cx="3798332" cy="3590925"/>
          </a:xfrm>
          <a:prstGeom prst="roundRect">
            <a:avLst>
              <a:gd name="adj" fmla="val 808"/>
            </a:avLst>
          </a:prstGeom>
          <a:solidFill>
            <a:srgbClr val="EAE8F3"/>
          </a:solidFill>
          <a:ln/>
        </p:spPr>
      </p:sp>
      <p:sp>
        <p:nvSpPr>
          <p:cNvPr id="8" name="Text 5"/>
          <p:cNvSpPr/>
          <p:nvPr/>
        </p:nvSpPr>
        <p:spPr>
          <a:xfrm>
            <a:off x="10348436" y="1841778"/>
            <a:ext cx="2515076" cy="302181"/>
          </a:xfrm>
          <a:prstGeom prst="rect">
            <a:avLst/>
          </a:prstGeom>
          <a:noFill/>
          <a:ln/>
        </p:spPr>
        <p:txBody>
          <a:bodyPr wrap="none" lIns="0" tIns="0" rIns="0" bIns="0" rtlCol="0" anchor="t"/>
          <a:lstStyle/>
          <a:p>
            <a:pPr indent="0" marL="0">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Σύγχρονη προσέγγιση</a:t>
            </a:r>
            <a:endParaRPr lang="en-US" sz="1900" dirty="0"/>
          </a:p>
        </p:txBody>
      </p:sp>
      <p:sp>
        <p:nvSpPr>
          <p:cNvPr id="9" name="Text 6"/>
          <p:cNvSpPr/>
          <p:nvPr/>
        </p:nvSpPr>
        <p:spPr>
          <a:xfrm>
            <a:off x="10348436" y="2259925"/>
            <a:ext cx="3411617" cy="1857375"/>
          </a:xfrm>
          <a:prstGeom prst="rect">
            <a:avLst/>
          </a:prstGeom>
          <a:noFill/>
          <a:ln/>
        </p:spPr>
        <p:txBody>
          <a:bodyPr wrap="square" lIns="0" tIns="0" rIns="0" bIns="0" rtlCol="0" anchor="t"/>
          <a:lstStyle/>
          <a:p>
            <a:pPr indent="0" marL="0">
              <a:lnSpc>
                <a:spcPts val="2400"/>
              </a:lnSpc>
              <a:buNone/>
            </a:pPr>
            <a:r>
              <a:rPr lang="en-US" sz="1500" dirty="0">
                <a:solidFill>
                  <a:srgbClr val="49495A"/>
                </a:solidFill>
                <a:latin typeface="Open Sans" pitchFamily="34" charset="0"/>
                <a:ea typeface="Open Sans" pitchFamily="34" charset="-122"/>
                <a:cs typeface="Open Sans" pitchFamily="34" charset="-120"/>
              </a:rPr>
              <a:t>Παρότι και σήμερα η άμβλωση εξακολουθεί να προκαλεί ηθικές ενστάσεις, η νομοθεσία την έχει νομιμοποιήσει υπό συγκεκριμένες προϋποθέσεις που αφορούν τόσο τη μητέρα όσο και το έμβρυο.</a:t>
            </a:r>
            <a:endParaRPr lang="en-US" sz="1500" dirty="0"/>
          </a:p>
        </p:txBody>
      </p:sp>
      <p:sp>
        <p:nvSpPr>
          <p:cNvPr id="10" name="Shape 7"/>
          <p:cNvSpPr/>
          <p:nvPr/>
        </p:nvSpPr>
        <p:spPr>
          <a:xfrm>
            <a:off x="6163389" y="5432703"/>
            <a:ext cx="7790021" cy="2043113"/>
          </a:xfrm>
          <a:prstGeom prst="roundRect">
            <a:avLst>
              <a:gd name="adj" fmla="val 1420"/>
            </a:avLst>
          </a:prstGeom>
          <a:solidFill>
            <a:srgbClr val="EAE8F3"/>
          </a:solidFill>
          <a:ln/>
        </p:spPr>
      </p:sp>
      <p:sp>
        <p:nvSpPr>
          <p:cNvPr id="11" name="Text 8"/>
          <p:cNvSpPr/>
          <p:nvPr/>
        </p:nvSpPr>
        <p:spPr>
          <a:xfrm>
            <a:off x="6356747" y="5626060"/>
            <a:ext cx="2417921" cy="302181"/>
          </a:xfrm>
          <a:prstGeom prst="rect">
            <a:avLst/>
          </a:prstGeom>
          <a:noFill/>
          <a:ln/>
        </p:spPr>
        <p:txBody>
          <a:bodyPr wrap="none" lIns="0" tIns="0" rIns="0" bIns="0" rtlCol="0" anchor="t"/>
          <a:lstStyle/>
          <a:p>
            <a:pPr indent="0" marL="0">
              <a:lnSpc>
                <a:spcPts val="2350"/>
              </a:lnSpc>
              <a:buNone/>
            </a:pPr>
            <a:r>
              <a:rPr lang="en-US" sz="1900" dirty="0">
                <a:solidFill>
                  <a:srgbClr val="49495A"/>
                </a:solidFill>
                <a:latin typeface="Libre Baskerville" pitchFamily="34" charset="0"/>
                <a:ea typeface="Libre Baskerville" pitchFamily="34" charset="-122"/>
                <a:cs typeface="Libre Baskerville" pitchFamily="34" charset="-120"/>
              </a:rPr>
              <a:t>Προσαρμογή αξιών</a:t>
            </a:r>
            <a:endParaRPr lang="en-US" sz="1900" dirty="0"/>
          </a:p>
        </p:txBody>
      </p:sp>
      <p:sp>
        <p:nvSpPr>
          <p:cNvPr id="12" name="Text 9"/>
          <p:cNvSpPr/>
          <p:nvPr/>
        </p:nvSpPr>
        <p:spPr>
          <a:xfrm>
            <a:off x="6356747" y="6044208"/>
            <a:ext cx="7403306" cy="1238250"/>
          </a:xfrm>
          <a:prstGeom prst="rect">
            <a:avLst/>
          </a:prstGeom>
          <a:noFill/>
          <a:ln/>
        </p:spPr>
        <p:txBody>
          <a:bodyPr wrap="square" lIns="0" tIns="0" rIns="0" bIns="0" rtlCol="0" anchor="t"/>
          <a:lstStyle/>
          <a:p>
            <a:pPr indent="0" marL="0">
              <a:lnSpc>
                <a:spcPts val="2400"/>
              </a:lnSpc>
              <a:buNone/>
            </a:pPr>
            <a:r>
              <a:rPr lang="en-US" sz="1500" dirty="0">
                <a:solidFill>
                  <a:srgbClr val="49495A"/>
                </a:solidFill>
                <a:latin typeface="Open Sans" pitchFamily="34" charset="0"/>
                <a:ea typeface="Open Sans" pitchFamily="34" charset="-122"/>
                <a:cs typeface="Open Sans" pitchFamily="34" charset="-120"/>
              </a:rPr>
              <a:t>Αυτό αποδεικνύει πως οι ηθικές αξίες προσαρμόζονται ανάλογα με τις κοινωνικές ανάγκες και τις νέες επιστημονικές γνώσεις, καθώς πλέον γνωρίζουμε περισσότερα για την ανάπτυξη του εμβρύου, τους κινδύνους για τη μητέρα και τις κοινωνικές επιπτώσεις μιας ανεπιθύμητης εγκυμοσύνης.</a:t>
            </a: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36163" y="579834"/>
            <a:ext cx="8095655" cy="657344"/>
          </a:xfrm>
          <a:prstGeom prst="rect">
            <a:avLst/>
          </a:prstGeom>
          <a:noFill/>
          <a:ln/>
        </p:spPr>
        <p:txBody>
          <a:bodyPr wrap="none" lIns="0" tIns="0" rIns="0" bIns="0" rtlCol="0" anchor="t"/>
          <a:lstStyle/>
          <a:p>
            <a:pPr indent="0" marL="0">
              <a:lnSpc>
                <a:spcPts val="5150"/>
              </a:lnSpc>
              <a:buNone/>
            </a:pPr>
            <a:r>
              <a:rPr lang="en-US" sz="4100" dirty="0">
                <a:solidFill>
                  <a:srgbClr val="403CCF"/>
                </a:solidFill>
                <a:latin typeface="Libre Baskerville" pitchFamily="34" charset="0"/>
                <a:ea typeface="Libre Baskerville" pitchFamily="34" charset="-122"/>
                <a:cs typeface="Libre Baskerville" pitchFamily="34" charset="-120"/>
              </a:rPr>
              <a:t>Το ζήτημα της θανατικής ποινής</a:t>
            </a:r>
            <a:endParaRPr lang="en-US" sz="4100" dirty="0"/>
          </a:p>
        </p:txBody>
      </p:sp>
      <p:pic>
        <p:nvPicPr>
          <p:cNvPr id="3" name="Image 0" descr="preencoded.png">    </p:cNvPr>
          <p:cNvPicPr>
            <a:picLocks noChangeAspect="1"/>
          </p:cNvPicPr>
          <p:nvPr/>
        </p:nvPicPr>
        <p:blipFill>
          <a:blip r:embed="rId1"/>
          <a:stretch>
            <a:fillRect/>
          </a:stretch>
        </p:blipFill>
        <p:spPr>
          <a:xfrm>
            <a:off x="736163" y="1657826"/>
            <a:ext cx="1051679" cy="1885117"/>
          </a:xfrm>
          <a:prstGeom prst="rect">
            <a:avLst/>
          </a:prstGeom>
        </p:spPr>
      </p:pic>
      <p:sp>
        <p:nvSpPr>
          <p:cNvPr id="4" name="Text 1"/>
          <p:cNvSpPr/>
          <p:nvPr/>
        </p:nvSpPr>
        <p:spPr>
          <a:xfrm>
            <a:off x="2103358" y="1868091"/>
            <a:ext cx="2880598" cy="328613"/>
          </a:xfrm>
          <a:prstGeom prst="rect">
            <a:avLst/>
          </a:prstGeom>
          <a:noFill/>
          <a:ln/>
        </p:spPr>
        <p:txBody>
          <a:bodyPr wrap="none" lIns="0" tIns="0" rIns="0" bIns="0" rtlCol="0" anchor="t"/>
          <a:lstStyle/>
          <a:p>
            <a:pPr algn="l" indent="0" marL="0">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Ιστορική αντιμετώπιση</a:t>
            </a:r>
            <a:endParaRPr lang="en-US" sz="2050" dirty="0"/>
          </a:p>
        </p:txBody>
      </p:sp>
      <p:sp>
        <p:nvSpPr>
          <p:cNvPr id="5" name="Text 2"/>
          <p:cNvSpPr/>
          <p:nvPr/>
        </p:nvSpPr>
        <p:spPr>
          <a:xfrm>
            <a:off x="2103358" y="2322909"/>
            <a:ext cx="11790878" cy="1009769"/>
          </a:xfrm>
          <a:prstGeom prst="rect">
            <a:avLst/>
          </a:prstGeom>
          <a:noFill/>
          <a:ln/>
        </p:spPr>
        <p:txBody>
          <a:bodyPr wrap="square" lIns="0" tIns="0" rIns="0" bIns="0" rtlCol="0" anchor="t"/>
          <a:lstStyle/>
          <a:p>
            <a:pPr algn="l" indent="0" marL="0">
              <a:lnSpc>
                <a:spcPts val="2650"/>
              </a:lnSpc>
              <a:buNone/>
            </a:pPr>
            <a:r>
              <a:rPr lang="en-US" sz="1650" dirty="0">
                <a:solidFill>
                  <a:srgbClr val="49495A"/>
                </a:solidFill>
                <a:latin typeface="Open Sans" pitchFamily="34" charset="0"/>
                <a:ea typeface="Open Sans" pitchFamily="34" charset="-122"/>
                <a:cs typeface="Open Sans" pitchFamily="34" charset="-120"/>
              </a:rPr>
              <a:t>Ένα ακόμα πιο σύνθετο ηθικό ζήτημα είναι η θανατική ποινή. Αν και σε αυτήν την περίπτωση πρόκειται για την αφαίρεση ανθρώπινης ζωής, όπως και στην άμβλωση, η ιστορική αντιμετώπισή της διέφερε. Στο παρελθόν, η εκτέλεση εγκληματιών θεωρούνταν αναγκαία για το καλό του συνόλου και νομιμοποιούνταν από τους νόμους της πολιτείας.</a:t>
            </a:r>
            <a:endParaRPr lang="en-US" sz="1650" dirty="0"/>
          </a:p>
        </p:txBody>
      </p:sp>
      <p:pic>
        <p:nvPicPr>
          <p:cNvPr id="6" name="Image 1" descr="preencoded.png">    </p:cNvPr>
          <p:cNvPicPr>
            <a:picLocks noChangeAspect="1"/>
          </p:cNvPicPr>
          <p:nvPr/>
        </p:nvPicPr>
        <p:blipFill>
          <a:blip r:embed="rId2"/>
          <a:stretch>
            <a:fillRect/>
          </a:stretch>
        </p:blipFill>
        <p:spPr>
          <a:xfrm>
            <a:off x="736163" y="3542943"/>
            <a:ext cx="1051679" cy="2221706"/>
          </a:xfrm>
          <a:prstGeom prst="rect">
            <a:avLst/>
          </a:prstGeom>
        </p:spPr>
      </p:pic>
      <p:sp>
        <p:nvSpPr>
          <p:cNvPr id="7" name="Text 3"/>
          <p:cNvSpPr/>
          <p:nvPr/>
        </p:nvSpPr>
        <p:spPr>
          <a:xfrm>
            <a:off x="2103358" y="3753207"/>
            <a:ext cx="3434715" cy="328613"/>
          </a:xfrm>
          <a:prstGeom prst="rect">
            <a:avLst/>
          </a:prstGeom>
          <a:noFill/>
          <a:ln/>
        </p:spPr>
        <p:txBody>
          <a:bodyPr wrap="none" lIns="0" tIns="0" rIns="0" bIns="0" rtlCol="0" anchor="t"/>
          <a:lstStyle/>
          <a:p>
            <a:pPr algn="l" indent="0" marL="0">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Σύγχρονα ηθικά διλήμματα</a:t>
            </a:r>
            <a:endParaRPr lang="en-US" sz="2050" dirty="0"/>
          </a:p>
        </p:txBody>
      </p:sp>
      <p:sp>
        <p:nvSpPr>
          <p:cNvPr id="8" name="Text 4"/>
          <p:cNvSpPr/>
          <p:nvPr/>
        </p:nvSpPr>
        <p:spPr>
          <a:xfrm>
            <a:off x="2103358" y="4208026"/>
            <a:ext cx="11790878" cy="1346359"/>
          </a:xfrm>
          <a:prstGeom prst="rect">
            <a:avLst/>
          </a:prstGeom>
          <a:noFill/>
          <a:ln/>
        </p:spPr>
        <p:txBody>
          <a:bodyPr wrap="square" lIns="0" tIns="0" rIns="0" bIns="0" rtlCol="0" anchor="t"/>
          <a:lstStyle/>
          <a:p>
            <a:pPr algn="l" indent="0" marL="0">
              <a:lnSpc>
                <a:spcPts val="2650"/>
              </a:lnSpc>
              <a:buNone/>
            </a:pPr>
            <a:r>
              <a:rPr lang="en-US" sz="1650" dirty="0">
                <a:solidFill>
                  <a:srgbClr val="49495A"/>
                </a:solidFill>
                <a:latin typeface="Open Sans" pitchFamily="34" charset="0"/>
                <a:ea typeface="Open Sans" pitchFamily="34" charset="-122"/>
                <a:cs typeface="Open Sans" pitchFamily="34" charset="-120"/>
              </a:rPr>
              <a:t>Ωστόσο, σήμερα, τα ηθικά διλήμματα που προκύπτουν είναι περισσότερα. Αν λάβουμε υπόψη το γεγονός ότι η ανθρώπινη δικαιοσύνη είναι ανθρώπινο δημιούργημα, άρα επιρρεπής σε λάθη, κατανοούμε γιατί όλο και περισσότερες χώρες τείνουν να καταργούν την εσχάτη των ποινών, θεωρώντας την μια ανεπανόρθωτη και ψυχρή εφαρμογή της αρχής «οφθαλμόν αντί οφθαλμού».</a:t>
            </a:r>
            <a:endParaRPr lang="en-US" sz="1650" dirty="0"/>
          </a:p>
        </p:txBody>
      </p:sp>
      <p:pic>
        <p:nvPicPr>
          <p:cNvPr id="9" name="Image 2" descr="preencoded.png">    </p:cNvPr>
          <p:cNvPicPr>
            <a:picLocks noChangeAspect="1"/>
          </p:cNvPicPr>
          <p:nvPr/>
        </p:nvPicPr>
        <p:blipFill>
          <a:blip r:embed="rId3"/>
          <a:stretch>
            <a:fillRect/>
          </a:stretch>
        </p:blipFill>
        <p:spPr>
          <a:xfrm>
            <a:off x="736163" y="5764649"/>
            <a:ext cx="1051679" cy="1885117"/>
          </a:xfrm>
          <a:prstGeom prst="rect">
            <a:avLst/>
          </a:prstGeom>
        </p:spPr>
      </p:pic>
      <p:sp>
        <p:nvSpPr>
          <p:cNvPr id="10" name="Text 5"/>
          <p:cNvSpPr/>
          <p:nvPr/>
        </p:nvSpPr>
        <p:spPr>
          <a:xfrm>
            <a:off x="2103358" y="5974913"/>
            <a:ext cx="3359944" cy="328613"/>
          </a:xfrm>
          <a:prstGeom prst="rect">
            <a:avLst/>
          </a:prstGeom>
          <a:noFill/>
          <a:ln/>
        </p:spPr>
        <p:txBody>
          <a:bodyPr wrap="none" lIns="0" tIns="0" rIns="0" bIns="0" rtlCol="0" anchor="t"/>
          <a:lstStyle/>
          <a:p>
            <a:pPr algn="l" indent="0" marL="0">
              <a:lnSpc>
                <a:spcPts val="2550"/>
              </a:lnSpc>
              <a:buNone/>
            </a:pPr>
            <a:r>
              <a:rPr lang="en-US" sz="2050" dirty="0">
                <a:solidFill>
                  <a:srgbClr val="49495A"/>
                </a:solidFill>
                <a:latin typeface="Libre Baskerville" pitchFamily="34" charset="0"/>
                <a:ea typeface="Libre Baskerville" pitchFamily="34" charset="-122"/>
                <a:cs typeface="Libre Baskerville" pitchFamily="34" charset="-120"/>
              </a:rPr>
              <a:t>Επανεξέταση ηθικής βάσης</a:t>
            </a:r>
            <a:endParaRPr lang="en-US" sz="2050" dirty="0"/>
          </a:p>
        </p:txBody>
      </p:sp>
      <p:sp>
        <p:nvSpPr>
          <p:cNvPr id="11" name="Text 6"/>
          <p:cNvSpPr/>
          <p:nvPr/>
        </p:nvSpPr>
        <p:spPr>
          <a:xfrm>
            <a:off x="2103358" y="6429732"/>
            <a:ext cx="11790878" cy="1009769"/>
          </a:xfrm>
          <a:prstGeom prst="rect">
            <a:avLst/>
          </a:prstGeom>
          <a:noFill/>
          <a:ln/>
        </p:spPr>
        <p:txBody>
          <a:bodyPr wrap="square" lIns="0" tIns="0" rIns="0" bIns="0" rtlCol="0" anchor="t"/>
          <a:lstStyle/>
          <a:p>
            <a:pPr algn="l" indent="0" marL="0">
              <a:lnSpc>
                <a:spcPts val="2650"/>
              </a:lnSpc>
              <a:buNone/>
            </a:pPr>
            <a:r>
              <a:rPr lang="en-US" sz="1650" dirty="0">
                <a:solidFill>
                  <a:srgbClr val="49495A"/>
                </a:solidFill>
                <a:latin typeface="Open Sans" pitchFamily="34" charset="0"/>
                <a:ea typeface="Open Sans" pitchFamily="34" charset="-122"/>
                <a:cs typeface="Open Sans" pitchFamily="34" charset="-120"/>
              </a:rPr>
              <a:t>Οι σύγχρονες κοινωνίες επανεξετάζουν την ηθική βάση αυτής της πρακτικής, λαμβάνοντας υπόψη παράγοντες όπως τα ανθρώπινα δικαιώματα, οι πιθανότητες δικαστικών λαθών και η αναποτελεσματικότητα της θανατικής ποινής ως αποτρεπτικού παράγοντα εγκλημάτων.</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877133"/>
            <a:ext cx="9857423"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Κλωνοποίηση: Νέα ηθικά διλήμματα</a:t>
            </a:r>
            <a:endParaRPr lang="en-US" sz="4450" dirty="0"/>
          </a:p>
        </p:txBody>
      </p:sp>
      <p:sp>
        <p:nvSpPr>
          <p:cNvPr id="3" name="Text 1"/>
          <p:cNvSpPr/>
          <p:nvPr/>
        </p:nvSpPr>
        <p:spPr>
          <a:xfrm>
            <a:off x="1669494" y="3906441"/>
            <a:ext cx="2909530" cy="354330"/>
          </a:xfrm>
          <a:prstGeom prst="rect">
            <a:avLst/>
          </a:prstGeom>
          <a:noFill/>
          <a:ln/>
        </p:spPr>
        <p:txBody>
          <a:bodyPr wrap="none" lIns="0" tIns="0" rIns="0" bIns="0" rtlCol="0" anchor="t"/>
          <a:lstStyle/>
          <a:p>
            <a:pPr algn="r"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Τεχνολογική πρόοδος</a:t>
            </a:r>
            <a:endParaRPr lang="en-US" sz="2200" dirty="0"/>
          </a:p>
        </p:txBody>
      </p:sp>
      <p:sp>
        <p:nvSpPr>
          <p:cNvPr id="4" name="Text 2"/>
          <p:cNvSpPr/>
          <p:nvPr/>
        </p:nvSpPr>
        <p:spPr>
          <a:xfrm>
            <a:off x="793790" y="4396859"/>
            <a:ext cx="3785235" cy="1088708"/>
          </a:xfrm>
          <a:prstGeom prst="rect">
            <a:avLst/>
          </a:prstGeom>
          <a:noFill/>
          <a:ln/>
        </p:spPr>
        <p:txBody>
          <a:bodyPr wrap="square" lIns="0" tIns="0" rIns="0" bIns="0" rtlCol="0" anchor="t"/>
          <a:lstStyle/>
          <a:p>
            <a:pPr algn="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τεχνολογική πρόοδος έχει δημιουργήσει καινούργια ηθικά διλήμματα.</a:t>
            </a:r>
            <a:endParaRPr lang="en-US" sz="1750" dirty="0"/>
          </a:p>
        </p:txBody>
      </p:sp>
      <p:pic>
        <p:nvPicPr>
          <p:cNvPr id="5" name="Image 0" descr="preencoded.png">    </p:cNvPr>
          <p:cNvPicPr>
            <a:picLocks noChangeAspect="1"/>
          </p:cNvPicPr>
          <p:nvPr/>
        </p:nvPicPr>
        <p:blipFill>
          <a:blip r:embed="rId1"/>
          <a:stretch>
            <a:fillRect/>
          </a:stretch>
        </p:blipFill>
        <p:spPr>
          <a:xfrm>
            <a:off x="5032653" y="2413516"/>
            <a:ext cx="4564975" cy="4564975"/>
          </a:xfrm>
          <a:prstGeom prst="rect">
            <a:avLst/>
          </a:prstGeom>
        </p:spPr>
      </p:pic>
      <p:sp>
        <p:nvSpPr>
          <p:cNvPr id="6" name="Text 3"/>
          <p:cNvSpPr/>
          <p:nvPr/>
        </p:nvSpPr>
        <p:spPr>
          <a:xfrm>
            <a:off x="5571411" y="4209098"/>
            <a:ext cx="339328" cy="424220"/>
          </a:xfrm>
          <a:prstGeom prst="rect">
            <a:avLst/>
          </a:prstGeom>
          <a:noFill/>
          <a:ln/>
        </p:spPr>
        <p:txBody>
          <a:bodyPr wrap="none" lIns="0" tIns="0" rIns="0" bIns="0" rtlCol="0" anchor="t"/>
          <a:lstStyle/>
          <a:p>
            <a:pPr indent="0" marL="0">
              <a:lnSpc>
                <a:spcPts val="4250"/>
              </a:lnSpc>
              <a:buNone/>
            </a:pPr>
            <a:r>
              <a:rPr lang="en-US" sz="2650" dirty="0">
                <a:solidFill>
                  <a:srgbClr val="49495A"/>
                </a:solidFill>
                <a:latin typeface="Libre Baskerville" pitchFamily="34" charset="0"/>
                <a:ea typeface="Libre Baskerville" pitchFamily="34" charset="-122"/>
                <a:cs typeface="Libre Baskerville" pitchFamily="34" charset="-120"/>
              </a:rPr>
              <a:t>1</a:t>
            </a:r>
            <a:endParaRPr lang="en-US" sz="2650" dirty="0"/>
          </a:p>
        </p:txBody>
      </p:sp>
      <p:sp>
        <p:nvSpPr>
          <p:cNvPr id="7" name="Text 4"/>
          <p:cNvSpPr/>
          <p:nvPr/>
        </p:nvSpPr>
        <p:spPr>
          <a:xfrm>
            <a:off x="9937790" y="2039541"/>
            <a:ext cx="2945963"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Ζητήματα ταυτότητας</a:t>
            </a:r>
            <a:endParaRPr lang="en-US" sz="2200" dirty="0"/>
          </a:p>
        </p:txBody>
      </p:sp>
      <p:sp>
        <p:nvSpPr>
          <p:cNvPr id="8" name="Text 5"/>
          <p:cNvSpPr/>
          <p:nvPr/>
        </p:nvSpPr>
        <p:spPr>
          <a:xfrm>
            <a:off x="9937790" y="2529959"/>
            <a:ext cx="3898821" cy="1451610"/>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κλωνοποίηση, για παράδειγμα, εγείρει ερωτήματα σχετικά με την ταυτότητα, την αυτονομία και την ανθρώπινη αξιοπρέπεια.</a:t>
            </a:r>
            <a:endParaRPr lang="en-US" sz="1750" dirty="0"/>
          </a:p>
        </p:txBody>
      </p:sp>
      <p:pic>
        <p:nvPicPr>
          <p:cNvPr id="9" name="Image 1" descr="preencoded.png">    </p:cNvPr>
          <p:cNvPicPr>
            <a:picLocks noChangeAspect="1"/>
          </p:cNvPicPr>
          <p:nvPr/>
        </p:nvPicPr>
        <p:blipFill>
          <a:blip r:embed="rId2"/>
          <a:stretch>
            <a:fillRect/>
          </a:stretch>
        </p:blipFill>
        <p:spPr>
          <a:xfrm>
            <a:off x="5032653" y="2413516"/>
            <a:ext cx="4564975" cy="4564975"/>
          </a:xfrm>
          <a:prstGeom prst="rect">
            <a:avLst/>
          </a:prstGeom>
        </p:spPr>
      </p:pic>
      <p:sp>
        <p:nvSpPr>
          <p:cNvPr id="10" name="Text 6"/>
          <p:cNvSpPr/>
          <p:nvPr/>
        </p:nvSpPr>
        <p:spPr>
          <a:xfrm>
            <a:off x="8170307" y="3258026"/>
            <a:ext cx="339328" cy="424220"/>
          </a:xfrm>
          <a:prstGeom prst="rect">
            <a:avLst/>
          </a:prstGeom>
          <a:noFill/>
          <a:ln/>
        </p:spPr>
        <p:txBody>
          <a:bodyPr wrap="none" lIns="0" tIns="0" rIns="0" bIns="0" rtlCol="0" anchor="t"/>
          <a:lstStyle/>
          <a:p>
            <a:pPr indent="0" marL="0">
              <a:lnSpc>
                <a:spcPts val="4250"/>
              </a:lnSpc>
              <a:buNone/>
            </a:pPr>
            <a:r>
              <a:rPr lang="en-US" sz="2650" dirty="0">
                <a:solidFill>
                  <a:srgbClr val="49495A"/>
                </a:solidFill>
                <a:latin typeface="Libre Baskerville" pitchFamily="34" charset="0"/>
                <a:ea typeface="Libre Baskerville" pitchFamily="34" charset="-122"/>
                <a:cs typeface="Libre Baskerville" pitchFamily="34" charset="-120"/>
              </a:rPr>
              <a:t>2</a:t>
            </a:r>
            <a:endParaRPr lang="en-US" sz="2650" dirty="0"/>
          </a:p>
        </p:txBody>
      </p:sp>
      <p:sp>
        <p:nvSpPr>
          <p:cNvPr id="11" name="Text 7"/>
          <p:cNvSpPr/>
          <p:nvPr/>
        </p:nvSpPr>
        <p:spPr>
          <a:xfrm>
            <a:off x="9937790" y="4321731"/>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Ηθικές διαστάσεις</a:t>
            </a:r>
            <a:endParaRPr lang="en-US" sz="2200" dirty="0"/>
          </a:p>
        </p:txBody>
      </p:sp>
      <p:sp>
        <p:nvSpPr>
          <p:cNvPr id="12" name="Text 8"/>
          <p:cNvSpPr/>
          <p:nvPr/>
        </p:nvSpPr>
        <p:spPr>
          <a:xfrm>
            <a:off x="9937790" y="4812149"/>
            <a:ext cx="3898821" cy="2540318"/>
          </a:xfrm>
          <a:prstGeom prst="rect">
            <a:avLst/>
          </a:prstGeom>
          <a:noFill/>
          <a:ln/>
        </p:spPr>
        <p:txBody>
          <a:bodyPr wrap="squar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αναπαραγωγική κλωνοποίηση θεωρείται από πολλούς ανήθικη, καθώς αλλοιώνει τη μοναδικότητα της ανθρώπινης ύπαρξης, ενώ η θεραπευτική κλωνοποίηση προκαλεί συζητήσεις για τα όρια μεταξύ επιστήμης και ηθικής.</a:t>
            </a:r>
            <a:endParaRPr lang="en-US" sz="1750" dirty="0"/>
          </a:p>
        </p:txBody>
      </p:sp>
      <p:pic>
        <p:nvPicPr>
          <p:cNvPr id="13" name="Image 2" descr="preencoded.png">    </p:cNvPr>
          <p:cNvPicPr>
            <a:picLocks noChangeAspect="1"/>
          </p:cNvPicPr>
          <p:nvPr/>
        </p:nvPicPr>
        <p:blipFill>
          <a:blip r:embed="rId3"/>
          <a:stretch>
            <a:fillRect/>
          </a:stretch>
        </p:blipFill>
        <p:spPr>
          <a:xfrm>
            <a:off x="5032653" y="2413516"/>
            <a:ext cx="4564975" cy="4564975"/>
          </a:xfrm>
          <a:prstGeom prst="rect">
            <a:avLst/>
          </a:prstGeom>
        </p:spPr>
      </p:pic>
      <p:sp>
        <p:nvSpPr>
          <p:cNvPr id="14" name="Text 9"/>
          <p:cNvSpPr/>
          <p:nvPr/>
        </p:nvSpPr>
        <p:spPr>
          <a:xfrm>
            <a:off x="7694533" y="5984200"/>
            <a:ext cx="339328" cy="424220"/>
          </a:xfrm>
          <a:prstGeom prst="rect">
            <a:avLst/>
          </a:prstGeom>
          <a:noFill/>
          <a:ln/>
        </p:spPr>
        <p:txBody>
          <a:bodyPr wrap="none" lIns="0" tIns="0" rIns="0" bIns="0" rtlCol="0" anchor="t"/>
          <a:lstStyle/>
          <a:p>
            <a:pPr indent="0" marL="0">
              <a:lnSpc>
                <a:spcPts val="4250"/>
              </a:lnSpc>
              <a:buNone/>
            </a:pPr>
            <a:r>
              <a:rPr lang="en-US" sz="2650" dirty="0">
                <a:solidFill>
                  <a:srgbClr val="49495A"/>
                </a:solidFill>
                <a:latin typeface="Libre Baskerville" pitchFamily="34" charset="0"/>
                <a:ea typeface="Libre Baskerville" pitchFamily="34" charset="-122"/>
                <a:cs typeface="Libre Baskerville" pitchFamily="34" charset="-120"/>
              </a:rPr>
              <a:t>3</a:t>
            </a:r>
            <a:endParaRPr lang="en-US" sz="2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844510"/>
            <a:ext cx="11040666"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Ευθανασία: Συμπόνια ή ηθικός κίνδυνος;</a:t>
            </a:r>
            <a:endParaRPr lang="en-US" sz="4450" dirty="0"/>
          </a:p>
        </p:txBody>
      </p:sp>
      <p:pic>
        <p:nvPicPr>
          <p:cNvPr id="3" name="Image 0" descr="preencoded.png">    </p:cNvPr>
          <p:cNvPicPr>
            <a:picLocks noChangeAspect="1"/>
          </p:cNvPicPr>
          <p:nvPr/>
        </p:nvPicPr>
        <p:blipFill>
          <a:blip r:embed="rId1"/>
          <a:stretch>
            <a:fillRect/>
          </a:stretch>
        </p:blipFill>
        <p:spPr>
          <a:xfrm>
            <a:off x="2978348" y="2006917"/>
            <a:ext cx="2152055" cy="1306949"/>
          </a:xfrm>
          <a:prstGeom prst="rect">
            <a:avLst/>
          </a:prstGeom>
        </p:spPr>
      </p:pic>
      <p:sp>
        <p:nvSpPr>
          <p:cNvPr id="4" name="Text 1"/>
          <p:cNvSpPr/>
          <p:nvPr/>
        </p:nvSpPr>
        <p:spPr>
          <a:xfrm>
            <a:off x="3894892" y="2622947"/>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9495A"/>
                </a:solidFill>
                <a:latin typeface="Libre Baskerville" pitchFamily="34" charset="0"/>
                <a:ea typeface="Libre Baskerville" pitchFamily="34" charset="-122"/>
                <a:cs typeface="Libre Baskerville" pitchFamily="34" charset="-120"/>
              </a:rPr>
              <a:t>1</a:t>
            </a:r>
            <a:endParaRPr lang="en-US" sz="2500" dirty="0"/>
          </a:p>
        </p:txBody>
      </p:sp>
      <p:sp>
        <p:nvSpPr>
          <p:cNvPr id="5" name="Text 2"/>
          <p:cNvSpPr/>
          <p:nvPr/>
        </p:nvSpPr>
        <p:spPr>
          <a:xfrm>
            <a:off x="5357217" y="2233732"/>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Ηθική αξιολόγηση</a:t>
            </a:r>
            <a:endParaRPr lang="en-US" sz="2200" dirty="0"/>
          </a:p>
        </p:txBody>
      </p:sp>
      <p:sp>
        <p:nvSpPr>
          <p:cNvPr id="6" name="Text 3"/>
          <p:cNvSpPr/>
          <p:nvPr/>
        </p:nvSpPr>
        <p:spPr>
          <a:xfrm>
            <a:off x="5357217" y="2724150"/>
            <a:ext cx="4619268" cy="362903"/>
          </a:xfrm>
          <a:prstGeom prst="rect">
            <a:avLst/>
          </a:prstGeom>
          <a:noFill/>
          <a:ln/>
        </p:spPr>
        <p:txBody>
          <a:bodyPr wrap="non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Διαφορετικές οπτικές για την αξία της ζωής</a:t>
            </a:r>
            <a:endParaRPr lang="en-US" sz="1750" dirty="0"/>
          </a:p>
        </p:txBody>
      </p:sp>
      <p:sp>
        <p:nvSpPr>
          <p:cNvPr id="7" name="Shape 4"/>
          <p:cNvSpPr/>
          <p:nvPr/>
        </p:nvSpPr>
        <p:spPr>
          <a:xfrm>
            <a:off x="5187077" y="3326963"/>
            <a:ext cx="8592860" cy="15240"/>
          </a:xfrm>
          <a:prstGeom prst="roundRect">
            <a:avLst>
              <a:gd name="adj" fmla="val 223256"/>
            </a:avLst>
          </a:prstGeom>
          <a:solidFill>
            <a:srgbClr val="D0CED9"/>
          </a:solidFill>
          <a:ln/>
        </p:spPr>
      </p:sp>
      <p:pic>
        <p:nvPicPr>
          <p:cNvPr id="8" name="Image 1" descr="preencoded.png">    </p:cNvPr>
          <p:cNvPicPr>
            <a:picLocks noChangeAspect="1"/>
          </p:cNvPicPr>
          <p:nvPr/>
        </p:nvPicPr>
        <p:blipFill>
          <a:blip r:embed="rId2"/>
          <a:stretch>
            <a:fillRect/>
          </a:stretch>
        </p:blipFill>
        <p:spPr>
          <a:xfrm>
            <a:off x="1902381" y="3370540"/>
            <a:ext cx="4304109" cy="1306949"/>
          </a:xfrm>
          <a:prstGeom prst="rect">
            <a:avLst/>
          </a:prstGeom>
        </p:spPr>
      </p:pic>
      <p:sp>
        <p:nvSpPr>
          <p:cNvPr id="9" name="Text 5"/>
          <p:cNvSpPr/>
          <p:nvPr/>
        </p:nvSpPr>
        <p:spPr>
          <a:xfrm>
            <a:off x="3894892" y="3824645"/>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9495A"/>
                </a:solidFill>
                <a:latin typeface="Libre Baskerville" pitchFamily="34" charset="0"/>
                <a:ea typeface="Libre Baskerville" pitchFamily="34" charset="-122"/>
                <a:cs typeface="Libre Baskerville" pitchFamily="34" charset="-120"/>
              </a:rPr>
              <a:t>2</a:t>
            </a:r>
            <a:endParaRPr lang="en-US" sz="2500" dirty="0"/>
          </a:p>
        </p:txBody>
      </p:sp>
      <p:sp>
        <p:nvSpPr>
          <p:cNvPr id="10" name="Text 6"/>
          <p:cNvSpPr/>
          <p:nvPr/>
        </p:nvSpPr>
        <p:spPr>
          <a:xfrm>
            <a:off x="6433304" y="359735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Πράξη συμπόνιας</a:t>
            </a:r>
            <a:endParaRPr lang="en-US" sz="2200" dirty="0"/>
          </a:p>
        </p:txBody>
      </p:sp>
      <p:sp>
        <p:nvSpPr>
          <p:cNvPr id="11" name="Text 7"/>
          <p:cNvSpPr/>
          <p:nvPr/>
        </p:nvSpPr>
        <p:spPr>
          <a:xfrm>
            <a:off x="6433304" y="4087773"/>
            <a:ext cx="4960858" cy="362903"/>
          </a:xfrm>
          <a:prstGeom prst="rect">
            <a:avLst/>
          </a:prstGeom>
          <a:noFill/>
          <a:ln/>
        </p:spPr>
        <p:txBody>
          <a:bodyPr wrap="non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Ανακούφιση από τον πόνο και την ταλαιπωρία</a:t>
            </a:r>
            <a:endParaRPr lang="en-US" sz="1750" dirty="0"/>
          </a:p>
        </p:txBody>
      </p:sp>
      <p:sp>
        <p:nvSpPr>
          <p:cNvPr id="12" name="Shape 8"/>
          <p:cNvSpPr/>
          <p:nvPr/>
        </p:nvSpPr>
        <p:spPr>
          <a:xfrm>
            <a:off x="6263164" y="4690586"/>
            <a:ext cx="7516773" cy="15240"/>
          </a:xfrm>
          <a:prstGeom prst="roundRect">
            <a:avLst>
              <a:gd name="adj" fmla="val 223256"/>
            </a:avLst>
          </a:prstGeom>
          <a:solidFill>
            <a:srgbClr val="D0CED9"/>
          </a:solidFill>
          <a:ln/>
        </p:spPr>
      </p:sp>
      <p:pic>
        <p:nvPicPr>
          <p:cNvPr id="13" name="Image 2" descr="preencoded.png">    </p:cNvPr>
          <p:cNvPicPr>
            <a:picLocks noChangeAspect="1"/>
          </p:cNvPicPr>
          <p:nvPr/>
        </p:nvPicPr>
        <p:blipFill>
          <a:blip r:embed="rId3"/>
          <a:stretch>
            <a:fillRect/>
          </a:stretch>
        </p:blipFill>
        <p:spPr>
          <a:xfrm>
            <a:off x="826294" y="4734163"/>
            <a:ext cx="6456164" cy="1306949"/>
          </a:xfrm>
          <a:prstGeom prst="rect">
            <a:avLst/>
          </a:prstGeom>
        </p:spPr>
      </p:pic>
      <p:sp>
        <p:nvSpPr>
          <p:cNvPr id="14" name="Text 9"/>
          <p:cNvSpPr/>
          <p:nvPr/>
        </p:nvSpPr>
        <p:spPr>
          <a:xfrm>
            <a:off x="3894773" y="5188268"/>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9495A"/>
                </a:solidFill>
                <a:latin typeface="Libre Baskerville" pitchFamily="34" charset="0"/>
                <a:ea typeface="Libre Baskerville" pitchFamily="34" charset="-122"/>
                <a:cs typeface="Libre Baskerville" pitchFamily="34" charset="-120"/>
              </a:rPr>
              <a:t>3</a:t>
            </a:r>
            <a:endParaRPr lang="en-US" sz="2500" dirty="0"/>
          </a:p>
        </p:txBody>
      </p:sp>
      <p:sp>
        <p:nvSpPr>
          <p:cNvPr id="15" name="Text 10"/>
          <p:cNvSpPr/>
          <p:nvPr/>
        </p:nvSpPr>
        <p:spPr>
          <a:xfrm>
            <a:off x="7509272" y="4960977"/>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Ηθικοί κίνδυνοι</a:t>
            </a:r>
            <a:endParaRPr lang="en-US" sz="2200" dirty="0"/>
          </a:p>
        </p:txBody>
      </p:sp>
      <p:sp>
        <p:nvSpPr>
          <p:cNvPr id="16" name="Text 11"/>
          <p:cNvSpPr/>
          <p:nvPr/>
        </p:nvSpPr>
        <p:spPr>
          <a:xfrm>
            <a:off x="7509272" y="5451396"/>
            <a:ext cx="6097191" cy="362903"/>
          </a:xfrm>
          <a:prstGeom prst="rect">
            <a:avLst/>
          </a:prstGeom>
          <a:noFill/>
          <a:ln/>
        </p:spPr>
        <p:txBody>
          <a:bodyPr wrap="non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Πιθανές καταχρήσεις και υπονόμευση της αξίας της ζωής</a:t>
            </a:r>
            <a:endParaRPr lang="en-US" sz="1750" dirty="0"/>
          </a:p>
        </p:txBody>
      </p:sp>
      <p:sp>
        <p:nvSpPr>
          <p:cNvPr id="17" name="Text 12"/>
          <p:cNvSpPr/>
          <p:nvPr/>
        </p:nvSpPr>
        <p:spPr>
          <a:xfrm>
            <a:off x="793790" y="6296263"/>
            <a:ext cx="13042821" cy="1088708"/>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Ένα ακόμη αμφιλεγόμενο θέμα αποτελεί και η ευθανασία. Ενώ κάποιοι τη θεωρούν μια πράξη συμπόνιας για ασθενείς που υποφέρουν, άλλοι τη βλέπουν ως ηθικά επικίνδυνη, καθώς πιστεύουν ότι μπορεί να οδηγήσει σε καταχρήσεις και να υπονομεύσει την αξία της ζωής.</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787837"/>
            <a:ext cx="11317129" cy="708779"/>
          </a:xfrm>
          <a:prstGeom prst="rect">
            <a:avLst/>
          </a:prstGeom>
          <a:noFill/>
          <a:ln/>
        </p:spPr>
        <p:txBody>
          <a:bodyPr wrap="none" lIns="0" tIns="0" rIns="0" bIns="0" rtlCol="0" anchor="t"/>
          <a:lstStyle/>
          <a:p>
            <a:pPr indent="0" marL="0">
              <a:lnSpc>
                <a:spcPts val="5550"/>
              </a:lnSpc>
              <a:buNone/>
            </a:pPr>
            <a:r>
              <a:rPr lang="en-US" sz="4450" dirty="0">
                <a:solidFill>
                  <a:srgbClr val="403CCF"/>
                </a:solidFill>
                <a:latin typeface="Libre Baskerville" pitchFamily="34" charset="0"/>
                <a:ea typeface="Libre Baskerville" pitchFamily="34" charset="-122"/>
                <a:cs typeface="Libre Baskerville" pitchFamily="34" charset="-120"/>
              </a:rPr>
              <a:t>Γενετικές τροποποιήσεις: Νέο ηθικό τοπίο</a:t>
            </a:r>
            <a:endParaRPr lang="en-US" sz="4450" dirty="0"/>
          </a:p>
        </p:txBody>
      </p:sp>
      <p:sp>
        <p:nvSpPr>
          <p:cNvPr id="3" name="Shape 1"/>
          <p:cNvSpPr/>
          <p:nvPr/>
        </p:nvSpPr>
        <p:spPr>
          <a:xfrm>
            <a:off x="793790" y="1950244"/>
            <a:ext cx="2173724" cy="1306949"/>
          </a:xfrm>
          <a:prstGeom prst="roundRect">
            <a:avLst>
              <a:gd name="adj" fmla="val 2603"/>
            </a:avLst>
          </a:prstGeom>
          <a:solidFill>
            <a:srgbClr val="EAE8F3"/>
          </a:solidFill>
          <a:ln/>
        </p:spPr>
      </p:sp>
      <p:sp>
        <p:nvSpPr>
          <p:cNvPr id="4" name="Text 2"/>
          <p:cNvSpPr/>
          <p:nvPr/>
        </p:nvSpPr>
        <p:spPr>
          <a:xfrm>
            <a:off x="1721167" y="2404348"/>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9495A"/>
                </a:solidFill>
                <a:latin typeface="Libre Baskerville" pitchFamily="34" charset="0"/>
                <a:ea typeface="Libre Baskerville" pitchFamily="34" charset="-122"/>
                <a:cs typeface="Libre Baskerville" pitchFamily="34" charset="-120"/>
              </a:rPr>
              <a:t>1</a:t>
            </a:r>
            <a:endParaRPr lang="en-US" sz="2500" dirty="0"/>
          </a:p>
        </p:txBody>
      </p:sp>
      <p:sp>
        <p:nvSpPr>
          <p:cNvPr id="5" name="Text 3"/>
          <p:cNvSpPr/>
          <p:nvPr/>
        </p:nvSpPr>
        <p:spPr>
          <a:xfrm>
            <a:off x="3194328" y="217705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Πρόληψη ασθενειών</a:t>
            </a:r>
            <a:endParaRPr lang="en-US" sz="2200" dirty="0"/>
          </a:p>
        </p:txBody>
      </p:sp>
      <p:sp>
        <p:nvSpPr>
          <p:cNvPr id="6" name="Text 4"/>
          <p:cNvSpPr/>
          <p:nvPr/>
        </p:nvSpPr>
        <p:spPr>
          <a:xfrm>
            <a:off x="3194328" y="2667476"/>
            <a:ext cx="4966930" cy="362903"/>
          </a:xfrm>
          <a:prstGeom prst="rect">
            <a:avLst/>
          </a:prstGeom>
          <a:noFill/>
          <a:ln/>
        </p:spPr>
        <p:txBody>
          <a:bodyPr wrap="non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Θετικές προοπτικές της γενετικής παρέμβασης</a:t>
            </a:r>
            <a:endParaRPr lang="en-US" sz="1750" dirty="0"/>
          </a:p>
        </p:txBody>
      </p:sp>
      <p:sp>
        <p:nvSpPr>
          <p:cNvPr id="7" name="Shape 5"/>
          <p:cNvSpPr/>
          <p:nvPr/>
        </p:nvSpPr>
        <p:spPr>
          <a:xfrm>
            <a:off x="3080861" y="3241953"/>
            <a:ext cx="10642402" cy="15240"/>
          </a:xfrm>
          <a:prstGeom prst="roundRect">
            <a:avLst>
              <a:gd name="adj" fmla="val 223256"/>
            </a:avLst>
          </a:prstGeom>
          <a:solidFill>
            <a:srgbClr val="D0CED9"/>
          </a:solidFill>
          <a:ln/>
        </p:spPr>
      </p:sp>
      <p:sp>
        <p:nvSpPr>
          <p:cNvPr id="8" name="Shape 6"/>
          <p:cNvSpPr/>
          <p:nvPr/>
        </p:nvSpPr>
        <p:spPr>
          <a:xfrm>
            <a:off x="793790" y="3370540"/>
            <a:ext cx="4347567" cy="1306949"/>
          </a:xfrm>
          <a:prstGeom prst="roundRect">
            <a:avLst>
              <a:gd name="adj" fmla="val 2603"/>
            </a:avLst>
          </a:prstGeom>
          <a:solidFill>
            <a:srgbClr val="EAE8F3"/>
          </a:solidFill>
          <a:ln/>
        </p:spPr>
      </p:sp>
      <p:sp>
        <p:nvSpPr>
          <p:cNvPr id="9" name="Text 7"/>
          <p:cNvSpPr/>
          <p:nvPr/>
        </p:nvSpPr>
        <p:spPr>
          <a:xfrm>
            <a:off x="2808089" y="3824645"/>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9495A"/>
                </a:solidFill>
                <a:latin typeface="Libre Baskerville" pitchFamily="34" charset="0"/>
                <a:ea typeface="Libre Baskerville" pitchFamily="34" charset="-122"/>
                <a:cs typeface="Libre Baskerville" pitchFamily="34" charset="-120"/>
              </a:rPr>
              <a:t>2</a:t>
            </a:r>
            <a:endParaRPr lang="en-US" sz="2500" dirty="0"/>
          </a:p>
        </p:txBody>
      </p:sp>
      <p:sp>
        <p:nvSpPr>
          <p:cNvPr id="10" name="Text 8"/>
          <p:cNvSpPr/>
          <p:nvPr/>
        </p:nvSpPr>
        <p:spPr>
          <a:xfrm>
            <a:off x="5368171" y="3597354"/>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Γενετική ανισότητα</a:t>
            </a:r>
            <a:endParaRPr lang="en-US" sz="2200" dirty="0"/>
          </a:p>
        </p:txBody>
      </p:sp>
      <p:sp>
        <p:nvSpPr>
          <p:cNvPr id="11" name="Text 9"/>
          <p:cNvSpPr/>
          <p:nvPr/>
        </p:nvSpPr>
        <p:spPr>
          <a:xfrm>
            <a:off x="5368171" y="4087773"/>
            <a:ext cx="5189101" cy="362903"/>
          </a:xfrm>
          <a:prstGeom prst="rect">
            <a:avLst/>
          </a:prstGeom>
          <a:noFill/>
          <a:ln/>
        </p:spPr>
        <p:txBody>
          <a:bodyPr wrap="non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Κίνδυνος δημιουργίας κοινωνικών διαχωρισμών</a:t>
            </a:r>
            <a:endParaRPr lang="en-US" sz="1750" dirty="0"/>
          </a:p>
        </p:txBody>
      </p:sp>
      <p:sp>
        <p:nvSpPr>
          <p:cNvPr id="12" name="Shape 10"/>
          <p:cNvSpPr/>
          <p:nvPr/>
        </p:nvSpPr>
        <p:spPr>
          <a:xfrm>
            <a:off x="5254704" y="4662249"/>
            <a:ext cx="8468558" cy="15240"/>
          </a:xfrm>
          <a:prstGeom prst="roundRect">
            <a:avLst>
              <a:gd name="adj" fmla="val 223256"/>
            </a:avLst>
          </a:prstGeom>
          <a:solidFill>
            <a:srgbClr val="D0CED9"/>
          </a:solidFill>
          <a:ln/>
        </p:spPr>
      </p:sp>
      <p:sp>
        <p:nvSpPr>
          <p:cNvPr id="13" name="Shape 11"/>
          <p:cNvSpPr/>
          <p:nvPr/>
        </p:nvSpPr>
        <p:spPr>
          <a:xfrm>
            <a:off x="793790" y="4790837"/>
            <a:ext cx="6521410" cy="1306949"/>
          </a:xfrm>
          <a:prstGeom prst="roundRect">
            <a:avLst>
              <a:gd name="adj" fmla="val 2603"/>
            </a:avLst>
          </a:prstGeom>
          <a:solidFill>
            <a:srgbClr val="EAE8F3"/>
          </a:solidFill>
          <a:ln/>
        </p:spPr>
      </p:sp>
      <p:sp>
        <p:nvSpPr>
          <p:cNvPr id="14" name="Text 12"/>
          <p:cNvSpPr/>
          <p:nvPr/>
        </p:nvSpPr>
        <p:spPr>
          <a:xfrm>
            <a:off x="3895011" y="5244941"/>
            <a:ext cx="318968" cy="398621"/>
          </a:xfrm>
          <a:prstGeom prst="rect">
            <a:avLst/>
          </a:prstGeom>
          <a:noFill/>
          <a:ln/>
        </p:spPr>
        <p:txBody>
          <a:bodyPr wrap="none" lIns="0" tIns="0" rIns="0" bIns="0" rtlCol="0" anchor="t"/>
          <a:lstStyle/>
          <a:p>
            <a:pPr algn="ctr" indent="0" marL="0">
              <a:lnSpc>
                <a:spcPts val="4000"/>
              </a:lnSpc>
              <a:buNone/>
            </a:pPr>
            <a:r>
              <a:rPr lang="en-US" sz="2500" dirty="0">
                <a:solidFill>
                  <a:srgbClr val="49495A"/>
                </a:solidFill>
                <a:latin typeface="Libre Baskerville" pitchFamily="34" charset="0"/>
                <a:ea typeface="Libre Baskerville" pitchFamily="34" charset="-122"/>
                <a:cs typeface="Libre Baskerville" pitchFamily="34" charset="-120"/>
              </a:rPr>
              <a:t>3</a:t>
            </a:r>
            <a:endParaRPr lang="en-US" sz="2500" dirty="0"/>
          </a:p>
        </p:txBody>
      </p:sp>
      <p:sp>
        <p:nvSpPr>
          <p:cNvPr id="15" name="Text 13"/>
          <p:cNvSpPr/>
          <p:nvPr/>
        </p:nvSpPr>
        <p:spPr>
          <a:xfrm>
            <a:off x="7542014" y="5017651"/>
            <a:ext cx="3699272" cy="354330"/>
          </a:xfrm>
          <a:prstGeom prst="rect">
            <a:avLst/>
          </a:prstGeom>
          <a:noFill/>
          <a:ln/>
        </p:spPr>
        <p:txBody>
          <a:bodyPr wrap="none" lIns="0" tIns="0" rIns="0" bIns="0" rtlCol="0" anchor="t"/>
          <a:lstStyle/>
          <a:p>
            <a:pPr algn="l" indent="0" marL="0">
              <a:lnSpc>
                <a:spcPts val="2750"/>
              </a:lnSpc>
              <a:buNone/>
            </a:pPr>
            <a:r>
              <a:rPr lang="en-US" sz="2200" dirty="0">
                <a:solidFill>
                  <a:srgbClr val="49495A"/>
                </a:solidFill>
                <a:latin typeface="Libre Baskerville" pitchFamily="34" charset="0"/>
                <a:ea typeface="Libre Baskerville" pitchFamily="34" charset="-122"/>
                <a:cs typeface="Libre Baskerville" pitchFamily="34" charset="-120"/>
              </a:rPr>
              <a:t>Πρόσβαση στην τεχνολογία</a:t>
            </a:r>
            <a:endParaRPr lang="en-US" sz="2200" dirty="0"/>
          </a:p>
        </p:txBody>
      </p:sp>
      <p:sp>
        <p:nvSpPr>
          <p:cNvPr id="16" name="Text 14"/>
          <p:cNvSpPr/>
          <p:nvPr/>
        </p:nvSpPr>
        <p:spPr>
          <a:xfrm>
            <a:off x="7542014" y="5508069"/>
            <a:ext cx="4420433" cy="362903"/>
          </a:xfrm>
          <a:prstGeom prst="rect">
            <a:avLst/>
          </a:prstGeom>
          <a:noFill/>
          <a:ln/>
        </p:spPr>
        <p:txBody>
          <a:bodyPr wrap="none" lIns="0" tIns="0" rIns="0" bIns="0" rtlCol="0" anchor="t"/>
          <a:lstStyle/>
          <a:p>
            <a:pPr algn="l" indent="0" marL="0">
              <a:lnSpc>
                <a:spcPts val="2850"/>
              </a:lnSpc>
              <a:buNone/>
            </a:pPr>
            <a:r>
              <a:rPr lang="en-US" sz="1750" dirty="0">
                <a:solidFill>
                  <a:srgbClr val="49495A"/>
                </a:solidFill>
                <a:latin typeface="Open Sans" pitchFamily="34" charset="0"/>
                <a:ea typeface="Open Sans" pitchFamily="34" charset="-122"/>
                <a:cs typeface="Open Sans" pitchFamily="34" charset="-120"/>
              </a:rPr>
              <a:t>Περιορισμός στους οικονομικά εύπορους</a:t>
            </a:r>
            <a:endParaRPr lang="en-US" sz="1750" dirty="0"/>
          </a:p>
        </p:txBody>
      </p:sp>
      <p:sp>
        <p:nvSpPr>
          <p:cNvPr id="17" name="Text 15"/>
          <p:cNvSpPr/>
          <p:nvPr/>
        </p:nvSpPr>
        <p:spPr>
          <a:xfrm>
            <a:off x="793790" y="6352937"/>
            <a:ext cx="13042821" cy="1088708"/>
          </a:xfrm>
          <a:prstGeom prst="rect">
            <a:avLst/>
          </a:prstGeom>
          <a:noFill/>
          <a:ln/>
        </p:spPr>
        <p:txBody>
          <a:bodyPr wrap="square" lIns="0" tIns="0" rIns="0" bIns="0" rtlCol="0" anchor="t"/>
          <a:lstStyle/>
          <a:p>
            <a:pPr indent="0" marL="0">
              <a:lnSpc>
                <a:spcPts val="2850"/>
              </a:lnSpc>
              <a:buNone/>
            </a:pPr>
            <a:r>
              <a:rPr lang="en-US" sz="1750" dirty="0">
                <a:solidFill>
                  <a:srgbClr val="49495A"/>
                </a:solidFill>
                <a:latin typeface="Open Sans" pitchFamily="34" charset="0"/>
                <a:ea typeface="Open Sans" pitchFamily="34" charset="-122"/>
                <a:cs typeface="Open Sans" pitchFamily="34" charset="-120"/>
              </a:rPr>
              <a:t>Η βιοηθική των γενετικών τροποποιήσεων μας θέτει ενώπιον ενός νέου ηθικού τοπίου. Οι γενετικές παρεμβάσεις μπορούν να προλάβουν ασθένειες, αλλά και να οδηγήσουν στη δημιουργία μιας κοινωνίας γενετικής ανισότητας, όπου μόνο οι εύποροι θα έχουν πρόσβαση σε γενετικές βελτιώσεις.</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2025-03-09T16:33:14Z</dcterms:created>
  <dcterms:modified xsi:type="dcterms:W3CDTF">2025-03-09T16:33:14Z</dcterms:modified>
</cp:coreProperties>
</file>