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77" d="100"/>
          <a:sy n="77" d="100"/>
        </p:scale>
        <p:origin x="-216" y="8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7FD22EF3-FA21-47B4-93FF-C6B2BA83F0B4}" type="datetimeFigureOut">
              <a:rPr lang="el-GR" smtClean="0"/>
              <a:t>13/1/2025</a:t>
            </a:fld>
            <a:endParaRPr lang="el-GR"/>
          </a:p>
        </p:txBody>
      </p:sp>
      <p:sp>
        <p:nvSpPr>
          <p:cNvPr id="4" name="Θέση εικόνας διαφάνειας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6830E6CA-75E7-4BE4-9ABA-267B3D3640DA}" type="slidenum">
              <a:rPr lang="el-GR" smtClean="0"/>
              <a:t>‹#›</a:t>
            </a:fld>
            <a:endParaRPr lang="el-GR"/>
          </a:p>
        </p:txBody>
      </p:sp>
    </p:spTree>
    <p:extLst>
      <p:ext uri="{BB962C8B-B14F-4D97-AF65-F5344CB8AC3E}">
        <p14:creationId xmlns:p14="http://schemas.microsoft.com/office/powerpoint/2010/main" val="44963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194673"/>
            <a:ext cx="7468553" cy="2112050"/>
          </a:xfrm>
          <a:prstGeom prst="rect">
            <a:avLst/>
          </a:prstGeom>
          <a:noFill/>
          <a:ln/>
        </p:spPr>
        <p:txBody>
          <a:bodyPr wrap="squar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Αξιολογώντας την Πράξη: Αναζήτηση Κριτηρίου Ηθικής Ορθότητας</a:t>
            </a:r>
            <a:endParaRPr lang="en-US" sz="4400" dirty="0"/>
          </a:p>
        </p:txBody>
      </p:sp>
      <p:sp>
        <p:nvSpPr>
          <p:cNvPr id="4" name="Text 1"/>
          <p:cNvSpPr/>
          <p:nvPr/>
        </p:nvSpPr>
        <p:spPr>
          <a:xfrm>
            <a:off x="6324124" y="3665696"/>
            <a:ext cx="7468553" cy="2681168"/>
          </a:xfrm>
          <a:prstGeom prst="rect">
            <a:avLst/>
          </a:prstGeom>
          <a:noFill/>
          <a:ln/>
        </p:spPr>
        <p:txBody>
          <a:bodyPr wrap="square" lIns="0" tIns="0" rIns="0" bIns="0" rtlCol="0" anchor="t"/>
          <a:lstStyle/>
          <a:p>
            <a:pPr marL="0" indent="0" algn="just">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Σκοπός κάθε πράξης μας είναι να αποκομίζουμε από αυτήν ευτυχία στην ατομική ζωή και καταξίωση στην κοινωνική μας παρουσία. Με δεδομένο όμως ότι υπάρχουμε μόνον ως κοινωνικά όντα, είναι σαφές ότι οι πράξεις μας αξιολογούνται και μπορούν να χαρακτηριστούν ως ηθικές ή μη ηθικές από τη στάση που υιοθετούμε απέναντι στους άλλους </a:t>
            </a:r>
            <a:r>
              <a:rPr lang="en-US" sz="1850" kern="0" spc="-38" dirty="0" smtClean="0">
                <a:solidFill>
                  <a:srgbClr val="272525"/>
                </a:solidFill>
                <a:latin typeface="Source Sans Pro" pitchFamily="34" charset="0"/>
                <a:ea typeface="Source Sans Pro" pitchFamily="34" charset="-122"/>
                <a:cs typeface="Source Sans Pro" pitchFamily="34" charset="-120"/>
              </a:rPr>
              <a:t>ανθρώπους</a:t>
            </a:r>
            <a:r>
              <a:rPr lang="en-US" sz="1850" kern="0" spc="-38" dirty="0" smtClean="0">
                <a:solidFill>
                  <a:srgbClr val="272525"/>
                </a:solidFill>
                <a:latin typeface="Source Sans Pro" pitchFamily="34" charset="0"/>
                <a:ea typeface="Source Sans Pro" pitchFamily="34" charset="-122"/>
                <a:cs typeface="Source Sans Pro" pitchFamily="34" charset="-120"/>
              </a:rPr>
              <a:t>.</a:t>
            </a:r>
          </a:p>
          <a:p>
            <a:pPr marL="0" indent="0" algn="just">
              <a:lnSpc>
                <a:spcPts val="3000"/>
              </a:lnSpc>
              <a:buNone/>
            </a:pPr>
            <a:endParaRPr lang="en-US" sz="1850" kern="0" spc="-38" dirty="0">
              <a:solidFill>
                <a:srgbClr val="272525"/>
              </a:solidFill>
              <a:latin typeface="Source Sans Pro" pitchFamily="34" charset="0"/>
              <a:ea typeface="Source Sans Pro" pitchFamily="34" charset="-122"/>
              <a:cs typeface="Source Sans Pro" pitchFamily="34" charset="-120"/>
            </a:endParaRPr>
          </a:p>
          <a:p>
            <a:pPr marL="0" indent="0" algn="ctr">
              <a:lnSpc>
                <a:spcPts val="3000"/>
              </a:lnSpc>
              <a:buNone/>
            </a:pPr>
            <a:r>
              <a:rPr lang="en-US" sz="1850" i="1" kern="0" spc="-38" dirty="0" smtClean="0">
                <a:solidFill>
                  <a:srgbClr val="272525"/>
                </a:solidFill>
                <a:latin typeface="Source Sans Pro" pitchFamily="34" charset="0"/>
                <a:ea typeface="Source Sans Pro" pitchFamily="34" charset="-122"/>
                <a:cs typeface="Source Sans Pro" pitchFamily="34" charset="-120"/>
              </a:rPr>
              <a:t>«H </a:t>
            </a:r>
            <a:r>
              <a:rPr lang="en-US" sz="1850" i="1" kern="0" spc="-38" dirty="0">
                <a:solidFill>
                  <a:srgbClr val="272525"/>
                </a:solidFill>
                <a:latin typeface="Source Sans Pro" pitchFamily="34" charset="0"/>
                <a:ea typeface="Source Sans Pro" pitchFamily="34" charset="-122"/>
                <a:cs typeface="Source Sans Pro" pitchFamily="34" charset="-120"/>
              </a:rPr>
              <a:t>μόνη συμπεριφορά για την οποία ο άνθρωπος είναι υπόλογος στην κοινωνία είναι αυτή που αφορά τους άλλους» </a:t>
            </a:r>
            <a:endParaRPr lang="en-US" sz="1850" i="1" kern="0" spc="-38" dirty="0" smtClean="0">
              <a:solidFill>
                <a:srgbClr val="272525"/>
              </a:solidFill>
              <a:latin typeface="Source Sans Pro" pitchFamily="34" charset="0"/>
              <a:ea typeface="Source Sans Pro" pitchFamily="34" charset="-122"/>
              <a:cs typeface="Source Sans Pro" pitchFamily="34" charset="-120"/>
            </a:endParaRPr>
          </a:p>
          <a:p>
            <a:pPr marL="0" indent="0" algn="ctr">
              <a:lnSpc>
                <a:spcPts val="3000"/>
              </a:lnSpc>
              <a:buNone/>
            </a:pPr>
            <a:r>
              <a:rPr lang="en-US" sz="1850" kern="0" spc="-38" dirty="0" err="1" smtClean="0">
                <a:solidFill>
                  <a:srgbClr val="272525"/>
                </a:solidFill>
                <a:latin typeface="Source Sans Pro" pitchFamily="34" charset="0"/>
                <a:ea typeface="Source Sans Pro" pitchFamily="34" charset="-122"/>
                <a:cs typeface="Source Sans Pro" pitchFamily="34" charset="-120"/>
              </a:rPr>
              <a:t>Τζον</a:t>
            </a:r>
            <a:r>
              <a:rPr lang="en-US" sz="1850" kern="0" spc="-38" dirty="0" smtClean="0">
                <a:solidFill>
                  <a:srgbClr val="272525"/>
                </a:solidFill>
                <a:latin typeface="Source Sans Pro" pitchFamily="34" charset="0"/>
                <a:ea typeface="Source Sans Pro" pitchFamily="34" charset="-122"/>
                <a:cs typeface="Source Sans Pro" pitchFamily="34" charset="-120"/>
              </a:rPr>
              <a:t> </a:t>
            </a:r>
            <a:r>
              <a:rPr lang="en-US" sz="1850" kern="0" spc="-38" dirty="0">
                <a:solidFill>
                  <a:srgbClr val="272525"/>
                </a:solidFill>
                <a:latin typeface="Source Sans Pro" pitchFamily="34" charset="0"/>
                <a:ea typeface="Source Sans Pro" pitchFamily="34" charset="-122"/>
                <a:cs typeface="Source Sans Pro" pitchFamily="34" charset="-120"/>
              </a:rPr>
              <a:t>Στιούαρτ Μιλ, Περί </a:t>
            </a:r>
            <a:r>
              <a:rPr lang="en-US" sz="1850" kern="0" spc="-38" dirty="0" smtClean="0">
                <a:solidFill>
                  <a:srgbClr val="272525"/>
                </a:solidFill>
                <a:latin typeface="Source Sans Pro" pitchFamily="34" charset="0"/>
                <a:ea typeface="Source Sans Pro" pitchFamily="34" charset="-122"/>
                <a:cs typeface="Source Sans Pro" pitchFamily="34" charset="-120"/>
              </a:rPr>
              <a:t>ελευθερίας</a:t>
            </a:r>
            <a:endParaRPr lang="en-US" sz="1850" dirty="0"/>
          </a:p>
        </p:txBody>
      </p:sp>
      <p:sp>
        <p:nvSpPr>
          <p:cNvPr id="5" name="Shape 2"/>
          <p:cNvSpPr/>
          <p:nvPr/>
        </p:nvSpPr>
        <p:spPr>
          <a:xfrm>
            <a:off x="6324124" y="6633924"/>
            <a:ext cx="382905" cy="382905"/>
          </a:xfrm>
          <a:prstGeom prst="roundRect">
            <a:avLst>
              <a:gd name="adj" fmla="val 23878209"/>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305053" y="7385674"/>
            <a:ext cx="367665" cy="367665"/>
          </a:xfrm>
          <a:prstGeom prst="rect">
            <a:avLst/>
          </a:prstGeom>
        </p:spPr>
      </p:pic>
      <p:sp>
        <p:nvSpPr>
          <p:cNvPr id="7" name="Text 3"/>
          <p:cNvSpPr/>
          <p:nvPr/>
        </p:nvSpPr>
        <p:spPr>
          <a:xfrm>
            <a:off x="6707029" y="7390084"/>
            <a:ext cx="3190875" cy="418862"/>
          </a:xfrm>
          <a:prstGeom prst="rect">
            <a:avLst/>
          </a:prstGeom>
          <a:noFill/>
          <a:ln/>
        </p:spPr>
        <p:txBody>
          <a:bodyPr wrap="none" lIns="0" tIns="0" rIns="0" bIns="0" rtlCol="0" anchor="t"/>
          <a:lstStyle/>
          <a:p>
            <a:pPr marL="0" indent="0" algn="l">
              <a:lnSpc>
                <a:spcPts val="3250"/>
              </a:lnSpc>
              <a:buNone/>
            </a:pPr>
            <a:r>
              <a:rPr lang="en-US" sz="1400" b="1" kern="0" spc="-38" dirty="0">
                <a:solidFill>
                  <a:srgbClr val="272525"/>
                </a:solidFill>
                <a:latin typeface="Source Sans Pro Bold" pitchFamily="34" charset="0"/>
                <a:ea typeface="Source Sans Pro Bold" pitchFamily="34" charset="-122"/>
                <a:cs typeface="Source Sans Pro Bold" pitchFamily="34" charset="-120"/>
              </a:rPr>
              <a:t>by Vasilis Varsamopoulos</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37724" y="1367909"/>
            <a:ext cx="11342132"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Αρετολογική Ηθική: Η Σημασία του Χαρακτήρα</a:t>
            </a:r>
            <a:endParaRPr lang="en-US" sz="4400" dirty="0"/>
          </a:p>
        </p:txBody>
      </p:sp>
      <p:sp>
        <p:nvSpPr>
          <p:cNvPr id="3" name="Shape 1"/>
          <p:cNvSpPr/>
          <p:nvPr/>
        </p:nvSpPr>
        <p:spPr>
          <a:xfrm>
            <a:off x="837724" y="2550676"/>
            <a:ext cx="2159079" cy="1357193"/>
          </a:xfrm>
          <a:prstGeom prst="roundRect">
            <a:avLst>
              <a:gd name="adj" fmla="val 7408"/>
            </a:avLst>
          </a:prstGeom>
          <a:solidFill>
            <a:srgbClr val="F0D4F7"/>
          </a:solidFill>
          <a:ln w="7620">
            <a:solidFill>
              <a:srgbClr val="D6BADD"/>
            </a:solidFill>
            <a:prstDash val="solid"/>
          </a:ln>
        </p:spPr>
      </p:sp>
      <p:sp>
        <p:nvSpPr>
          <p:cNvPr id="4" name="Text 2"/>
          <p:cNvSpPr/>
          <p:nvPr/>
        </p:nvSpPr>
        <p:spPr>
          <a:xfrm>
            <a:off x="1084659" y="2989898"/>
            <a:ext cx="149543" cy="478631"/>
          </a:xfrm>
          <a:prstGeom prst="rect">
            <a:avLst/>
          </a:prstGeom>
          <a:noFill/>
          <a:ln/>
        </p:spPr>
        <p:txBody>
          <a:bodyPr wrap="none" lIns="0" tIns="0" rIns="0" bIns="0" rtlCol="0" anchor="t"/>
          <a:lstStyle/>
          <a:p>
            <a:pPr marL="0" indent="0" algn="ctr">
              <a:lnSpc>
                <a:spcPts val="3750"/>
              </a:lnSpc>
              <a:buNone/>
            </a:pPr>
            <a:r>
              <a:rPr lang="en-US" sz="2350" kern="0" spc="-47"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350" dirty="0"/>
          </a:p>
        </p:txBody>
      </p:sp>
      <p:sp>
        <p:nvSpPr>
          <p:cNvPr id="5" name="Text 3"/>
          <p:cNvSpPr/>
          <p:nvPr/>
        </p:nvSpPr>
        <p:spPr>
          <a:xfrm>
            <a:off x="3236119" y="2789992"/>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Χαρακτήρας</a:t>
            </a:r>
            <a:endParaRPr lang="en-US" sz="2200" dirty="0"/>
          </a:p>
        </p:txBody>
      </p:sp>
      <p:sp>
        <p:nvSpPr>
          <p:cNvPr id="6" name="Text 4"/>
          <p:cNvSpPr/>
          <p:nvPr/>
        </p:nvSpPr>
        <p:spPr>
          <a:xfrm>
            <a:off x="3236119" y="3285530"/>
            <a:ext cx="5463302" cy="383024"/>
          </a:xfrm>
          <a:prstGeom prst="rect">
            <a:avLst/>
          </a:prstGeom>
          <a:noFill/>
          <a:ln/>
        </p:spPr>
        <p:txBody>
          <a:bodyPr wrap="non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Η ηθικότητα συνδέεται με τον χαρακτήρα του ανθρώπου.</a:t>
            </a:r>
            <a:endParaRPr lang="en-US" sz="1850" dirty="0"/>
          </a:p>
        </p:txBody>
      </p:sp>
      <p:sp>
        <p:nvSpPr>
          <p:cNvPr id="7" name="Shape 5"/>
          <p:cNvSpPr/>
          <p:nvPr/>
        </p:nvSpPr>
        <p:spPr>
          <a:xfrm>
            <a:off x="3116461" y="3892629"/>
            <a:ext cx="10556558" cy="15240"/>
          </a:xfrm>
          <a:prstGeom prst="roundRect">
            <a:avLst>
              <a:gd name="adj" fmla="val 659712"/>
            </a:avLst>
          </a:prstGeom>
          <a:solidFill>
            <a:srgbClr val="D6BADD"/>
          </a:solidFill>
          <a:ln/>
        </p:spPr>
      </p:sp>
      <p:sp>
        <p:nvSpPr>
          <p:cNvPr id="8" name="Shape 6"/>
          <p:cNvSpPr/>
          <p:nvPr/>
        </p:nvSpPr>
        <p:spPr>
          <a:xfrm>
            <a:off x="837724" y="4027527"/>
            <a:ext cx="4318278" cy="1357193"/>
          </a:xfrm>
          <a:prstGeom prst="roundRect">
            <a:avLst>
              <a:gd name="adj" fmla="val 7408"/>
            </a:avLst>
          </a:prstGeom>
          <a:solidFill>
            <a:srgbClr val="F0D4F7"/>
          </a:solidFill>
          <a:ln w="7620">
            <a:solidFill>
              <a:srgbClr val="D6BADD"/>
            </a:solidFill>
            <a:prstDash val="solid"/>
          </a:ln>
        </p:spPr>
      </p:sp>
      <p:sp>
        <p:nvSpPr>
          <p:cNvPr id="9" name="Text 7"/>
          <p:cNvSpPr/>
          <p:nvPr/>
        </p:nvSpPr>
        <p:spPr>
          <a:xfrm>
            <a:off x="1084659" y="4466749"/>
            <a:ext cx="149543" cy="478631"/>
          </a:xfrm>
          <a:prstGeom prst="rect">
            <a:avLst/>
          </a:prstGeom>
          <a:noFill/>
          <a:ln/>
        </p:spPr>
        <p:txBody>
          <a:bodyPr wrap="none" lIns="0" tIns="0" rIns="0" bIns="0" rtlCol="0" anchor="t"/>
          <a:lstStyle/>
          <a:p>
            <a:pPr marL="0" indent="0" algn="ctr">
              <a:lnSpc>
                <a:spcPts val="3750"/>
              </a:lnSpc>
              <a:buNone/>
            </a:pPr>
            <a:r>
              <a:rPr lang="en-US" sz="2350" kern="0" spc="-47"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350" dirty="0"/>
          </a:p>
        </p:txBody>
      </p:sp>
      <p:sp>
        <p:nvSpPr>
          <p:cNvPr id="10" name="Text 8"/>
          <p:cNvSpPr/>
          <p:nvPr/>
        </p:nvSpPr>
        <p:spPr>
          <a:xfrm>
            <a:off x="5395317" y="4266843"/>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Αρετή</a:t>
            </a:r>
            <a:endParaRPr lang="en-US" sz="2200" dirty="0"/>
          </a:p>
        </p:txBody>
      </p:sp>
      <p:sp>
        <p:nvSpPr>
          <p:cNvPr id="11" name="Text 9"/>
          <p:cNvSpPr/>
          <p:nvPr/>
        </p:nvSpPr>
        <p:spPr>
          <a:xfrm>
            <a:off x="5395317" y="4762381"/>
            <a:ext cx="5619869" cy="383024"/>
          </a:xfrm>
          <a:prstGeom prst="rect">
            <a:avLst/>
          </a:prstGeom>
          <a:noFill/>
          <a:ln/>
        </p:spPr>
        <p:txBody>
          <a:bodyPr wrap="non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Η αρετή οδηγεί στην ευδαιμονία και κατευθύνει την πράξη.</a:t>
            </a:r>
            <a:endParaRPr lang="en-US" sz="1850" dirty="0"/>
          </a:p>
        </p:txBody>
      </p:sp>
      <p:sp>
        <p:nvSpPr>
          <p:cNvPr id="12" name="Shape 10"/>
          <p:cNvSpPr/>
          <p:nvPr/>
        </p:nvSpPr>
        <p:spPr>
          <a:xfrm>
            <a:off x="5275659" y="5369481"/>
            <a:ext cx="8397359" cy="15240"/>
          </a:xfrm>
          <a:prstGeom prst="roundRect">
            <a:avLst>
              <a:gd name="adj" fmla="val 659712"/>
            </a:avLst>
          </a:prstGeom>
          <a:solidFill>
            <a:srgbClr val="D6BADD"/>
          </a:solidFill>
          <a:ln/>
        </p:spPr>
      </p:sp>
      <p:sp>
        <p:nvSpPr>
          <p:cNvPr id="13" name="Shape 11"/>
          <p:cNvSpPr/>
          <p:nvPr/>
        </p:nvSpPr>
        <p:spPr>
          <a:xfrm>
            <a:off x="837724" y="5504378"/>
            <a:ext cx="6477476" cy="1357193"/>
          </a:xfrm>
          <a:prstGeom prst="roundRect">
            <a:avLst>
              <a:gd name="adj" fmla="val 7408"/>
            </a:avLst>
          </a:prstGeom>
          <a:solidFill>
            <a:srgbClr val="F0D4F7"/>
          </a:solidFill>
          <a:ln w="7620">
            <a:solidFill>
              <a:srgbClr val="D6BADD"/>
            </a:solidFill>
            <a:prstDash val="solid"/>
          </a:ln>
        </p:spPr>
      </p:sp>
      <p:sp>
        <p:nvSpPr>
          <p:cNvPr id="14" name="Text 12"/>
          <p:cNvSpPr/>
          <p:nvPr/>
        </p:nvSpPr>
        <p:spPr>
          <a:xfrm>
            <a:off x="1084659" y="5943600"/>
            <a:ext cx="149543" cy="478631"/>
          </a:xfrm>
          <a:prstGeom prst="rect">
            <a:avLst/>
          </a:prstGeom>
          <a:noFill/>
          <a:ln/>
        </p:spPr>
        <p:txBody>
          <a:bodyPr wrap="none" lIns="0" tIns="0" rIns="0" bIns="0" rtlCol="0" anchor="t"/>
          <a:lstStyle/>
          <a:p>
            <a:pPr marL="0" indent="0" algn="ctr">
              <a:lnSpc>
                <a:spcPts val="3750"/>
              </a:lnSpc>
              <a:buNone/>
            </a:pPr>
            <a:r>
              <a:rPr lang="en-US" sz="2350" kern="0" spc="-47"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350" dirty="0"/>
          </a:p>
        </p:txBody>
      </p:sp>
      <p:sp>
        <p:nvSpPr>
          <p:cNvPr id="15" name="Text 13"/>
          <p:cNvSpPr/>
          <p:nvPr/>
        </p:nvSpPr>
        <p:spPr>
          <a:xfrm>
            <a:off x="7554516" y="5743694"/>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Ευδαιμονία</a:t>
            </a:r>
            <a:endParaRPr lang="en-US" sz="2200" dirty="0"/>
          </a:p>
        </p:txBody>
      </p:sp>
      <p:sp>
        <p:nvSpPr>
          <p:cNvPr id="16" name="Text 14"/>
          <p:cNvSpPr/>
          <p:nvPr/>
        </p:nvSpPr>
        <p:spPr>
          <a:xfrm>
            <a:off x="7554516" y="6239232"/>
            <a:ext cx="4917877" cy="383024"/>
          </a:xfrm>
          <a:prstGeom prst="rect">
            <a:avLst/>
          </a:prstGeom>
          <a:noFill/>
          <a:ln/>
        </p:spPr>
        <p:txBody>
          <a:bodyPr wrap="non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Τελικός στόχος είναι η ευδαιμονία μέσω της αρετής.</a:t>
            </a:r>
            <a:endParaRPr lang="en-US" sz="185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37724" y="2294215"/>
            <a:ext cx="9781103"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Η Αριστοτελική Προσέγγιση στην Αρετή</a:t>
            </a:r>
            <a:endParaRPr lang="en-US" sz="4400" dirty="0"/>
          </a:p>
        </p:txBody>
      </p:sp>
      <p:sp>
        <p:nvSpPr>
          <p:cNvPr id="3" name="Text 1"/>
          <p:cNvSpPr/>
          <p:nvPr/>
        </p:nvSpPr>
        <p:spPr>
          <a:xfrm>
            <a:off x="837724" y="3596521"/>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Ορισμός Αρετής</a:t>
            </a:r>
            <a:endParaRPr lang="en-US" sz="2200" dirty="0"/>
          </a:p>
        </p:txBody>
      </p:sp>
      <p:sp>
        <p:nvSpPr>
          <p:cNvPr id="4" name="Text 2"/>
          <p:cNvSpPr/>
          <p:nvPr/>
        </p:nvSpPr>
        <p:spPr>
          <a:xfrm>
            <a:off x="837724" y="4187785"/>
            <a:ext cx="6185535"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Ο Αριστοτέλης ορίζει την αρετή ως «έξη», δηλαδή διάθεση που αποκτάται μέσω της επιλογής και της ελεύθερης βούλησης. Αυτό προσδίδει στην αρετή δυναμικό χαρακτήρα.</a:t>
            </a:r>
            <a:endParaRPr lang="en-US" sz="1850" dirty="0"/>
          </a:p>
        </p:txBody>
      </p:sp>
      <p:sp>
        <p:nvSpPr>
          <p:cNvPr id="5" name="Text 3"/>
          <p:cNvSpPr/>
          <p:nvPr/>
        </p:nvSpPr>
        <p:spPr>
          <a:xfrm>
            <a:off x="7614761" y="3596521"/>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Η Αρχή της Μεσότητας</a:t>
            </a:r>
            <a:endParaRPr lang="en-US" sz="2200" dirty="0"/>
          </a:p>
        </p:txBody>
      </p:sp>
      <p:sp>
        <p:nvSpPr>
          <p:cNvPr id="6" name="Text 4"/>
          <p:cNvSpPr/>
          <p:nvPr/>
        </p:nvSpPr>
        <p:spPr>
          <a:xfrm>
            <a:off x="7614761" y="4187785"/>
            <a:ext cx="6185535"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Το κριτήριο για τις επιλογές του ανθρώπου είναι η «μεσότητα», δηλαδή η αποφυγή της υπερβολής και της έλλειψης. Κάθε ενέργεια που διέπεται από αρετή βρίσκεται στη μέση οδό, επιδιώκοντας την ισορροπία και τη συμμετρία.</a:t>
            </a:r>
            <a:endParaRPr lang="en-US" sz="185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781645"/>
            <a:ext cx="7468553" cy="1408033"/>
          </a:xfrm>
          <a:prstGeom prst="rect">
            <a:avLst/>
          </a:prstGeom>
          <a:noFill/>
          <a:ln/>
        </p:spPr>
        <p:txBody>
          <a:bodyPr wrap="squar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Περιορισμοί της Αρετολογικής Ηθικής</a:t>
            </a:r>
            <a:endParaRPr lang="en-US" sz="4400" dirty="0"/>
          </a:p>
        </p:txBody>
      </p:sp>
      <p:sp>
        <p:nvSpPr>
          <p:cNvPr id="4" name="Shape 1"/>
          <p:cNvSpPr/>
          <p:nvPr/>
        </p:nvSpPr>
        <p:spPr>
          <a:xfrm>
            <a:off x="6324124" y="2548652"/>
            <a:ext cx="3614618" cy="2521506"/>
          </a:xfrm>
          <a:prstGeom prst="roundRect">
            <a:avLst>
              <a:gd name="adj" fmla="val 3987"/>
            </a:avLst>
          </a:prstGeom>
          <a:solidFill>
            <a:srgbClr val="F0D4F7"/>
          </a:solidFill>
          <a:ln w="7620">
            <a:solidFill>
              <a:srgbClr val="D6BADD"/>
            </a:solidFill>
            <a:prstDash val="solid"/>
          </a:ln>
        </p:spPr>
      </p:sp>
      <p:sp>
        <p:nvSpPr>
          <p:cNvPr id="5" name="Text 2"/>
          <p:cNvSpPr/>
          <p:nvPr/>
        </p:nvSpPr>
        <p:spPr>
          <a:xfrm>
            <a:off x="6571059" y="2795588"/>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Γνώση vs Πράξη</a:t>
            </a:r>
            <a:endParaRPr lang="en-US" sz="2200" dirty="0"/>
          </a:p>
        </p:txBody>
      </p:sp>
      <p:sp>
        <p:nvSpPr>
          <p:cNvPr id="6" name="Text 3"/>
          <p:cNvSpPr/>
          <p:nvPr/>
        </p:nvSpPr>
        <p:spPr>
          <a:xfrm>
            <a:off x="6571059" y="3291126"/>
            <a:ext cx="3120747"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Η γνώση του καλού δεν εγγυάται πάντα ότι το άτομο θα πράξει το ηθικά ορθό.</a:t>
            </a:r>
            <a:endParaRPr lang="en-US" sz="1850" dirty="0"/>
          </a:p>
        </p:txBody>
      </p:sp>
      <p:sp>
        <p:nvSpPr>
          <p:cNvPr id="7" name="Shape 4"/>
          <p:cNvSpPr/>
          <p:nvPr/>
        </p:nvSpPr>
        <p:spPr>
          <a:xfrm>
            <a:off x="10178058" y="2548652"/>
            <a:ext cx="3614618" cy="2521506"/>
          </a:xfrm>
          <a:prstGeom prst="roundRect">
            <a:avLst>
              <a:gd name="adj" fmla="val 3987"/>
            </a:avLst>
          </a:prstGeom>
          <a:solidFill>
            <a:srgbClr val="F0D4F7"/>
          </a:solidFill>
          <a:ln w="7620">
            <a:solidFill>
              <a:srgbClr val="D6BADD"/>
            </a:solidFill>
            <a:prstDash val="solid"/>
          </a:ln>
        </p:spPr>
      </p:sp>
      <p:sp>
        <p:nvSpPr>
          <p:cNvPr id="8" name="Text 5"/>
          <p:cNvSpPr/>
          <p:nvPr/>
        </p:nvSpPr>
        <p:spPr>
          <a:xfrm>
            <a:off x="10424993" y="2795588"/>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Ασάφεια Μεσότητας</a:t>
            </a:r>
            <a:endParaRPr lang="en-US" sz="2200" dirty="0"/>
          </a:p>
        </p:txBody>
      </p:sp>
      <p:sp>
        <p:nvSpPr>
          <p:cNvPr id="9" name="Text 6"/>
          <p:cNvSpPr/>
          <p:nvPr/>
        </p:nvSpPr>
        <p:spPr>
          <a:xfrm>
            <a:off x="10424993" y="3291126"/>
            <a:ext cx="3120747"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Η θεωρία της μεσότητας του Αριστοτέλη δεν είναι πάντα ξεκάθαρη και μπορεί να παρερμηνευθεί.</a:t>
            </a:r>
            <a:endParaRPr lang="en-US" sz="1850" dirty="0"/>
          </a:p>
        </p:txBody>
      </p:sp>
      <p:sp>
        <p:nvSpPr>
          <p:cNvPr id="10" name="Shape 7"/>
          <p:cNvSpPr/>
          <p:nvPr/>
        </p:nvSpPr>
        <p:spPr>
          <a:xfrm>
            <a:off x="6324124" y="5309473"/>
            <a:ext cx="3614618" cy="2138482"/>
          </a:xfrm>
          <a:prstGeom prst="roundRect">
            <a:avLst>
              <a:gd name="adj" fmla="val 4701"/>
            </a:avLst>
          </a:prstGeom>
          <a:solidFill>
            <a:srgbClr val="F0D4F7"/>
          </a:solidFill>
          <a:ln w="7620">
            <a:solidFill>
              <a:srgbClr val="D6BADD"/>
            </a:solidFill>
            <a:prstDash val="solid"/>
          </a:ln>
        </p:spPr>
      </p:sp>
      <p:sp>
        <p:nvSpPr>
          <p:cNvPr id="11" name="Text 8"/>
          <p:cNvSpPr/>
          <p:nvPr/>
        </p:nvSpPr>
        <p:spPr>
          <a:xfrm>
            <a:off x="6571059" y="5556409"/>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Προφανείς Επιλογές</a:t>
            </a:r>
            <a:endParaRPr lang="en-US" sz="2200" dirty="0"/>
          </a:p>
        </p:txBody>
      </p:sp>
      <p:sp>
        <p:nvSpPr>
          <p:cNvPr id="12" name="Text 9"/>
          <p:cNvSpPr/>
          <p:nvPr/>
        </p:nvSpPr>
        <p:spPr>
          <a:xfrm>
            <a:off x="6571059" y="6051947"/>
            <a:ext cx="3120747"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Σε πολλές περιπτώσεις η επιλογή μεταξύ δύο ακροτήτων φαίνεται αυτονόητη.</a:t>
            </a:r>
            <a:endParaRPr lang="en-US" sz="1850" dirty="0"/>
          </a:p>
        </p:txBody>
      </p:sp>
      <p:sp>
        <p:nvSpPr>
          <p:cNvPr id="13" name="Shape 10"/>
          <p:cNvSpPr/>
          <p:nvPr/>
        </p:nvSpPr>
        <p:spPr>
          <a:xfrm>
            <a:off x="10178058" y="5309473"/>
            <a:ext cx="3614618" cy="2138482"/>
          </a:xfrm>
          <a:prstGeom prst="roundRect">
            <a:avLst>
              <a:gd name="adj" fmla="val 4701"/>
            </a:avLst>
          </a:prstGeom>
          <a:solidFill>
            <a:srgbClr val="F0D4F7"/>
          </a:solidFill>
          <a:ln w="7620">
            <a:solidFill>
              <a:srgbClr val="D6BADD"/>
            </a:solidFill>
            <a:prstDash val="solid"/>
          </a:ln>
        </p:spPr>
      </p:sp>
      <p:sp>
        <p:nvSpPr>
          <p:cNvPr id="14" name="Text 11"/>
          <p:cNvSpPr/>
          <p:nvPr/>
        </p:nvSpPr>
        <p:spPr>
          <a:xfrm>
            <a:off x="10424993" y="5556409"/>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Χρονικοί Περιορισμοί</a:t>
            </a:r>
            <a:endParaRPr lang="en-US" sz="2200" dirty="0"/>
          </a:p>
        </p:txBody>
      </p:sp>
      <p:sp>
        <p:nvSpPr>
          <p:cNvPr id="15" name="Text 12"/>
          <p:cNvSpPr/>
          <p:nvPr/>
        </p:nvSpPr>
        <p:spPr>
          <a:xfrm>
            <a:off x="10424993" y="6051947"/>
            <a:ext cx="3120747"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Το πρότυπο του «καλού καγαθού» αντικατοπτρίζει την κοινωνία μιας άλλης εποχής.</a:t>
            </a:r>
            <a:endParaRPr lang="en-US" sz="185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837724" y="4122420"/>
            <a:ext cx="8260556"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Σύγχρονη Προσέγγιση στην Ηθική</a:t>
            </a:r>
            <a:endParaRPr lang="en-US" sz="4400" dirty="0"/>
          </a:p>
        </p:txBody>
      </p:sp>
      <p:sp>
        <p:nvSpPr>
          <p:cNvPr id="4" name="Shape 1"/>
          <p:cNvSpPr/>
          <p:nvPr/>
        </p:nvSpPr>
        <p:spPr>
          <a:xfrm>
            <a:off x="837724" y="5454610"/>
            <a:ext cx="418862" cy="418862"/>
          </a:xfrm>
          <a:prstGeom prst="roundRect">
            <a:avLst>
              <a:gd name="adj" fmla="val 24003"/>
            </a:avLst>
          </a:prstGeom>
          <a:solidFill>
            <a:srgbClr val="F0D4F7"/>
          </a:solidFill>
          <a:ln w="7620">
            <a:solidFill>
              <a:srgbClr val="D6BADD"/>
            </a:solidFill>
            <a:prstDash val="solid"/>
          </a:ln>
        </p:spPr>
      </p:sp>
      <p:sp>
        <p:nvSpPr>
          <p:cNvPr id="5" name="Text 2"/>
          <p:cNvSpPr/>
          <p:nvPr/>
        </p:nvSpPr>
        <p:spPr>
          <a:xfrm>
            <a:off x="1495901" y="5454610"/>
            <a:ext cx="331279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Πολυπαραγοντική Ανάλυση</a:t>
            </a:r>
            <a:endParaRPr lang="en-US" sz="2200" dirty="0"/>
          </a:p>
        </p:txBody>
      </p:sp>
      <p:sp>
        <p:nvSpPr>
          <p:cNvPr id="6" name="Text 3"/>
          <p:cNvSpPr/>
          <p:nvPr/>
        </p:nvSpPr>
        <p:spPr>
          <a:xfrm>
            <a:off x="1495901" y="5950148"/>
            <a:ext cx="5699641"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Στη σύγχρονη εποχή, η αρετή του ατόμου δεν αρκεί για να καθορίσει την ηθική πράξη.</a:t>
            </a:r>
            <a:endParaRPr lang="en-US" sz="1850" dirty="0"/>
          </a:p>
        </p:txBody>
      </p:sp>
      <p:sp>
        <p:nvSpPr>
          <p:cNvPr id="7" name="Shape 4"/>
          <p:cNvSpPr/>
          <p:nvPr/>
        </p:nvSpPr>
        <p:spPr>
          <a:xfrm>
            <a:off x="7434858" y="5454610"/>
            <a:ext cx="418862" cy="418862"/>
          </a:xfrm>
          <a:prstGeom prst="roundRect">
            <a:avLst>
              <a:gd name="adj" fmla="val 24003"/>
            </a:avLst>
          </a:prstGeom>
          <a:solidFill>
            <a:srgbClr val="F0D4F7"/>
          </a:solidFill>
          <a:ln w="7620">
            <a:solidFill>
              <a:srgbClr val="D6BADD"/>
            </a:solidFill>
            <a:prstDash val="solid"/>
          </a:ln>
        </p:spPr>
      </p:sp>
      <p:sp>
        <p:nvSpPr>
          <p:cNvPr id="8" name="Text 5"/>
          <p:cNvSpPr/>
          <p:nvPr/>
        </p:nvSpPr>
        <p:spPr>
          <a:xfrm>
            <a:off x="8093035" y="5454610"/>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Κοινωνικό Πλαίσιο</a:t>
            </a:r>
            <a:endParaRPr lang="en-US" sz="2200" dirty="0"/>
          </a:p>
        </p:txBody>
      </p:sp>
      <p:sp>
        <p:nvSpPr>
          <p:cNvPr id="9" name="Text 6"/>
          <p:cNvSpPr/>
          <p:nvPr/>
        </p:nvSpPr>
        <p:spPr>
          <a:xfrm>
            <a:off x="8093035" y="5950148"/>
            <a:ext cx="5699641"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Είναι απαραίτητο να λαμβάνονται υπόψη και οι ηθικοί κανόνες και οι κοινωνικές συνθήκες που ισχύουν σε κάθε εποχή.</a:t>
            </a:r>
            <a:endParaRPr lang="en-US" sz="185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837724" y="4313992"/>
            <a:ext cx="10115550"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Η Πολυδιάστατη Φύση της Ηθικής Στάσης</a:t>
            </a:r>
            <a:endParaRPr lang="en-US" sz="4400" dirty="0"/>
          </a:p>
        </p:txBody>
      </p:sp>
      <p:sp>
        <p:nvSpPr>
          <p:cNvPr id="4" name="Shape 1"/>
          <p:cNvSpPr/>
          <p:nvPr/>
        </p:nvSpPr>
        <p:spPr>
          <a:xfrm>
            <a:off x="837724" y="5646182"/>
            <a:ext cx="418862" cy="418862"/>
          </a:xfrm>
          <a:prstGeom prst="roundRect">
            <a:avLst>
              <a:gd name="adj" fmla="val 24003"/>
            </a:avLst>
          </a:prstGeom>
          <a:solidFill>
            <a:srgbClr val="F0D4F7"/>
          </a:solidFill>
          <a:ln w="7620">
            <a:solidFill>
              <a:srgbClr val="D6BADD"/>
            </a:solidFill>
            <a:prstDash val="solid"/>
          </a:ln>
        </p:spPr>
      </p:sp>
      <p:sp>
        <p:nvSpPr>
          <p:cNvPr id="5" name="Text 2"/>
          <p:cNvSpPr/>
          <p:nvPr/>
        </p:nvSpPr>
        <p:spPr>
          <a:xfrm>
            <a:off x="1495901" y="5646182"/>
            <a:ext cx="3726537"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Αναγνώριση Ανθρώπινης Αξίας</a:t>
            </a:r>
            <a:endParaRPr lang="en-US" sz="2200" dirty="0"/>
          </a:p>
        </p:txBody>
      </p:sp>
      <p:sp>
        <p:nvSpPr>
          <p:cNvPr id="6" name="Text 3"/>
          <p:cNvSpPr/>
          <p:nvPr/>
        </p:nvSpPr>
        <p:spPr>
          <a:xfrm>
            <a:off x="1495901" y="6141720"/>
            <a:ext cx="5699641"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Η ηθική στάση προϋποθέτει ηθικούς κανόνες που αναγνωρίζουν την ανθρώπινη αξία.</a:t>
            </a:r>
            <a:endParaRPr lang="en-US" sz="1850" dirty="0"/>
          </a:p>
        </p:txBody>
      </p:sp>
      <p:sp>
        <p:nvSpPr>
          <p:cNvPr id="7" name="Shape 4"/>
          <p:cNvSpPr/>
          <p:nvPr/>
        </p:nvSpPr>
        <p:spPr>
          <a:xfrm>
            <a:off x="7434858" y="5646182"/>
            <a:ext cx="418862" cy="418862"/>
          </a:xfrm>
          <a:prstGeom prst="roundRect">
            <a:avLst>
              <a:gd name="adj" fmla="val 24003"/>
            </a:avLst>
          </a:prstGeom>
          <a:solidFill>
            <a:srgbClr val="F0D4F7"/>
          </a:solidFill>
          <a:ln w="7620">
            <a:solidFill>
              <a:srgbClr val="D6BADD"/>
            </a:solidFill>
            <a:prstDash val="solid"/>
          </a:ln>
        </p:spPr>
      </p:sp>
      <p:sp>
        <p:nvSpPr>
          <p:cNvPr id="8" name="Text 5"/>
          <p:cNvSpPr/>
          <p:nvPr/>
        </p:nvSpPr>
        <p:spPr>
          <a:xfrm>
            <a:off x="8093035" y="5646182"/>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Προσωπική Βούληση</a:t>
            </a:r>
            <a:endParaRPr lang="en-US" sz="2200" dirty="0"/>
          </a:p>
        </p:txBody>
      </p:sp>
      <p:sp>
        <p:nvSpPr>
          <p:cNvPr id="9" name="Text 6"/>
          <p:cNvSpPr/>
          <p:nvPr/>
        </p:nvSpPr>
        <p:spPr>
          <a:xfrm>
            <a:off x="8093035" y="6141720"/>
            <a:ext cx="5699641"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Απαιτείται η βούληση καθενός από μας να υιοθετούμε και να ακολουθούμε τους ηθικούς κανόνες απαρέγκλιτα.</a:t>
            </a:r>
            <a:endParaRPr lang="en-US" sz="185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rotWithShape="1">
          <a:blip r:embed="rId3"/>
          <a:srcRect t="19544"/>
          <a:stretch/>
        </p:blipFill>
        <p:spPr>
          <a:xfrm>
            <a:off x="9144000" y="0"/>
            <a:ext cx="5486400" cy="8229599"/>
          </a:xfrm>
          <a:prstGeom prst="rect">
            <a:avLst/>
          </a:prstGeom>
        </p:spPr>
      </p:pic>
      <p:sp>
        <p:nvSpPr>
          <p:cNvPr id="3" name="Text 0"/>
          <p:cNvSpPr/>
          <p:nvPr/>
        </p:nvSpPr>
        <p:spPr>
          <a:xfrm>
            <a:off x="777359" y="621983"/>
            <a:ext cx="5226248" cy="653296"/>
          </a:xfrm>
          <a:prstGeom prst="rect">
            <a:avLst/>
          </a:prstGeom>
          <a:noFill/>
          <a:ln/>
        </p:spPr>
        <p:txBody>
          <a:bodyPr wrap="none" lIns="0" tIns="0" rIns="0" bIns="0" rtlCol="0" anchor="t"/>
          <a:lstStyle/>
          <a:p>
            <a:pPr marL="0" indent="0">
              <a:lnSpc>
                <a:spcPts val="5100"/>
              </a:lnSpc>
              <a:buNone/>
            </a:pPr>
            <a:r>
              <a:rPr lang="en-US" sz="4100" kern="0" spc="-82" dirty="0">
                <a:solidFill>
                  <a:srgbClr val="000000"/>
                </a:solidFill>
                <a:latin typeface="Source Serif Pro Semi Bold" pitchFamily="34" charset="0"/>
                <a:ea typeface="Source Serif Pro Semi Bold" pitchFamily="34" charset="-122"/>
                <a:cs typeface="Source Serif Pro Semi Bold" pitchFamily="34" charset="-120"/>
              </a:rPr>
              <a:t>Ωφελιμιστική Ηθική</a:t>
            </a:r>
            <a:endParaRPr lang="en-US" sz="4100" dirty="0"/>
          </a:p>
        </p:txBody>
      </p:sp>
      <p:sp>
        <p:nvSpPr>
          <p:cNvPr id="4" name="Shape 1"/>
          <p:cNvSpPr/>
          <p:nvPr/>
        </p:nvSpPr>
        <p:spPr>
          <a:xfrm>
            <a:off x="1095256" y="1608415"/>
            <a:ext cx="30480" cy="5999083"/>
          </a:xfrm>
          <a:prstGeom prst="roundRect">
            <a:avLst>
              <a:gd name="adj" fmla="val 306069"/>
            </a:avLst>
          </a:prstGeom>
          <a:solidFill>
            <a:srgbClr val="D6BADD"/>
          </a:solidFill>
          <a:ln/>
        </p:spPr>
      </p:sp>
      <p:sp>
        <p:nvSpPr>
          <p:cNvPr id="5" name="Shape 2"/>
          <p:cNvSpPr/>
          <p:nvPr/>
        </p:nvSpPr>
        <p:spPr>
          <a:xfrm>
            <a:off x="1329869" y="2092762"/>
            <a:ext cx="777359" cy="30480"/>
          </a:xfrm>
          <a:prstGeom prst="roundRect">
            <a:avLst>
              <a:gd name="adj" fmla="val 306069"/>
            </a:avLst>
          </a:prstGeom>
          <a:solidFill>
            <a:srgbClr val="D6BADD"/>
          </a:solidFill>
          <a:ln/>
        </p:spPr>
      </p:sp>
      <p:sp>
        <p:nvSpPr>
          <p:cNvPr id="6" name="Shape 3"/>
          <p:cNvSpPr/>
          <p:nvPr/>
        </p:nvSpPr>
        <p:spPr>
          <a:xfrm>
            <a:off x="860643" y="1858208"/>
            <a:ext cx="499705" cy="499705"/>
          </a:xfrm>
          <a:prstGeom prst="roundRect">
            <a:avLst>
              <a:gd name="adj" fmla="val 18669"/>
            </a:avLst>
          </a:prstGeom>
          <a:solidFill>
            <a:srgbClr val="F0D4F7"/>
          </a:solidFill>
          <a:ln w="7620">
            <a:solidFill>
              <a:srgbClr val="D6BADD"/>
            </a:solidFill>
            <a:prstDash val="solid"/>
          </a:ln>
        </p:spPr>
      </p:sp>
      <p:sp>
        <p:nvSpPr>
          <p:cNvPr id="7" name="Text 4"/>
          <p:cNvSpPr/>
          <p:nvPr/>
        </p:nvSpPr>
        <p:spPr>
          <a:xfrm>
            <a:off x="1032093" y="1951196"/>
            <a:ext cx="156805" cy="313611"/>
          </a:xfrm>
          <a:prstGeom prst="rect">
            <a:avLst/>
          </a:prstGeom>
          <a:noFill/>
          <a:ln/>
        </p:spPr>
        <p:txBody>
          <a:bodyPr wrap="none" lIns="0" tIns="0" rIns="0" bIns="0" rtlCol="0" anchor="t"/>
          <a:lstStyle/>
          <a:p>
            <a:pPr marL="0" indent="0" algn="ctr">
              <a:lnSpc>
                <a:spcPts val="2450"/>
              </a:lnSpc>
              <a:buNone/>
            </a:pPr>
            <a:r>
              <a:rPr lang="en-US" sz="2450" kern="0" spc="-49"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450" dirty="0"/>
          </a:p>
        </p:txBody>
      </p:sp>
      <p:sp>
        <p:nvSpPr>
          <p:cNvPr id="8" name="Text 5"/>
          <p:cNvSpPr/>
          <p:nvPr/>
        </p:nvSpPr>
        <p:spPr>
          <a:xfrm>
            <a:off x="2332077" y="1830467"/>
            <a:ext cx="2613065" cy="326588"/>
          </a:xfrm>
          <a:prstGeom prst="rect">
            <a:avLst/>
          </a:prstGeom>
          <a:noFill/>
          <a:ln/>
        </p:spPr>
        <p:txBody>
          <a:bodyPr wrap="none" lIns="0" tIns="0" rIns="0" bIns="0" rtlCol="0" anchor="t"/>
          <a:lstStyle/>
          <a:p>
            <a:pPr marL="0" indent="0" algn="l">
              <a:lnSpc>
                <a:spcPts val="2550"/>
              </a:lnSpc>
              <a:buNone/>
            </a:pPr>
            <a:r>
              <a:rPr lang="en-US" sz="2050" kern="0" spc="-41" dirty="0">
                <a:solidFill>
                  <a:srgbClr val="272525"/>
                </a:solidFill>
                <a:latin typeface="Source Serif Pro Semi Bold" pitchFamily="34" charset="0"/>
                <a:ea typeface="Source Serif Pro Semi Bold" pitchFamily="34" charset="-122"/>
                <a:cs typeface="Source Serif Pro Semi Bold" pitchFamily="34" charset="-120"/>
              </a:rPr>
              <a:t>Ανάπτυξη Θεωρίας</a:t>
            </a:r>
            <a:endParaRPr lang="en-US" sz="2050" dirty="0"/>
          </a:p>
        </p:txBody>
      </p:sp>
      <p:sp>
        <p:nvSpPr>
          <p:cNvPr id="9" name="Text 6"/>
          <p:cNvSpPr/>
          <p:nvPr/>
        </p:nvSpPr>
        <p:spPr>
          <a:xfrm>
            <a:off x="2332077" y="2290286"/>
            <a:ext cx="6034564" cy="1066205"/>
          </a:xfrm>
          <a:prstGeom prst="rect">
            <a:avLst/>
          </a:prstGeom>
          <a:noFill/>
          <a:ln/>
        </p:spPr>
        <p:txBody>
          <a:bodyPr wrap="square" lIns="0" tIns="0" rIns="0" bIns="0" rtlCol="0" anchor="t"/>
          <a:lstStyle/>
          <a:p>
            <a:pPr marL="0" indent="0" algn="l">
              <a:lnSpc>
                <a:spcPts val="2750"/>
              </a:lnSpc>
              <a:buNone/>
            </a:pPr>
            <a:r>
              <a:rPr lang="en-US" sz="1700" kern="0" spc="-35" dirty="0">
                <a:solidFill>
                  <a:srgbClr val="272525"/>
                </a:solidFill>
                <a:latin typeface="Source Sans Pro" pitchFamily="34" charset="0"/>
                <a:ea typeface="Source Sans Pro" pitchFamily="34" charset="-122"/>
                <a:cs typeface="Source Sans Pro" pitchFamily="34" charset="-120"/>
              </a:rPr>
              <a:t>Ο ωφελιμισμός αναπτύχθηκε κυρίως από τον Τζέρεμυ Μπένθαμ και τον Τζον Στιούαρτ Μιλ στην Αγγλία, στα τέλη του 18ου και στις αρχές του 19ου αιώνα.</a:t>
            </a:r>
            <a:endParaRPr lang="en-US" sz="1700" dirty="0"/>
          </a:p>
        </p:txBody>
      </p:sp>
      <p:sp>
        <p:nvSpPr>
          <p:cNvPr id="10" name="Shape 7"/>
          <p:cNvSpPr/>
          <p:nvPr/>
        </p:nvSpPr>
        <p:spPr>
          <a:xfrm>
            <a:off x="1329869" y="4284940"/>
            <a:ext cx="777359" cy="30480"/>
          </a:xfrm>
          <a:prstGeom prst="roundRect">
            <a:avLst>
              <a:gd name="adj" fmla="val 306069"/>
            </a:avLst>
          </a:prstGeom>
          <a:solidFill>
            <a:srgbClr val="D6BADD"/>
          </a:solidFill>
          <a:ln/>
        </p:spPr>
      </p:sp>
      <p:sp>
        <p:nvSpPr>
          <p:cNvPr id="11" name="Shape 8"/>
          <p:cNvSpPr/>
          <p:nvPr/>
        </p:nvSpPr>
        <p:spPr>
          <a:xfrm>
            <a:off x="860643" y="4050387"/>
            <a:ext cx="499705" cy="499705"/>
          </a:xfrm>
          <a:prstGeom prst="roundRect">
            <a:avLst>
              <a:gd name="adj" fmla="val 18669"/>
            </a:avLst>
          </a:prstGeom>
          <a:solidFill>
            <a:srgbClr val="F0D4F7"/>
          </a:solidFill>
          <a:ln w="7620">
            <a:solidFill>
              <a:srgbClr val="D6BADD"/>
            </a:solidFill>
            <a:prstDash val="solid"/>
          </a:ln>
        </p:spPr>
      </p:sp>
      <p:sp>
        <p:nvSpPr>
          <p:cNvPr id="12" name="Text 9"/>
          <p:cNvSpPr/>
          <p:nvPr/>
        </p:nvSpPr>
        <p:spPr>
          <a:xfrm>
            <a:off x="1032093" y="4143375"/>
            <a:ext cx="156805" cy="313611"/>
          </a:xfrm>
          <a:prstGeom prst="rect">
            <a:avLst/>
          </a:prstGeom>
          <a:noFill/>
          <a:ln/>
        </p:spPr>
        <p:txBody>
          <a:bodyPr wrap="none" lIns="0" tIns="0" rIns="0" bIns="0" rtlCol="0" anchor="t"/>
          <a:lstStyle/>
          <a:p>
            <a:pPr marL="0" indent="0" algn="ctr">
              <a:lnSpc>
                <a:spcPts val="2450"/>
              </a:lnSpc>
              <a:buNone/>
            </a:pPr>
            <a:r>
              <a:rPr lang="en-US" sz="2450" kern="0" spc="-49"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450" dirty="0"/>
          </a:p>
        </p:txBody>
      </p:sp>
      <p:sp>
        <p:nvSpPr>
          <p:cNvPr id="13" name="Text 10"/>
          <p:cNvSpPr/>
          <p:nvPr/>
        </p:nvSpPr>
        <p:spPr>
          <a:xfrm>
            <a:off x="2332077" y="4022646"/>
            <a:ext cx="2613065" cy="326588"/>
          </a:xfrm>
          <a:prstGeom prst="rect">
            <a:avLst/>
          </a:prstGeom>
          <a:noFill/>
          <a:ln/>
        </p:spPr>
        <p:txBody>
          <a:bodyPr wrap="none" lIns="0" tIns="0" rIns="0" bIns="0" rtlCol="0" anchor="t"/>
          <a:lstStyle/>
          <a:p>
            <a:pPr marL="0" indent="0" algn="l">
              <a:lnSpc>
                <a:spcPts val="2550"/>
              </a:lnSpc>
              <a:buNone/>
            </a:pPr>
            <a:r>
              <a:rPr lang="en-US" sz="2050" kern="0" spc="-41" dirty="0">
                <a:solidFill>
                  <a:srgbClr val="272525"/>
                </a:solidFill>
                <a:latin typeface="Source Serif Pro Semi Bold" pitchFamily="34" charset="0"/>
                <a:ea typeface="Source Serif Pro Semi Bold" pitchFamily="34" charset="-122"/>
                <a:cs typeface="Source Serif Pro Semi Bold" pitchFamily="34" charset="-120"/>
              </a:rPr>
              <a:t>Βασική Αρχή</a:t>
            </a:r>
            <a:endParaRPr lang="en-US" sz="2050" dirty="0"/>
          </a:p>
        </p:txBody>
      </p:sp>
      <p:sp>
        <p:nvSpPr>
          <p:cNvPr id="14" name="Text 11"/>
          <p:cNvSpPr/>
          <p:nvPr/>
        </p:nvSpPr>
        <p:spPr>
          <a:xfrm>
            <a:off x="2332077" y="4482465"/>
            <a:ext cx="6034564" cy="1066205"/>
          </a:xfrm>
          <a:prstGeom prst="rect">
            <a:avLst/>
          </a:prstGeom>
          <a:noFill/>
          <a:ln/>
        </p:spPr>
        <p:txBody>
          <a:bodyPr wrap="square" lIns="0" tIns="0" rIns="0" bIns="0" rtlCol="0" anchor="t"/>
          <a:lstStyle/>
          <a:p>
            <a:pPr marL="0" indent="0" algn="l">
              <a:lnSpc>
                <a:spcPts val="2750"/>
              </a:lnSpc>
              <a:buNone/>
            </a:pPr>
            <a:r>
              <a:rPr lang="en-US" sz="1700" kern="0" spc="-35" dirty="0">
                <a:solidFill>
                  <a:srgbClr val="272525"/>
                </a:solidFill>
                <a:latin typeface="Source Sans Pro" pitchFamily="34" charset="0"/>
                <a:ea typeface="Source Sans Pro" pitchFamily="34" charset="-122"/>
                <a:cs typeface="Source Sans Pro" pitchFamily="34" charset="-120"/>
              </a:rPr>
              <a:t>Η θεωρία βασίζεται στο ηδονιστικό αξίωμα, δηλαδή στην αντίληψη ότι η ευχαρίστηση είναι ο υπέρτατος σκοπός της ζωής, αλλά έχει έναν σαφώς κοινωνικό προσανατολισμό.</a:t>
            </a:r>
            <a:endParaRPr lang="en-US" sz="1700" dirty="0"/>
          </a:p>
        </p:txBody>
      </p:sp>
      <p:sp>
        <p:nvSpPr>
          <p:cNvPr id="15" name="Shape 12"/>
          <p:cNvSpPr/>
          <p:nvPr/>
        </p:nvSpPr>
        <p:spPr>
          <a:xfrm>
            <a:off x="1329869" y="6477119"/>
            <a:ext cx="777359" cy="30480"/>
          </a:xfrm>
          <a:prstGeom prst="roundRect">
            <a:avLst>
              <a:gd name="adj" fmla="val 306069"/>
            </a:avLst>
          </a:prstGeom>
          <a:solidFill>
            <a:srgbClr val="D6BADD"/>
          </a:solidFill>
          <a:ln/>
        </p:spPr>
      </p:sp>
      <p:sp>
        <p:nvSpPr>
          <p:cNvPr id="16" name="Shape 13"/>
          <p:cNvSpPr/>
          <p:nvPr/>
        </p:nvSpPr>
        <p:spPr>
          <a:xfrm>
            <a:off x="860643" y="6242566"/>
            <a:ext cx="499705" cy="499705"/>
          </a:xfrm>
          <a:prstGeom prst="roundRect">
            <a:avLst>
              <a:gd name="adj" fmla="val 18669"/>
            </a:avLst>
          </a:prstGeom>
          <a:solidFill>
            <a:srgbClr val="F0D4F7"/>
          </a:solidFill>
          <a:ln w="7620">
            <a:solidFill>
              <a:srgbClr val="D6BADD"/>
            </a:solidFill>
            <a:prstDash val="solid"/>
          </a:ln>
        </p:spPr>
      </p:sp>
      <p:sp>
        <p:nvSpPr>
          <p:cNvPr id="17" name="Text 14"/>
          <p:cNvSpPr/>
          <p:nvPr/>
        </p:nvSpPr>
        <p:spPr>
          <a:xfrm>
            <a:off x="1032093" y="6335554"/>
            <a:ext cx="156805" cy="313611"/>
          </a:xfrm>
          <a:prstGeom prst="rect">
            <a:avLst/>
          </a:prstGeom>
          <a:noFill/>
          <a:ln/>
        </p:spPr>
        <p:txBody>
          <a:bodyPr wrap="none" lIns="0" tIns="0" rIns="0" bIns="0" rtlCol="0" anchor="t"/>
          <a:lstStyle/>
          <a:p>
            <a:pPr marL="0" indent="0" algn="ctr">
              <a:lnSpc>
                <a:spcPts val="2450"/>
              </a:lnSpc>
              <a:buNone/>
            </a:pPr>
            <a:r>
              <a:rPr lang="en-US" sz="2450" kern="0" spc="-49"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450" dirty="0"/>
          </a:p>
        </p:txBody>
      </p:sp>
      <p:sp>
        <p:nvSpPr>
          <p:cNvPr id="18" name="Text 15"/>
          <p:cNvSpPr/>
          <p:nvPr/>
        </p:nvSpPr>
        <p:spPr>
          <a:xfrm>
            <a:off x="2332077" y="6214824"/>
            <a:ext cx="2747010" cy="326588"/>
          </a:xfrm>
          <a:prstGeom prst="rect">
            <a:avLst/>
          </a:prstGeom>
          <a:noFill/>
          <a:ln/>
        </p:spPr>
        <p:txBody>
          <a:bodyPr wrap="none" lIns="0" tIns="0" rIns="0" bIns="0" rtlCol="0" anchor="t"/>
          <a:lstStyle/>
          <a:p>
            <a:pPr marL="0" indent="0" algn="l">
              <a:lnSpc>
                <a:spcPts val="2550"/>
              </a:lnSpc>
              <a:buNone/>
            </a:pPr>
            <a:r>
              <a:rPr lang="en-US" sz="2050" kern="0" spc="-41" dirty="0">
                <a:solidFill>
                  <a:srgbClr val="272525"/>
                </a:solidFill>
                <a:latin typeface="Source Serif Pro Semi Bold" pitchFamily="34" charset="0"/>
                <a:ea typeface="Source Serif Pro Semi Bold" pitchFamily="34" charset="-122"/>
                <a:cs typeface="Source Serif Pro Semi Bold" pitchFamily="34" charset="-120"/>
              </a:rPr>
              <a:t>Κριτήριο Ηθικής Πράξης</a:t>
            </a:r>
            <a:endParaRPr lang="en-US" sz="2050" dirty="0"/>
          </a:p>
        </p:txBody>
      </p:sp>
      <p:sp>
        <p:nvSpPr>
          <p:cNvPr id="19" name="Text 16"/>
          <p:cNvSpPr/>
          <p:nvPr/>
        </p:nvSpPr>
        <p:spPr>
          <a:xfrm>
            <a:off x="2332077" y="6674644"/>
            <a:ext cx="6034564" cy="710803"/>
          </a:xfrm>
          <a:prstGeom prst="rect">
            <a:avLst/>
          </a:prstGeom>
          <a:noFill/>
          <a:ln/>
        </p:spPr>
        <p:txBody>
          <a:bodyPr wrap="square" lIns="0" tIns="0" rIns="0" bIns="0" rtlCol="0" anchor="t"/>
          <a:lstStyle/>
          <a:p>
            <a:pPr marL="0" indent="0" algn="l">
              <a:lnSpc>
                <a:spcPts val="2750"/>
              </a:lnSpc>
              <a:buNone/>
            </a:pPr>
            <a:r>
              <a:rPr lang="en-US" sz="1700" kern="0" spc="-35" dirty="0">
                <a:solidFill>
                  <a:srgbClr val="272525"/>
                </a:solidFill>
                <a:latin typeface="Source Sans Pro" pitchFamily="34" charset="0"/>
                <a:ea typeface="Source Sans Pro" pitchFamily="34" charset="-122"/>
                <a:cs typeface="Source Sans Pro" pitchFamily="34" charset="-120"/>
              </a:rPr>
              <a:t>Σκοπός μιας πράξης πρέπει να είναι η εξασφάλιση της μέγιστης δυνατής ευτυχίας για τον μεγαλύτερο δυνατό αριθμό ανθρώπων.</a:t>
            </a:r>
            <a:endParaRPr lang="en-US" sz="1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50225"/>
          </a:xfrm>
          <a:prstGeom prst="rect">
            <a:avLst/>
          </a:prstGeom>
        </p:spPr>
      </p:pic>
      <p:sp>
        <p:nvSpPr>
          <p:cNvPr id="3" name="Text 0"/>
          <p:cNvSpPr/>
          <p:nvPr/>
        </p:nvSpPr>
        <p:spPr>
          <a:xfrm>
            <a:off x="769977" y="3530798"/>
            <a:ext cx="7412712" cy="647105"/>
          </a:xfrm>
          <a:prstGeom prst="rect">
            <a:avLst/>
          </a:prstGeom>
          <a:noFill/>
          <a:ln/>
        </p:spPr>
        <p:txBody>
          <a:bodyPr wrap="none" lIns="0" tIns="0" rIns="0" bIns="0" rtlCol="0" anchor="t"/>
          <a:lstStyle/>
          <a:p>
            <a:pPr marL="0" indent="0">
              <a:lnSpc>
                <a:spcPts val="5050"/>
              </a:lnSpc>
              <a:buNone/>
            </a:pPr>
            <a:r>
              <a:rPr lang="en-US" sz="4050" kern="0" spc="-82" dirty="0">
                <a:solidFill>
                  <a:srgbClr val="000000"/>
                </a:solidFill>
                <a:latin typeface="Source Serif Pro Semi Bold" pitchFamily="34" charset="0"/>
                <a:ea typeface="Source Serif Pro Semi Bold" pitchFamily="34" charset="-122"/>
                <a:cs typeface="Source Serif Pro Semi Bold" pitchFamily="34" charset="-120"/>
              </a:rPr>
              <a:t>Εφαρμογή Ωφελιμιστικής Ηθικής</a:t>
            </a:r>
            <a:endParaRPr lang="en-US" sz="4050" dirty="0"/>
          </a:p>
        </p:txBody>
      </p:sp>
      <p:pic>
        <p:nvPicPr>
          <p:cNvPr id="4" name="Image 1" descr="preencoded.png"/>
          <p:cNvPicPr>
            <a:picLocks noChangeAspect="1"/>
          </p:cNvPicPr>
          <p:nvPr/>
        </p:nvPicPr>
        <p:blipFill>
          <a:blip r:embed="rId4"/>
          <a:stretch>
            <a:fillRect/>
          </a:stretch>
        </p:blipFill>
        <p:spPr>
          <a:xfrm>
            <a:off x="769977" y="4507825"/>
            <a:ext cx="4363403" cy="879991"/>
          </a:xfrm>
          <a:prstGeom prst="rect">
            <a:avLst/>
          </a:prstGeom>
        </p:spPr>
      </p:pic>
      <p:sp>
        <p:nvSpPr>
          <p:cNvPr id="5" name="Text 1"/>
          <p:cNvSpPr/>
          <p:nvPr/>
        </p:nvSpPr>
        <p:spPr>
          <a:xfrm>
            <a:off x="989886" y="5717738"/>
            <a:ext cx="2588538" cy="323493"/>
          </a:xfrm>
          <a:prstGeom prst="rect">
            <a:avLst/>
          </a:prstGeom>
          <a:noFill/>
          <a:ln/>
        </p:spPr>
        <p:txBody>
          <a:bodyPr wrap="none" lIns="0" tIns="0" rIns="0" bIns="0" rtlCol="0" anchor="t"/>
          <a:lstStyle/>
          <a:p>
            <a:pPr marL="0" indent="0" algn="l">
              <a:lnSpc>
                <a:spcPts val="2500"/>
              </a:lnSpc>
              <a:buNone/>
            </a:pPr>
            <a:r>
              <a:rPr lang="en-US" sz="2000" kern="0" spc="-41" dirty="0">
                <a:solidFill>
                  <a:srgbClr val="272525"/>
                </a:solidFill>
                <a:latin typeface="Source Serif Pro Semi Bold" pitchFamily="34" charset="0"/>
                <a:ea typeface="Source Serif Pro Semi Bold" pitchFamily="34" charset="-122"/>
                <a:cs typeface="Source Serif Pro Semi Bold" pitchFamily="34" charset="-120"/>
              </a:rPr>
              <a:t>Επιλογή Πράξης</a:t>
            </a:r>
            <a:endParaRPr lang="en-US" sz="2000" dirty="0"/>
          </a:p>
        </p:txBody>
      </p:sp>
      <p:sp>
        <p:nvSpPr>
          <p:cNvPr id="6" name="Text 2"/>
          <p:cNvSpPr/>
          <p:nvPr/>
        </p:nvSpPr>
        <p:spPr>
          <a:xfrm>
            <a:off x="989886" y="6173153"/>
            <a:ext cx="3923586" cy="703898"/>
          </a:xfrm>
          <a:prstGeom prst="rect">
            <a:avLst/>
          </a:prstGeom>
          <a:noFill/>
          <a:ln/>
        </p:spPr>
        <p:txBody>
          <a:bodyPr wrap="square" lIns="0" tIns="0" rIns="0" bIns="0" rtlCol="0" anchor="t"/>
          <a:lstStyle/>
          <a:p>
            <a:pPr marL="0" indent="0" algn="l">
              <a:lnSpc>
                <a:spcPts val="2750"/>
              </a:lnSpc>
              <a:buNone/>
            </a:pPr>
            <a:r>
              <a:rPr lang="en-US" sz="1700" kern="0" spc="-35" dirty="0">
                <a:solidFill>
                  <a:srgbClr val="272525"/>
                </a:solidFill>
                <a:latin typeface="Source Sans Pro" pitchFamily="34" charset="0"/>
                <a:ea typeface="Source Sans Pro" pitchFamily="34" charset="-122"/>
                <a:cs typeface="Source Sans Pro" pitchFamily="34" charset="-120"/>
              </a:rPr>
              <a:t>Όταν καλούμαστε να επιλέξουμε ανάμεσα σε διαφορετικές πράξεις</a:t>
            </a:r>
            <a:endParaRPr lang="en-US" sz="1700" dirty="0"/>
          </a:p>
        </p:txBody>
      </p:sp>
      <p:pic>
        <p:nvPicPr>
          <p:cNvPr id="7" name="Image 2" descr="preencoded.png"/>
          <p:cNvPicPr>
            <a:picLocks noChangeAspect="1"/>
          </p:cNvPicPr>
          <p:nvPr/>
        </p:nvPicPr>
        <p:blipFill>
          <a:blip r:embed="rId5"/>
          <a:stretch>
            <a:fillRect/>
          </a:stretch>
        </p:blipFill>
        <p:spPr>
          <a:xfrm>
            <a:off x="5133380" y="4507825"/>
            <a:ext cx="4363522" cy="879991"/>
          </a:xfrm>
          <a:prstGeom prst="rect">
            <a:avLst/>
          </a:prstGeom>
        </p:spPr>
      </p:pic>
      <p:sp>
        <p:nvSpPr>
          <p:cNvPr id="8" name="Text 3"/>
          <p:cNvSpPr/>
          <p:nvPr/>
        </p:nvSpPr>
        <p:spPr>
          <a:xfrm>
            <a:off x="5353288" y="5717738"/>
            <a:ext cx="2588538" cy="323493"/>
          </a:xfrm>
          <a:prstGeom prst="rect">
            <a:avLst/>
          </a:prstGeom>
          <a:noFill/>
          <a:ln/>
        </p:spPr>
        <p:txBody>
          <a:bodyPr wrap="none" lIns="0" tIns="0" rIns="0" bIns="0" rtlCol="0" anchor="t"/>
          <a:lstStyle/>
          <a:p>
            <a:pPr marL="0" indent="0" algn="l">
              <a:lnSpc>
                <a:spcPts val="2500"/>
              </a:lnSpc>
              <a:buNone/>
            </a:pPr>
            <a:r>
              <a:rPr lang="en-US" sz="2000" kern="0" spc="-41" dirty="0">
                <a:solidFill>
                  <a:srgbClr val="272525"/>
                </a:solidFill>
                <a:latin typeface="Source Serif Pro Semi Bold" pitchFamily="34" charset="0"/>
                <a:ea typeface="Source Serif Pro Semi Bold" pitchFamily="34" charset="-122"/>
                <a:cs typeface="Source Serif Pro Semi Bold" pitchFamily="34" charset="-120"/>
              </a:rPr>
              <a:t>Αξιολόγηση Συνεπειών</a:t>
            </a:r>
            <a:endParaRPr lang="en-US" sz="2000" dirty="0"/>
          </a:p>
        </p:txBody>
      </p:sp>
      <p:sp>
        <p:nvSpPr>
          <p:cNvPr id="9" name="Text 4"/>
          <p:cNvSpPr/>
          <p:nvPr/>
        </p:nvSpPr>
        <p:spPr>
          <a:xfrm>
            <a:off x="5353288" y="6173153"/>
            <a:ext cx="3923705" cy="1055846"/>
          </a:xfrm>
          <a:prstGeom prst="rect">
            <a:avLst/>
          </a:prstGeom>
          <a:noFill/>
          <a:ln/>
        </p:spPr>
        <p:txBody>
          <a:bodyPr wrap="square" lIns="0" tIns="0" rIns="0" bIns="0" rtlCol="0" anchor="t"/>
          <a:lstStyle/>
          <a:p>
            <a:pPr marL="0" indent="0" algn="l">
              <a:lnSpc>
                <a:spcPts val="2750"/>
              </a:lnSpc>
              <a:buNone/>
            </a:pPr>
            <a:r>
              <a:rPr lang="en-US" sz="1700" kern="0" spc="-35" dirty="0">
                <a:solidFill>
                  <a:srgbClr val="272525"/>
                </a:solidFill>
                <a:latin typeface="Source Sans Pro" pitchFamily="34" charset="0"/>
                <a:ea typeface="Source Sans Pro" pitchFamily="34" charset="-122"/>
                <a:cs typeface="Source Sans Pro" pitchFamily="34" charset="-120"/>
              </a:rPr>
              <a:t>Οφείλουμε να προτιμήσουμε εκείνη που συμβάλλει περισσότερο στην ευτυχία των ανθρώπων που επηρεάζονται από αυτήν</a:t>
            </a:r>
            <a:endParaRPr lang="en-US" sz="1700" dirty="0"/>
          </a:p>
        </p:txBody>
      </p:sp>
      <p:pic>
        <p:nvPicPr>
          <p:cNvPr id="10" name="Image 3" descr="preencoded.png"/>
          <p:cNvPicPr>
            <a:picLocks noChangeAspect="1"/>
          </p:cNvPicPr>
          <p:nvPr/>
        </p:nvPicPr>
        <p:blipFill>
          <a:blip r:embed="rId6"/>
          <a:stretch>
            <a:fillRect/>
          </a:stretch>
        </p:blipFill>
        <p:spPr>
          <a:xfrm>
            <a:off x="9496901" y="4507825"/>
            <a:ext cx="4363522" cy="879991"/>
          </a:xfrm>
          <a:prstGeom prst="rect">
            <a:avLst/>
          </a:prstGeom>
        </p:spPr>
      </p:pic>
      <p:sp>
        <p:nvSpPr>
          <p:cNvPr id="11" name="Text 5"/>
          <p:cNvSpPr/>
          <p:nvPr/>
        </p:nvSpPr>
        <p:spPr>
          <a:xfrm>
            <a:off x="9716810" y="5717738"/>
            <a:ext cx="2588538" cy="323493"/>
          </a:xfrm>
          <a:prstGeom prst="rect">
            <a:avLst/>
          </a:prstGeom>
          <a:noFill/>
          <a:ln/>
        </p:spPr>
        <p:txBody>
          <a:bodyPr wrap="none" lIns="0" tIns="0" rIns="0" bIns="0" rtlCol="0" anchor="t"/>
          <a:lstStyle/>
          <a:p>
            <a:pPr marL="0" indent="0" algn="l">
              <a:lnSpc>
                <a:spcPts val="2500"/>
              </a:lnSpc>
              <a:buNone/>
            </a:pPr>
            <a:r>
              <a:rPr lang="en-US" sz="2000" kern="0" spc="-41" dirty="0">
                <a:solidFill>
                  <a:srgbClr val="272525"/>
                </a:solidFill>
                <a:latin typeface="Source Serif Pro Semi Bold" pitchFamily="34" charset="0"/>
                <a:ea typeface="Source Serif Pro Semi Bold" pitchFamily="34" charset="-122"/>
                <a:cs typeface="Source Serif Pro Semi Bold" pitchFamily="34" charset="-120"/>
              </a:rPr>
              <a:t>Ηθική Κρίση</a:t>
            </a:r>
            <a:endParaRPr lang="en-US" sz="2000" dirty="0"/>
          </a:p>
        </p:txBody>
      </p:sp>
      <p:sp>
        <p:nvSpPr>
          <p:cNvPr id="12" name="Text 6"/>
          <p:cNvSpPr/>
          <p:nvPr/>
        </p:nvSpPr>
        <p:spPr>
          <a:xfrm>
            <a:off x="9716810" y="6173153"/>
            <a:ext cx="3923705" cy="351949"/>
          </a:xfrm>
          <a:prstGeom prst="rect">
            <a:avLst/>
          </a:prstGeom>
          <a:noFill/>
          <a:ln/>
        </p:spPr>
        <p:txBody>
          <a:bodyPr wrap="none" lIns="0" tIns="0" rIns="0" bIns="0" rtlCol="0" anchor="t"/>
          <a:lstStyle/>
          <a:p>
            <a:pPr marL="0" indent="0" algn="l">
              <a:lnSpc>
                <a:spcPts val="2750"/>
              </a:lnSpc>
              <a:buNone/>
            </a:pPr>
            <a:r>
              <a:rPr lang="en-US" sz="1700" kern="0" spc="-35" dirty="0">
                <a:solidFill>
                  <a:srgbClr val="272525"/>
                </a:solidFill>
                <a:latin typeface="Source Sans Pro" pitchFamily="34" charset="0"/>
                <a:ea typeface="Source Sans Pro" pitchFamily="34" charset="-122"/>
                <a:cs typeface="Source Sans Pro" pitchFamily="34" charset="-120"/>
              </a:rPr>
              <a:t>Η πράξη αυτή θεωρείται ηθικά ορθή</a:t>
            </a:r>
            <a:endParaRPr lang="en-US" sz="17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029"/>
          </a:xfrm>
          <a:prstGeom prst="rect">
            <a:avLst/>
          </a:prstGeom>
        </p:spPr>
      </p:pic>
      <p:sp>
        <p:nvSpPr>
          <p:cNvPr id="3" name="Text 0"/>
          <p:cNvSpPr/>
          <p:nvPr/>
        </p:nvSpPr>
        <p:spPr>
          <a:xfrm>
            <a:off x="790932" y="621387"/>
            <a:ext cx="7562136" cy="1329214"/>
          </a:xfrm>
          <a:prstGeom prst="rect">
            <a:avLst/>
          </a:prstGeom>
          <a:noFill/>
          <a:ln/>
        </p:spPr>
        <p:txBody>
          <a:bodyPr wrap="square" lIns="0" tIns="0" rIns="0" bIns="0" rtlCol="0" anchor="t"/>
          <a:lstStyle/>
          <a:p>
            <a:pPr marL="0" indent="0">
              <a:lnSpc>
                <a:spcPts val="5200"/>
              </a:lnSpc>
              <a:buNone/>
            </a:pPr>
            <a:r>
              <a:rPr lang="en-US" sz="4150" kern="0" spc="-84" dirty="0">
                <a:solidFill>
                  <a:srgbClr val="000000"/>
                </a:solidFill>
                <a:latin typeface="Source Serif Pro Semi Bold" pitchFamily="34" charset="0"/>
                <a:ea typeface="Source Serif Pro Semi Bold" pitchFamily="34" charset="-122"/>
                <a:cs typeface="Source Serif Pro Semi Bold" pitchFamily="34" charset="-120"/>
              </a:rPr>
              <a:t>Αδυναμίες Ωφελιμιστικής Ηθικής</a:t>
            </a:r>
            <a:endParaRPr lang="en-US" sz="4150" dirty="0"/>
          </a:p>
        </p:txBody>
      </p:sp>
      <p:sp>
        <p:nvSpPr>
          <p:cNvPr id="4" name="Shape 1"/>
          <p:cNvSpPr/>
          <p:nvPr/>
        </p:nvSpPr>
        <p:spPr>
          <a:xfrm>
            <a:off x="790932" y="2289572"/>
            <a:ext cx="3668078" cy="2742367"/>
          </a:xfrm>
          <a:prstGeom prst="roundRect">
            <a:avLst>
              <a:gd name="adj" fmla="val 3461"/>
            </a:avLst>
          </a:prstGeom>
          <a:solidFill>
            <a:srgbClr val="F0D4F7"/>
          </a:solidFill>
          <a:ln w="7620">
            <a:solidFill>
              <a:srgbClr val="D6BADD"/>
            </a:solidFill>
            <a:prstDash val="solid"/>
          </a:ln>
        </p:spPr>
      </p:sp>
      <p:sp>
        <p:nvSpPr>
          <p:cNvPr id="5" name="Text 2"/>
          <p:cNvSpPr/>
          <p:nvPr/>
        </p:nvSpPr>
        <p:spPr>
          <a:xfrm>
            <a:off x="1024533" y="2523172"/>
            <a:ext cx="2658666" cy="332303"/>
          </a:xfrm>
          <a:prstGeom prst="rect">
            <a:avLst/>
          </a:prstGeom>
          <a:noFill/>
          <a:ln/>
        </p:spPr>
        <p:txBody>
          <a:bodyPr wrap="none" lIns="0" tIns="0" rIns="0" bIns="0" rtlCol="0" anchor="t"/>
          <a:lstStyle/>
          <a:p>
            <a:pPr marL="0" indent="0">
              <a:lnSpc>
                <a:spcPts val="260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Δυσκολία Πρόβλεψης</a:t>
            </a:r>
            <a:endParaRPr lang="en-US" sz="2050" dirty="0"/>
          </a:p>
        </p:txBody>
      </p:sp>
      <p:sp>
        <p:nvSpPr>
          <p:cNvPr id="6" name="Text 3"/>
          <p:cNvSpPr/>
          <p:nvPr/>
        </p:nvSpPr>
        <p:spPr>
          <a:xfrm>
            <a:off x="1024533" y="2990969"/>
            <a:ext cx="3200876" cy="1807369"/>
          </a:xfrm>
          <a:prstGeom prst="rect">
            <a:avLst/>
          </a:prstGeom>
          <a:noFill/>
          <a:ln/>
        </p:spPr>
        <p:txBody>
          <a:bodyPr wrap="square" lIns="0" tIns="0" rIns="0" bIns="0" rtlCol="0" anchor="t"/>
          <a:lstStyle/>
          <a:p>
            <a:pPr marL="0" indent="0">
              <a:lnSpc>
                <a:spcPts val="2800"/>
              </a:lnSpc>
              <a:buNone/>
            </a:pPr>
            <a:r>
              <a:rPr lang="en-US" sz="1750" kern="0" spc="-36" dirty="0">
                <a:solidFill>
                  <a:srgbClr val="272525"/>
                </a:solidFill>
                <a:latin typeface="Source Sans Pro" pitchFamily="34" charset="0"/>
                <a:ea typeface="Source Sans Pro" pitchFamily="34" charset="-122"/>
                <a:cs typeface="Source Sans Pro" pitchFamily="34" charset="-120"/>
              </a:rPr>
              <a:t>Είναι εξαιρετικά δύσκολο να προβλεφθούν όλες οι συνέπειες μιας πράξης εκ των προτέρων, ειδικά όταν αυτές εκτείνονται σε μακροπρόθεσμο ορίζοντα.</a:t>
            </a:r>
            <a:endParaRPr lang="en-US" sz="1750" dirty="0"/>
          </a:p>
        </p:txBody>
      </p:sp>
      <p:sp>
        <p:nvSpPr>
          <p:cNvPr id="7" name="Shape 4"/>
          <p:cNvSpPr/>
          <p:nvPr/>
        </p:nvSpPr>
        <p:spPr>
          <a:xfrm>
            <a:off x="4684990" y="2289572"/>
            <a:ext cx="3668078" cy="2742367"/>
          </a:xfrm>
          <a:prstGeom prst="roundRect">
            <a:avLst>
              <a:gd name="adj" fmla="val 3461"/>
            </a:avLst>
          </a:prstGeom>
          <a:solidFill>
            <a:srgbClr val="F0D4F7"/>
          </a:solidFill>
          <a:ln w="7620">
            <a:solidFill>
              <a:srgbClr val="D6BADD"/>
            </a:solidFill>
            <a:prstDash val="solid"/>
          </a:ln>
        </p:spPr>
      </p:sp>
      <p:sp>
        <p:nvSpPr>
          <p:cNvPr id="8" name="Text 5"/>
          <p:cNvSpPr/>
          <p:nvPr/>
        </p:nvSpPr>
        <p:spPr>
          <a:xfrm>
            <a:off x="4918591" y="2523172"/>
            <a:ext cx="2658666" cy="332303"/>
          </a:xfrm>
          <a:prstGeom prst="rect">
            <a:avLst/>
          </a:prstGeom>
          <a:noFill/>
          <a:ln/>
        </p:spPr>
        <p:txBody>
          <a:bodyPr wrap="none" lIns="0" tIns="0" rIns="0" bIns="0" rtlCol="0" anchor="t"/>
          <a:lstStyle/>
          <a:p>
            <a:pPr marL="0" indent="0">
              <a:lnSpc>
                <a:spcPts val="260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Μέτρηση Ευτυχίας</a:t>
            </a:r>
            <a:endParaRPr lang="en-US" sz="2050" dirty="0"/>
          </a:p>
        </p:txBody>
      </p:sp>
      <p:sp>
        <p:nvSpPr>
          <p:cNvPr id="9" name="Text 6"/>
          <p:cNvSpPr/>
          <p:nvPr/>
        </p:nvSpPr>
        <p:spPr>
          <a:xfrm>
            <a:off x="4918591" y="2990969"/>
            <a:ext cx="3200876" cy="1084421"/>
          </a:xfrm>
          <a:prstGeom prst="rect">
            <a:avLst/>
          </a:prstGeom>
          <a:noFill/>
          <a:ln/>
        </p:spPr>
        <p:txBody>
          <a:bodyPr wrap="square" lIns="0" tIns="0" rIns="0" bIns="0" rtlCol="0" anchor="t"/>
          <a:lstStyle/>
          <a:p>
            <a:pPr marL="0" indent="0">
              <a:lnSpc>
                <a:spcPts val="2800"/>
              </a:lnSpc>
              <a:buNone/>
            </a:pPr>
            <a:r>
              <a:rPr lang="en-US" sz="1750" kern="0" spc="-36" dirty="0">
                <a:solidFill>
                  <a:srgbClr val="272525"/>
                </a:solidFill>
                <a:latin typeface="Source Sans Pro" pitchFamily="34" charset="0"/>
                <a:ea typeface="Source Sans Pro" pitchFamily="34" charset="-122"/>
                <a:cs typeface="Source Sans Pro" pitchFamily="34" charset="-120"/>
              </a:rPr>
              <a:t>Παραμένει ασαφές πώς μπορεί να μετρηθεί η ευτυχία ή η βλάβη που προκαλείται στο κοινωνικό σύνολο.</a:t>
            </a:r>
            <a:endParaRPr lang="en-US" sz="1750" dirty="0"/>
          </a:p>
        </p:txBody>
      </p:sp>
      <p:sp>
        <p:nvSpPr>
          <p:cNvPr id="10" name="Shape 7"/>
          <p:cNvSpPr/>
          <p:nvPr/>
        </p:nvSpPr>
        <p:spPr>
          <a:xfrm>
            <a:off x="790932" y="5257919"/>
            <a:ext cx="3668078" cy="2351723"/>
          </a:xfrm>
          <a:prstGeom prst="roundRect">
            <a:avLst>
              <a:gd name="adj" fmla="val 4036"/>
            </a:avLst>
          </a:prstGeom>
          <a:solidFill>
            <a:srgbClr val="F0D4F7"/>
          </a:solidFill>
          <a:ln w="7620">
            <a:solidFill>
              <a:srgbClr val="D6BADD"/>
            </a:solidFill>
            <a:prstDash val="solid"/>
          </a:ln>
        </p:spPr>
      </p:sp>
      <p:sp>
        <p:nvSpPr>
          <p:cNvPr id="11" name="Text 8"/>
          <p:cNvSpPr/>
          <p:nvPr/>
        </p:nvSpPr>
        <p:spPr>
          <a:xfrm>
            <a:off x="1024533" y="5491520"/>
            <a:ext cx="3200876" cy="664607"/>
          </a:xfrm>
          <a:prstGeom prst="rect">
            <a:avLst/>
          </a:prstGeom>
          <a:noFill/>
          <a:ln/>
        </p:spPr>
        <p:txBody>
          <a:bodyPr wrap="square" lIns="0" tIns="0" rIns="0" bIns="0" rtlCol="0" anchor="t"/>
          <a:lstStyle/>
          <a:p>
            <a:pPr marL="0" indent="0">
              <a:lnSpc>
                <a:spcPts val="260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Ποσοτική vs Ποιοτική Αξιολόγηση</a:t>
            </a:r>
            <a:endParaRPr lang="en-US" sz="2050" dirty="0"/>
          </a:p>
        </p:txBody>
      </p:sp>
      <p:sp>
        <p:nvSpPr>
          <p:cNvPr id="12" name="Text 9"/>
          <p:cNvSpPr/>
          <p:nvPr/>
        </p:nvSpPr>
        <p:spPr>
          <a:xfrm>
            <a:off x="1024533" y="6291620"/>
            <a:ext cx="3200876" cy="1084421"/>
          </a:xfrm>
          <a:prstGeom prst="rect">
            <a:avLst/>
          </a:prstGeom>
          <a:noFill/>
          <a:ln/>
        </p:spPr>
        <p:txBody>
          <a:bodyPr wrap="square" lIns="0" tIns="0" rIns="0" bIns="0" rtlCol="0" anchor="t"/>
          <a:lstStyle/>
          <a:p>
            <a:pPr marL="0" indent="0">
              <a:lnSpc>
                <a:spcPts val="2800"/>
              </a:lnSpc>
              <a:buNone/>
            </a:pPr>
            <a:r>
              <a:rPr lang="en-US" sz="1750" kern="0" spc="-36" dirty="0">
                <a:solidFill>
                  <a:srgbClr val="272525"/>
                </a:solidFill>
                <a:latin typeface="Source Sans Pro" pitchFamily="34" charset="0"/>
                <a:ea typeface="Source Sans Pro" pitchFamily="34" charset="-122"/>
                <a:cs typeface="Source Sans Pro" pitchFamily="34" charset="-120"/>
              </a:rPr>
              <a:t>Βασίζει την ηθική αποτίμηση των πράξεων σε ποσοτικά και όχι σε ποιοτικά δεδομένα.</a:t>
            </a:r>
            <a:endParaRPr lang="en-US" sz="1750" dirty="0"/>
          </a:p>
        </p:txBody>
      </p:sp>
      <p:sp>
        <p:nvSpPr>
          <p:cNvPr id="13" name="Shape 10"/>
          <p:cNvSpPr/>
          <p:nvPr/>
        </p:nvSpPr>
        <p:spPr>
          <a:xfrm>
            <a:off x="4684990" y="5257919"/>
            <a:ext cx="3668078" cy="2351723"/>
          </a:xfrm>
          <a:prstGeom prst="roundRect">
            <a:avLst>
              <a:gd name="adj" fmla="val 4036"/>
            </a:avLst>
          </a:prstGeom>
          <a:solidFill>
            <a:srgbClr val="F0D4F7"/>
          </a:solidFill>
          <a:ln w="7620">
            <a:solidFill>
              <a:srgbClr val="D6BADD"/>
            </a:solidFill>
            <a:prstDash val="solid"/>
          </a:ln>
        </p:spPr>
      </p:sp>
      <p:sp>
        <p:nvSpPr>
          <p:cNvPr id="14" name="Text 11"/>
          <p:cNvSpPr/>
          <p:nvPr/>
        </p:nvSpPr>
        <p:spPr>
          <a:xfrm>
            <a:off x="4918591" y="5491520"/>
            <a:ext cx="3075742" cy="332303"/>
          </a:xfrm>
          <a:prstGeom prst="rect">
            <a:avLst/>
          </a:prstGeom>
          <a:noFill/>
          <a:ln/>
        </p:spPr>
        <p:txBody>
          <a:bodyPr wrap="none" lIns="0" tIns="0" rIns="0" bIns="0" rtlCol="0" anchor="t"/>
          <a:lstStyle/>
          <a:p>
            <a:pPr marL="0" indent="0">
              <a:lnSpc>
                <a:spcPts val="260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Κίνδυνος "Μακιαβελισμού"</a:t>
            </a:r>
            <a:endParaRPr lang="en-US" sz="2050" dirty="0"/>
          </a:p>
        </p:txBody>
      </p:sp>
      <p:sp>
        <p:nvSpPr>
          <p:cNvPr id="15" name="Text 12"/>
          <p:cNvSpPr/>
          <p:nvPr/>
        </p:nvSpPr>
        <p:spPr>
          <a:xfrm>
            <a:off x="4918591" y="5959316"/>
            <a:ext cx="3200876" cy="1084421"/>
          </a:xfrm>
          <a:prstGeom prst="rect">
            <a:avLst/>
          </a:prstGeom>
          <a:noFill/>
          <a:ln/>
        </p:spPr>
        <p:txBody>
          <a:bodyPr wrap="square" lIns="0" tIns="0" rIns="0" bIns="0" rtlCol="0" anchor="t"/>
          <a:lstStyle/>
          <a:p>
            <a:pPr marL="0" indent="0">
              <a:lnSpc>
                <a:spcPts val="2800"/>
              </a:lnSpc>
              <a:buNone/>
            </a:pPr>
            <a:r>
              <a:rPr lang="en-US" sz="1750" kern="0" spc="-36" dirty="0">
                <a:solidFill>
                  <a:srgbClr val="272525"/>
                </a:solidFill>
                <a:latin typeface="Source Sans Pro" pitchFamily="34" charset="0"/>
                <a:ea typeface="Source Sans Pro" pitchFamily="34" charset="-122"/>
                <a:cs typeface="Source Sans Pro" pitchFamily="34" charset="-120"/>
              </a:rPr>
              <a:t>Μπορεί να οδηγήσει σε μια μορφή «μακιαβελισμού», όπου ο σκοπός δικαιολογεί τα μέσα.</a:t>
            </a:r>
            <a:endParaRPr lang="en-US" sz="17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37724" y="2102763"/>
            <a:ext cx="10412373"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Καντιανή Ηθική: Εσωτερικός Ηθικός Νόμος</a:t>
            </a:r>
            <a:endParaRPr lang="en-US" sz="4400" dirty="0"/>
          </a:p>
        </p:txBody>
      </p:sp>
      <p:sp>
        <p:nvSpPr>
          <p:cNvPr id="3" name="Text 1"/>
          <p:cNvSpPr/>
          <p:nvPr/>
        </p:nvSpPr>
        <p:spPr>
          <a:xfrm>
            <a:off x="837724" y="3405068"/>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Αρχαία Προσέγγιση</a:t>
            </a:r>
            <a:endParaRPr lang="en-US" sz="2200" dirty="0"/>
          </a:p>
        </p:txBody>
      </p:sp>
      <p:sp>
        <p:nvSpPr>
          <p:cNvPr id="4" name="Text 2"/>
          <p:cNvSpPr/>
          <p:nvPr/>
        </p:nvSpPr>
        <p:spPr>
          <a:xfrm>
            <a:off x="837724" y="3996333"/>
            <a:ext cx="6185535"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Οι φιλόσοφοι της αρχαιότητας θεωρούσαν ότι το κριτήριο της ηθικής πράξης βρίσκεται στα κίνητρά της. Πίστευαν πως η ηθική αρχή είναι κάτι εξωτερικό, το οποίο οφείλουμε να γνωρίζουμε και να ακολουθούμε.</a:t>
            </a:r>
            <a:endParaRPr lang="en-US" sz="1850" dirty="0"/>
          </a:p>
        </p:txBody>
      </p:sp>
      <p:sp>
        <p:nvSpPr>
          <p:cNvPr id="5" name="Text 3"/>
          <p:cNvSpPr/>
          <p:nvPr/>
        </p:nvSpPr>
        <p:spPr>
          <a:xfrm>
            <a:off x="7614761" y="3405068"/>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Καντιανή Θεώρηση</a:t>
            </a:r>
            <a:endParaRPr lang="en-US" sz="2200" dirty="0"/>
          </a:p>
        </p:txBody>
      </p:sp>
      <p:sp>
        <p:nvSpPr>
          <p:cNvPr id="6" name="Text 4"/>
          <p:cNvSpPr/>
          <p:nvPr/>
        </p:nvSpPr>
        <p:spPr>
          <a:xfrm>
            <a:off x="7614761" y="3996333"/>
            <a:ext cx="6185535" cy="1915120"/>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Ο Ιμάνουελ Καντ υποστήριξε ότι ο ηθικός νόμος δεν είναι εξωτερικός, αλλά εσωτερικός, σύμφυτος με τη λογική μας και αποτέλεσμα της ελεύθερης βούλησής μας. Ο ηθικός νόμος ταυτίζεται με τον ορθό λόγο, είναι έμφυτος σε κάθε άνθρωπο και υποδεικνύει το «πρέπει» ή το «δεν πρέπει» των πράξεών μας.</a:t>
            </a:r>
            <a:endParaRPr lang="en-US" sz="18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7724" y="853321"/>
            <a:ext cx="8284131"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Η Κατηγορική Προσταγή του Καντ</a:t>
            </a:r>
            <a:endParaRPr lang="en-US" sz="4400" dirty="0"/>
          </a:p>
        </p:txBody>
      </p:sp>
      <p:pic>
        <p:nvPicPr>
          <p:cNvPr id="3" name="Image 0" descr="preencoded.png"/>
          <p:cNvPicPr>
            <a:picLocks noChangeAspect="1"/>
          </p:cNvPicPr>
          <p:nvPr/>
        </p:nvPicPr>
        <p:blipFill>
          <a:blip r:embed="rId3"/>
          <a:stretch>
            <a:fillRect/>
          </a:stretch>
        </p:blipFill>
        <p:spPr>
          <a:xfrm>
            <a:off x="3007638" y="2036088"/>
            <a:ext cx="2137529" cy="1740218"/>
          </a:xfrm>
          <a:prstGeom prst="rect">
            <a:avLst/>
          </a:prstGeom>
        </p:spPr>
      </p:pic>
      <p:sp>
        <p:nvSpPr>
          <p:cNvPr id="4" name="Text 1"/>
          <p:cNvSpPr/>
          <p:nvPr/>
        </p:nvSpPr>
        <p:spPr>
          <a:xfrm>
            <a:off x="4001572" y="2891909"/>
            <a:ext cx="149543" cy="478631"/>
          </a:xfrm>
          <a:prstGeom prst="rect">
            <a:avLst/>
          </a:prstGeom>
          <a:noFill/>
          <a:ln/>
        </p:spPr>
        <p:txBody>
          <a:bodyPr wrap="none" lIns="0" tIns="0" rIns="0" bIns="0" rtlCol="0" anchor="t"/>
          <a:lstStyle/>
          <a:p>
            <a:pPr marL="0" indent="0" algn="ctr">
              <a:lnSpc>
                <a:spcPts val="3750"/>
              </a:lnSpc>
              <a:buNone/>
            </a:pPr>
            <a:r>
              <a:rPr lang="en-US" sz="2350" kern="0" spc="-47"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350" dirty="0"/>
          </a:p>
        </p:txBody>
      </p:sp>
      <p:sp>
        <p:nvSpPr>
          <p:cNvPr id="5" name="Text 2"/>
          <p:cNvSpPr/>
          <p:nvPr/>
        </p:nvSpPr>
        <p:spPr>
          <a:xfrm>
            <a:off x="5384482" y="2275403"/>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Καθολικότητα</a:t>
            </a:r>
            <a:endParaRPr lang="en-US" sz="2200" dirty="0"/>
          </a:p>
        </p:txBody>
      </p:sp>
      <p:sp>
        <p:nvSpPr>
          <p:cNvPr id="6" name="Text 3"/>
          <p:cNvSpPr/>
          <p:nvPr/>
        </p:nvSpPr>
        <p:spPr>
          <a:xfrm>
            <a:off x="5384482" y="2770942"/>
            <a:ext cx="8168878" cy="76604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Κάθε πράξη πρέπει να βασίζεται σε έναν κανόνα που μπορεί να γίνει καθολικός νόμος.</a:t>
            </a:r>
            <a:endParaRPr lang="en-US" sz="1850" dirty="0"/>
          </a:p>
        </p:txBody>
      </p:sp>
      <p:sp>
        <p:nvSpPr>
          <p:cNvPr id="7" name="Shape 4"/>
          <p:cNvSpPr/>
          <p:nvPr/>
        </p:nvSpPr>
        <p:spPr>
          <a:xfrm>
            <a:off x="5204936" y="3790950"/>
            <a:ext cx="8527971" cy="15240"/>
          </a:xfrm>
          <a:prstGeom prst="roundRect">
            <a:avLst>
              <a:gd name="adj" fmla="val 659712"/>
            </a:avLst>
          </a:prstGeom>
          <a:solidFill>
            <a:srgbClr val="D6BADD"/>
          </a:solidFill>
          <a:ln/>
        </p:spPr>
      </p:sp>
      <p:pic>
        <p:nvPicPr>
          <p:cNvPr id="8" name="Image 1" descr="preencoded.png"/>
          <p:cNvPicPr>
            <a:picLocks noChangeAspect="1"/>
          </p:cNvPicPr>
          <p:nvPr/>
        </p:nvPicPr>
        <p:blipFill>
          <a:blip r:embed="rId4"/>
          <a:stretch>
            <a:fillRect/>
          </a:stretch>
        </p:blipFill>
        <p:spPr>
          <a:xfrm>
            <a:off x="1938814" y="3836075"/>
            <a:ext cx="4275058" cy="1740218"/>
          </a:xfrm>
          <a:prstGeom prst="rect">
            <a:avLst/>
          </a:prstGeom>
        </p:spPr>
      </p:pic>
      <p:sp>
        <p:nvSpPr>
          <p:cNvPr id="9" name="Text 5"/>
          <p:cNvSpPr/>
          <p:nvPr/>
        </p:nvSpPr>
        <p:spPr>
          <a:xfrm>
            <a:off x="4001572" y="4466868"/>
            <a:ext cx="149543" cy="478631"/>
          </a:xfrm>
          <a:prstGeom prst="rect">
            <a:avLst/>
          </a:prstGeom>
          <a:noFill/>
          <a:ln/>
        </p:spPr>
        <p:txBody>
          <a:bodyPr wrap="none" lIns="0" tIns="0" rIns="0" bIns="0" rtlCol="0" anchor="t"/>
          <a:lstStyle/>
          <a:p>
            <a:pPr marL="0" indent="0" algn="ctr">
              <a:lnSpc>
                <a:spcPts val="3750"/>
              </a:lnSpc>
              <a:buNone/>
            </a:pPr>
            <a:r>
              <a:rPr lang="en-US" sz="2350" kern="0" spc="-47"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350" dirty="0"/>
          </a:p>
        </p:txBody>
      </p:sp>
      <p:sp>
        <p:nvSpPr>
          <p:cNvPr id="10" name="Text 6"/>
          <p:cNvSpPr/>
          <p:nvPr/>
        </p:nvSpPr>
        <p:spPr>
          <a:xfrm>
            <a:off x="6453187" y="4266843"/>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Ηθική Ευθύνη</a:t>
            </a:r>
            <a:endParaRPr lang="en-US" sz="2200" dirty="0"/>
          </a:p>
        </p:txBody>
      </p:sp>
      <p:sp>
        <p:nvSpPr>
          <p:cNvPr id="11" name="Text 7"/>
          <p:cNvSpPr/>
          <p:nvPr/>
        </p:nvSpPr>
        <p:spPr>
          <a:xfrm>
            <a:off x="6453187" y="4762381"/>
            <a:ext cx="4910733" cy="383024"/>
          </a:xfrm>
          <a:prstGeom prst="rect">
            <a:avLst/>
          </a:prstGeom>
          <a:noFill/>
          <a:ln/>
        </p:spPr>
        <p:txBody>
          <a:bodyPr wrap="non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Δεσμευόμαστε να τηρούμε τον κανόνα που θέσαμε.</a:t>
            </a:r>
            <a:endParaRPr lang="en-US" sz="1850" dirty="0"/>
          </a:p>
        </p:txBody>
      </p:sp>
      <p:sp>
        <p:nvSpPr>
          <p:cNvPr id="12" name="Shape 8"/>
          <p:cNvSpPr/>
          <p:nvPr/>
        </p:nvSpPr>
        <p:spPr>
          <a:xfrm>
            <a:off x="6273641" y="5590937"/>
            <a:ext cx="7459266" cy="15240"/>
          </a:xfrm>
          <a:prstGeom prst="roundRect">
            <a:avLst>
              <a:gd name="adj" fmla="val 659712"/>
            </a:avLst>
          </a:prstGeom>
          <a:solidFill>
            <a:srgbClr val="D6BADD"/>
          </a:solidFill>
          <a:ln/>
        </p:spPr>
      </p:sp>
      <p:pic>
        <p:nvPicPr>
          <p:cNvPr id="13" name="Image 2" descr="preencoded.png"/>
          <p:cNvPicPr>
            <a:picLocks noChangeAspect="1"/>
          </p:cNvPicPr>
          <p:nvPr/>
        </p:nvPicPr>
        <p:blipFill>
          <a:blip r:embed="rId5"/>
          <a:stretch>
            <a:fillRect/>
          </a:stretch>
        </p:blipFill>
        <p:spPr>
          <a:xfrm>
            <a:off x="870109" y="5636062"/>
            <a:ext cx="6412587" cy="1740218"/>
          </a:xfrm>
          <a:prstGeom prst="rect">
            <a:avLst/>
          </a:prstGeom>
        </p:spPr>
      </p:pic>
      <p:sp>
        <p:nvSpPr>
          <p:cNvPr id="14" name="Text 9"/>
          <p:cNvSpPr/>
          <p:nvPr/>
        </p:nvSpPr>
        <p:spPr>
          <a:xfrm>
            <a:off x="4001572" y="6266855"/>
            <a:ext cx="149543" cy="478631"/>
          </a:xfrm>
          <a:prstGeom prst="rect">
            <a:avLst/>
          </a:prstGeom>
          <a:noFill/>
          <a:ln/>
        </p:spPr>
        <p:txBody>
          <a:bodyPr wrap="none" lIns="0" tIns="0" rIns="0" bIns="0" rtlCol="0" anchor="t"/>
          <a:lstStyle/>
          <a:p>
            <a:pPr marL="0" indent="0" algn="ctr">
              <a:lnSpc>
                <a:spcPts val="3750"/>
              </a:lnSpc>
              <a:buNone/>
            </a:pPr>
            <a:r>
              <a:rPr lang="en-US" sz="2350" kern="0" spc="-47"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350" dirty="0"/>
          </a:p>
        </p:txBody>
      </p:sp>
      <p:sp>
        <p:nvSpPr>
          <p:cNvPr id="15" name="Text 10"/>
          <p:cNvSpPr/>
          <p:nvPr/>
        </p:nvSpPr>
        <p:spPr>
          <a:xfrm>
            <a:off x="7522012" y="5875377"/>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Αξία του Ανθρώπου</a:t>
            </a:r>
            <a:endParaRPr lang="en-US" sz="2200" dirty="0"/>
          </a:p>
        </p:txBody>
      </p:sp>
      <p:sp>
        <p:nvSpPr>
          <p:cNvPr id="16" name="Text 11"/>
          <p:cNvSpPr/>
          <p:nvPr/>
        </p:nvSpPr>
        <p:spPr>
          <a:xfrm>
            <a:off x="7522012" y="6370915"/>
            <a:ext cx="6031349" cy="76604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Χρησιμοποίησε την ανθρωπότητα πάντα ως σκοπό και ποτέ μόνο ως μέσο.</a:t>
            </a:r>
            <a:endParaRPr lang="en-US" sz="185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837724" y="4029670"/>
            <a:ext cx="7911346"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Εφαρμογή της Καντιανής Ηθικής</a:t>
            </a:r>
            <a:endParaRPr lang="en-US" sz="4400" dirty="0"/>
          </a:p>
        </p:txBody>
      </p:sp>
      <p:pic>
        <p:nvPicPr>
          <p:cNvPr id="4" name="Image 1" descr="preencoded.png"/>
          <p:cNvPicPr>
            <a:picLocks noChangeAspect="1"/>
          </p:cNvPicPr>
          <p:nvPr/>
        </p:nvPicPr>
        <p:blipFill>
          <a:blip r:embed="rId4"/>
          <a:stretch>
            <a:fillRect/>
          </a:stretch>
        </p:blipFill>
        <p:spPr>
          <a:xfrm>
            <a:off x="837724" y="5092660"/>
            <a:ext cx="598408" cy="598408"/>
          </a:xfrm>
          <a:prstGeom prst="rect">
            <a:avLst/>
          </a:prstGeom>
        </p:spPr>
      </p:pic>
      <p:sp>
        <p:nvSpPr>
          <p:cNvPr id="5" name="Text 1"/>
          <p:cNvSpPr/>
          <p:nvPr/>
        </p:nvSpPr>
        <p:spPr>
          <a:xfrm>
            <a:off x="837724" y="5930384"/>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Καθολική Εφαρμογή</a:t>
            </a:r>
            <a:endParaRPr lang="en-US" sz="2200" dirty="0"/>
          </a:p>
        </p:txBody>
      </p:sp>
      <p:sp>
        <p:nvSpPr>
          <p:cNvPr id="6" name="Text 2"/>
          <p:cNvSpPr/>
          <p:nvPr/>
        </p:nvSpPr>
        <p:spPr>
          <a:xfrm>
            <a:off x="837724" y="6425922"/>
            <a:ext cx="4078962" cy="76604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Αναρωτήσου αν η πράξη σου μπορεί να γίνει καθολικός νόμος.</a:t>
            </a:r>
            <a:endParaRPr lang="en-US" sz="1850" dirty="0"/>
          </a:p>
        </p:txBody>
      </p:sp>
      <p:pic>
        <p:nvPicPr>
          <p:cNvPr id="7" name="Image 2" descr="preencoded.png"/>
          <p:cNvPicPr>
            <a:picLocks noChangeAspect="1"/>
          </p:cNvPicPr>
          <p:nvPr/>
        </p:nvPicPr>
        <p:blipFill>
          <a:blip r:embed="rId5"/>
          <a:stretch>
            <a:fillRect/>
          </a:stretch>
        </p:blipFill>
        <p:spPr>
          <a:xfrm>
            <a:off x="5275659" y="5092660"/>
            <a:ext cx="598408" cy="598408"/>
          </a:xfrm>
          <a:prstGeom prst="rect">
            <a:avLst/>
          </a:prstGeom>
        </p:spPr>
      </p:pic>
      <p:sp>
        <p:nvSpPr>
          <p:cNvPr id="8" name="Text 3"/>
          <p:cNvSpPr/>
          <p:nvPr/>
        </p:nvSpPr>
        <p:spPr>
          <a:xfrm>
            <a:off x="5275659" y="5930384"/>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Ανάληψη Ευθύνης</a:t>
            </a:r>
            <a:endParaRPr lang="en-US" sz="2200" dirty="0"/>
          </a:p>
        </p:txBody>
      </p:sp>
      <p:sp>
        <p:nvSpPr>
          <p:cNvPr id="9" name="Text 4"/>
          <p:cNvSpPr/>
          <p:nvPr/>
        </p:nvSpPr>
        <p:spPr>
          <a:xfrm>
            <a:off x="5275659" y="6425922"/>
            <a:ext cx="4078962" cy="76604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Δέσμευση στην τήρηση των κανόνων που θέτουμε.</a:t>
            </a:r>
            <a:endParaRPr lang="en-US" sz="1850" dirty="0"/>
          </a:p>
        </p:txBody>
      </p:sp>
      <p:pic>
        <p:nvPicPr>
          <p:cNvPr id="10" name="Image 3" descr="preencoded.png"/>
          <p:cNvPicPr>
            <a:picLocks noChangeAspect="1"/>
          </p:cNvPicPr>
          <p:nvPr/>
        </p:nvPicPr>
        <p:blipFill>
          <a:blip r:embed="rId6"/>
          <a:stretch>
            <a:fillRect/>
          </a:stretch>
        </p:blipFill>
        <p:spPr>
          <a:xfrm>
            <a:off x="9713595" y="5092660"/>
            <a:ext cx="598408" cy="598408"/>
          </a:xfrm>
          <a:prstGeom prst="rect">
            <a:avLst/>
          </a:prstGeom>
        </p:spPr>
      </p:pic>
      <p:sp>
        <p:nvSpPr>
          <p:cNvPr id="11" name="Text 5"/>
          <p:cNvSpPr/>
          <p:nvPr/>
        </p:nvSpPr>
        <p:spPr>
          <a:xfrm>
            <a:off x="9713595" y="5930384"/>
            <a:ext cx="3815477"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Σεβασμός στην Ανθρώπινη Αξία</a:t>
            </a:r>
            <a:endParaRPr lang="en-US" sz="2200" dirty="0"/>
          </a:p>
        </p:txBody>
      </p:sp>
      <p:sp>
        <p:nvSpPr>
          <p:cNvPr id="12" name="Text 6"/>
          <p:cNvSpPr/>
          <p:nvPr/>
        </p:nvSpPr>
        <p:spPr>
          <a:xfrm>
            <a:off x="9713595" y="6425922"/>
            <a:ext cx="4079081" cy="76604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Αντιμετώπισε κάθε άνθρωπο ως σκοπό, όχι ως μέσο.</a:t>
            </a:r>
            <a:endParaRPr lang="en-US" sz="185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20221"/>
          </a:xfrm>
          <a:prstGeom prst="rect">
            <a:avLst/>
          </a:prstGeom>
        </p:spPr>
      </p:pic>
      <p:sp>
        <p:nvSpPr>
          <p:cNvPr id="3" name="Text 0"/>
          <p:cNvSpPr/>
          <p:nvPr/>
        </p:nvSpPr>
        <p:spPr>
          <a:xfrm>
            <a:off x="761643" y="3491389"/>
            <a:ext cx="7588448" cy="640080"/>
          </a:xfrm>
          <a:prstGeom prst="rect">
            <a:avLst/>
          </a:prstGeom>
          <a:noFill/>
          <a:ln/>
        </p:spPr>
        <p:txBody>
          <a:bodyPr wrap="none" lIns="0" tIns="0" rIns="0" bIns="0" rtlCol="0" anchor="t"/>
          <a:lstStyle/>
          <a:p>
            <a:pPr marL="0" indent="0">
              <a:lnSpc>
                <a:spcPts val="5000"/>
              </a:lnSpc>
              <a:buNone/>
            </a:pPr>
            <a:r>
              <a:rPr lang="en-US" sz="4000" kern="0" spc="-81" dirty="0">
                <a:solidFill>
                  <a:srgbClr val="000000"/>
                </a:solidFill>
                <a:latin typeface="Source Serif Pro Semi Bold" pitchFamily="34" charset="0"/>
                <a:ea typeface="Source Serif Pro Semi Bold" pitchFamily="34" charset="-122"/>
                <a:cs typeface="Source Serif Pro Semi Bold" pitchFamily="34" charset="-120"/>
              </a:rPr>
              <a:t>Περιορισμοί της Καντιανής Ηθικής</a:t>
            </a:r>
            <a:endParaRPr lang="en-US" sz="4000" dirty="0"/>
          </a:p>
        </p:txBody>
      </p:sp>
      <p:sp>
        <p:nvSpPr>
          <p:cNvPr id="4" name="Shape 1"/>
          <p:cNvSpPr/>
          <p:nvPr/>
        </p:nvSpPr>
        <p:spPr>
          <a:xfrm>
            <a:off x="761643" y="4702612"/>
            <a:ext cx="489585" cy="489585"/>
          </a:xfrm>
          <a:prstGeom prst="roundRect">
            <a:avLst>
              <a:gd name="adj" fmla="val 18669"/>
            </a:avLst>
          </a:prstGeom>
          <a:solidFill>
            <a:srgbClr val="F0D4F7"/>
          </a:solidFill>
          <a:ln w="7620">
            <a:solidFill>
              <a:srgbClr val="D6BADD"/>
            </a:solidFill>
            <a:prstDash val="solid"/>
          </a:ln>
        </p:spPr>
      </p:sp>
      <p:sp>
        <p:nvSpPr>
          <p:cNvPr id="5" name="Text 2"/>
          <p:cNvSpPr/>
          <p:nvPr/>
        </p:nvSpPr>
        <p:spPr>
          <a:xfrm>
            <a:off x="929640" y="4793813"/>
            <a:ext cx="153591" cy="307181"/>
          </a:xfrm>
          <a:prstGeom prst="rect">
            <a:avLst/>
          </a:prstGeom>
          <a:noFill/>
          <a:ln/>
        </p:spPr>
        <p:txBody>
          <a:bodyPr wrap="none" lIns="0" tIns="0" rIns="0" bIns="0" rtlCol="0" anchor="t"/>
          <a:lstStyle/>
          <a:p>
            <a:pPr marL="0" indent="0" algn="ctr">
              <a:lnSpc>
                <a:spcPts val="2400"/>
              </a:lnSpc>
              <a:buNone/>
            </a:pPr>
            <a:r>
              <a:rPr lang="en-US" sz="2400" kern="0" spc="-48"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400" dirty="0"/>
          </a:p>
        </p:txBody>
      </p:sp>
      <p:sp>
        <p:nvSpPr>
          <p:cNvPr id="6" name="Text 3"/>
          <p:cNvSpPr/>
          <p:nvPr/>
        </p:nvSpPr>
        <p:spPr>
          <a:xfrm>
            <a:off x="1468755" y="4702612"/>
            <a:ext cx="2821424" cy="319921"/>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Έμφαση στο "Δεν Πρέπει"</a:t>
            </a:r>
            <a:endParaRPr lang="en-US" sz="2000" dirty="0"/>
          </a:p>
        </p:txBody>
      </p:sp>
      <p:sp>
        <p:nvSpPr>
          <p:cNvPr id="7" name="Text 4"/>
          <p:cNvSpPr/>
          <p:nvPr/>
        </p:nvSpPr>
        <p:spPr>
          <a:xfrm>
            <a:off x="1468755" y="5153025"/>
            <a:ext cx="5737741" cy="696278"/>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Η κατηγορική προσταγή επικεντρώνεται κυρίως στο τι "δεν πρέπει" να κάνουμε.</a:t>
            </a:r>
            <a:endParaRPr lang="en-US" sz="1700" dirty="0"/>
          </a:p>
        </p:txBody>
      </p:sp>
      <p:sp>
        <p:nvSpPr>
          <p:cNvPr id="8" name="Shape 5"/>
          <p:cNvSpPr/>
          <p:nvPr/>
        </p:nvSpPr>
        <p:spPr>
          <a:xfrm>
            <a:off x="7424023" y="4702612"/>
            <a:ext cx="489585" cy="489585"/>
          </a:xfrm>
          <a:prstGeom prst="roundRect">
            <a:avLst>
              <a:gd name="adj" fmla="val 18669"/>
            </a:avLst>
          </a:prstGeom>
          <a:solidFill>
            <a:srgbClr val="F0D4F7"/>
          </a:solidFill>
          <a:ln w="7620">
            <a:solidFill>
              <a:srgbClr val="D6BADD"/>
            </a:solidFill>
            <a:prstDash val="solid"/>
          </a:ln>
        </p:spPr>
      </p:sp>
      <p:sp>
        <p:nvSpPr>
          <p:cNvPr id="9" name="Text 6"/>
          <p:cNvSpPr/>
          <p:nvPr/>
        </p:nvSpPr>
        <p:spPr>
          <a:xfrm>
            <a:off x="7592020" y="4793813"/>
            <a:ext cx="153591" cy="307181"/>
          </a:xfrm>
          <a:prstGeom prst="rect">
            <a:avLst/>
          </a:prstGeom>
          <a:noFill/>
          <a:ln/>
        </p:spPr>
        <p:txBody>
          <a:bodyPr wrap="none" lIns="0" tIns="0" rIns="0" bIns="0" rtlCol="0" anchor="t"/>
          <a:lstStyle/>
          <a:p>
            <a:pPr marL="0" indent="0" algn="ctr">
              <a:lnSpc>
                <a:spcPts val="2400"/>
              </a:lnSpc>
              <a:buNone/>
            </a:pPr>
            <a:r>
              <a:rPr lang="en-US" sz="2400" kern="0" spc="-48"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400" dirty="0"/>
          </a:p>
        </p:txBody>
      </p:sp>
      <p:sp>
        <p:nvSpPr>
          <p:cNvPr id="10" name="Text 7"/>
          <p:cNvSpPr/>
          <p:nvPr/>
        </p:nvSpPr>
        <p:spPr>
          <a:xfrm>
            <a:off x="8131135" y="4702612"/>
            <a:ext cx="2560201" cy="319921"/>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Δυσκολία Εφαρμογής</a:t>
            </a:r>
            <a:endParaRPr lang="en-US" sz="2000" dirty="0"/>
          </a:p>
        </p:txBody>
      </p:sp>
      <p:sp>
        <p:nvSpPr>
          <p:cNvPr id="11" name="Text 8"/>
          <p:cNvSpPr/>
          <p:nvPr/>
        </p:nvSpPr>
        <p:spPr>
          <a:xfrm>
            <a:off x="8131135" y="5153025"/>
            <a:ext cx="5737741" cy="696278"/>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Είναι δύσκολο να την εφαρμόσουμε σε όσα "πρέπει" να πράξουμε.</a:t>
            </a:r>
            <a:endParaRPr lang="en-US" sz="1700" dirty="0"/>
          </a:p>
        </p:txBody>
      </p:sp>
      <p:sp>
        <p:nvSpPr>
          <p:cNvPr id="12" name="Shape 9"/>
          <p:cNvSpPr/>
          <p:nvPr/>
        </p:nvSpPr>
        <p:spPr>
          <a:xfrm>
            <a:off x="761643" y="6311622"/>
            <a:ext cx="489585" cy="489585"/>
          </a:xfrm>
          <a:prstGeom prst="roundRect">
            <a:avLst>
              <a:gd name="adj" fmla="val 18669"/>
            </a:avLst>
          </a:prstGeom>
          <a:solidFill>
            <a:srgbClr val="F0D4F7"/>
          </a:solidFill>
          <a:ln w="7620">
            <a:solidFill>
              <a:srgbClr val="D6BADD"/>
            </a:solidFill>
            <a:prstDash val="solid"/>
          </a:ln>
        </p:spPr>
      </p:sp>
      <p:sp>
        <p:nvSpPr>
          <p:cNvPr id="13" name="Text 10"/>
          <p:cNvSpPr/>
          <p:nvPr/>
        </p:nvSpPr>
        <p:spPr>
          <a:xfrm>
            <a:off x="929640" y="6402824"/>
            <a:ext cx="153591" cy="307181"/>
          </a:xfrm>
          <a:prstGeom prst="rect">
            <a:avLst/>
          </a:prstGeom>
          <a:noFill/>
          <a:ln/>
        </p:spPr>
        <p:txBody>
          <a:bodyPr wrap="none" lIns="0" tIns="0" rIns="0" bIns="0" rtlCol="0" anchor="t"/>
          <a:lstStyle/>
          <a:p>
            <a:pPr marL="0" indent="0" algn="ctr">
              <a:lnSpc>
                <a:spcPts val="2400"/>
              </a:lnSpc>
              <a:buNone/>
            </a:pPr>
            <a:r>
              <a:rPr lang="en-US" sz="2400" kern="0" spc="-48"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400" dirty="0"/>
          </a:p>
        </p:txBody>
      </p:sp>
      <p:sp>
        <p:nvSpPr>
          <p:cNvPr id="14" name="Text 11"/>
          <p:cNvSpPr/>
          <p:nvPr/>
        </p:nvSpPr>
        <p:spPr>
          <a:xfrm>
            <a:off x="1468755" y="6311622"/>
            <a:ext cx="3397925" cy="319921"/>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Παραμερισμός Συναισθημάτων</a:t>
            </a:r>
            <a:endParaRPr lang="en-US" sz="2000" dirty="0"/>
          </a:p>
        </p:txBody>
      </p:sp>
      <p:sp>
        <p:nvSpPr>
          <p:cNvPr id="15" name="Text 12"/>
          <p:cNvSpPr/>
          <p:nvPr/>
        </p:nvSpPr>
        <p:spPr>
          <a:xfrm>
            <a:off x="1468755" y="6762036"/>
            <a:ext cx="5737741" cy="696278"/>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Απαιτεί να παραμερίζουμε τα συναισθήματα και να καθοδηγούμαστε αποκλειστικά από τον ορθό λόγο.</a:t>
            </a:r>
            <a:endParaRPr lang="en-US" sz="1700" dirty="0"/>
          </a:p>
        </p:txBody>
      </p:sp>
      <p:sp>
        <p:nvSpPr>
          <p:cNvPr id="16" name="Shape 13"/>
          <p:cNvSpPr/>
          <p:nvPr/>
        </p:nvSpPr>
        <p:spPr>
          <a:xfrm>
            <a:off x="7424023" y="6311622"/>
            <a:ext cx="489585" cy="489585"/>
          </a:xfrm>
          <a:prstGeom prst="roundRect">
            <a:avLst>
              <a:gd name="adj" fmla="val 18669"/>
            </a:avLst>
          </a:prstGeom>
          <a:solidFill>
            <a:srgbClr val="F0D4F7"/>
          </a:solidFill>
          <a:ln w="7620">
            <a:solidFill>
              <a:srgbClr val="D6BADD"/>
            </a:solidFill>
            <a:prstDash val="solid"/>
          </a:ln>
        </p:spPr>
      </p:sp>
      <p:sp>
        <p:nvSpPr>
          <p:cNvPr id="17" name="Text 14"/>
          <p:cNvSpPr/>
          <p:nvPr/>
        </p:nvSpPr>
        <p:spPr>
          <a:xfrm>
            <a:off x="7592020" y="6402824"/>
            <a:ext cx="153591" cy="307181"/>
          </a:xfrm>
          <a:prstGeom prst="rect">
            <a:avLst/>
          </a:prstGeom>
          <a:noFill/>
          <a:ln/>
        </p:spPr>
        <p:txBody>
          <a:bodyPr wrap="none" lIns="0" tIns="0" rIns="0" bIns="0" rtlCol="0" anchor="t"/>
          <a:lstStyle/>
          <a:p>
            <a:pPr marL="0" indent="0" algn="ctr">
              <a:lnSpc>
                <a:spcPts val="2400"/>
              </a:lnSpc>
              <a:buNone/>
            </a:pPr>
            <a:r>
              <a:rPr lang="en-US" sz="2400" kern="0" spc="-48"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400" dirty="0"/>
          </a:p>
        </p:txBody>
      </p:sp>
      <p:sp>
        <p:nvSpPr>
          <p:cNvPr id="18" name="Text 15"/>
          <p:cNvSpPr/>
          <p:nvPr/>
        </p:nvSpPr>
        <p:spPr>
          <a:xfrm>
            <a:off x="8131135" y="6311622"/>
            <a:ext cx="3198495" cy="319921"/>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Κίνδυνος Απρόσωπης Ηθικής</a:t>
            </a:r>
            <a:endParaRPr lang="en-US" sz="2000" dirty="0"/>
          </a:p>
        </p:txBody>
      </p:sp>
      <p:sp>
        <p:nvSpPr>
          <p:cNvPr id="19" name="Text 16"/>
          <p:cNvSpPr/>
          <p:nvPr/>
        </p:nvSpPr>
        <p:spPr>
          <a:xfrm>
            <a:off x="8131135" y="6762036"/>
            <a:ext cx="5737741" cy="696278"/>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Μπορεί να οδηγήσει σε μια ηθική συμπεριφορά που είναι παγερά απρόσωπη και αποκομμένη από την ανθρώπινη φύση.</a:t>
            </a:r>
            <a:endParaRPr lang="en-US" sz="17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855</Words>
  <Application>Microsoft Office PowerPoint</Application>
  <PresentationFormat>Προσαρμογή</PresentationFormat>
  <Paragraphs>114</Paragraphs>
  <Slides>13</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Vasilis Varsamopoulos</cp:lastModifiedBy>
  <cp:revision>2</cp:revision>
  <dcterms:created xsi:type="dcterms:W3CDTF">2025-01-13T17:48:49Z</dcterms:created>
  <dcterms:modified xsi:type="dcterms:W3CDTF">2025-01-13T17:59:04Z</dcterms:modified>
</cp:coreProperties>
</file>