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Gelasio Semi Bold" charset="0"/>
      <p:regular r:id="rId20"/>
    </p:embeddedFont>
    <p:embeddedFont>
      <p:font typeface="Gelasio" charset="0"/>
      <p:regular r:id="rId21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7" d="100"/>
          <a:sy n="77" d="100"/>
        </p:scale>
        <p:origin x="-216" y="-19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251E-A016-41B2-AAD4-53309A9F6B50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1AAEB-4CAA-40AE-8CAD-C300F2BA13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13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ΕΤΕΡΟΠΤΩΤΟΙ ΟΝΟΜΑΤΙΚΟΙ ΠΡΟΣΔΙΟΡΙΣΜΟΙ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Οι ετερόπτωτοι ονοματικοί προσδιορισμοί προσδιορίζουν ονόματα ή άλλες λέξεις που έχουν θέση ονόματος. Δηλώνουν τη σχέση μεταξύ προσδιοριζόμενου και προσδιορισμού και βρίσκονται σε μία από τις πλάγιες πτώσεις, γενική, δοτική, αιτιατική.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0275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003012"/>
            <a:ext cx="375487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 </a:t>
            </a:r>
            <a:r>
              <a:rPr lang="en-US" sz="2200" b="1" dirty="0" err="1" smtClean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Vasilis</a:t>
            </a:r>
            <a:r>
              <a:rPr lang="en-US" sz="2200" b="1" dirty="0" smtClean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 </a:t>
            </a:r>
            <a:r>
              <a:rPr lang="en-US" sz="22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Varsamopoulos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1857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Δοτική ως ετερόπτωτος ονοματικός προσδιορισμός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576292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8031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Δοτική αντικειμενική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6293525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τὰ παρ' ἡμῶν δῶρα τοῖς θεοῖς [δίδομεν τοῖς θεοῖς]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5576292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7655481" y="5803106"/>
            <a:ext cx="28655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Δοτική της αναφοράς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55481" y="6293525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ἀσθενὴς τῷ σώματι – ταχὺς τοῖς ποσὶ – εὐπροσήγορος τῷ λόγῳ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Αιτιατική ως ετερόπτωτος ονοματικός προσδιορισμός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968693" y="3749040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Δηλώνει αναφορά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544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Μεταφράζεται «ως προς» ή «στο»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4837509" y="3749040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Παράδειγμα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544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Τυφλὸς τά τ' ὦτα τόν τε νοῦν τά τ' ὄμματ' εἶ.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946428" y="5447228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Άλλα παραδείγματα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52636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Ἕλληνες τὸ γένος – ταχὺς τοὺς πόδας – φιλοτιμότατος τὴν γνώμην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5256"/>
            <a:ext cx="85850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Συχνές αιτιατικές της αναφοράς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0766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0014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τὸν ἀριθμόν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207663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39446" y="40014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τὸ βάθος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20766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40014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τὸ εὖρος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207663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830997" y="40014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τὸ μέγεθος</a:t>
            </a:r>
            <a:endParaRPr lang="en-US" sz="2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036225"/>
            <a:ext cx="566976" cy="56697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93790" y="5830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τὸ μῆκος</a:t>
            </a:r>
            <a:endParaRPr lang="en-US" sz="22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446" y="5036225"/>
            <a:ext cx="566976" cy="566976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4139446" y="5830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τὸ πλῆθος</a:t>
            </a:r>
            <a:endParaRPr lang="en-US" sz="22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221" y="5036225"/>
            <a:ext cx="566976" cy="566976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7485221" y="5830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τὸ ὕψος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7445" y="914519"/>
            <a:ext cx="7661910" cy="132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Σύνοψη ετερόπτωτων ονοματικών προσδιορισμών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33555" y="2555319"/>
            <a:ext cx="22860" cy="4759643"/>
          </a:xfrm>
          <a:prstGeom prst="roundRect">
            <a:avLst>
              <a:gd name="adj" fmla="val 138932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6760309" y="3020139"/>
            <a:ext cx="741045" cy="22860"/>
          </a:xfrm>
          <a:prstGeom prst="roundRect">
            <a:avLst>
              <a:gd name="adj" fmla="val 138932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6306800" y="2793444"/>
            <a:ext cx="476369" cy="476369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6470035" y="2872859"/>
            <a:ext cx="1497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7709416" y="2767013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9416" y="3224689"/>
            <a:ext cx="6179939" cy="101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Περιλαμβάνει κτητική, του δημιουργού, διαιρετική, της ύλης, του περιεχομένου, της ιδιότητας, της αξίας, της αιτίας, υποκειμενική, αντικειμενική και συγκριτική.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60309" y="5128736"/>
            <a:ext cx="741045" cy="22860"/>
          </a:xfrm>
          <a:prstGeom prst="roundRect">
            <a:avLst>
              <a:gd name="adj" fmla="val 138932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6306800" y="4902041"/>
            <a:ext cx="476369" cy="476369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6448723" y="4981456"/>
            <a:ext cx="19240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7709416" y="4875609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Δοτική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9416" y="5333286"/>
            <a:ext cx="6179939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Περιλαμβάνει αντικειμενική και της αναφοράς.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60309" y="6560106"/>
            <a:ext cx="741045" cy="22860"/>
          </a:xfrm>
          <a:prstGeom prst="roundRect">
            <a:avLst>
              <a:gd name="adj" fmla="val 138932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6306800" y="6333411"/>
            <a:ext cx="476369" cy="476369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6449318" y="6412825"/>
            <a:ext cx="191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7709416" y="6306979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Αιτιατική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9416" y="6764655"/>
            <a:ext cx="6179939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Δηλώνει αναφορά και μεταφράζεται «ως προς» ή «στο».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874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ως ετερόπτωτος ονοματικός προσδιορισμός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43316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4416623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4331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κτητική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4822031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Ἡ πόλις ἡμῶν ἐτίμα καὶ τότε τοὺς ἀγαθούς. | N.E.: Το δωμάτιό μου είναι ευρύχωρο.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43316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8" name="Text 6"/>
          <p:cNvSpPr/>
          <p:nvPr/>
        </p:nvSpPr>
        <p:spPr>
          <a:xfrm>
            <a:off x="5369004" y="4416623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954078" y="4331613"/>
            <a:ext cx="30976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του δημιουργού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954078" y="4822031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Τὰ τοῦ Ἡρακλέους ἔργα ξὺν πόνῳ ἐγένετο. | N.E.: Αγόρασα τις «Δοκιμές» του Σεφέρη.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43316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2" name="Text 10"/>
          <p:cNvSpPr/>
          <p:nvPr/>
        </p:nvSpPr>
        <p:spPr>
          <a:xfrm>
            <a:off x="9792772" y="4416623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377249" y="4331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διαιρετική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377249" y="4822031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Πλουτοῦσι καὶ οἱ πολλοὶ τῶν τεχνιτῶν. | N.E.: Δες το πρώτο μέρος του βιβλίου.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8912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Περισσότερα είδη γενικής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της ύλης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ἀσπὶς χρυσοῦ – τάλαντα ἀργυρίου | N.E.: παράθυρα αλουμινίου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3331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του περιεχομένου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ὁ ὄχλος τῶν στρατιωτῶν – ἀγέλη δελφίνων | N.E.: αποθήκη πυρομαχικών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της ιδιότητας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ὁδὸς πολλῶν ἡμερῶν – ἔργα ἀρετῆς | N.E.: παιδί έξι ετών – ποτήρι του νερού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5268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της αξίας ή του τιμήματος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92763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Δηλώνει την υλική ή ηθική αξία του όρου που προσδιορίζει.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437215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Παράδειγμα (Αρχαία Ελληνικά)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4281964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Κατέλιπε πέντε ταλάντων οὐσίαν. (περιουσία)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696783"/>
            <a:ext cx="37938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Παράδειγμα (Νέα Ελληνικά)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1872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Αγόρασε εισιτήριο εξήντα λεπτών. Eίναι άνθρωπος κύρους.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7786"/>
            <a:ext cx="81116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ΠΡΟΣΟΧΗ! Διάκριση γενικών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540" y="2500193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239488" y="2727008"/>
            <a:ext cx="31228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κατηγορηματική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217426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Τὸ ἱερὸν ἔστω Διός. [γεν. κατηγορηματική κτητική] - Δηλώνει σε ποιον ανήκει κάτι μετά από συνδετικό ρήμα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540" y="3861078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27143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κτητική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93790" y="4578310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Διὸς βωμὸν ἱδρύσατο. [γεν. κτητική] - Δηλώνει τον κάτοχο/ιδιοκτήτη και προσδιορίζει άμεσα το ουσιαστικό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540" y="5221962"/>
            <a:ext cx="1134070" cy="16698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527143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Νέα Ελληνικά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93790" y="5939195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Το παιδί είναι της Μαρίας. [κατηγορηματική] ≠ Το παιδί της Μαρίας κλαίει. [κτητική] - Παρατηρήστε τη διαφορετική συντακτική λειτουργία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25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της αιτίας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455093" y="3031688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Προσδιορίζει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437096"/>
            <a:ext cx="681930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Επίθετα ή ουσιαστικά δικανικής σημασίας, όπως αἴτιος, ἀναίτιος (αθώος), ἔνοχος, ὑπαίτιος, ὑπεύθυνος, ὑπόδικος, ἀγών (δίκη), αἰτία (κατηγορία), γραφὴ (έγγραφη καταγγελία), δίκη κ.τ.ό.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6432233" y="5455682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Παραδείγματα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173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γραφὴ ὕβρεως – δίκη κλοπῆς | N.E.: Κρίθηκε ένοχος φόνου. Τον συνεπήρε η χαρά της επιτυχίας.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02178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υποκειμενική και αντικειμενική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υποκειμενική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Διὰ τάχους ἡ νίκη τῶν Ἀθηναίων ἐγίγνετο. [ἐνίκησαν οἱ Ἀθηναῖοι] | N.E.:H δύση του ήλιου τον μάγεψε.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αντικειμενική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Διδάσκαλος τῶν παίδων ἐγένετο. [διδάσκει τοὺς παῖδας] | N.E.: Κάνει έλεγχο τιμών. [ελέγχει τις τιμές]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συγκριτική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968693" y="3031688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437096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Δηλώνει το πρόσωπο με το οποίο συγκρίνεται ένα άλλο όμοιό του, αποτελώντας τον β' όρο της σύγκρισης αυτής.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4837509" y="3031688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46678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Παράδειγμα (Αρχαία Ελληνικά)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79142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Πρότερος τοῦ λοχαγοῦ ἐπορεύετο.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3357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946428" y="5818584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33574"/>
            <a:ext cx="37938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Παράδειγμα (Νέα Ελληνικά)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2399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Παίρνει μισθό διπλάσιο του περσινού.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106003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συγκριτική με υπερθετικό βαθμό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συγκριτική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Ναυμαχία γὰρ αὕτη μεγίστη δὴ τῶν πρὸ αὑτῆς γεγένηται.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Γενική διαιρετική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Σαγγάριος μέγιστός ἐστι τῶν ἐν Βιθυνίᾳ ποταμῶν.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640</Words>
  <Application>Microsoft Office PowerPoint</Application>
  <PresentationFormat>Προσαρμογή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Gelasio Bold</vt:lpstr>
      <vt:lpstr>Calibri</vt:lpstr>
      <vt:lpstr>Gelasio Semi Bold</vt:lpstr>
      <vt:lpstr>Gelasio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Vasilis Varsamopoulos</cp:lastModifiedBy>
  <cp:revision>2</cp:revision>
  <dcterms:created xsi:type="dcterms:W3CDTF">2025-02-18T18:10:20Z</dcterms:created>
  <dcterms:modified xsi:type="dcterms:W3CDTF">2025-02-18T18:33:33Z</dcterms:modified>
</cp:coreProperties>
</file>