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5" r:id="rId3"/>
    <p:sldId id="266" r:id="rId4"/>
    <p:sldId id="267" r:id="rId5"/>
    <p:sldId id="259" r:id="rId6"/>
    <p:sldId id="258" r:id="rId7"/>
    <p:sldId id="257" r:id="rId8"/>
    <p:sldId id="260" r:id="rId9"/>
    <p:sldId id="261" r:id="rId10"/>
    <p:sldId id="268" r:id="rId11"/>
    <p:sldId id="269" r:id="rId12"/>
    <p:sldId id="264"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60"/>
  </p:normalViewPr>
  <p:slideViewPr>
    <p:cSldViewPr snapToGrid="0">
      <p:cViewPr varScale="1">
        <p:scale>
          <a:sx n="106" d="100"/>
          <a:sy n="106" d="100"/>
        </p:scale>
        <p:origin x="-66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7482A-420B-439E-867C-9066CD65012B}" type="datetimeFigureOut">
              <a:rPr lang="el-GR" smtClean="0"/>
              <a:pPr/>
              <a:t>9/5/2026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409CD-C992-40D1-B9D6-DBEDAED7B5FC}" type="slidenum">
              <a:rPr lang="el-GR" smtClean="0"/>
              <a:pPr/>
              <a:t>‹#›</a:t>
            </a:fld>
            <a:endParaRPr lang="el-GR"/>
          </a:p>
        </p:txBody>
      </p:sp>
    </p:spTree>
    <p:extLst>
      <p:ext uri="{BB962C8B-B14F-4D97-AF65-F5344CB8AC3E}">
        <p14:creationId xmlns:p14="http://schemas.microsoft.com/office/powerpoint/2010/main" xmlns="" val="2911142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14409CD-C992-40D1-B9D6-DBEDAED7B5FC}" type="slidenum">
              <a:rPr lang="el-GR" smtClean="0"/>
              <a:pPr/>
              <a:t>1</a:t>
            </a:fld>
            <a:endParaRPr lang="el-GR"/>
          </a:p>
        </p:txBody>
      </p:sp>
    </p:spTree>
    <p:extLst>
      <p:ext uri="{BB962C8B-B14F-4D97-AF65-F5344CB8AC3E}">
        <p14:creationId xmlns:p14="http://schemas.microsoft.com/office/powerpoint/2010/main" xmlns="" val="392621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14002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9210EB-A194-4DBE-92E2-8CF6C8E15249}" type="datetimeFigureOut">
              <a:rPr lang="el-GR" smtClean="0"/>
              <a:pPr/>
              <a:t>9/5/2026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63617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281284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820CA-50CA-4A25-AB7A-A36449ABC2F8}" type="slidenum">
              <a:rPr lang="el-GR" smtClean="0"/>
              <a:pPr/>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75492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215622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9210EB-A194-4DBE-92E2-8CF6C8E15249}" type="datetimeFigureOut">
              <a:rPr lang="el-GR" smtClean="0"/>
              <a:pPr/>
              <a:t>9/5/2026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730411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9210EB-A194-4DBE-92E2-8CF6C8E15249}" type="datetimeFigureOut">
              <a:rPr lang="el-GR" smtClean="0"/>
              <a:pPr/>
              <a:t>9/5/2026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3743169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3963229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426909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150545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275410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69210EB-A194-4DBE-92E2-8CF6C8E15249}" type="datetimeFigureOut">
              <a:rPr lang="el-GR" smtClean="0"/>
              <a:pPr/>
              <a:t>9/5/2026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165075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69210EB-A194-4DBE-92E2-8CF6C8E15249}" type="datetimeFigureOut">
              <a:rPr lang="el-GR" smtClean="0"/>
              <a:pPr/>
              <a:t>9/5/2026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53174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328004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175489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669210EB-A194-4DBE-92E2-8CF6C8E15249}" type="datetimeFigureOut">
              <a:rPr lang="el-GR" smtClean="0"/>
              <a:pPr/>
              <a:t>9/5/2026</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136404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9210EB-A194-4DBE-92E2-8CF6C8E15249}" type="datetimeFigureOut">
              <a:rPr lang="el-GR" smtClean="0"/>
              <a:pPr/>
              <a:t>9/5/2026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47375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69210EB-A194-4DBE-92E2-8CF6C8E15249}" type="datetimeFigureOut">
              <a:rPr lang="el-GR" smtClean="0"/>
              <a:pPr/>
              <a:t>9/5/2026</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7820CA-50CA-4A25-AB7A-A36449ABC2F8}" type="slidenum">
              <a:rPr lang="el-GR" smtClean="0"/>
              <a:pPr/>
              <a:t>‹#›</a:t>
            </a:fld>
            <a:endParaRPr lang="el-GR"/>
          </a:p>
        </p:txBody>
      </p:sp>
    </p:spTree>
    <p:extLst>
      <p:ext uri="{BB962C8B-B14F-4D97-AF65-F5344CB8AC3E}">
        <p14:creationId xmlns:p14="http://schemas.microsoft.com/office/powerpoint/2010/main" xmlns="" val="8908785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F4623B3-6358-DCE0-E145-27F71C9FBF4D}"/>
              </a:ext>
            </a:extLst>
          </p:cNvPr>
          <p:cNvSpPr>
            <a:spLocks noGrp="1"/>
          </p:cNvSpPr>
          <p:nvPr>
            <p:ph type="ctrTitle"/>
          </p:nvPr>
        </p:nvSpPr>
        <p:spPr>
          <a:xfrm>
            <a:off x="0" y="838200"/>
            <a:ext cx="9144000" cy="2387600"/>
          </a:xfrm>
        </p:spPr>
        <p:txBody>
          <a:bodyPr>
            <a:normAutofit fontScale="90000"/>
          </a:bodyPr>
          <a:lstStyle/>
          <a:p>
            <a:pPr algn="l"/>
            <a:r>
              <a:rPr lang="el-GR" b="1" dirty="0">
                <a:solidFill>
                  <a:srgbClr val="FF0000"/>
                </a:solidFill>
              </a:rPr>
              <a:t>Ασφάλεια </a:t>
            </a:r>
            <a:br>
              <a:rPr lang="el-GR" b="1" dirty="0">
                <a:solidFill>
                  <a:srgbClr val="FF0000"/>
                </a:solidFill>
              </a:rPr>
            </a:br>
            <a:r>
              <a:rPr lang="el-GR" b="1" dirty="0">
                <a:solidFill>
                  <a:schemeClr val="accent2"/>
                </a:solidFill>
              </a:rPr>
              <a:t>στον </a:t>
            </a:r>
            <a:r>
              <a:rPr lang="el-GR" b="1" dirty="0">
                <a:solidFill>
                  <a:srgbClr val="FF0000"/>
                </a:solidFill>
              </a:rPr>
              <a:t/>
            </a:r>
            <a:br>
              <a:rPr lang="el-GR" b="1" dirty="0">
                <a:solidFill>
                  <a:srgbClr val="FF0000"/>
                </a:solidFill>
              </a:rPr>
            </a:br>
            <a:r>
              <a:rPr lang="el-GR" b="1" dirty="0">
                <a:solidFill>
                  <a:srgbClr val="00B050"/>
                </a:solidFill>
              </a:rPr>
              <a:t>δρόμο</a:t>
            </a:r>
          </a:p>
        </p:txBody>
      </p:sp>
      <p:sp>
        <p:nvSpPr>
          <p:cNvPr id="3" name="Υπότιτλος 2">
            <a:extLst>
              <a:ext uri="{FF2B5EF4-FFF2-40B4-BE49-F238E27FC236}">
                <a16:creationId xmlns:a16="http://schemas.microsoft.com/office/drawing/2014/main" xmlns="" id="{32A7B219-43E6-41D6-7423-1B36B1C859B7}"/>
              </a:ext>
            </a:extLst>
          </p:cNvPr>
          <p:cNvSpPr>
            <a:spLocks noGrp="1"/>
          </p:cNvSpPr>
          <p:nvPr>
            <p:ph type="subTitle" idx="1"/>
          </p:nvPr>
        </p:nvSpPr>
        <p:spPr>
          <a:xfrm>
            <a:off x="361950" y="4279899"/>
            <a:ext cx="6515100" cy="2473326"/>
          </a:xfrm>
        </p:spPr>
        <p:txBody>
          <a:bodyPr>
            <a:normAutofit/>
          </a:bodyPr>
          <a:lstStyle/>
          <a:p>
            <a:r>
              <a:rPr lang="el-GR" b="1" i="1" dirty="0" smtClean="0"/>
              <a:t>ΒασιλΑκοΣ ΠαναγΙΩτηΣ</a:t>
            </a:r>
            <a:endParaRPr lang="el-GR" b="1" i="1" dirty="0"/>
          </a:p>
          <a:p>
            <a:r>
              <a:rPr lang="el-GR" b="1" i="1" dirty="0"/>
              <a:t>&amp;</a:t>
            </a:r>
          </a:p>
          <a:p>
            <a:r>
              <a:rPr lang="el-GR" b="1" i="1" dirty="0" smtClean="0"/>
              <a:t>ΚαφΟπουλοΣ ΑλΕξανδροΣ</a:t>
            </a:r>
            <a:endParaRPr lang="en-GB" b="1" i="1" dirty="0"/>
          </a:p>
          <a:p>
            <a:r>
              <a:rPr lang="en-GB" b="1" i="1" dirty="0"/>
              <a:t>&amp;</a:t>
            </a:r>
          </a:p>
          <a:p>
            <a:r>
              <a:rPr lang="el-GR" b="1" i="1" dirty="0"/>
              <a:t>ΚΡΕΜΜΥΔΑΣ ΓΙΩΡΓΟΣ</a:t>
            </a:r>
          </a:p>
        </p:txBody>
      </p:sp>
      <p:sp>
        <p:nvSpPr>
          <p:cNvPr id="4" name="AutoShape 8" descr="Generated image">
            <a:extLst>
              <a:ext uri="{FF2B5EF4-FFF2-40B4-BE49-F238E27FC236}">
                <a16:creationId xmlns:a16="http://schemas.microsoft.com/office/drawing/2014/main" xmlns="" id="{A887F5AD-66B4-EA6B-F106-0D6BC09ED1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10" descr="Generated image">
            <a:extLst>
              <a:ext uri="{FF2B5EF4-FFF2-40B4-BE49-F238E27FC236}">
                <a16:creationId xmlns:a16="http://schemas.microsoft.com/office/drawing/2014/main" xmlns="" id="{8DC1ACBF-2DA1-B8D4-C827-72211E97C824}"/>
              </a:ext>
            </a:extLst>
          </p:cNvPr>
          <p:cNvSpPr>
            <a:spLocks noChangeAspect="1" noChangeArrowheads="1"/>
          </p:cNvSpPr>
          <p:nvPr/>
        </p:nvSpPr>
        <p:spPr bwMode="auto">
          <a:xfrm>
            <a:off x="6096000" y="3429000"/>
            <a:ext cx="2705100" cy="27051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12" descr="Generated image">
            <a:extLst>
              <a:ext uri="{FF2B5EF4-FFF2-40B4-BE49-F238E27FC236}">
                <a16:creationId xmlns:a16="http://schemas.microsoft.com/office/drawing/2014/main" xmlns="" id="{D0BC8846-2AB8-27F9-11CC-A6A19460A193}"/>
              </a:ext>
            </a:extLst>
          </p:cNvPr>
          <p:cNvSpPr>
            <a:spLocks noChangeAspect="1" noChangeArrowheads="1"/>
          </p:cNvSpPr>
          <p:nvPr/>
        </p:nvSpPr>
        <p:spPr bwMode="auto">
          <a:xfrm>
            <a:off x="4419600" y="46291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 name="Εικόνα 9">
            <a:extLst>
              <a:ext uri="{FF2B5EF4-FFF2-40B4-BE49-F238E27FC236}">
                <a16:creationId xmlns:a16="http://schemas.microsoft.com/office/drawing/2014/main" xmlns="" id="{1E571F57-9EAB-467E-F820-A27208AF888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3100" y="2387600"/>
            <a:ext cx="2546350" cy="2546350"/>
          </a:xfrm>
          <a:prstGeom prst="rect">
            <a:avLst/>
          </a:prstGeom>
        </p:spPr>
      </p:pic>
      <p:pic>
        <p:nvPicPr>
          <p:cNvPr id="15" name="Εικόνα 14">
            <a:extLst>
              <a:ext uri="{FF2B5EF4-FFF2-40B4-BE49-F238E27FC236}">
                <a16:creationId xmlns:a16="http://schemas.microsoft.com/office/drawing/2014/main" xmlns="" id="{17682388-4334-27DB-12F8-25A952577A8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59487" y="379413"/>
            <a:ext cx="2778125" cy="2778125"/>
          </a:xfrm>
          <a:prstGeom prst="rect">
            <a:avLst/>
          </a:prstGeom>
        </p:spPr>
      </p:pic>
    </p:spTree>
    <p:extLst>
      <p:ext uri="{BB962C8B-B14F-4D97-AF65-F5344CB8AC3E}">
        <p14:creationId xmlns:p14="http://schemas.microsoft.com/office/powerpoint/2010/main" xmlns="" val="21498349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44431E-575D-4F58-05F4-67B7EFAFAB4C}"/>
              </a:ext>
            </a:extLst>
          </p:cNvPr>
          <p:cNvSpPr>
            <a:spLocks noGrp="1"/>
          </p:cNvSpPr>
          <p:nvPr>
            <p:ph type="title"/>
          </p:nvPr>
        </p:nvSpPr>
        <p:spPr>
          <a:xfrm>
            <a:off x="84136" y="147918"/>
            <a:ext cx="9404723" cy="1400530"/>
          </a:xfrm>
        </p:spPr>
        <p:txBody>
          <a:bodyPr/>
          <a:lstStyle/>
          <a:p>
            <a:r>
              <a:rPr lang="el-GR" b="1" dirty="0">
                <a:solidFill>
                  <a:srgbClr val="FFFF00"/>
                </a:solidFill>
              </a:rPr>
              <a:t>Κίνδυνος φθαρμένων ελαστικών και βρεγμένων δρόμων</a:t>
            </a:r>
          </a:p>
        </p:txBody>
      </p:sp>
      <p:sp>
        <p:nvSpPr>
          <p:cNvPr id="3" name="Θέση περιεχομένου 2">
            <a:extLst>
              <a:ext uri="{FF2B5EF4-FFF2-40B4-BE49-F238E27FC236}">
                <a16:creationId xmlns:a16="http://schemas.microsoft.com/office/drawing/2014/main" xmlns="" id="{EBD8227B-83A7-A44E-E12A-D447BD46A2CB}"/>
              </a:ext>
            </a:extLst>
          </p:cNvPr>
          <p:cNvSpPr>
            <a:spLocks noGrp="1"/>
          </p:cNvSpPr>
          <p:nvPr>
            <p:ph idx="1"/>
          </p:nvPr>
        </p:nvSpPr>
        <p:spPr>
          <a:xfrm>
            <a:off x="150812" y="1862418"/>
            <a:ext cx="8946541" cy="4847664"/>
          </a:xfrm>
        </p:spPr>
        <p:txBody>
          <a:bodyPr>
            <a:normAutofit fontScale="92500" lnSpcReduction="20000"/>
          </a:bodyPr>
          <a:lstStyle/>
          <a:p>
            <a:r>
              <a:rPr lang="el-GR" b="1" dirty="0"/>
              <a:t>Τα φθαρμένα ελαστικά σε βρεγμένο οδόστρωμα συνδυάζουν δύο παράγοντες που μειώνουν δραματικά την ασφάλεια, καθιστώντας την οδήγηση εξαιρετικά επικίνδυνη. Οι κύριοι λόγοι είναι η απώλεια πρόσφυσης, η </a:t>
            </a:r>
            <a:r>
              <a:rPr lang="el-GR" b="1" dirty="0" err="1"/>
              <a:t>υδρολίσθηση</a:t>
            </a:r>
            <a:r>
              <a:rPr lang="el-GR" b="1" dirty="0"/>
              <a:t> και η αύξηση της απόστασης φρεναρίσματος. </a:t>
            </a:r>
          </a:p>
          <a:p>
            <a:r>
              <a:rPr lang="el-GR" b="1" dirty="0" err="1"/>
              <a:t>Υδρολίσθηση</a:t>
            </a:r>
            <a:r>
              <a:rPr lang="el-GR" b="1" dirty="0"/>
              <a:t> : Αυτός είναι ο σημαντικότερος κίνδυνος. Τα πέλματα των ελαστικών (οι αυλακώσεις) είναι σχεδιασμένα να απομακρύνουν το νερό κάτω από το λάστιχο. Όταν τα λάστιχα είναι φθαρμένα, δεν μπορούν να διώξουν αποτελεσματικά το νερό, με αποτέλεσμα το ελαστικό να "επιπλέει" πάνω στο στρώμα του νερού και να χάνεται πλήρως ο έλεγχος του τιμονιού και των φρένων.</a:t>
            </a:r>
          </a:p>
          <a:p>
            <a:r>
              <a:rPr lang="el-GR" dirty="0"/>
              <a:t>Σημαντικά αυξημένη απόσταση φρεναρίσματος: Σε βρεγμένο δρόμο, τα φθαρμένα ελαστικά χρειάζονται πολύ μεγαλύτερη απόσταση για να σταματήσουν το όχημα σε σύγκριση με καινούργια ελαστικά. Μελέτες έχουν δείξει ότι η απόσταση </a:t>
            </a:r>
            <a:r>
              <a:rPr lang="el-GR" dirty="0" err="1"/>
              <a:t>φρεναρίσ</a:t>
            </a:r>
            <a:endParaRPr lang="el-GR" dirty="0"/>
          </a:p>
          <a:p>
            <a:pPr>
              <a:buNone/>
            </a:pPr>
            <a:r>
              <a:rPr lang="el-GR" dirty="0"/>
              <a:t/>
            </a:r>
            <a:br>
              <a:rPr lang="el-GR" dirty="0"/>
            </a:br>
            <a:endParaRPr lang="el-GR" b="1" dirty="0"/>
          </a:p>
        </p:txBody>
      </p:sp>
      <p:pic>
        <p:nvPicPr>
          <p:cNvPr id="4098" name="Picture 2" descr="Φθαρμένα ελαστικά και χωρίς ΚΤΕΟ - ΕΦΗΜΕΡΙΔΑ ΘΑΡΡΟΣ">
            <a:extLst>
              <a:ext uri="{FF2B5EF4-FFF2-40B4-BE49-F238E27FC236}">
                <a16:creationId xmlns:a16="http://schemas.microsoft.com/office/drawing/2014/main" xmlns="" id="{E01367CC-7BA8-FFA9-2054-0962E86D472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97353" y="4648201"/>
            <a:ext cx="3081867" cy="198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536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ED64897-AB63-7327-3AC0-854AA6F3350D}"/>
              </a:ext>
            </a:extLst>
          </p:cNvPr>
          <p:cNvSpPr>
            <a:spLocks noGrp="1"/>
          </p:cNvSpPr>
          <p:nvPr>
            <p:ph type="title"/>
          </p:nvPr>
        </p:nvSpPr>
        <p:spPr>
          <a:xfrm>
            <a:off x="0" y="128868"/>
            <a:ext cx="9404723" cy="1400530"/>
          </a:xfrm>
        </p:spPr>
        <p:txBody>
          <a:bodyPr/>
          <a:lstStyle/>
          <a:p>
            <a:r>
              <a:rPr lang="el-GR" b="1" dirty="0" smtClean="0"/>
              <a:t> </a:t>
            </a:r>
            <a:r>
              <a:rPr lang="el-GR" b="1" dirty="0" smtClean="0">
                <a:solidFill>
                  <a:srgbClr val="FFFF00"/>
                </a:solidFill>
              </a:rPr>
              <a:t>Αλκοόλ </a:t>
            </a:r>
            <a:r>
              <a:rPr lang="el-GR" b="1" dirty="0">
                <a:solidFill>
                  <a:srgbClr val="FFFF00"/>
                </a:solidFill>
              </a:rPr>
              <a:t>εν ώρα οδήγησης</a:t>
            </a:r>
          </a:p>
        </p:txBody>
      </p:sp>
      <p:sp>
        <p:nvSpPr>
          <p:cNvPr id="3" name="Θέση περιεχομένου 2">
            <a:extLst>
              <a:ext uri="{FF2B5EF4-FFF2-40B4-BE49-F238E27FC236}">
                <a16:creationId xmlns:a16="http://schemas.microsoft.com/office/drawing/2014/main" xmlns="" id="{2E3FAAFC-564E-021D-F292-73D4CC596841}"/>
              </a:ext>
            </a:extLst>
          </p:cNvPr>
          <p:cNvSpPr>
            <a:spLocks noGrp="1"/>
          </p:cNvSpPr>
          <p:nvPr>
            <p:ph idx="1"/>
          </p:nvPr>
        </p:nvSpPr>
        <p:spPr>
          <a:xfrm>
            <a:off x="1" y="1181100"/>
            <a:ext cx="8896350" cy="5676899"/>
          </a:xfrm>
        </p:spPr>
        <p:txBody>
          <a:bodyPr>
            <a:normAutofit fontScale="85000" lnSpcReduction="10000"/>
          </a:bodyPr>
          <a:lstStyle/>
          <a:p>
            <a:r>
              <a:rPr lang="el-GR" b="1" dirty="0"/>
              <a:t>Η χρήση αλκοόλ από τον οδηγό αποτελεί έναν από τους κύριους παράγοντες πρόκλησης σοβαρών τροχαίων ατυχημάτων, καθώς επηρεάζει αρνητικά τις ικανότητες που είναι απαραίτητες για την ασφαλή οδήγηση. </a:t>
            </a:r>
          </a:p>
          <a:p>
            <a:r>
              <a:rPr lang="el-GR" b="1" dirty="0"/>
              <a:t>Οι κυριότεροι κίνδυνοι περιλαμβάνουν: </a:t>
            </a:r>
          </a:p>
          <a:p>
            <a:r>
              <a:rPr lang="el-GR" b="1" dirty="0"/>
              <a:t>Μείωση αντανακλαστικών και ικανότητας αντίδρασης: Το αλκοόλ επιβραδύνει τον χρόνο αντίδρασης του οδηγού, καθιστώντας δυσκολότερο τον χειρισμό σε επείγουσες καταστάσεις. </a:t>
            </a:r>
          </a:p>
          <a:p>
            <a:r>
              <a:rPr lang="el-GR" b="1" dirty="0"/>
              <a:t>Διαταραχή της όρασης και της αντίληψης: Προκαλείται μειωμένη οπτική οξύτητα, δυσκολία στην εκτίμηση αποστάσεων, ζαλάδα και θολή όραση. </a:t>
            </a:r>
          </a:p>
          <a:p>
            <a:r>
              <a:rPr lang="el-GR" b="1" dirty="0"/>
              <a:t>Ψευδαίσθηση ικανότητας και ριψοκίνδυνη συμπεριφορά: Ο οδηγός γίνεται υπερβολικά σίγουρος, υποτιμά τους κινδύνους και τείνει να αναπτύσσει υψηλές ταχύτητες. </a:t>
            </a:r>
          </a:p>
          <a:p>
            <a:r>
              <a:rPr lang="el-GR" b="1" dirty="0"/>
              <a:t>Μείωση της συγκέντρωσης: Προκαλείται υπνηλία, σύγχυση και απώλεια μνήμης, που αποσπούν την προσοχή από τον δρόμο. </a:t>
            </a:r>
            <a:br>
              <a:rPr lang="el-GR" b="1" dirty="0"/>
            </a:br>
            <a:r>
              <a:rPr lang="el-GR" b="1" dirty="0"/>
              <a:t/>
            </a:r>
            <a:br>
              <a:rPr lang="el-GR" b="1" dirty="0"/>
            </a:br>
            <a:r>
              <a:rPr lang="el-GR" b="1" dirty="0"/>
              <a:t>Ποινικές και διοικητικές </a:t>
            </a:r>
            <a:r>
              <a:rPr lang="el-GR" b="1" dirty="0" smtClean="0"/>
              <a:t>κυρώσεις</a:t>
            </a:r>
            <a:endParaRPr lang="el-GR" b="1" dirty="0"/>
          </a:p>
          <a:p>
            <a:pPr marL="0" indent="0">
              <a:buNone/>
            </a:pPr>
            <a:endParaRPr lang="el-GR" b="1" dirty="0"/>
          </a:p>
          <a:p>
            <a:pPr marL="0" indent="0">
              <a:buNone/>
            </a:pPr>
            <a:r>
              <a:rPr lang="el-GR" dirty="0"/>
              <a:t/>
            </a:r>
            <a:br>
              <a:rPr lang="el-GR" dirty="0"/>
            </a:br>
            <a:endParaRPr lang="el-GR" dirty="0"/>
          </a:p>
        </p:txBody>
      </p:sp>
      <p:pic>
        <p:nvPicPr>
          <p:cNvPr id="5122" name="Picture 2" descr="Πόση ώρα διατηρείται το αλκοόλ στον ανθρώπινο οργανισμό - Πότε ...">
            <a:extLst>
              <a:ext uri="{FF2B5EF4-FFF2-40B4-BE49-F238E27FC236}">
                <a16:creationId xmlns:a16="http://schemas.microsoft.com/office/drawing/2014/main" xmlns="" id="{1B121D88-A272-528F-C50F-E1FC6882508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44516" y="4143375"/>
            <a:ext cx="2861733" cy="16097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Σχολές Οδηγών ΖΩΓΡΑΦΟΣ | 0% Αλκοόλ – 0% Ψυχοτρόπες ουσίες">
            <a:extLst>
              <a:ext uri="{FF2B5EF4-FFF2-40B4-BE49-F238E27FC236}">
                <a16:creationId xmlns:a16="http://schemas.microsoft.com/office/drawing/2014/main" xmlns="" id="{8E94DA02-E31F-6C03-B8B8-889AC04A2C0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56722" y="1529398"/>
            <a:ext cx="2749527" cy="2171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71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611F877-6206-4AF3-1076-5F106FAEA900}"/>
              </a:ext>
            </a:extLst>
          </p:cNvPr>
          <p:cNvSpPr>
            <a:spLocks noGrp="1"/>
          </p:cNvSpPr>
          <p:nvPr>
            <p:ph idx="1"/>
          </p:nvPr>
        </p:nvSpPr>
        <p:spPr>
          <a:xfrm>
            <a:off x="619126" y="1047751"/>
            <a:ext cx="9906978" cy="6391274"/>
          </a:xfrm>
        </p:spPr>
        <p:txBody>
          <a:bodyPr>
            <a:normAutofit/>
          </a:bodyPr>
          <a:lstStyle/>
          <a:p>
            <a:pPr marL="0" indent="0">
              <a:buNone/>
            </a:pPr>
            <a:r>
              <a:rPr lang="el-GR" sz="2800" b="1" dirty="0">
                <a:latin typeface="Arial Black" panose="020B0A04020102020204" pitchFamily="34" charset="0"/>
              </a:rPr>
              <a:t>Σημαντικός επίσης παράγοντας για την μείωση τόσο των τροχαίων ατυχημάτων όσο και των δυστυχημάτων είναι η σωστή κυκλοφοριακή αγωγή οδηγών και πεζών ώστε να είναι </a:t>
            </a:r>
            <a:r>
              <a:rPr lang="el-GR" sz="2800" b="1" dirty="0" smtClean="0">
                <a:latin typeface="Arial Black" panose="020B0A04020102020204" pitchFamily="34" charset="0"/>
              </a:rPr>
              <a:t>υπαρκτή η </a:t>
            </a:r>
            <a:r>
              <a:rPr lang="el-GR" sz="2800" b="1" dirty="0">
                <a:latin typeface="Arial Black" panose="020B0A04020102020204" pitchFamily="34" charset="0"/>
              </a:rPr>
              <a:t>ασφάλεια στους δρόμους (και τα πεζοδρόμια) !!!!</a:t>
            </a:r>
          </a:p>
          <a:p>
            <a:pPr marL="0" indent="0">
              <a:buNone/>
            </a:pPr>
            <a:endParaRPr lang="el-GR" sz="2800" b="1" dirty="0">
              <a:latin typeface="Arial Black" panose="020B0A04020102020204" pitchFamily="34" charset="0"/>
            </a:endParaRPr>
          </a:p>
          <a:p>
            <a:pPr marL="0" indent="0">
              <a:buNone/>
            </a:pPr>
            <a:endParaRPr lang="el-GR" sz="2800" b="1" dirty="0">
              <a:latin typeface="Arial Black" panose="020B0A04020102020204" pitchFamily="34" charset="0"/>
            </a:endParaRPr>
          </a:p>
          <a:p>
            <a:pPr marL="0" indent="0">
              <a:buNone/>
            </a:pPr>
            <a:r>
              <a:rPr lang="el-GR" sz="2800" b="1" i="1" u="sng" dirty="0">
                <a:solidFill>
                  <a:schemeClr val="bg1">
                    <a:lumMod val="95000"/>
                    <a:lumOff val="5000"/>
                  </a:schemeClr>
                </a:solidFill>
                <a:latin typeface="Arial Black" panose="020B0A04020102020204" pitchFamily="34" charset="0"/>
              </a:rPr>
              <a:t>Τέλος Παρουσίασης </a:t>
            </a:r>
          </a:p>
          <a:p>
            <a:pPr marL="0" indent="0">
              <a:buNone/>
            </a:pPr>
            <a:r>
              <a:rPr lang="el-GR" sz="2800" b="1" i="1" u="sng" dirty="0">
                <a:solidFill>
                  <a:schemeClr val="bg1">
                    <a:lumMod val="95000"/>
                    <a:lumOff val="5000"/>
                  </a:schemeClr>
                </a:solidFill>
                <a:latin typeface="Arial Black" panose="020B0A04020102020204" pitchFamily="34" charset="0"/>
              </a:rPr>
              <a:t>Σας Ευχαριστούμε</a:t>
            </a:r>
          </a:p>
          <a:p>
            <a:pPr marL="0" indent="0">
              <a:buNone/>
            </a:pPr>
            <a:r>
              <a:rPr lang="el-GR" sz="2800" b="1" i="1" u="sng" dirty="0">
                <a:solidFill>
                  <a:schemeClr val="bg1">
                    <a:lumMod val="95000"/>
                    <a:lumOff val="5000"/>
                  </a:schemeClr>
                </a:solidFill>
                <a:latin typeface="Arial Black" panose="020B0A04020102020204" pitchFamily="34" charset="0"/>
              </a:rPr>
              <a:t>Για τον χρόνο σας  </a:t>
            </a:r>
          </a:p>
        </p:txBody>
      </p:sp>
    </p:spTree>
    <p:extLst>
      <p:ext uri="{BB962C8B-B14F-4D97-AF65-F5344CB8AC3E}">
        <p14:creationId xmlns:p14="http://schemas.microsoft.com/office/powerpoint/2010/main" xmlns="" val="40637882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err="1">
                <a:solidFill>
                  <a:srgbClr val="FFFF00"/>
                </a:solidFill>
              </a:rPr>
              <a:t>Συμ</a:t>
            </a:r>
            <a:r>
              <a:rPr b="1" dirty="0">
                <a:solidFill>
                  <a:srgbClr val="FFFF00"/>
                </a:solidFill>
              </a:rPr>
              <a:t>βουλές</a:t>
            </a:r>
            <a:r>
              <a:rPr dirty="0">
                <a:solidFill>
                  <a:srgbClr val="FFFF00"/>
                </a:solidFill>
              </a:rPr>
              <a:t> </a:t>
            </a:r>
            <a:r>
              <a:rPr b="1" dirty="0">
                <a:solidFill>
                  <a:srgbClr val="FFFF00"/>
                </a:solidFill>
              </a:rPr>
              <a:t>Οδήγησης</a:t>
            </a:r>
          </a:p>
        </p:txBody>
      </p:sp>
      <p:sp>
        <p:nvSpPr>
          <p:cNvPr id="3" name="Content Placeholder 2"/>
          <p:cNvSpPr>
            <a:spLocks noGrp="1"/>
          </p:cNvSpPr>
          <p:nvPr>
            <p:ph idx="1"/>
          </p:nvPr>
        </p:nvSpPr>
        <p:spPr>
          <a:xfrm>
            <a:off x="-1" y="1457179"/>
            <a:ext cx="11770659" cy="4195481"/>
          </a:xfrm>
        </p:spPr>
        <p:txBody>
          <a:bodyPr>
            <a:normAutofit fontScale="77500" lnSpcReduction="20000"/>
          </a:bodyPr>
          <a:lstStyle/>
          <a:p>
            <a:r>
              <a:rPr sz="3600" smtClean="0"/>
              <a:t>Τ</a:t>
            </a:r>
            <a:r>
              <a:rPr lang="el-GR" sz="3600" dirty="0" err="1" smtClean="0"/>
              <a:t>ηρούμε</a:t>
            </a:r>
            <a:r>
              <a:rPr lang="el-GR" sz="3600" dirty="0" smtClean="0"/>
              <a:t> τα όρια ταχύτητας και τον </a:t>
            </a:r>
            <a:r>
              <a:rPr lang="el-GR" sz="3600" dirty="0" smtClean="0"/>
              <a:t>Κ</a:t>
            </a:r>
            <a:r>
              <a:rPr lang="el-GR" sz="3600" dirty="0" smtClean="0"/>
              <a:t>ώδικα Οδικής Κυκλοφορίας</a:t>
            </a:r>
            <a:endParaRPr sz="3600" dirty="0"/>
          </a:p>
          <a:p>
            <a:r>
              <a:rPr lang="el-GR" sz="3600" dirty="0" smtClean="0"/>
              <a:t>Κρατάμε ασφαλείς αποστάσεις </a:t>
            </a:r>
            <a:r>
              <a:rPr lang="el-GR" sz="3600" dirty="0" smtClean="0"/>
              <a:t>α</a:t>
            </a:r>
            <a:r>
              <a:rPr sz="3600" smtClean="0"/>
              <a:t>ποστάσεις</a:t>
            </a:r>
            <a:r>
              <a:rPr lang="el-GR" sz="3600" dirty="0" smtClean="0"/>
              <a:t> από τα άλλα οχήματα</a:t>
            </a:r>
            <a:endParaRPr sz="3600" dirty="0"/>
          </a:p>
          <a:p>
            <a:r>
              <a:rPr lang="el-GR" sz="3600" dirty="0" smtClean="0"/>
              <a:t>Οδηγούμε με ηρεμία, προσοχή και συγκέντρωση</a:t>
            </a:r>
          </a:p>
          <a:p>
            <a:r>
              <a:rPr lang="el-GR" sz="3600" dirty="0" smtClean="0"/>
              <a:t>Δε χρησιμοποιούμε το κινητό τηλέφωνο όταν οδηγούμε</a:t>
            </a:r>
          </a:p>
          <a:p>
            <a:r>
              <a:rPr lang="el-GR" sz="3600" dirty="0" smtClean="0"/>
              <a:t>Διατηρούμε σε καλή κατάσταση το αυτοκίνητο και ελέγχουμε συχνά τα φρένα, τα φώτα, τα λάστιχα και τα υγρά του αυτοκινήτου</a:t>
            </a:r>
          </a:p>
          <a:p>
            <a:r>
              <a:rPr lang="el-GR" sz="3600" dirty="0" smtClean="0"/>
              <a:t>Δείχνουμε υπομονή και σεβασμό στους άλλους οδηγούς και στους πεζούς</a:t>
            </a:r>
            <a:endParaRPr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9260B9B-5440-1915-DD83-CC943DA05BFF}"/>
              </a:ext>
            </a:extLst>
          </p:cNvPr>
          <p:cNvSpPr>
            <a:spLocks noGrp="1"/>
          </p:cNvSpPr>
          <p:nvPr>
            <p:ph type="title"/>
          </p:nvPr>
        </p:nvSpPr>
        <p:spPr>
          <a:xfrm>
            <a:off x="0" y="0"/>
            <a:ext cx="8412164" cy="1400530"/>
          </a:xfrm>
        </p:spPr>
        <p:txBody>
          <a:bodyPr/>
          <a:lstStyle/>
          <a:p>
            <a:r>
              <a:rPr lang="el-GR" b="1" dirty="0"/>
              <a:t>Κώδικας Οδικής κυκλοφορία</a:t>
            </a:r>
          </a:p>
        </p:txBody>
      </p:sp>
      <p:sp>
        <p:nvSpPr>
          <p:cNvPr id="3" name="Θέση περιεχομένου 2">
            <a:extLst>
              <a:ext uri="{FF2B5EF4-FFF2-40B4-BE49-F238E27FC236}">
                <a16:creationId xmlns:a16="http://schemas.microsoft.com/office/drawing/2014/main" xmlns="" id="{D865253A-9807-6848-551C-4FB506CFF5FF}"/>
              </a:ext>
            </a:extLst>
          </p:cNvPr>
          <p:cNvSpPr>
            <a:spLocks noGrp="1"/>
          </p:cNvSpPr>
          <p:nvPr>
            <p:ph idx="1"/>
          </p:nvPr>
        </p:nvSpPr>
        <p:spPr>
          <a:xfrm>
            <a:off x="-78658" y="773803"/>
            <a:ext cx="8946541" cy="2736313"/>
          </a:xfrm>
        </p:spPr>
        <p:txBody>
          <a:bodyPr/>
          <a:lstStyle/>
          <a:p>
            <a:r>
              <a:rPr lang="el-GR" b="1" dirty="0"/>
              <a:t>Η τήρηση του Κώδικα Οδικής Κυκλοφορίας (ΚΟΚ) είναι απαραίτητη για τους εξής βασικούς λόγους: Ασφάλεια Ζωής: Ο πρωταρχικός σκοπός είναι η πρόληψη τροχαίων ατυχημάτων και η προστασία της ανθρώπινης ζωής και σωματικής ακεραιότητας, τόσο των οδηγών όσο και των πεζών. Αποφυγή Σοβαρών Κυρώσεων: Η παραβίαση του ΚΟΚ μπορεί να οδηγήσει σε αυστηρές ποινές, συμπεριλαμβανομένης της αφαίρεσης του διπλώματος οδήγησης για μεγάλα χρονικά διαστήματα</a:t>
            </a:r>
          </a:p>
        </p:txBody>
      </p:sp>
      <p:sp>
        <p:nvSpPr>
          <p:cNvPr id="7" name="TextBox 6">
            <a:extLst>
              <a:ext uri="{FF2B5EF4-FFF2-40B4-BE49-F238E27FC236}">
                <a16:creationId xmlns:a16="http://schemas.microsoft.com/office/drawing/2014/main" xmlns="" id="{23020958-D9E7-1E3E-D9B5-66824010ABC8}"/>
              </a:ext>
            </a:extLst>
          </p:cNvPr>
          <p:cNvSpPr txBox="1"/>
          <p:nvPr/>
        </p:nvSpPr>
        <p:spPr>
          <a:xfrm>
            <a:off x="353961" y="3429000"/>
            <a:ext cx="8219767" cy="2554545"/>
          </a:xfrm>
          <a:prstGeom prst="rect">
            <a:avLst/>
          </a:prstGeom>
          <a:noFill/>
        </p:spPr>
        <p:txBody>
          <a:bodyPr wrap="square">
            <a:spAutoFit/>
          </a:bodyPr>
          <a:lstStyle/>
          <a:p>
            <a:r>
              <a:rPr lang="el-GR" sz="2000" b="1" i="0" dirty="0">
                <a:solidFill>
                  <a:srgbClr val="F5F5F5"/>
                </a:solidFill>
                <a:effectLst/>
                <a:latin typeface="Segoe UI Historic" panose="020B0502040204020203" pitchFamily="34" charset="0"/>
              </a:rPr>
              <a:t>Ποινικές Ευθύνες: Σε περιπτώσεις σοβαρών παραβάσεων που θέτουν σε κίνδυνο ανθρώπινες ζωές, προβλέπονται ποινές φυλάκισης, οι οποίες μπορεί να ξεπερνούν το ένα έτος. Οδική Συμπεριφορά και Τάξη: Ο ΚΟΚ θεσπίστηκε για τη βελτίωση της </a:t>
            </a:r>
            <a:r>
              <a:rPr lang="el-GR" sz="2000" b="1" i="0" dirty="0" err="1">
                <a:solidFill>
                  <a:srgbClr val="F5F5F5"/>
                </a:solidFill>
                <a:effectLst/>
                <a:latin typeface="Segoe UI Historic" panose="020B0502040204020203" pitchFamily="34" charset="0"/>
              </a:rPr>
              <a:t>οδηγικής</a:t>
            </a:r>
            <a:r>
              <a:rPr lang="el-GR" sz="2000" b="1" i="0" dirty="0">
                <a:solidFill>
                  <a:srgbClr val="F5F5F5"/>
                </a:solidFill>
                <a:effectLst/>
                <a:latin typeface="Segoe UI Historic" panose="020B0502040204020203" pitchFamily="34" charset="0"/>
              </a:rPr>
              <a:t> συμπεριφοράς και την ομαλή διεξαγωγή της κυκλοφορίας, μειώνοντας τις σοβαρές παραβάσεις. Αποφυγή Διοικητικών Προστίμων: Ακόμα και μικρότερες παραβάσεις, όπως η μη τήρηση αποστάσεων ασφαλείας, επισύρουν χρηματικά πρόστιμα</a:t>
            </a:r>
            <a:endParaRPr lang="el-GR" sz="2000" b="1" dirty="0"/>
          </a:p>
        </p:txBody>
      </p:sp>
    </p:spTree>
    <p:extLst>
      <p:ext uri="{BB962C8B-B14F-4D97-AF65-F5344CB8AC3E}">
        <p14:creationId xmlns:p14="http://schemas.microsoft.com/office/powerpoint/2010/main" xmlns="" val="121786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7359B7C-FF74-94D4-E15F-E01DD392DD02}"/>
              </a:ext>
            </a:extLst>
          </p:cNvPr>
          <p:cNvSpPr>
            <a:spLocks noGrp="1"/>
          </p:cNvSpPr>
          <p:nvPr>
            <p:ph type="title"/>
          </p:nvPr>
        </p:nvSpPr>
        <p:spPr>
          <a:xfrm>
            <a:off x="0" y="81243"/>
            <a:ext cx="11421035" cy="1371039"/>
          </a:xfrm>
        </p:spPr>
        <p:txBody>
          <a:bodyPr/>
          <a:lstStyle/>
          <a:p>
            <a:r>
              <a:rPr lang="el-GR" b="1" dirty="0">
                <a:solidFill>
                  <a:srgbClr val="FFFF00"/>
                </a:solidFill>
              </a:rPr>
              <a:t>Η υπερβολική ταχύτητα και ο </a:t>
            </a:r>
            <a:r>
              <a:rPr lang="el-GR" b="1" dirty="0" smtClean="0">
                <a:solidFill>
                  <a:srgbClr val="FFFF00"/>
                </a:solidFill>
              </a:rPr>
              <a:t>κίνδυνός </a:t>
            </a:r>
            <a:r>
              <a:rPr lang="el-GR" b="1" dirty="0">
                <a:solidFill>
                  <a:srgbClr val="FFFF00"/>
                </a:solidFill>
              </a:rPr>
              <a:t>της</a:t>
            </a:r>
          </a:p>
        </p:txBody>
      </p:sp>
      <p:sp>
        <p:nvSpPr>
          <p:cNvPr id="3" name="Θέση περιεχομένου 2">
            <a:extLst>
              <a:ext uri="{FF2B5EF4-FFF2-40B4-BE49-F238E27FC236}">
                <a16:creationId xmlns:a16="http://schemas.microsoft.com/office/drawing/2014/main" xmlns="" id="{94B36FCE-7F06-E354-5C62-E3B7E8ECA51C}"/>
              </a:ext>
            </a:extLst>
          </p:cNvPr>
          <p:cNvSpPr>
            <a:spLocks noGrp="1"/>
          </p:cNvSpPr>
          <p:nvPr>
            <p:ph idx="1"/>
          </p:nvPr>
        </p:nvSpPr>
        <p:spPr>
          <a:xfrm>
            <a:off x="-76200" y="1481773"/>
            <a:ext cx="8946541" cy="1947227"/>
          </a:xfrm>
        </p:spPr>
        <p:txBody>
          <a:bodyPr/>
          <a:lstStyle/>
          <a:p>
            <a:r>
              <a:rPr lang="el-GR" b="1" dirty="0"/>
              <a:t>Αυξημένη Απόσταση Ακινητοποίησης: Όσο αυξάνεται η ταχύτητα, τόσο μεγαλύτερη απόσταση χρειάζεται το όχημα για να σταματήσει πλήρως. Αυτό σημαίνει ότι σε μια έκτακτη ανάγκη, ο οδηγός δεν προλαβαίνει να ακινητοποιήσει το αυτοκίνητο πριν από τη σύγκρουση. Μειωμένος Χρόνος Αντίδρασης(Ο οδηγός έχει λιγότερο χρόνο να αντιληφθεί έναν κίνδυνο και να αντιδράσει)</a:t>
            </a:r>
          </a:p>
        </p:txBody>
      </p:sp>
      <p:sp>
        <p:nvSpPr>
          <p:cNvPr id="5" name="TextBox 4">
            <a:extLst>
              <a:ext uri="{FF2B5EF4-FFF2-40B4-BE49-F238E27FC236}">
                <a16:creationId xmlns:a16="http://schemas.microsoft.com/office/drawing/2014/main" xmlns="" id="{3FBA5123-F80E-1E1B-FE40-68660DA2C522}"/>
              </a:ext>
            </a:extLst>
          </p:cNvPr>
          <p:cNvSpPr txBox="1"/>
          <p:nvPr/>
        </p:nvSpPr>
        <p:spPr>
          <a:xfrm>
            <a:off x="285749" y="3429000"/>
            <a:ext cx="8391525" cy="2723823"/>
          </a:xfrm>
          <a:prstGeom prst="rect">
            <a:avLst/>
          </a:prstGeom>
          <a:noFill/>
        </p:spPr>
        <p:txBody>
          <a:bodyPr wrap="square">
            <a:spAutoFit/>
          </a:bodyPr>
          <a:lstStyle/>
          <a:p>
            <a:r>
              <a:rPr lang="el-GR" sz="1900" b="1" i="0" dirty="0">
                <a:solidFill>
                  <a:srgbClr val="F5F5F5"/>
                </a:solidFill>
                <a:effectLst/>
                <a:latin typeface="Segoe UI Historic" panose="020B0502040204020203" pitchFamily="34" charset="0"/>
              </a:rPr>
              <a:t>Μεγαλύτερη Σφοδρότητα Σύγκρουσης: Η ενέργεια της σύγκρουσης αυξάνεται εκθετικά με την ταχύτητα, προκαλώντας καταστροφικές συνέπειες, όπως σοβαρούς εσωτερικούς τραυματισμούς ή </a:t>
            </a:r>
            <a:r>
              <a:rPr lang="el-GR" sz="1900" b="1" i="0" dirty="0" err="1">
                <a:solidFill>
                  <a:srgbClr val="F5F5F5"/>
                </a:solidFill>
                <a:effectLst/>
                <a:latin typeface="Segoe UI Historic" panose="020B0502040204020203" pitchFamily="34" charset="0"/>
              </a:rPr>
              <a:t>κρανιοεγκεφαλικές</a:t>
            </a:r>
            <a:r>
              <a:rPr lang="el-GR" sz="1900" b="1" i="0" dirty="0">
                <a:solidFill>
                  <a:srgbClr val="F5F5F5"/>
                </a:solidFill>
                <a:effectLst/>
                <a:latin typeface="Segoe UI Historic" panose="020B0502040204020203" pitchFamily="34" charset="0"/>
              </a:rPr>
              <a:t> κακώσεις. Μειωμένος Έλεγχος του Οχήματος: Στις υψηλές ταχύτητες, ο έλεγχος του αυτοκινήτου γίνεται πιο δύσκολος, ειδικά σε απότομες αλλαγές λωρίδας, στροφές ή σε κακές καιρικές συνθήκες, αυξάνοντας δραματικά την πιθανότητα εκτροπής. Μείωση Οπτικού Πεδίου: Η ταχύτητα περιορίζει την περιφερειακή όραση του οδηγού, καθιστώντας δυσκολότερο τον εντοπισμό πεζών, άλλων οχημάτων ή εμποδίων στα πλάγια. </a:t>
            </a:r>
            <a:endParaRPr lang="el-GR" sz="1900" b="1" dirty="0"/>
          </a:p>
        </p:txBody>
      </p:sp>
      <p:pic>
        <p:nvPicPr>
          <p:cNvPr id="2050" name="Picture 2" descr="Κοντέρ αυτοκινήτου: Γιατί δε θα πιάσεις ποτέ την τελική ταχύτητα που  αναγράφεται | carandmotor.gr">
            <a:extLst>
              <a:ext uri="{FF2B5EF4-FFF2-40B4-BE49-F238E27FC236}">
                <a16:creationId xmlns:a16="http://schemas.microsoft.com/office/drawing/2014/main" xmlns="" id="{1057B3FE-9F9D-BACB-DBEF-2560BFB3E21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85831" y="3534130"/>
            <a:ext cx="3606169" cy="20284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720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EE71B94-27DA-7DFC-8E07-E3D758DF5261}"/>
              </a:ext>
            </a:extLst>
          </p:cNvPr>
          <p:cNvSpPr>
            <a:spLocks noGrp="1"/>
          </p:cNvSpPr>
          <p:nvPr>
            <p:ph type="title"/>
          </p:nvPr>
        </p:nvSpPr>
        <p:spPr>
          <a:xfrm>
            <a:off x="0" y="176493"/>
            <a:ext cx="10936941" cy="1204072"/>
          </a:xfrm>
        </p:spPr>
        <p:txBody>
          <a:bodyPr/>
          <a:lstStyle/>
          <a:p>
            <a:r>
              <a:rPr lang="el-GR" b="1" dirty="0">
                <a:solidFill>
                  <a:srgbClr val="FFFF00"/>
                </a:solidFill>
              </a:rPr>
              <a:t>Η ελάττωση της ταχύτητα </a:t>
            </a:r>
            <a:r>
              <a:rPr lang="el-GR" b="1" dirty="0" smtClean="0">
                <a:solidFill>
                  <a:srgbClr val="FFFF00"/>
                </a:solidFill>
              </a:rPr>
              <a:t>στη </a:t>
            </a:r>
            <a:r>
              <a:rPr lang="el-GR" b="1" dirty="0">
                <a:solidFill>
                  <a:srgbClr val="FFFF00"/>
                </a:solidFill>
              </a:rPr>
              <a:t>στροφή</a:t>
            </a:r>
          </a:p>
        </p:txBody>
      </p:sp>
      <p:sp>
        <p:nvSpPr>
          <p:cNvPr id="3" name="Θέση περιεχομένου 2">
            <a:extLst>
              <a:ext uri="{FF2B5EF4-FFF2-40B4-BE49-F238E27FC236}">
                <a16:creationId xmlns:a16="http://schemas.microsoft.com/office/drawing/2014/main" xmlns="" id="{C796DDF6-2C07-5623-AB8F-8F8C50E399BB}"/>
              </a:ext>
            </a:extLst>
          </p:cNvPr>
          <p:cNvSpPr>
            <a:spLocks noGrp="1"/>
          </p:cNvSpPr>
          <p:nvPr>
            <p:ph idx="1"/>
          </p:nvPr>
        </p:nvSpPr>
        <p:spPr>
          <a:xfrm>
            <a:off x="-1" y="1719544"/>
            <a:ext cx="8946541" cy="2214282"/>
          </a:xfrm>
        </p:spPr>
        <p:txBody>
          <a:bodyPr>
            <a:normAutofit lnSpcReduction="10000"/>
          </a:bodyPr>
          <a:lstStyle/>
          <a:p>
            <a:r>
              <a:rPr lang="el-GR" b="1" dirty="0" smtClean="0"/>
              <a:t>Κεντρομόλος </a:t>
            </a:r>
            <a:r>
              <a:rPr lang="el-GR" b="1" dirty="0"/>
              <a:t>Δύναμη: Όταν το όχημα στρίβει, αναπτύσσεται μια δύναμη που τείνει να το "πετάξει" έξω από την πορεία του </a:t>
            </a:r>
            <a:r>
              <a:rPr lang="el-GR" b="1" dirty="0" smtClean="0"/>
              <a:t>(Φυγόκεντρος). </a:t>
            </a:r>
            <a:r>
              <a:rPr lang="el-GR" b="1" dirty="0"/>
              <a:t>Όσο μεγαλύτερη είναι η ταχύτητα, τόσο μεγαλύτερη είναι αυτή η δύναμη. Πρόσφυση Ελαστικών: Τα ελαστικά έχουν περιορισμένη ικανότητα πρόσφυσης. Αν μπει κανείς στη στροφή με υπερβολική ταχύτητα, τα λάστιχα χάνουν την πρόσφυσή τους και το όχημα γλιστράει</a:t>
            </a:r>
          </a:p>
        </p:txBody>
      </p:sp>
      <p:sp>
        <p:nvSpPr>
          <p:cNvPr id="5" name="TextBox 4">
            <a:extLst>
              <a:ext uri="{FF2B5EF4-FFF2-40B4-BE49-F238E27FC236}">
                <a16:creationId xmlns:a16="http://schemas.microsoft.com/office/drawing/2014/main" xmlns="" id="{342CF9E4-428A-4260-149A-BAF8997D9663}"/>
              </a:ext>
            </a:extLst>
          </p:cNvPr>
          <p:cNvSpPr txBox="1"/>
          <p:nvPr/>
        </p:nvSpPr>
        <p:spPr>
          <a:xfrm>
            <a:off x="3492313" y="4098703"/>
            <a:ext cx="8553450" cy="1708160"/>
          </a:xfrm>
          <a:prstGeom prst="rect">
            <a:avLst/>
          </a:prstGeom>
          <a:noFill/>
        </p:spPr>
        <p:txBody>
          <a:bodyPr wrap="square">
            <a:spAutoFit/>
          </a:bodyPr>
          <a:lstStyle/>
          <a:p>
            <a:r>
              <a:rPr lang="el-GR" sz="2100" b="1" i="0" dirty="0">
                <a:solidFill>
                  <a:srgbClr val="F5F5F5"/>
                </a:solidFill>
                <a:effectLst/>
                <a:latin typeface="Segoe UI Historic" panose="020B0502040204020203" pitchFamily="34" charset="0"/>
              </a:rPr>
              <a:t>Έλεγχος &amp; Ορατότητα: Η μειωμένη ταχύτητα επιτρέπει καλύτερο χειρισμό του τιμονιού και παρέχει περισσότερο χρόνο για να αντιδράσει ο οδηγός σε περίπτωση εμποδίου, ειδικά όταν η ορατότητα είναι περιορισμένη. Κατανομή Βάρους: Η επιβράδυνση πριν τη στροφή βοηθά στη σωστή κατανομή του βάρους στους τροχούς, αυξάνοντας την ευστάθεια.</a:t>
            </a:r>
            <a:endParaRPr lang="el-GR" sz="2100" b="1" dirty="0"/>
          </a:p>
        </p:txBody>
      </p:sp>
    </p:spTree>
    <p:extLst>
      <p:ext uri="{BB962C8B-B14F-4D97-AF65-F5344CB8AC3E}">
        <p14:creationId xmlns:p14="http://schemas.microsoft.com/office/powerpoint/2010/main" xmlns="" val="154955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838CB5B-069F-92BC-1118-D8E014179A1B}"/>
              </a:ext>
            </a:extLst>
          </p:cNvPr>
          <p:cNvSpPr>
            <a:spLocks noGrp="1"/>
          </p:cNvSpPr>
          <p:nvPr>
            <p:ph type="title"/>
          </p:nvPr>
        </p:nvSpPr>
        <p:spPr/>
        <p:txBody>
          <a:bodyPr/>
          <a:lstStyle/>
          <a:p>
            <a:pPr algn="ctr"/>
            <a:r>
              <a:rPr lang="el-GR" b="1" dirty="0">
                <a:solidFill>
                  <a:srgbClr val="FFFF00"/>
                </a:solidFill>
              </a:rPr>
              <a:t>Ζώνες ασφαλείας και μηχανισμός</a:t>
            </a:r>
          </a:p>
        </p:txBody>
      </p:sp>
      <p:sp>
        <p:nvSpPr>
          <p:cNvPr id="3" name="Θέση περιεχομένου 2">
            <a:extLst>
              <a:ext uri="{FF2B5EF4-FFF2-40B4-BE49-F238E27FC236}">
                <a16:creationId xmlns:a16="http://schemas.microsoft.com/office/drawing/2014/main" xmlns="" id="{A8401DC8-8D2A-EA50-23BC-8C5822D59F9C}"/>
              </a:ext>
            </a:extLst>
          </p:cNvPr>
          <p:cNvSpPr>
            <a:spLocks noGrp="1"/>
          </p:cNvSpPr>
          <p:nvPr>
            <p:ph idx="1"/>
          </p:nvPr>
        </p:nvSpPr>
        <p:spPr>
          <a:xfrm>
            <a:off x="0" y="1729068"/>
            <a:ext cx="12192000" cy="5128932"/>
          </a:xfrm>
        </p:spPr>
        <p:txBody>
          <a:bodyPr>
            <a:normAutofit/>
          </a:bodyPr>
          <a:lstStyle/>
          <a:p>
            <a:r>
              <a:rPr lang="el-GR" b="1" dirty="0" smtClean="0">
                <a:solidFill>
                  <a:schemeClr val="accent2">
                    <a:lumMod val="20000"/>
                    <a:lumOff val="80000"/>
                  </a:schemeClr>
                </a:solidFill>
              </a:rPr>
              <a:t>Η χρησιμότητά τους:</a:t>
            </a:r>
          </a:p>
          <a:p>
            <a:endParaRPr lang="el-GR" dirty="0"/>
          </a:p>
        </p:txBody>
      </p:sp>
      <p:sp>
        <p:nvSpPr>
          <p:cNvPr id="5" name="TextBox 4">
            <a:extLst>
              <a:ext uri="{FF2B5EF4-FFF2-40B4-BE49-F238E27FC236}">
                <a16:creationId xmlns:a16="http://schemas.microsoft.com/office/drawing/2014/main" xmlns="" id="{DE43C60C-4567-DA91-E52A-E4633893D19D}"/>
              </a:ext>
            </a:extLst>
          </p:cNvPr>
          <p:cNvSpPr txBox="1"/>
          <p:nvPr/>
        </p:nvSpPr>
        <p:spPr>
          <a:xfrm>
            <a:off x="372035" y="4739891"/>
            <a:ext cx="6163236" cy="1490579"/>
          </a:xfrm>
          <a:prstGeom prst="rect">
            <a:avLst/>
          </a:prstGeom>
          <a:noFill/>
        </p:spPr>
        <p:txBody>
          <a:bodyPr wrap="square">
            <a:spAutoFit/>
          </a:bodyPr>
          <a:lstStyle/>
          <a:p>
            <a:pPr>
              <a:buNone/>
            </a:pPr>
            <a:r>
              <a:rPr lang="el-GR" b="1" dirty="0">
                <a:solidFill>
                  <a:schemeClr val="accent2">
                    <a:lumMod val="20000"/>
                    <a:lumOff val="80000"/>
                  </a:schemeClr>
                </a:solidFill>
              </a:rPr>
              <a:t>Γιατί είναι απαραίτητη;</a:t>
            </a:r>
          </a:p>
          <a:p>
            <a:pPr lvl="1">
              <a:buFont typeface="Arial" panose="020B0604020202020204" pitchFamily="34" charset="0"/>
              <a:buChar char="•"/>
            </a:pPr>
            <a:r>
              <a:rPr lang="el-GR" dirty="0"/>
              <a:t>Μειώνει τον κίνδυνο </a:t>
            </a:r>
            <a:r>
              <a:rPr lang="el-GR" dirty="0" smtClean="0"/>
              <a:t>θανάτου:</a:t>
            </a:r>
          </a:p>
          <a:p>
            <a:pPr marL="1200150" lvl="2" indent="-285750">
              <a:buFont typeface="Arial" panose="020B0604020202020204" pitchFamily="34" charset="0"/>
              <a:buChar char="•"/>
            </a:pPr>
            <a:r>
              <a:rPr lang="el-GR" dirty="0"/>
              <a:t>έως </a:t>
            </a:r>
            <a:r>
              <a:rPr lang="el-GR" b="1" dirty="0"/>
              <a:t>50% στους εμπρός επιβάτες</a:t>
            </a:r>
            <a:endParaRPr lang="el-GR" dirty="0"/>
          </a:p>
          <a:p>
            <a:pPr>
              <a:buFont typeface="Arial" panose="020B0604020202020204" pitchFamily="34" charset="0"/>
              <a:buChar char="•"/>
            </a:pPr>
            <a:r>
              <a:rPr lang="el-GR" dirty="0" smtClean="0"/>
              <a:t>Προστατεύει </a:t>
            </a:r>
            <a:r>
              <a:rPr lang="el-GR" dirty="0"/>
              <a:t>και τους πίσω επιβάτες</a:t>
            </a:r>
          </a:p>
          <a:p>
            <a:pPr>
              <a:buFont typeface="Arial" panose="020B0604020202020204" pitchFamily="34" charset="0"/>
              <a:buChar char="•"/>
            </a:pPr>
            <a:r>
              <a:rPr lang="el-GR" dirty="0"/>
              <a:t>Είναι </a:t>
            </a:r>
            <a:r>
              <a:rPr lang="el-GR" b="1" dirty="0"/>
              <a:t>υποχρεωτική από τον νόμο</a:t>
            </a:r>
            <a:endParaRPr lang="el-GR" dirty="0"/>
          </a:p>
        </p:txBody>
      </p:sp>
      <p:sp>
        <p:nvSpPr>
          <p:cNvPr id="7" name="TextBox 6">
            <a:extLst>
              <a:ext uri="{FF2B5EF4-FFF2-40B4-BE49-F238E27FC236}">
                <a16:creationId xmlns:a16="http://schemas.microsoft.com/office/drawing/2014/main" xmlns="" id="{B070CD93-6D10-4499-2707-41D0CFFCF08B}"/>
              </a:ext>
            </a:extLst>
          </p:cNvPr>
          <p:cNvSpPr txBox="1"/>
          <p:nvPr/>
        </p:nvSpPr>
        <p:spPr>
          <a:xfrm>
            <a:off x="206748" y="2395212"/>
            <a:ext cx="5458946" cy="1754326"/>
          </a:xfrm>
          <a:prstGeom prst="rect">
            <a:avLst/>
          </a:prstGeom>
          <a:noFill/>
        </p:spPr>
        <p:txBody>
          <a:bodyPr wrap="square">
            <a:spAutoFit/>
          </a:bodyPr>
          <a:lstStyle/>
          <a:p>
            <a:pPr>
              <a:buNone/>
            </a:pPr>
            <a:r>
              <a:rPr lang="el-GR" b="1" dirty="0"/>
              <a:t>Ζώνες ασφαλείας</a:t>
            </a:r>
          </a:p>
          <a:p>
            <a:pPr>
              <a:buNone/>
            </a:pPr>
            <a:r>
              <a:rPr lang="el-GR" dirty="0"/>
              <a:t>Οι ζώνες ασφαλείας προστατεύουν τους επιβάτες σε περίπτωση:</a:t>
            </a:r>
          </a:p>
          <a:p>
            <a:pPr>
              <a:buFont typeface="Arial" panose="020B0604020202020204" pitchFamily="34" charset="0"/>
              <a:buChar char="•"/>
            </a:pPr>
            <a:r>
              <a:rPr lang="el-GR" dirty="0"/>
              <a:t>σύγκρουσης</a:t>
            </a:r>
          </a:p>
          <a:p>
            <a:pPr>
              <a:buFont typeface="Arial" panose="020B0604020202020204" pitchFamily="34" charset="0"/>
              <a:buChar char="•"/>
            </a:pPr>
            <a:r>
              <a:rPr lang="el-GR" dirty="0"/>
              <a:t>απότομου φρεναρίσματος</a:t>
            </a:r>
          </a:p>
          <a:p>
            <a:pPr>
              <a:buFont typeface="Arial" panose="020B0604020202020204" pitchFamily="34" charset="0"/>
              <a:buChar char="•"/>
            </a:pPr>
            <a:r>
              <a:rPr lang="el-GR" dirty="0"/>
              <a:t>ανατροπής του οχήματος</a:t>
            </a:r>
          </a:p>
        </p:txBody>
      </p:sp>
      <p:pic>
        <p:nvPicPr>
          <p:cNvPr id="4098" name="Picture 2" descr="Αντικατάσταση ζώνης ασφαλείας">
            <a:extLst>
              <a:ext uri="{FF2B5EF4-FFF2-40B4-BE49-F238E27FC236}">
                <a16:creationId xmlns:a16="http://schemas.microsoft.com/office/drawing/2014/main" xmlns="" id="{7E5A870D-C8BB-AE8D-770C-43ED30AEC85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09581" y="2353234"/>
            <a:ext cx="3173497" cy="30614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1990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ircle(in)">
                                      <p:cBhvr>
                                        <p:cTn id="13" dur="2000"/>
                                        <p:tgtEl>
                                          <p:spTgt spid="5">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circle(in)">
                                      <p:cBhvr>
                                        <p:cTn id="16" dur="2000"/>
                                        <p:tgtEl>
                                          <p:spTgt spid="5">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circle(in)">
                                      <p:cBhvr>
                                        <p:cTn id="19" dur="2000"/>
                                        <p:tgtEl>
                                          <p:spTgt spid="5">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circle(in)">
                                      <p:cBhvr>
                                        <p:cTn id="25" dur="20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31" dur="500"/>
                                        <p:tgtEl>
                                          <p:spTgt spid="7">
                                            <p:txEl>
                                              <p:pRg st="0" end="0"/>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 calcmode="lin" valueType="num">
                                      <p:cBhvr additive="base">
                                        <p:cTn id="34"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35" dur="500"/>
                                        <p:tgtEl>
                                          <p:spTgt spid="7">
                                            <p:txEl>
                                              <p:pRg st="1" end="1"/>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 calcmode="lin" valueType="num">
                                      <p:cBhvr additive="base">
                                        <p:cTn id="38"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39" dur="500"/>
                                        <p:tgtEl>
                                          <p:spTgt spid="7">
                                            <p:txEl>
                                              <p:pRg st="2" end="2"/>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calcmode="lin" valueType="num">
                                      <p:cBhvr additive="base">
                                        <p:cTn id="42"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43" dur="500"/>
                                        <p:tgtEl>
                                          <p:spTgt spid="7">
                                            <p:txEl>
                                              <p:pRg st="3" end="3"/>
                                            </p:txEl>
                                          </p:spTgt>
                                        </p:tgtEl>
                                      </p:cBhvr>
                                    </p:animEffect>
                                  </p:childTnLst>
                                </p:cTn>
                              </p:par>
                              <p:par>
                                <p:cTn id="44" presetID="12" presetClass="entr" presetSubtype="4" fill="hold" nodeType="with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 calcmode="lin" valueType="num">
                                      <p:cBhvr additive="base">
                                        <p:cTn id="46"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94EBE59-87D1-DF3D-DD5B-C39A95E4C53F}"/>
              </a:ext>
            </a:extLst>
          </p:cNvPr>
          <p:cNvSpPr>
            <a:spLocks noGrp="1"/>
          </p:cNvSpPr>
          <p:nvPr>
            <p:ph type="title"/>
          </p:nvPr>
        </p:nvSpPr>
        <p:spPr>
          <a:xfrm>
            <a:off x="522286" y="268123"/>
            <a:ext cx="9404723" cy="1400530"/>
          </a:xfrm>
        </p:spPr>
        <p:txBody>
          <a:bodyPr/>
          <a:lstStyle/>
          <a:p>
            <a:pPr algn="ctr"/>
            <a:r>
              <a:rPr lang="el-GR" b="1" dirty="0">
                <a:solidFill>
                  <a:srgbClr val="FFFF00"/>
                </a:solidFill>
              </a:rPr>
              <a:t>Τριβή Ελαστικών </a:t>
            </a:r>
          </a:p>
        </p:txBody>
      </p:sp>
      <p:sp>
        <p:nvSpPr>
          <p:cNvPr id="5" name="Rectangle 2">
            <a:extLst>
              <a:ext uri="{FF2B5EF4-FFF2-40B4-BE49-F238E27FC236}">
                <a16:creationId xmlns:a16="http://schemas.microsoft.com/office/drawing/2014/main" xmlns="" id="{51174D6A-63FC-E2FB-C4B1-71A9C13834AB}"/>
              </a:ext>
            </a:extLst>
          </p:cNvPr>
          <p:cNvSpPr>
            <a:spLocks noGrp="1" noChangeArrowheads="1"/>
          </p:cNvSpPr>
          <p:nvPr>
            <p:ph idx="1"/>
          </p:nvPr>
        </p:nvSpPr>
        <p:spPr bwMode="auto">
          <a:xfrm>
            <a:off x="142875" y="1668653"/>
            <a:ext cx="7400925"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l-GR" altLang="el-GR" sz="2400" b="0" i="0" u="none" strike="noStrike" cap="none" normalizeH="0" dirty="0" smtClean="0">
                <a:ln>
                  <a:noFill/>
                </a:ln>
                <a:solidFill>
                  <a:schemeClr val="accent3">
                    <a:lumMod val="40000"/>
                    <a:lumOff val="60000"/>
                  </a:schemeClr>
                </a:solidFill>
                <a:effectLst/>
                <a:latin typeface="Arial" panose="020B0604020202020204" pitchFamily="34" charset="0"/>
              </a:rPr>
              <a:t> </a:t>
            </a:r>
            <a:r>
              <a:rPr kumimoji="0" lang="el-GR" altLang="el-GR" sz="2400" b="0" i="0" u="none" strike="noStrike" cap="none" normalizeH="0" baseline="0" dirty="0" smtClean="0">
                <a:ln>
                  <a:noFill/>
                </a:ln>
                <a:solidFill>
                  <a:schemeClr val="accent3">
                    <a:lumMod val="40000"/>
                    <a:lumOff val="60000"/>
                  </a:schemeClr>
                </a:solidFill>
                <a:effectLst/>
                <a:latin typeface="Arial" panose="020B0604020202020204" pitchFamily="34" charset="0"/>
              </a:rPr>
              <a:t>Η </a:t>
            </a:r>
            <a:r>
              <a:rPr kumimoji="0" lang="el-GR" altLang="el-GR" sz="2400" b="0" i="0" u="none" strike="noStrike" cap="none" normalizeH="0" baseline="0" dirty="0">
                <a:ln>
                  <a:noFill/>
                </a:ln>
                <a:solidFill>
                  <a:schemeClr val="accent3">
                    <a:lumMod val="40000"/>
                    <a:lumOff val="60000"/>
                  </a:schemeClr>
                </a:solidFill>
                <a:effectLst/>
                <a:latin typeface="Arial" panose="020B0604020202020204" pitchFamily="34" charset="0"/>
              </a:rPr>
              <a:t>τριβή είναι αυτή που επιτρέπει</a:t>
            </a:r>
            <a:r>
              <a:rPr kumimoji="0" lang="el-GR" altLang="el-GR" sz="2400" b="0" i="0" u="none" strike="noStrike" cap="none" normalizeH="0" baseline="0" dirty="0" smtClean="0">
                <a:ln>
                  <a:noFill/>
                </a:ln>
                <a:solidFill>
                  <a:schemeClr val="accent3">
                    <a:lumMod val="40000"/>
                    <a:lumOff val="60000"/>
                  </a:schemeClr>
                </a:solidFill>
                <a:effectLst/>
                <a:latin typeface="Arial" panose="020B0604020202020204" pitchFamily="34" charset="0"/>
              </a:rPr>
              <a:t>:</a:t>
            </a:r>
            <a:r>
              <a:rPr kumimoji="0" lang="el-GR" altLang="el-GR" sz="2400" b="0" i="0" u="none" strike="noStrike" cap="none" normalizeH="0" baseline="0" dirty="0" smtClean="0">
                <a:ln>
                  <a:noFill/>
                </a:ln>
                <a:solidFill>
                  <a:schemeClr val="tx1"/>
                </a:solidFill>
                <a:effectLst/>
                <a:latin typeface="Arial" panose="020B0604020202020204" pitchFamily="34" charset="0"/>
              </a:rPr>
              <a:t/>
            </a:r>
            <a:br>
              <a:rPr kumimoji="0" lang="el-GR" altLang="el-GR" sz="2400" b="0" i="0" u="none" strike="noStrike" cap="none" normalizeH="0" baseline="0" dirty="0" smtClean="0">
                <a:ln>
                  <a:noFill/>
                </a:ln>
                <a:solidFill>
                  <a:schemeClr val="tx1"/>
                </a:solidFill>
                <a:effectLst/>
                <a:latin typeface="Arial" panose="020B0604020202020204" pitchFamily="34" charset="0"/>
              </a:rPr>
            </a:b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 να </a:t>
            </a:r>
            <a:r>
              <a:rPr kumimoji="0" lang="el-GR" altLang="el-GR" sz="2400" b="1" i="0" u="none" strike="noStrike" cap="none" normalizeH="0" baseline="0" dirty="0">
                <a:ln>
                  <a:noFill/>
                </a:ln>
                <a:solidFill>
                  <a:schemeClr val="tx1"/>
                </a:solidFill>
                <a:effectLst/>
                <a:latin typeface="Arial" panose="020B0604020202020204" pitchFamily="34" charset="0"/>
              </a:rPr>
              <a:t>φρενάρουμε</a:t>
            </a: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 να </a:t>
            </a:r>
            <a:r>
              <a:rPr kumimoji="0" lang="el-GR" altLang="el-GR" sz="2400" b="1" i="0" u="none" strike="noStrike" cap="none" normalizeH="0" baseline="0" dirty="0">
                <a:ln>
                  <a:noFill/>
                </a:ln>
                <a:solidFill>
                  <a:schemeClr val="tx1"/>
                </a:solidFill>
                <a:effectLst/>
                <a:latin typeface="Arial" panose="020B0604020202020204" pitchFamily="34" charset="0"/>
              </a:rPr>
              <a:t>στρίβουμε</a:t>
            </a: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 να </a:t>
            </a:r>
            <a:r>
              <a:rPr kumimoji="0" lang="el-GR" altLang="el-GR" sz="2400" b="1" i="0" u="none" strike="noStrike" cap="none" normalizeH="0" baseline="0" dirty="0">
                <a:ln>
                  <a:noFill/>
                </a:ln>
                <a:solidFill>
                  <a:schemeClr val="tx1"/>
                </a:solidFill>
                <a:effectLst/>
                <a:latin typeface="Arial" panose="020B0604020202020204" pitchFamily="34" charset="0"/>
              </a:rPr>
              <a:t>επιταχύνουμε</a:t>
            </a:r>
            <a:r>
              <a:rPr kumimoji="0" lang="el-GR" altLang="el-GR" sz="2400" b="0" i="0" u="none" strike="noStrike" cap="none" normalizeH="0" baseline="0" dirty="0">
                <a:ln>
                  <a:noFill/>
                </a:ln>
                <a:solidFill>
                  <a:schemeClr val="tx1"/>
                </a:solidFill>
                <a:effectLst/>
                <a:latin typeface="Arial" panose="020B0604020202020204" pitchFamily="34" charset="0"/>
              </a:rPr>
              <a:t> με </a:t>
            </a:r>
            <a:r>
              <a:rPr kumimoji="0" lang="el-GR" altLang="el-GR" sz="2400" b="0" i="0" u="none" strike="noStrike" cap="none" normalizeH="0" baseline="0" dirty="0" smtClean="0">
                <a:ln>
                  <a:noFill/>
                </a:ln>
                <a:solidFill>
                  <a:schemeClr val="tx1"/>
                </a:solidFill>
                <a:effectLst/>
                <a:latin typeface="Arial" panose="020B0604020202020204" pitchFamily="34" charset="0"/>
              </a:rPr>
              <a:t>ασφάλεια</a:t>
            </a:r>
            <a:br>
              <a:rPr kumimoji="0" lang="el-GR" altLang="el-GR" sz="2400" b="0" i="0" u="none" strike="noStrike" cap="none" normalizeH="0" baseline="0" dirty="0" smtClean="0">
                <a:ln>
                  <a:noFill/>
                </a:ln>
                <a:solidFill>
                  <a:schemeClr val="tx1"/>
                </a:solidFill>
                <a:effectLst/>
                <a:latin typeface="Arial" panose="020B0604020202020204" pitchFamily="34" charset="0"/>
              </a:rPr>
            </a:br>
            <a:r>
              <a:rPr kumimoji="0" lang="el-GR" altLang="el-GR" sz="2400" b="0" i="0" u="none" strike="noStrike" cap="none" normalizeH="0" baseline="0" dirty="0" smtClean="0">
                <a:ln>
                  <a:noFill/>
                </a:ln>
                <a:solidFill>
                  <a:schemeClr val="tx1"/>
                </a:solidFill>
                <a:effectLst/>
                <a:latin typeface="Arial" panose="020B0604020202020204" pitchFamily="34" charset="0"/>
              </a:rPr>
              <a:t/>
            </a:r>
            <a:br>
              <a:rPr kumimoji="0" lang="el-GR" altLang="el-GR" sz="2400" b="0" i="0" u="none" strike="noStrike" cap="none" normalizeH="0" baseline="0" dirty="0" smtClean="0">
                <a:ln>
                  <a:noFill/>
                </a:ln>
                <a:solidFill>
                  <a:schemeClr val="tx1"/>
                </a:solidFill>
                <a:effectLst/>
                <a:latin typeface="Arial" panose="020B0604020202020204" pitchFamily="34" charset="0"/>
              </a:rPr>
            </a:br>
            <a:r>
              <a:rPr lang="el-GR" altLang="el-GR" sz="2400" dirty="0">
                <a:latin typeface="Arial" panose="020B0604020202020204" pitchFamily="34" charset="0"/>
              </a:rPr>
              <a:t> </a:t>
            </a:r>
            <a:r>
              <a:rPr kumimoji="0" lang="el-GR" altLang="el-GR" sz="2400" b="0" i="0" u="none" strike="noStrike" cap="none" normalizeH="0" baseline="0" dirty="0" smtClean="0">
                <a:ln>
                  <a:noFill/>
                </a:ln>
                <a:solidFill>
                  <a:schemeClr val="tx1"/>
                </a:solidFill>
                <a:effectLst/>
                <a:latin typeface="Arial" panose="020B0604020202020204" pitchFamily="34" charset="0"/>
              </a:rPr>
              <a:t> </a:t>
            </a:r>
            <a:r>
              <a:rPr kumimoji="0" lang="el-GR" altLang="el-GR" sz="2400" b="0" i="0" u="none" strike="noStrike" cap="none" normalizeH="0" baseline="0" dirty="0">
                <a:ln>
                  <a:noFill/>
                </a:ln>
                <a:solidFill>
                  <a:schemeClr val="accent3">
                    <a:lumMod val="40000"/>
                    <a:lumOff val="60000"/>
                  </a:schemeClr>
                </a:solidFill>
                <a:effectLst/>
                <a:latin typeface="Arial" panose="020B0604020202020204" pitchFamily="34" charset="0"/>
              </a:rPr>
              <a:t>Επηρεάζεται από:</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 το </a:t>
            </a:r>
            <a:r>
              <a:rPr kumimoji="0" lang="el-GR" altLang="el-GR" sz="2400" b="1" i="0" u="none" strike="noStrike" cap="none" normalizeH="0" baseline="0" dirty="0">
                <a:ln>
                  <a:noFill/>
                </a:ln>
                <a:solidFill>
                  <a:schemeClr val="tx1"/>
                </a:solidFill>
                <a:effectLst/>
                <a:latin typeface="Arial" panose="020B0604020202020204" pitchFamily="34" charset="0"/>
              </a:rPr>
              <a:t>βάθος του πέλματος</a:t>
            </a:r>
            <a:r>
              <a:rPr kumimoji="0" lang="el-GR" altLang="el-GR" sz="2400" b="0" i="0" u="none" strike="noStrike" cap="none" normalizeH="0" baseline="0" dirty="0">
                <a:ln>
                  <a:noFill/>
                </a:ln>
                <a:solidFill>
                  <a:schemeClr val="tx1"/>
                </a:solidFill>
                <a:effectLst/>
                <a:latin typeface="Arial" panose="020B0604020202020204" pitchFamily="34" charset="0"/>
              </a:rPr>
              <a:t> (νόμιμο όριο: </a:t>
            </a:r>
            <a:r>
              <a:rPr kumimoji="0" lang="el-GR" altLang="el-GR" sz="2400" b="1" i="0" u="none" strike="noStrike" cap="none" normalizeH="0" baseline="0" dirty="0">
                <a:ln>
                  <a:noFill/>
                </a:ln>
                <a:solidFill>
                  <a:schemeClr val="tx1"/>
                </a:solidFill>
                <a:effectLst/>
                <a:latin typeface="Arial" panose="020B0604020202020204" pitchFamily="34" charset="0"/>
              </a:rPr>
              <a:t>1,6 </a:t>
            </a:r>
            <a:r>
              <a:rPr kumimoji="0" lang="el-GR" altLang="el-GR" sz="2400" b="1" i="0" u="none" strike="noStrike" cap="none" normalizeH="0" baseline="0" dirty="0" err="1">
                <a:ln>
                  <a:noFill/>
                </a:ln>
                <a:solidFill>
                  <a:schemeClr val="tx1"/>
                </a:solidFill>
                <a:effectLst/>
                <a:latin typeface="Arial" panose="020B0604020202020204" pitchFamily="34" charset="0"/>
              </a:rPr>
              <a:t>mm</a:t>
            </a:r>
            <a:r>
              <a:rPr kumimoji="0" lang="el-GR" altLang="el-GR"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l-GR" altLang="el-GR" sz="2400" b="0" i="0" u="none" strike="noStrike" cap="none" normalizeH="0" baseline="0" dirty="0">
                <a:ln>
                  <a:noFill/>
                </a:ln>
                <a:solidFill>
                  <a:schemeClr val="tx1"/>
                </a:solidFill>
                <a:effectLst/>
                <a:latin typeface="Arial" panose="020B0604020202020204" pitchFamily="34" charset="0"/>
              </a:rPr>
              <a:t>αλλά ιδανικά &gt;3 </a:t>
            </a:r>
            <a:r>
              <a:rPr kumimoji="0" lang="el-GR" altLang="el-GR" sz="2400" b="0" i="0" u="none" strike="noStrike" cap="none" normalizeH="0" baseline="0" dirty="0" err="1">
                <a:ln>
                  <a:noFill/>
                </a:ln>
                <a:solidFill>
                  <a:schemeClr val="tx1"/>
                </a:solidFill>
                <a:effectLst/>
                <a:latin typeface="Arial" panose="020B0604020202020204" pitchFamily="34" charset="0"/>
              </a:rPr>
              <a:t>mm</a:t>
            </a:r>
            <a:r>
              <a:rPr kumimoji="0" lang="el-GR" altLang="el-GR"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 την </a:t>
            </a:r>
            <a:r>
              <a:rPr kumimoji="0" lang="el-GR" altLang="el-GR" sz="2400" b="1" i="0" u="none" strike="noStrike" cap="none" normalizeH="0" baseline="0" dirty="0">
                <a:ln>
                  <a:noFill/>
                </a:ln>
                <a:solidFill>
                  <a:schemeClr val="tx1"/>
                </a:solidFill>
                <a:effectLst/>
                <a:latin typeface="Arial" panose="020B0604020202020204" pitchFamily="34" charset="0"/>
              </a:rPr>
              <a:t>ποιότητα και την κατάσταση</a:t>
            </a:r>
            <a:r>
              <a:rPr kumimoji="0" lang="el-GR" altLang="el-GR" sz="2400" b="0" i="0" u="none" strike="noStrike" cap="none" normalizeH="0" baseline="0" dirty="0">
                <a:ln>
                  <a:noFill/>
                </a:ln>
                <a:solidFill>
                  <a:schemeClr val="tx1"/>
                </a:solidFill>
                <a:effectLst/>
                <a:latin typeface="Arial" panose="020B0604020202020204" pitchFamily="34" charset="0"/>
              </a:rPr>
              <a:t> του ελαστικού</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 την </a:t>
            </a:r>
            <a:r>
              <a:rPr kumimoji="0" lang="el-GR" altLang="el-GR" sz="2400" b="1" i="0" u="none" strike="noStrike" cap="none" normalizeH="0" baseline="0" dirty="0">
                <a:ln>
                  <a:noFill/>
                </a:ln>
                <a:solidFill>
                  <a:schemeClr val="tx1"/>
                </a:solidFill>
                <a:effectLst/>
                <a:latin typeface="Arial" panose="020B0604020202020204" pitchFamily="34" charset="0"/>
              </a:rPr>
              <a:t>κατάσταση του δρόμου</a:t>
            </a:r>
            <a:r>
              <a:rPr kumimoji="0" lang="el-GR" altLang="el-GR" sz="2400" b="0" i="0" u="none" strike="noStrike" cap="none" normalizeH="0" baseline="0" dirty="0">
                <a:ln>
                  <a:noFill/>
                </a:ln>
                <a:solidFill>
                  <a:schemeClr val="tx1"/>
                </a:solidFill>
                <a:effectLst/>
                <a:latin typeface="Arial" panose="020B0604020202020204" pitchFamily="34" charset="0"/>
              </a:rPr>
              <a:t> (στεγνός, βρεγμένος, παγωμένος)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p:txBody>
      </p:sp>
      <p:pic>
        <p:nvPicPr>
          <p:cNvPr id="2052" name="Picture 4">
            <a:extLst>
              <a:ext uri="{FF2B5EF4-FFF2-40B4-BE49-F238E27FC236}">
                <a16:creationId xmlns:a16="http://schemas.microsoft.com/office/drawing/2014/main" xmlns="" id="{815B7A72-06C1-9C4D-398F-63D3734E8E9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284" y="1587901"/>
            <a:ext cx="3243263" cy="21582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Εργαλείο μέτρησης βάθους πέλματος ελαστικού αυτοκινήτου Kebidumei Εργαλείο  μέτρησης ελαστικού ελαστικού αυτοκινήτου">
            <a:extLst>
              <a:ext uri="{FF2B5EF4-FFF2-40B4-BE49-F238E27FC236}">
                <a16:creationId xmlns:a16="http://schemas.microsoft.com/office/drawing/2014/main" xmlns="" id="{6D1DE573-B809-B932-FD5C-6E57F522F09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10700" y="4086225"/>
            <a:ext cx="2619375" cy="2619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1080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688CAD3-5165-FB3C-1E55-202E0B4E7CDA}"/>
              </a:ext>
            </a:extLst>
          </p:cNvPr>
          <p:cNvSpPr>
            <a:spLocks noGrp="1"/>
          </p:cNvSpPr>
          <p:nvPr>
            <p:ph type="title"/>
          </p:nvPr>
        </p:nvSpPr>
        <p:spPr>
          <a:xfrm>
            <a:off x="646111" y="452718"/>
            <a:ext cx="9812339" cy="1400530"/>
          </a:xfrm>
        </p:spPr>
        <p:txBody>
          <a:bodyPr/>
          <a:lstStyle/>
          <a:p>
            <a:pPr algn="ctr"/>
            <a:r>
              <a:rPr lang="el-GR" b="1" dirty="0">
                <a:solidFill>
                  <a:srgbClr val="FFFF00"/>
                </a:solidFill>
              </a:rPr>
              <a:t>Ελαστικά και τριβή με την άσφαλτο</a:t>
            </a:r>
          </a:p>
        </p:txBody>
      </p:sp>
      <p:sp>
        <p:nvSpPr>
          <p:cNvPr id="3" name="Θέση περιεχομένου 2">
            <a:extLst>
              <a:ext uri="{FF2B5EF4-FFF2-40B4-BE49-F238E27FC236}">
                <a16:creationId xmlns:a16="http://schemas.microsoft.com/office/drawing/2014/main" xmlns="" id="{C4266F6F-58FF-E4B4-7EC2-768F58CC75E0}"/>
              </a:ext>
            </a:extLst>
          </p:cNvPr>
          <p:cNvSpPr>
            <a:spLocks noGrp="1"/>
          </p:cNvSpPr>
          <p:nvPr>
            <p:ph idx="1"/>
          </p:nvPr>
        </p:nvSpPr>
        <p:spPr>
          <a:xfrm>
            <a:off x="0" y="1633818"/>
            <a:ext cx="8946541" cy="4195481"/>
          </a:xfrm>
        </p:spPr>
        <p:txBody>
          <a:bodyPr/>
          <a:lstStyle/>
          <a:p>
            <a:pPr>
              <a:buNone/>
            </a:pPr>
            <a:r>
              <a:rPr lang="el-GR" b="1" dirty="0"/>
              <a:t> </a:t>
            </a:r>
            <a:r>
              <a:rPr lang="el-GR" b="1" dirty="0" smtClean="0"/>
              <a:t>   </a:t>
            </a:r>
            <a:r>
              <a:rPr lang="el-GR" b="1" dirty="0" smtClean="0">
                <a:solidFill>
                  <a:schemeClr val="accent3">
                    <a:lumMod val="40000"/>
                    <a:lumOff val="60000"/>
                  </a:schemeClr>
                </a:solidFill>
              </a:rPr>
              <a:t>Η ηλικία ελαστικών επηρεάζει την ασφάλεια του οχήματος</a:t>
            </a:r>
            <a:br>
              <a:rPr lang="el-GR" b="1" dirty="0" smtClean="0">
                <a:solidFill>
                  <a:schemeClr val="accent3">
                    <a:lumMod val="40000"/>
                    <a:lumOff val="60000"/>
                  </a:schemeClr>
                </a:solidFill>
              </a:rPr>
            </a:br>
            <a:endParaRPr lang="el-GR" b="1" dirty="0">
              <a:solidFill>
                <a:schemeClr val="accent3">
                  <a:lumMod val="40000"/>
                  <a:lumOff val="60000"/>
                </a:schemeClr>
              </a:solidFill>
            </a:endParaRPr>
          </a:p>
          <a:p>
            <a:r>
              <a:rPr lang="el-GR" dirty="0"/>
              <a:t>Τα ελαστικά </a:t>
            </a:r>
            <a:r>
              <a:rPr lang="el-GR" b="1" dirty="0"/>
              <a:t>παλιώνουν ακόμα κι αν δεν χρησιμοποιούνται</a:t>
            </a:r>
            <a:r>
              <a:rPr lang="el-GR" dirty="0"/>
              <a:t>.</a:t>
            </a:r>
          </a:p>
          <a:p>
            <a:r>
              <a:rPr lang="el-GR" dirty="0"/>
              <a:t>Με τον χρόνο το καουτσούκ </a:t>
            </a:r>
            <a:r>
              <a:rPr lang="el-GR" b="1" dirty="0"/>
              <a:t>σκληραίνει</a:t>
            </a:r>
            <a:r>
              <a:rPr lang="el-GR" dirty="0"/>
              <a:t> και χάνει την ελαστικότητά του.</a:t>
            </a:r>
          </a:p>
          <a:p>
            <a:r>
              <a:rPr lang="el-GR" dirty="0"/>
              <a:t>Συνήθως συνιστάται:</a:t>
            </a:r>
          </a:p>
          <a:p>
            <a:pPr lvl="1"/>
            <a:r>
              <a:rPr lang="el-GR" b="1" dirty="0"/>
              <a:t>έλεγχος μετά τα 5 χρόνια</a:t>
            </a:r>
            <a:endParaRPr lang="el-GR" dirty="0"/>
          </a:p>
          <a:p>
            <a:pPr lvl="1"/>
            <a:r>
              <a:rPr lang="el-GR" b="1" dirty="0"/>
              <a:t>αντικατάσταση το αργότερο στα 10 χρόνια</a:t>
            </a:r>
            <a:r>
              <a:rPr lang="el-GR" dirty="0"/>
              <a:t>, ακόμα κι αν “φαίνονται καλά”.</a:t>
            </a:r>
          </a:p>
          <a:p>
            <a:r>
              <a:rPr lang="el-GR" dirty="0"/>
              <a:t>Η ηλικία φαίνεται από τον </a:t>
            </a:r>
            <a:r>
              <a:rPr lang="el-GR" b="1" dirty="0"/>
              <a:t>κωδικό DOT</a:t>
            </a:r>
            <a:r>
              <a:rPr lang="el-GR" dirty="0"/>
              <a:t> στο πλάι του ελαστικού</a:t>
            </a:r>
          </a:p>
          <a:p>
            <a:pPr marL="0" indent="0">
              <a:buNone/>
            </a:pPr>
            <a:endParaRPr lang="el-GR" dirty="0"/>
          </a:p>
        </p:txBody>
      </p:sp>
      <p:pic>
        <p:nvPicPr>
          <p:cNvPr id="3074" name="Picture 2">
            <a:extLst>
              <a:ext uri="{FF2B5EF4-FFF2-40B4-BE49-F238E27FC236}">
                <a16:creationId xmlns:a16="http://schemas.microsoft.com/office/drawing/2014/main" xmlns="" id="{B97DE105-2B29-C8F7-360E-83717D32E91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8964" y="4838701"/>
            <a:ext cx="3840636" cy="19203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908703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D348918-AD0F-91C4-7AA8-EF1E57C8EE3B}"/>
              </a:ext>
            </a:extLst>
          </p:cNvPr>
          <p:cNvSpPr>
            <a:spLocks noGrp="1"/>
          </p:cNvSpPr>
          <p:nvPr>
            <p:ph type="title"/>
          </p:nvPr>
        </p:nvSpPr>
        <p:spPr>
          <a:xfrm>
            <a:off x="0" y="0"/>
            <a:ext cx="9404723" cy="1400530"/>
          </a:xfrm>
        </p:spPr>
        <p:txBody>
          <a:bodyPr/>
          <a:lstStyle/>
          <a:p>
            <a:r>
              <a:rPr lang="el-GR" b="1" dirty="0">
                <a:solidFill>
                  <a:srgbClr val="FFFF00"/>
                </a:solidFill>
              </a:rPr>
              <a:t>Αερόσακοι και χρησιμότητα τους</a:t>
            </a:r>
          </a:p>
        </p:txBody>
      </p:sp>
      <p:sp>
        <p:nvSpPr>
          <p:cNvPr id="3" name="Θέση περιεχομένου 2">
            <a:extLst>
              <a:ext uri="{FF2B5EF4-FFF2-40B4-BE49-F238E27FC236}">
                <a16:creationId xmlns:a16="http://schemas.microsoft.com/office/drawing/2014/main" xmlns="" id="{65C35FB0-EF36-F87B-7A4A-9120F0A9B0D9}"/>
              </a:ext>
            </a:extLst>
          </p:cNvPr>
          <p:cNvSpPr>
            <a:spLocks noGrp="1"/>
          </p:cNvSpPr>
          <p:nvPr>
            <p:ph idx="1"/>
          </p:nvPr>
        </p:nvSpPr>
        <p:spPr>
          <a:xfrm>
            <a:off x="5898775" y="4419600"/>
            <a:ext cx="6158755" cy="2203077"/>
          </a:xfrm>
        </p:spPr>
        <p:txBody>
          <a:bodyPr>
            <a:normAutofit fontScale="85000" lnSpcReduction="10000"/>
          </a:bodyPr>
          <a:lstStyle/>
          <a:p>
            <a:r>
              <a:rPr lang="el-GR" sz="1700" b="1" dirty="0">
                <a:solidFill>
                  <a:schemeClr val="accent3">
                    <a:lumMod val="60000"/>
                    <a:lumOff val="40000"/>
                  </a:schemeClr>
                </a:solidFill>
              </a:rPr>
              <a:t>Πώς λειτουργούν</a:t>
            </a:r>
          </a:p>
          <a:p>
            <a:r>
              <a:rPr lang="el-GR" sz="1700" b="1" dirty="0"/>
              <a:t>Αισθητήρες σύγκρουσης</a:t>
            </a:r>
            <a:r>
              <a:rPr lang="el-GR" sz="1700" dirty="0"/>
              <a:t> ανιχνεύουν απότομη επιβράδυνση</a:t>
            </a:r>
          </a:p>
          <a:p>
            <a:r>
              <a:rPr lang="el-GR" sz="1700" dirty="0"/>
              <a:t>Ο εγκέφαλος του αυτοκινήτου δίνει εντολή</a:t>
            </a:r>
          </a:p>
          <a:p>
            <a:r>
              <a:rPr lang="el-GR" sz="1700" dirty="0"/>
              <a:t>Ο αερόσακος </a:t>
            </a:r>
            <a:r>
              <a:rPr lang="el-GR" sz="1700" b="1" dirty="0"/>
              <a:t>φουσκώνει σε 20–40 χιλιοστά του δευτερολέπτου</a:t>
            </a:r>
            <a:endParaRPr lang="el-GR" sz="1700" dirty="0"/>
          </a:p>
          <a:p>
            <a:r>
              <a:rPr lang="el-GR" sz="1700" dirty="0"/>
              <a:t>Απορροφά τη δύναμη της σύγκρουσης</a:t>
            </a:r>
          </a:p>
          <a:p>
            <a:r>
              <a:rPr lang="el-GR" sz="1700" dirty="0"/>
              <a:t>Ξεφουσκώνει αμέσως για να μην </a:t>
            </a:r>
            <a:r>
              <a:rPr lang="el-GR" sz="1700" dirty="0" err="1"/>
              <a:t>παγιδεύσει</a:t>
            </a:r>
            <a:r>
              <a:rPr lang="el-GR" sz="1700" dirty="0"/>
              <a:t> τον επιβάτη</a:t>
            </a:r>
          </a:p>
          <a:p>
            <a:endParaRPr lang="el-GR" dirty="0"/>
          </a:p>
        </p:txBody>
      </p:sp>
      <p:sp>
        <p:nvSpPr>
          <p:cNvPr id="5" name="TextBox 4">
            <a:extLst>
              <a:ext uri="{FF2B5EF4-FFF2-40B4-BE49-F238E27FC236}">
                <a16:creationId xmlns:a16="http://schemas.microsoft.com/office/drawing/2014/main" xmlns="" id="{789FC2C9-1B6C-C3F5-F46B-257BFFC61004}"/>
              </a:ext>
            </a:extLst>
          </p:cNvPr>
          <p:cNvSpPr txBox="1"/>
          <p:nvPr/>
        </p:nvSpPr>
        <p:spPr>
          <a:xfrm>
            <a:off x="286871" y="1023878"/>
            <a:ext cx="4381500" cy="2862322"/>
          </a:xfrm>
          <a:prstGeom prst="rect">
            <a:avLst/>
          </a:prstGeom>
          <a:noFill/>
        </p:spPr>
        <p:txBody>
          <a:bodyPr wrap="square">
            <a:spAutoFit/>
          </a:bodyPr>
          <a:lstStyle/>
          <a:p>
            <a:pPr>
              <a:buNone/>
            </a:pPr>
            <a:r>
              <a:rPr lang="el-GR" b="1" dirty="0"/>
              <a:t>Χρησιμότητα αερόσακων</a:t>
            </a:r>
          </a:p>
          <a:p>
            <a:pPr>
              <a:buFont typeface="Arial" panose="020B0604020202020204" pitchFamily="34" charset="0"/>
              <a:buChar char="•"/>
            </a:pPr>
            <a:r>
              <a:rPr lang="el-GR" dirty="0"/>
              <a:t>Προστατεύουν:</a:t>
            </a:r>
          </a:p>
          <a:p>
            <a:pPr marL="742950" lvl="1" indent="-285750">
              <a:buFont typeface="Arial" panose="020B0604020202020204" pitchFamily="34" charset="0"/>
              <a:buChar char="•"/>
            </a:pPr>
            <a:r>
              <a:rPr lang="el-GR" dirty="0"/>
              <a:t>κεφάλι</a:t>
            </a:r>
          </a:p>
          <a:p>
            <a:pPr marL="742950" lvl="1" indent="-285750">
              <a:buFont typeface="Arial" panose="020B0604020202020204" pitchFamily="34" charset="0"/>
              <a:buChar char="•"/>
            </a:pPr>
            <a:r>
              <a:rPr lang="el-GR" dirty="0"/>
              <a:t>θώρακα</a:t>
            </a:r>
          </a:p>
          <a:p>
            <a:pPr marL="742950" lvl="1" indent="-285750">
              <a:buFont typeface="Arial" panose="020B0604020202020204" pitchFamily="34" charset="0"/>
              <a:buChar char="•"/>
            </a:pPr>
            <a:r>
              <a:rPr lang="el-GR" dirty="0"/>
              <a:t>αυχένα</a:t>
            </a:r>
          </a:p>
          <a:p>
            <a:pPr>
              <a:buFont typeface="Arial" panose="020B0604020202020204" pitchFamily="34" charset="0"/>
              <a:buChar char="•"/>
            </a:pPr>
            <a:r>
              <a:rPr lang="el-GR" dirty="0"/>
              <a:t>Μειώνουν σοβαρούς τραυματισμούς</a:t>
            </a:r>
          </a:p>
          <a:p>
            <a:pPr>
              <a:buFont typeface="Arial" panose="020B0604020202020204" pitchFamily="34" charset="0"/>
              <a:buChar char="•"/>
            </a:pPr>
            <a:r>
              <a:rPr lang="el-GR" dirty="0"/>
              <a:t>Περιορίζουν το χτύπημα σε:</a:t>
            </a:r>
          </a:p>
          <a:p>
            <a:pPr marL="742950" lvl="1" indent="-285750">
              <a:buFont typeface="Arial" panose="020B0604020202020204" pitchFamily="34" charset="0"/>
              <a:buChar char="•"/>
            </a:pPr>
            <a:r>
              <a:rPr lang="el-GR" dirty="0"/>
              <a:t>τιμόνι</a:t>
            </a:r>
          </a:p>
          <a:p>
            <a:pPr marL="742950" lvl="1" indent="-285750">
              <a:buFont typeface="Arial" panose="020B0604020202020204" pitchFamily="34" charset="0"/>
              <a:buChar char="•"/>
            </a:pPr>
            <a:r>
              <a:rPr lang="el-GR" dirty="0"/>
              <a:t>ταμπλό</a:t>
            </a:r>
          </a:p>
          <a:p>
            <a:pPr marL="742950" lvl="1" indent="-285750">
              <a:buFont typeface="Arial" panose="020B0604020202020204" pitchFamily="34" charset="0"/>
              <a:buChar char="•"/>
            </a:pPr>
            <a:r>
              <a:rPr lang="el-GR" dirty="0"/>
              <a:t>πόρτες</a:t>
            </a:r>
          </a:p>
        </p:txBody>
      </p:sp>
      <p:sp>
        <p:nvSpPr>
          <p:cNvPr id="7" name="TextBox 6">
            <a:extLst>
              <a:ext uri="{FF2B5EF4-FFF2-40B4-BE49-F238E27FC236}">
                <a16:creationId xmlns:a16="http://schemas.microsoft.com/office/drawing/2014/main" xmlns="" id="{F35B5016-C988-7827-246A-81363DA58156}"/>
              </a:ext>
            </a:extLst>
          </p:cNvPr>
          <p:cNvSpPr txBox="1"/>
          <p:nvPr/>
        </p:nvSpPr>
        <p:spPr>
          <a:xfrm>
            <a:off x="5677460" y="1723829"/>
            <a:ext cx="5676900" cy="1477328"/>
          </a:xfrm>
          <a:prstGeom prst="rect">
            <a:avLst/>
          </a:prstGeom>
          <a:noFill/>
        </p:spPr>
        <p:txBody>
          <a:bodyPr wrap="square">
            <a:spAutoFit/>
          </a:bodyPr>
          <a:lstStyle/>
          <a:p>
            <a:pPr>
              <a:buNone/>
            </a:pPr>
            <a:r>
              <a:rPr lang="el-GR" b="1" i="1" u="sng" dirty="0">
                <a:highlight>
                  <a:srgbClr val="FF0000"/>
                </a:highlight>
              </a:rPr>
              <a:t>Σημαντικό</a:t>
            </a:r>
          </a:p>
          <a:p>
            <a:pPr>
              <a:buFont typeface="Arial" panose="020B0604020202020204" pitchFamily="34" charset="0"/>
              <a:buChar char="•"/>
            </a:pPr>
            <a:r>
              <a:rPr lang="el-GR" b="1" i="1" u="sng" dirty="0"/>
              <a:t>Δεν λειτουργούν σωστά χωρίς ζώνη</a:t>
            </a:r>
          </a:p>
          <a:p>
            <a:pPr>
              <a:buFont typeface="Arial" panose="020B0604020202020204" pitchFamily="34" charset="0"/>
              <a:buChar char="•"/>
            </a:pPr>
            <a:r>
              <a:rPr lang="el-GR" b="1" i="1" u="sng" dirty="0"/>
              <a:t>Παιδιά ποτέ μπροστά χωρίς παιδικό κάθισμα</a:t>
            </a:r>
          </a:p>
          <a:p>
            <a:pPr>
              <a:buFont typeface="Arial" panose="020B0604020202020204" pitchFamily="34" charset="0"/>
              <a:buChar char="•"/>
            </a:pPr>
            <a:r>
              <a:rPr lang="el-GR" b="1" i="1" u="sng" dirty="0"/>
              <a:t>Ο αερόσακος συνοδηγού απενεργοποιείται όταν υπάρχει παιδικό κάθισμα</a:t>
            </a:r>
          </a:p>
        </p:txBody>
      </p:sp>
      <p:pic>
        <p:nvPicPr>
          <p:cNvPr id="5122" name="Picture 2" descr="ΜΟΝΑΔΕΣ ΑΕΡΟΣΑΚΩΝ (AIRBAG)">
            <a:extLst>
              <a:ext uri="{FF2B5EF4-FFF2-40B4-BE49-F238E27FC236}">
                <a16:creationId xmlns:a16="http://schemas.microsoft.com/office/drawing/2014/main" xmlns="" id="{E09443C6-6B77-ED9C-24BE-BB1ABB82F9C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738" y="3905779"/>
            <a:ext cx="3946991" cy="29522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87430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81B469A-ECD9-5816-F200-D8C1EF19A6DE}"/>
              </a:ext>
            </a:extLst>
          </p:cNvPr>
          <p:cNvSpPr>
            <a:spLocks noGrp="1"/>
          </p:cNvSpPr>
          <p:nvPr>
            <p:ph type="title"/>
          </p:nvPr>
        </p:nvSpPr>
        <p:spPr/>
        <p:txBody>
          <a:bodyPr/>
          <a:lstStyle/>
          <a:p>
            <a:r>
              <a:rPr lang="el-GR" sz="4000" b="1" dirty="0">
                <a:solidFill>
                  <a:srgbClr val="FFFF00"/>
                </a:solidFill>
              </a:rPr>
              <a:t>Αλυσίδες για τα χιόνια και κουβέρτες ελαστικών, χρήση και λειτουργία</a:t>
            </a:r>
          </a:p>
        </p:txBody>
      </p:sp>
      <p:sp>
        <p:nvSpPr>
          <p:cNvPr id="3" name="Θέση περιεχομένου 2">
            <a:extLst>
              <a:ext uri="{FF2B5EF4-FFF2-40B4-BE49-F238E27FC236}">
                <a16:creationId xmlns:a16="http://schemas.microsoft.com/office/drawing/2014/main" xmlns="" id="{2EC6F764-BF5B-0EDD-9AAC-C20F204B6758}"/>
              </a:ext>
            </a:extLst>
          </p:cNvPr>
          <p:cNvSpPr>
            <a:spLocks noGrp="1"/>
          </p:cNvSpPr>
          <p:nvPr>
            <p:ph idx="1"/>
          </p:nvPr>
        </p:nvSpPr>
        <p:spPr>
          <a:xfrm>
            <a:off x="0" y="1853248"/>
            <a:ext cx="6457950" cy="5004752"/>
          </a:xfrm>
        </p:spPr>
        <p:txBody>
          <a:bodyPr>
            <a:normAutofit/>
          </a:bodyPr>
          <a:lstStyle/>
          <a:p>
            <a:pPr>
              <a:buNone/>
            </a:pPr>
            <a:r>
              <a:rPr lang="el-GR" b="1" dirty="0" smtClean="0"/>
              <a:t>   </a:t>
            </a:r>
            <a:r>
              <a:rPr lang="el-GR" b="1" dirty="0" smtClean="0">
                <a:solidFill>
                  <a:schemeClr val="accent2">
                    <a:lumMod val="40000"/>
                    <a:lumOff val="60000"/>
                  </a:schemeClr>
                </a:solidFill>
              </a:rPr>
              <a:t>Αλυσίδες χιονιού:  Πώς λειτουργούν</a:t>
            </a:r>
            <a:endParaRPr lang="el-GR" b="1" dirty="0">
              <a:solidFill>
                <a:schemeClr val="accent2">
                  <a:lumMod val="40000"/>
                  <a:lumOff val="60000"/>
                </a:schemeClr>
              </a:solidFill>
            </a:endParaRPr>
          </a:p>
          <a:p>
            <a:r>
              <a:rPr lang="el-GR" dirty="0"/>
              <a:t>Αγκαλιάζουν το ελαστικό με </a:t>
            </a:r>
            <a:r>
              <a:rPr lang="el-GR" b="1" dirty="0"/>
              <a:t>μεταλλικούς κρίκους</a:t>
            </a:r>
            <a:endParaRPr lang="el-GR" dirty="0"/>
          </a:p>
          <a:p>
            <a:r>
              <a:rPr lang="el-GR" dirty="0"/>
              <a:t>“Δαγκώνουν” το χιόνι και τον πάγο</a:t>
            </a:r>
          </a:p>
          <a:p>
            <a:r>
              <a:rPr lang="el-GR" dirty="0"/>
              <a:t>Αυξάνουν την </a:t>
            </a:r>
            <a:r>
              <a:rPr lang="el-GR" b="1" dirty="0"/>
              <a:t>τριβή με το έδαφος</a:t>
            </a:r>
            <a:endParaRPr lang="el-GR" dirty="0"/>
          </a:p>
          <a:p>
            <a:r>
              <a:rPr lang="el-GR" b="1" dirty="0"/>
              <a:t>Πότε χρησιμοποιούνται</a:t>
            </a:r>
          </a:p>
          <a:p>
            <a:r>
              <a:rPr lang="el-GR" dirty="0"/>
              <a:t>Όταν υπάρχει </a:t>
            </a:r>
            <a:r>
              <a:rPr lang="el-GR" b="1" dirty="0"/>
              <a:t>υποχρέωση από σήμανση ή νόμο</a:t>
            </a:r>
            <a:endParaRPr lang="el-GR" dirty="0"/>
          </a:p>
          <a:p>
            <a:r>
              <a:rPr lang="el-GR" dirty="0"/>
              <a:t>Σε δρόμους με έντονη χιονόπτωση</a:t>
            </a:r>
          </a:p>
          <a:p>
            <a:r>
              <a:rPr lang="el-GR" b="1" dirty="0"/>
              <a:t>Πλεονεκτήματα</a:t>
            </a:r>
          </a:p>
          <a:p>
            <a:r>
              <a:rPr lang="el-GR" dirty="0"/>
              <a:t>Πολύ καλή πρόσφυση</a:t>
            </a:r>
          </a:p>
          <a:p>
            <a:r>
              <a:rPr lang="el-GR" dirty="0"/>
              <a:t>Ασφαλείς σε παγωμένους δρόμους</a:t>
            </a:r>
          </a:p>
          <a:p>
            <a:endParaRPr lang="el-GR" dirty="0"/>
          </a:p>
        </p:txBody>
      </p:sp>
      <p:sp>
        <p:nvSpPr>
          <p:cNvPr id="5" name="TextBox 4">
            <a:extLst>
              <a:ext uri="{FF2B5EF4-FFF2-40B4-BE49-F238E27FC236}">
                <a16:creationId xmlns:a16="http://schemas.microsoft.com/office/drawing/2014/main" xmlns="" id="{C0894943-DEF5-B9A5-A755-C4B50AF56574}"/>
              </a:ext>
            </a:extLst>
          </p:cNvPr>
          <p:cNvSpPr txBox="1"/>
          <p:nvPr/>
        </p:nvSpPr>
        <p:spPr>
          <a:xfrm>
            <a:off x="6636544" y="2004077"/>
            <a:ext cx="5555456" cy="4401205"/>
          </a:xfrm>
          <a:prstGeom prst="rect">
            <a:avLst/>
          </a:prstGeom>
          <a:noFill/>
        </p:spPr>
        <p:txBody>
          <a:bodyPr wrap="square">
            <a:spAutoFit/>
          </a:bodyPr>
          <a:lstStyle/>
          <a:p>
            <a:pPr>
              <a:buNone/>
            </a:pPr>
            <a:r>
              <a:rPr lang="el-GR" sz="2000" b="1" dirty="0">
                <a:solidFill>
                  <a:schemeClr val="accent2">
                    <a:lumMod val="40000"/>
                    <a:lumOff val="60000"/>
                  </a:schemeClr>
                </a:solidFill>
              </a:rPr>
              <a:t>Κουβέρτες ελαστικών (</a:t>
            </a:r>
            <a:r>
              <a:rPr lang="el-GR" sz="2000" b="1" dirty="0" err="1">
                <a:solidFill>
                  <a:schemeClr val="accent2">
                    <a:lumMod val="40000"/>
                    <a:lumOff val="60000"/>
                  </a:schemeClr>
                </a:solidFill>
              </a:rPr>
              <a:t>χιονοκουβέρτες</a:t>
            </a:r>
            <a:r>
              <a:rPr lang="el-GR" sz="2000" b="1" dirty="0">
                <a:solidFill>
                  <a:schemeClr val="accent2">
                    <a:lumMod val="40000"/>
                    <a:lumOff val="60000"/>
                  </a:schemeClr>
                </a:solidFill>
              </a:rPr>
              <a:t>)</a:t>
            </a:r>
          </a:p>
          <a:p>
            <a:pPr>
              <a:buNone/>
            </a:pPr>
            <a:r>
              <a:rPr lang="el-GR" sz="2000" b="1" dirty="0">
                <a:solidFill>
                  <a:schemeClr val="accent2">
                    <a:lumMod val="40000"/>
                    <a:lumOff val="60000"/>
                  </a:schemeClr>
                </a:solidFill>
              </a:rPr>
              <a:t>Πώς λειτουργούν</a:t>
            </a:r>
          </a:p>
          <a:p>
            <a:pPr>
              <a:buFont typeface="Arial" panose="020B0604020202020204" pitchFamily="34" charset="0"/>
              <a:buChar char="•"/>
            </a:pPr>
            <a:r>
              <a:rPr lang="el-GR" sz="2000" dirty="0"/>
              <a:t>Είναι από </a:t>
            </a:r>
            <a:r>
              <a:rPr lang="el-GR" sz="2000" b="1" dirty="0"/>
              <a:t>ειδικό ύφασμα</a:t>
            </a:r>
            <a:endParaRPr lang="el-GR" sz="2000" dirty="0"/>
          </a:p>
          <a:p>
            <a:pPr>
              <a:buFont typeface="Arial" panose="020B0604020202020204" pitchFamily="34" charset="0"/>
              <a:buChar char="•"/>
            </a:pPr>
            <a:r>
              <a:rPr lang="el-GR" sz="2000" dirty="0"/>
              <a:t>Απορροφούν υγρασία και αυξάνουν την τριβή</a:t>
            </a:r>
          </a:p>
          <a:p>
            <a:pPr>
              <a:buFont typeface="Arial" panose="020B0604020202020204" pitchFamily="34" charset="0"/>
              <a:buChar char="•"/>
            </a:pPr>
            <a:r>
              <a:rPr lang="el-GR" sz="2000" dirty="0"/>
              <a:t>Λειτουργούν σαν “αντιολισθητικό κάλυμμα”</a:t>
            </a:r>
          </a:p>
          <a:p>
            <a:pPr>
              <a:buNone/>
            </a:pPr>
            <a:r>
              <a:rPr lang="el-GR" sz="2000" b="1" dirty="0"/>
              <a:t>Πότε χρησιμοποιούνται</a:t>
            </a:r>
          </a:p>
          <a:p>
            <a:pPr>
              <a:buFont typeface="Arial" panose="020B0604020202020204" pitchFamily="34" charset="0"/>
              <a:buChar char="•"/>
            </a:pPr>
            <a:r>
              <a:rPr lang="el-GR" sz="2000" dirty="0"/>
              <a:t>Σε ελαφρύ χιόνι</a:t>
            </a:r>
          </a:p>
          <a:p>
            <a:pPr>
              <a:buFont typeface="Arial" panose="020B0604020202020204" pitchFamily="34" charset="0"/>
              <a:buChar char="•"/>
            </a:pPr>
            <a:r>
              <a:rPr lang="el-GR" sz="2000" dirty="0"/>
              <a:t>Σε αυτοκίνητα που </a:t>
            </a:r>
            <a:r>
              <a:rPr lang="el-GR" sz="2000" b="1" dirty="0"/>
              <a:t>δεν παίρνουν αλυσίδες</a:t>
            </a:r>
            <a:endParaRPr lang="el-GR" sz="2000" dirty="0"/>
          </a:p>
          <a:p>
            <a:pPr>
              <a:buNone/>
            </a:pPr>
            <a:r>
              <a:rPr lang="el-GR" sz="2000" b="1" dirty="0"/>
              <a:t>Πλεονεκτήματα</a:t>
            </a:r>
          </a:p>
          <a:p>
            <a:pPr>
              <a:buFont typeface="Arial" panose="020B0604020202020204" pitchFamily="34" charset="0"/>
              <a:buChar char="•"/>
            </a:pPr>
            <a:r>
              <a:rPr lang="el-GR" sz="2000" dirty="0"/>
              <a:t>Εύκολη τοποθέτηση</a:t>
            </a:r>
          </a:p>
          <a:p>
            <a:pPr>
              <a:buFont typeface="Arial" panose="020B0604020202020204" pitchFamily="34" charset="0"/>
              <a:buChar char="•"/>
            </a:pPr>
            <a:r>
              <a:rPr lang="el-GR" sz="2000" dirty="0"/>
              <a:t>Χαμηλός θόρυβος</a:t>
            </a:r>
          </a:p>
          <a:p>
            <a:pPr>
              <a:buFont typeface="Arial" panose="020B0604020202020204" pitchFamily="34" charset="0"/>
              <a:buChar char="•"/>
            </a:pPr>
            <a:r>
              <a:rPr lang="el-GR" sz="2000" dirty="0"/>
              <a:t>Φιλικές για το όχημα</a:t>
            </a:r>
          </a:p>
        </p:txBody>
      </p:sp>
    </p:spTree>
    <p:extLst>
      <p:ext uri="{BB962C8B-B14F-4D97-AF65-F5344CB8AC3E}">
        <p14:creationId xmlns:p14="http://schemas.microsoft.com/office/powerpoint/2010/main" xmlns="" val="3810812305"/>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201</TotalTime>
  <Words>641</Words>
  <Application>Microsoft Office PowerPoint</Application>
  <PresentationFormat>Προσαρμογή</PresentationFormat>
  <Paragraphs>116</Paragraphs>
  <Slides>13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Ιόν</vt:lpstr>
      <vt:lpstr>Ασφάλεια  στον  δρόμο</vt:lpstr>
      <vt:lpstr>Κώδικας Οδικής κυκλοφορία</vt:lpstr>
      <vt:lpstr>Η υπερβολική ταχύτητα και ο κίνδυνός της</vt:lpstr>
      <vt:lpstr>Η ελάττωση της ταχύτητα στη στροφή</vt:lpstr>
      <vt:lpstr>Ζώνες ασφαλείας και μηχανισμός</vt:lpstr>
      <vt:lpstr>Τριβή Ελαστικών </vt:lpstr>
      <vt:lpstr>Ελαστικά και τριβή με την άσφαλτο</vt:lpstr>
      <vt:lpstr>Αερόσακοι και χρησιμότητα τους</vt:lpstr>
      <vt:lpstr>Αλυσίδες για τα χιόνια και κουβέρτες ελαστικών, χρήση και λειτουργία</vt:lpstr>
      <vt:lpstr>Κίνδυνος φθαρμένων ελαστικών και βρεγμένων δρόμων</vt:lpstr>
      <vt:lpstr> Αλκοόλ εν ώρα οδήγησης</vt:lpstr>
      <vt:lpstr>Διαφάνεια 12</vt:lpstr>
      <vt:lpstr>Συμβουλές Οδήγησης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στον  δρόμο</dc:title>
  <dc:creator>Maria Kar</dc:creator>
  <cp:lastModifiedBy>Kotsak-i5</cp:lastModifiedBy>
  <cp:revision>22</cp:revision>
  <dcterms:created xsi:type="dcterms:W3CDTF">2026-01-31T17:52:02Z</dcterms:created>
  <dcterms:modified xsi:type="dcterms:W3CDTF">2026-05-09T20:30:26Z</dcterms:modified>
</cp:coreProperties>
</file>