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7"/>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Libre Baskerville" charset="1" panose="02000000000000000000"/>
      <p:regular r:id="rId20"/>
    </p:embeddedFont>
    <p:embeddedFont>
      <p:font typeface="DM Sans" charset="1" panose="00000000000000000000"/>
      <p:regular r:id="rId21"/>
    </p:embeddedFont>
    <p:embeddedFont>
      <p:font typeface="Arimo Bold" charset="1" panose="020B0704020202020204"/>
      <p:regular r:id="rId22"/>
    </p:embeddedFont>
    <p:embeddedFont>
      <p:font typeface="RoxboroughCF" charset="1" panose="00000500000000000000"/>
      <p:regular r:id="rId28"/>
    </p:embeddedFont>
    <p:embeddedFont>
      <p:font typeface="Arimo" charset="1" panose="020B060402020202020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notesMasters/notesMaster1.xml" Type="http://schemas.openxmlformats.org/officeDocument/2006/relationships/notesMaster"/><Relationship Id="rId18" Target="theme/theme2.xml" Type="http://schemas.openxmlformats.org/officeDocument/2006/relationships/theme"/><Relationship Id="rId19" Target="notesSlides/notesSlide1.xml" Type="http://schemas.openxmlformats.org/officeDocument/2006/relationships/note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notesSlides/notesSlide2.xml" Type="http://schemas.openxmlformats.org/officeDocument/2006/relationships/notesSlide"/><Relationship Id="rId24" Target="notesSlides/notesSlide3.xml" Type="http://schemas.openxmlformats.org/officeDocument/2006/relationships/notesSlide"/><Relationship Id="rId25" Target="notesSlides/notesSlide4.xml" Type="http://schemas.openxmlformats.org/officeDocument/2006/relationships/notesSlide"/><Relationship Id="rId26" Target="notesSlides/notesSlide5.xml" Type="http://schemas.openxmlformats.org/officeDocument/2006/relationships/notesSlide"/><Relationship Id="rId27" Target="notesSlides/notesSlide6.xml" Type="http://schemas.openxmlformats.org/officeDocument/2006/relationships/notesSlide"/><Relationship Id="rId28" Target="fonts/font28.fntdata" Type="http://schemas.openxmlformats.org/officeDocument/2006/relationships/font"/><Relationship Id="rId29" Target="notesSlides/notesSlide7.xml" Type="http://schemas.openxmlformats.org/officeDocument/2006/relationships/notesSlide"/><Relationship Id="rId3" Target="viewProps.xml" Type="http://schemas.openxmlformats.org/officeDocument/2006/relationships/viewProps"/><Relationship Id="rId30" Target="notesSlides/notesSlide8.xml" Type="http://schemas.openxmlformats.org/officeDocument/2006/relationships/notesSlide"/><Relationship Id="rId31" Target="notesSlides/notesSlide9.xml" Type="http://schemas.openxmlformats.org/officeDocument/2006/relationships/notesSlide"/><Relationship Id="rId32" Target="notesSlides/notesSlide10.xml" Type="http://schemas.openxmlformats.org/officeDocument/2006/relationships/notesSlide"/><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https://www.youtube.com/watch?v=hPqGiAwOBro" TargetMode="External" Type="http://schemas.openxmlformats.org/officeDocument/2006/relationships/video"/><Relationship Id="rId4" Target="https://www.youtube.com/watch?v=rqopKMsCmxc" TargetMode="External" Type="http://schemas.openxmlformats.org/officeDocument/2006/relationships/video"/><Relationship Id="rId5" Target="../media/image24.png" Type="http://schemas.openxmlformats.org/officeDocument/2006/relationships/image"/><Relationship Id="rId6" Target="../media/image25.png" Type="http://schemas.openxmlformats.org/officeDocument/2006/relationships/image"/><Relationship Id="rId7" Target="../media/image26.png" Type="http://schemas.openxmlformats.org/officeDocument/2006/relationships/image"/><Relationship Id="rId8" Target="https://www.youtube.com/watch?v=hPqGiAwOBro" TargetMode="External" Type="http://schemas.openxmlformats.org/officeDocument/2006/relationships/hyperlink"/><Relationship Id="rId9" Target="https://www.youtube.com/watch?v=rqopKMsCmxc"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7938046" y="877491"/>
            <a:ext cx="9269909" cy="2699742"/>
          </a:xfrm>
          <a:prstGeom prst="rect">
            <a:avLst/>
          </a:prstGeom>
        </p:spPr>
        <p:txBody>
          <a:bodyPr anchor="t" rtlCol="false" tIns="0" lIns="0" bIns="0" rIns="0">
            <a:spAutoFit/>
          </a:bodyPr>
          <a:lstStyle/>
          <a:p>
            <a:pPr algn="l">
              <a:lnSpc>
                <a:spcPts val="10437"/>
              </a:lnSpc>
            </a:pPr>
            <a:r>
              <a:rPr lang="en-US" sz="8375">
                <a:solidFill>
                  <a:srgbClr val="5C4E3D"/>
                </a:solidFill>
                <a:latin typeface="Libre Baskerville"/>
                <a:ea typeface="Libre Baskerville"/>
                <a:cs typeface="Libre Baskerville"/>
                <a:sym typeface="Libre Baskerville"/>
              </a:rPr>
              <a:t>Επιχειρήματα στη Φιλοσοφία</a:t>
            </a:r>
          </a:p>
        </p:txBody>
      </p:sp>
      <p:sp>
        <p:nvSpPr>
          <p:cNvPr name="TextBox 7" id="7"/>
          <p:cNvSpPr txBox="true"/>
          <p:nvPr/>
        </p:nvSpPr>
        <p:spPr>
          <a:xfrm rot="0">
            <a:off x="7938046" y="3944839"/>
            <a:ext cx="9269909" cy="4539555"/>
          </a:xfrm>
          <a:prstGeom prst="rect">
            <a:avLst/>
          </a:prstGeom>
        </p:spPr>
        <p:txBody>
          <a:bodyPr anchor="t" rtlCol="false" tIns="0" lIns="0" bIns="0" rIns="0">
            <a:spAutoFit/>
          </a:bodyPr>
          <a:lstStyle/>
          <a:p>
            <a:pPr algn="l">
              <a:lnSpc>
                <a:spcPts val="3875"/>
              </a:lnSpc>
            </a:pPr>
            <a:r>
              <a:rPr lang="en-US" sz="2375">
                <a:solidFill>
                  <a:srgbClr val="454240"/>
                </a:solidFill>
                <a:latin typeface="DM Sans"/>
                <a:ea typeface="DM Sans"/>
                <a:cs typeface="DM Sans"/>
                <a:sym typeface="DM Sans"/>
              </a:rPr>
              <a:t>Η φιλοσοφία βασίζεται στη διατύπωση απόψεων που υποστηρίζονται από έγκυρα επιχειρήματα. Αυτά τα επιχειρήματα πρέπει να είναι λογικά συνεπή και να βασίζονται σε αληθείς προκείμενες για να θεωρηθούν έγκυρα. Οι φιλόσοφοι χρησιμοποιούν τόσο επαγωγικά όσο και παραγωγικά επιχειρήματα για να υποστηρίξουν τις θέσεις τους, στοχεύοντας στην αποφυγή λογικών σφαλμάτων και στην επίτευξη συμπερασμάτων που προκύπτουν με λογική αναγκαιότητα.</a:t>
            </a:r>
          </a:p>
        </p:txBody>
      </p:sp>
      <p:grpSp>
        <p:nvGrpSpPr>
          <p:cNvPr name="Group 8" id="8"/>
          <p:cNvGrpSpPr/>
          <p:nvPr/>
        </p:nvGrpSpPr>
        <p:grpSpPr>
          <a:xfrm rot="0">
            <a:off x="7933284" y="8849766"/>
            <a:ext cx="503188" cy="503188"/>
            <a:chOff x="0" y="0"/>
            <a:chExt cx="670917" cy="670917"/>
          </a:xfrm>
        </p:grpSpPr>
        <p:sp>
          <p:nvSpPr>
            <p:cNvPr name="Freeform 9" id="9"/>
            <p:cNvSpPr/>
            <p:nvPr/>
          </p:nvSpPr>
          <p:spPr>
            <a:xfrm flipH="false" flipV="false" rot="0">
              <a:off x="0" y="0"/>
              <a:ext cx="670941" cy="670941"/>
            </a:xfrm>
            <a:custGeom>
              <a:avLst/>
              <a:gdLst/>
              <a:ahLst/>
              <a:cxnLst/>
              <a:rect r="r" b="b" t="t" l="l"/>
              <a:pathLst>
                <a:path h="670941" w="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name="Freeform 10" id="10" descr="preencoded.png"/>
          <p:cNvSpPr/>
          <p:nvPr/>
        </p:nvSpPr>
        <p:spPr>
          <a:xfrm flipH="false" flipV="false" rot="0">
            <a:off x="7947571" y="8864054"/>
            <a:ext cx="474612" cy="474612"/>
          </a:xfrm>
          <a:custGeom>
            <a:avLst/>
            <a:gdLst/>
            <a:ahLst/>
            <a:cxnLst/>
            <a:rect r="r" b="b" t="t" l="l"/>
            <a:pathLst>
              <a:path h="474612" w="474612">
                <a:moveTo>
                  <a:pt x="0" y="0"/>
                </a:moveTo>
                <a:lnTo>
                  <a:pt x="474613" y="0"/>
                </a:lnTo>
                <a:lnTo>
                  <a:pt x="474613" y="474612"/>
                </a:lnTo>
                <a:lnTo>
                  <a:pt x="0" y="474612"/>
                </a:lnTo>
                <a:lnTo>
                  <a:pt x="0" y="0"/>
                </a:lnTo>
                <a:close/>
              </a:path>
            </a:pathLst>
          </a:custGeom>
          <a:blipFill>
            <a:blip r:embed="rId5"/>
            <a:stretch>
              <a:fillRect l="0" t="0" r="0" b="0"/>
            </a:stretch>
          </a:blipFill>
        </p:spPr>
      </p:sp>
      <p:sp>
        <p:nvSpPr>
          <p:cNvPr name="TextBox 11" id="11"/>
          <p:cNvSpPr txBox="true"/>
          <p:nvPr/>
        </p:nvSpPr>
        <p:spPr>
          <a:xfrm rot="0">
            <a:off x="8585895" y="8755261"/>
            <a:ext cx="4778127" cy="616149"/>
          </a:xfrm>
          <a:prstGeom prst="rect">
            <a:avLst/>
          </a:prstGeom>
        </p:spPr>
        <p:txBody>
          <a:bodyPr anchor="t" rtlCol="false" tIns="0" lIns="0" bIns="0" rIns="0">
            <a:spAutoFit/>
          </a:bodyPr>
          <a:lstStyle/>
          <a:p>
            <a:pPr algn="l">
              <a:lnSpc>
                <a:spcPts val="4249"/>
              </a:lnSpc>
            </a:pPr>
            <a:r>
              <a:rPr lang="en-US" sz="3000" b="true">
                <a:solidFill>
                  <a:srgbClr val="454240"/>
                </a:solidFill>
                <a:latin typeface="Arimo Bold"/>
                <a:ea typeface="Arimo Bold"/>
                <a:cs typeface="Arimo Bold"/>
                <a:sym typeface="Arimo Bold"/>
              </a:rPr>
              <a:t>by Vasilis Varsamopoulos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TextBox 5" id="5"/>
          <p:cNvSpPr txBox="true"/>
          <p:nvPr/>
        </p:nvSpPr>
        <p:spPr>
          <a:xfrm rot="0">
            <a:off x="911126" y="784175"/>
            <a:ext cx="13520880" cy="800100"/>
          </a:xfrm>
          <a:prstGeom prst="rect">
            <a:avLst/>
          </a:prstGeom>
        </p:spPr>
        <p:txBody>
          <a:bodyPr anchor="t" rtlCol="false" tIns="0" lIns="0" bIns="0" rIns="0">
            <a:spAutoFit/>
          </a:bodyPr>
          <a:lstStyle/>
          <a:p>
            <a:pPr algn="l">
              <a:lnSpc>
                <a:spcPts val="6374"/>
              </a:lnSpc>
            </a:pPr>
            <a:r>
              <a:rPr lang="en-US" sz="5125">
                <a:solidFill>
                  <a:srgbClr val="5C4E3D"/>
                </a:solidFill>
                <a:latin typeface="Libre Baskerville"/>
                <a:ea typeface="Libre Baskerville"/>
                <a:cs typeface="Libre Baskerville"/>
                <a:sym typeface="Libre Baskerville"/>
              </a:rPr>
              <a:t>Η Ευρύτητα της Φιλοσοφικής Σκέψης</a:t>
            </a:r>
          </a:p>
        </p:txBody>
      </p:sp>
      <p:sp>
        <p:nvSpPr>
          <p:cNvPr name="TextBox 6" id="6"/>
          <p:cNvSpPr txBox="true"/>
          <p:nvPr/>
        </p:nvSpPr>
        <p:spPr>
          <a:xfrm rot="0">
            <a:off x="911126" y="2061121"/>
            <a:ext cx="16465749" cy="1751410"/>
          </a:xfrm>
          <a:prstGeom prst="rect">
            <a:avLst/>
          </a:prstGeom>
        </p:spPr>
        <p:txBody>
          <a:bodyPr anchor="t" rtlCol="false" tIns="0" lIns="0" bIns="0" rIns="0">
            <a:spAutoFit/>
          </a:bodyPr>
          <a:lstStyle/>
          <a:p>
            <a:pPr algn="l">
              <a:lnSpc>
                <a:spcPts val="3250"/>
              </a:lnSpc>
            </a:pPr>
            <a:r>
              <a:rPr lang="en-US" sz="2000">
                <a:solidFill>
                  <a:srgbClr val="454240"/>
                </a:solidFill>
                <a:latin typeface="DM Sans"/>
                <a:ea typeface="DM Sans"/>
                <a:cs typeface="DM Sans"/>
                <a:sym typeface="DM Sans"/>
              </a:rPr>
              <a:t>Επειδή τα ερωτήματα της φιλοσοφίας προέρχονται από όλες τις πλευρές της κοινωνικής ζωής, οι φιλόσοφοι δεν μπορούν να χρησιμοποιούν μόνο το θεωρητικό πλαίσιο των επιστημών, αλλά χρειάζονται και στοιχεία του κοινού νου και της καθημερινής γλώσσας. Η φιλοσοφία, λοιπόν, συνδυάζει την επιστημονική μέθοδο με την καθημερινή εμπειρία, προσφέροντας μια ολιστική προσέγγιση στην κατανόηση του κόσμου και της ανθρώπινης ύπαρξης.</a:t>
            </a:r>
          </a:p>
        </p:txBody>
      </p:sp>
      <p:sp>
        <p:nvSpPr>
          <p:cNvPr name="Freeform 7" id="7" descr="preencoded.png"/>
          <p:cNvSpPr/>
          <p:nvPr/>
        </p:nvSpPr>
        <p:spPr>
          <a:xfrm flipH="false" flipV="false" rot="0">
            <a:off x="911126" y="4105424"/>
            <a:ext cx="5228184" cy="3231207"/>
          </a:xfrm>
          <a:custGeom>
            <a:avLst/>
            <a:gdLst/>
            <a:ahLst/>
            <a:cxnLst/>
            <a:rect r="r" b="b" t="t" l="l"/>
            <a:pathLst>
              <a:path h="3231207" w="5228184">
                <a:moveTo>
                  <a:pt x="0" y="0"/>
                </a:moveTo>
                <a:lnTo>
                  <a:pt x="5228184" y="0"/>
                </a:lnTo>
                <a:lnTo>
                  <a:pt x="5228184" y="3231207"/>
                </a:lnTo>
                <a:lnTo>
                  <a:pt x="0" y="3231207"/>
                </a:lnTo>
                <a:lnTo>
                  <a:pt x="0" y="0"/>
                </a:lnTo>
                <a:close/>
              </a:path>
            </a:pathLst>
          </a:custGeom>
          <a:blipFill>
            <a:blip r:embed="rId4"/>
            <a:stretch>
              <a:fillRect l="-44" t="0" r="-44" b="0"/>
            </a:stretch>
          </a:blipFill>
        </p:spPr>
      </p:sp>
      <p:sp>
        <p:nvSpPr>
          <p:cNvPr name="TextBox 8" id="8"/>
          <p:cNvSpPr txBox="true"/>
          <p:nvPr/>
        </p:nvSpPr>
        <p:spPr>
          <a:xfrm rot="0">
            <a:off x="911126" y="7642920"/>
            <a:ext cx="4842633" cy="404812"/>
          </a:xfrm>
          <a:prstGeom prst="rect">
            <a:avLst/>
          </a:prstGeom>
        </p:spPr>
        <p:txBody>
          <a:bodyPr anchor="t" rtlCol="false" tIns="0" lIns="0" bIns="0" rIns="0">
            <a:spAutoFit/>
          </a:bodyPr>
          <a:lstStyle/>
          <a:p>
            <a:pPr algn="l">
              <a:lnSpc>
                <a:spcPts val="3187"/>
              </a:lnSpc>
            </a:pPr>
            <a:r>
              <a:rPr lang="en-US" sz="2562">
                <a:solidFill>
                  <a:srgbClr val="454240"/>
                </a:solidFill>
                <a:latin typeface="Libre Baskerville"/>
                <a:ea typeface="Libre Baskerville"/>
                <a:cs typeface="Libre Baskerville"/>
                <a:sym typeface="Libre Baskerville"/>
              </a:rPr>
              <a:t>Κοινωνική Ποικιλομορφία</a:t>
            </a:r>
          </a:p>
        </p:txBody>
      </p:sp>
      <p:sp>
        <p:nvSpPr>
          <p:cNvPr name="TextBox 9" id="9"/>
          <p:cNvSpPr txBox="true"/>
          <p:nvPr/>
        </p:nvSpPr>
        <p:spPr>
          <a:xfrm rot="0">
            <a:off x="911126" y="8139113"/>
            <a:ext cx="5228184" cy="918567"/>
          </a:xfrm>
          <a:prstGeom prst="rect">
            <a:avLst/>
          </a:prstGeom>
        </p:spPr>
        <p:txBody>
          <a:bodyPr anchor="t" rtlCol="false" tIns="0" lIns="0" bIns="0" rIns="0">
            <a:spAutoFit/>
          </a:bodyPr>
          <a:lstStyle/>
          <a:p>
            <a:pPr algn="l">
              <a:lnSpc>
                <a:spcPts val="3250"/>
              </a:lnSpc>
            </a:pPr>
            <a:r>
              <a:rPr lang="en-US" sz="2000">
                <a:solidFill>
                  <a:srgbClr val="454240"/>
                </a:solidFill>
                <a:latin typeface="DM Sans"/>
                <a:ea typeface="DM Sans"/>
                <a:cs typeface="DM Sans"/>
                <a:sym typeface="DM Sans"/>
              </a:rPr>
              <a:t>Η φιλοσοφία αντλεί ερωτήματα από όλες τις πτυχές της κοινωνικής ζωής.</a:t>
            </a:r>
          </a:p>
        </p:txBody>
      </p:sp>
      <p:sp>
        <p:nvSpPr>
          <p:cNvPr name="Freeform 10" id="10" descr="preencoded.png"/>
          <p:cNvSpPr/>
          <p:nvPr/>
        </p:nvSpPr>
        <p:spPr>
          <a:xfrm flipH="false" flipV="false" rot="0">
            <a:off x="6529834" y="4105424"/>
            <a:ext cx="5228184" cy="3231207"/>
          </a:xfrm>
          <a:custGeom>
            <a:avLst/>
            <a:gdLst/>
            <a:ahLst/>
            <a:cxnLst/>
            <a:rect r="r" b="b" t="t" l="l"/>
            <a:pathLst>
              <a:path h="3231207" w="5228184">
                <a:moveTo>
                  <a:pt x="0" y="0"/>
                </a:moveTo>
                <a:lnTo>
                  <a:pt x="5228183" y="0"/>
                </a:lnTo>
                <a:lnTo>
                  <a:pt x="5228183" y="3231207"/>
                </a:lnTo>
                <a:lnTo>
                  <a:pt x="0" y="3231207"/>
                </a:lnTo>
                <a:lnTo>
                  <a:pt x="0" y="0"/>
                </a:lnTo>
                <a:close/>
              </a:path>
            </a:pathLst>
          </a:custGeom>
          <a:blipFill>
            <a:blip r:embed="rId5"/>
            <a:stretch>
              <a:fillRect l="-44" t="0" r="-44" b="0"/>
            </a:stretch>
          </a:blipFill>
        </p:spPr>
      </p:sp>
      <p:sp>
        <p:nvSpPr>
          <p:cNvPr name="TextBox 11" id="11"/>
          <p:cNvSpPr txBox="true"/>
          <p:nvPr/>
        </p:nvSpPr>
        <p:spPr>
          <a:xfrm rot="0">
            <a:off x="6529834" y="7642920"/>
            <a:ext cx="5228184" cy="832545"/>
          </a:xfrm>
          <a:prstGeom prst="rect">
            <a:avLst/>
          </a:prstGeom>
        </p:spPr>
        <p:txBody>
          <a:bodyPr anchor="t" rtlCol="false" tIns="0" lIns="0" bIns="0" rIns="0">
            <a:spAutoFit/>
          </a:bodyPr>
          <a:lstStyle/>
          <a:p>
            <a:pPr algn="l">
              <a:lnSpc>
                <a:spcPts val="3187"/>
              </a:lnSpc>
            </a:pPr>
            <a:r>
              <a:rPr lang="en-US" sz="2562">
                <a:solidFill>
                  <a:srgbClr val="454240"/>
                </a:solidFill>
                <a:latin typeface="Libre Baskerville"/>
                <a:ea typeface="Libre Baskerville"/>
                <a:cs typeface="Libre Baskerville"/>
                <a:sym typeface="Libre Baskerville"/>
              </a:rPr>
              <a:t>Συνδυασμός Επιστήμης και Καθημερινότητας</a:t>
            </a:r>
          </a:p>
        </p:txBody>
      </p:sp>
      <p:sp>
        <p:nvSpPr>
          <p:cNvPr name="TextBox 12" id="12"/>
          <p:cNvSpPr txBox="true"/>
          <p:nvPr/>
        </p:nvSpPr>
        <p:spPr>
          <a:xfrm rot="0">
            <a:off x="6529834" y="8545860"/>
            <a:ext cx="5228184" cy="918567"/>
          </a:xfrm>
          <a:prstGeom prst="rect">
            <a:avLst/>
          </a:prstGeom>
        </p:spPr>
        <p:txBody>
          <a:bodyPr anchor="t" rtlCol="false" tIns="0" lIns="0" bIns="0" rIns="0">
            <a:spAutoFit/>
          </a:bodyPr>
          <a:lstStyle/>
          <a:p>
            <a:pPr algn="l">
              <a:lnSpc>
                <a:spcPts val="3250"/>
              </a:lnSpc>
            </a:pPr>
            <a:r>
              <a:rPr lang="en-US" sz="2000">
                <a:solidFill>
                  <a:srgbClr val="454240"/>
                </a:solidFill>
                <a:latin typeface="DM Sans"/>
                <a:ea typeface="DM Sans"/>
                <a:cs typeface="DM Sans"/>
                <a:sym typeface="DM Sans"/>
              </a:rPr>
              <a:t>Οι φιλόσοφοι συνδυάζουν επιστημονικές θεωρίες με την καθημερινή εμπειρία.</a:t>
            </a:r>
          </a:p>
        </p:txBody>
      </p:sp>
      <p:sp>
        <p:nvSpPr>
          <p:cNvPr name="Freeform 13" id="13" descr="preencoded.png"/>
          <p:cNvSpPr/>
          <p:nvPr/>
        </p:nvSpPr>
        <p:spPr>
          <a:xfrm flipH="false" flipV="false" rot="0">
            <a:off x="12148542" y="4105424"/>
            <a:ext cx="5228184" cy="3231207"/>
          </a:xfrm>
          <a:custGeom>
            <a:avLst/>
            <a:gdLst/>
            <a:ahLst/>
            <a:cxnLst/>
            <a:rect r="r" b="b" t="t" l="l"/>
            <a:pathLst>
              <a:path h="3231207" w="5228184">
                <a:moveTo>
                  <a:pt x="0" y="0"/>
                </a:moveTo>
                <a:lnTo>
                  <a:pt x="5228184" y="0"/>
                </a:lnTo>
                <a:lnTo>
                  <a:pt x="5228184" y="3231207"/>
                </a:lnTo>
                <a:lnTo>
                  <a:pt x="0" y="3231207"/>
                </a:lnTo>
                <a:lnTo>
                  <a:pt x="0" y="0"/>
                </a:lnTo>
                <a:close/>
              </a:path>
            </a:pathLst>
          </a:custGeom>
          <a:blipFill>
            <a:blip r:embed="rId6"/>
            <a:stretch>
              <a:fillRect l="-44" t="0" r="-44" b="0"/>
            </a:stretch>
          </a:blipFill>
        </p:spPr>
      </p:sp>
      <p:sp>
        <p:nvSpPr>
          <p:cNvPr name="TextBox 14" id="14"/>
          <p:cNvSpPr txBox="true"/>
          <p:nvPr/>
        </p:nvSpPr>
        <p:spPr>
          <a:xfrm rot="0">
            <a:off x="12148542" y="7642920"/>
            <a:ext cx="4158286" cy="404812"/>
          </a:xfrm>
          <a:prstGeom prst="rect">
            <a:avLst/>
          </a:prstGeom>
        </p:spPr>
        <p:txBody>
          <a:bodyPr anchor="t" rtlCol="false" tIns="0" lIns="0" bIns="0" rIns="0">
            <a:spAutoFit/>
          </a:bodyPr>
          <a:lstStyle/>
          <a:p>
            <a:pPr algn="l">
              <a:lnSpc>
                <a:spcPts val="3187"/>
              </a:lnSpc>
            </a:pPr>
            <a:r>
              <a:rPr lang="en-US" sz="2562">
                <a:solidFill>
                  <a:srgbClr val="454240"/>
                </a:solidFill>
                <a:latin typeface="Libre Baskerville"/>
                <a:ea typeface="Libre Baskerville"/>
                <a:cs typeface="Libre Baskerville"/>
                <a:sym typeface="Libre Baskerville"/>
              </a:rPr>
              <a:t>Ολιστική Προσέγγιση</a:t>
            </a:r>
          </a:p>
        </p:txBody>
      </p:sp>
      <p:sp>
        <p:nvSpPr>
          <p:cNvPr name="TextBox 15" id="15"/>
          <p:cNvSpPr txBox="true"/>
          <p:nvPr/>
        </p:nvSpPr>
        <p:spPr>
          <a:xfrm rot="0">
            <a:off x="12148542" y="8139113"/>
            <a:ext cx="5228184" cy="1334989"/>
          </a:xfrm>
          <a:prstGeom prst="rect">
            <a:avLst/>
          </a:prstGeom>
        </p:spPr>
        <p:txBody>
          <a:bodyPr anchor="t" rtlCol="false" tIns="0" lIns="0" bIns="0" rIns="0">
            <a:spAutoFit/>
          </a:bodyPr>
          <a:lstStyle/>
          <a:p>
            <a:pPr algn="l">
              <a:lnSpc>
                <a:spcPts val="3250"/>
              </a:lnSpc>
            </a:pPr>
            <a:r>
              <a:rPr lang="en-US" sz="2000">
                <a:solidFill>
                  <a:srgbClr val="454240"/>
                </a:solidFill>
                <a:latin typeface="DM Sans"/>
                <a:ea typeface="DM Sans"/>
                <a:cs typeface="DM Sans"/>
                <a:sym typeface="DM Sans"/>
              </a:rPr>
              <a:t>Η φιλοσοφία προσφέρει μια συνολική θεώρηση του κόσμου και της ανθρώπινης ύπαρξης.</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028700" y="5727919"/>
            <a:ext cx="7053983" cy="3964768"/>
          </a:xfrm>
          <a:prstGeom prst="rect">
            <a:avLst/>
          </a:prstGeom>
        </p:spPr>
      </p:pic>
      <p:pic>
        <p:nvPicPr>
          <p:cNvPr name="Picture 3" id="3"/>
          <p:cNvPicPr>
            <a:picLocks noChangeAspect="true"/>
          </p:cNvPicPr>
          <p:nvPr>
            <a:videoFile r:link="rId4"/>
          </p:nvPr>
        </p:nvPicPr>
        <p:blipFill>
          <a:blip r:embed="rId2"/>
          <a:stretch>
            <a:fillRect/>
          </a:stretch>
        </p:blipFill>
        <p:spPr>
          <a:xfrm rot="0">
            <a:off x="10205317" y="5727919"/>
            <a:ext cx="7053983" cy="3964768"/>
          </a:xfrm>
          <a:prstGeom prst="rect">
            <a:avLst/>
          </a:prstGeom>
        </p:spPr>
      </p:pic>
      <p:sp>
        <p:nvSpPr>
          <p:cNvPr name="Freeform 4" id="4"/>
          <p:cNvSpPr/>
          <p:nvPr/>
        </p:nvSpPr>
        <p:spPr>
          <a:xfrm flipH="false" flipV="false" rot="0">
            <a:off x="5958041" y="446877"/>
            <a:ext cx="11301259" cy="3404504"/>
          </a:xfrm>
          <a:custGeom>
            <a:avLst/>
            <a:gdLst/>
            <a:ahLst/>
            <a:cxnLst/>
            <a:rect r="r" b="b" t="t" l="l"/>
            <a:pathLst>
              <a:path h="3404504" w="11301259">
                <a:moveTo>
                  <a:pt x="0" y="0"/>
                </a:moveTo>
                <a:lnTo>
                  <a:pt x="11301259" y="0"/>
                </a:lnTo>
                <a:lnTo>
                  <a:pt x="11301259" y="3404504"/>
                </a:lnTo>
                <a:lnTo>
                  <a:pt x="0" y="3404504"/>
                </a:lnTo>
                <a:lnTo>
                  <a:pt x="0" y="0"/>
                </a:lnTo>
                <a:close/>
              </a:path>
            </a:pathLst>
          </a:custGeom>
          <a:blipFill>
            <a:blip r:embed="rId5"/>
            <a:stretch>
              <a:fillRect l="0" t="0" r="0" b="0"/>
            </a:stretch>
          </a:blipFill>
        </p:spPr>
      </p:sp>
      <p:sp>
        <p:nvSpPr>
          <p:cNvPr name="Freeform 5" id="5"/>
          <p:cNvSpPr/>
          <p:nvPr/>
        </p:nvSpPr>
        <p:spPr>
          <a:xfrm flipH="false" flipV="false" rot="0">
            <a:off x="1028700" y="5758515"/>
            <a:ext cx="7053983" cy="3934173"/>
          </a:xfrm>
          <a:custGeom>
            <a:avLst/>
            <a:gdLst/>
            <a:ahLst/>
            <a:cxnLst/>
            <a:rect r="r" b="b" t="t" l="l"/>
            <a:pathLst>
              <a:path h="3934173" w="7053983">
                <a:moveTo>
                  <a:pt x="0" y="0"/>
                </a:moveTo>
                <a:lnTo>
                  <a:pt x="7053983" y="0"/>
                </a:lnTo>
                <a:lnTo>
                  <a:pt x="7053983" y="3934172"/>
                </a:lnTo>
                <a:lnTo>
                  <a:pt x="0" y="3934172"/>
                </a:lnTo>
                <a:lnTo>
                  <a:pt x="0" y="0"/>
                </a:lnTo>
                <a:close/>
              </a:path>
            </a:pathLst>
          </a:custGeom>
          <a:blipFill>
            <a:blip r:embed="rId6"/>
            <a:stretch>
              <a:fillRect l="0" t="0" r="0" b="0"/>
            </a:stretch>
          </a:blipFill>
        </p:spPr>
      </p:sp>
      <p:sp>
        <p:nvSpPr>
          <p:cNvPr name="Freeform 6" id="6"/>
          <p:cNvSpPr/>
          <p:nvPr/>
        </p:nvSpPr>
        <p:spPr>
          <a:xfrm flipH="false" flipV="false" rot="0">
            <a:off x="10163945" y="5758515"/>
            <a:ext cx="7095355" cy="3934173"/>
          </a:xfrm>
          <a:custGeom>
            <a:avLst/>
            <a:gdLst/>
            <a:ahLst/>
            <a:cxnLst/>
            <a:rect r="r" b="b" t="t" l="l"/>
            <a:pathLst>
              <a:path h="3934173" w="7095355">
                <a:moveTo>
                  <a:pt x="0" y="0"/>
                </a:moveTo>
                <a:lnTo>
                  <a:pt x="7095355" y="0"/>
                </a:lnTo>
                <a:lnTo>
                  <a:pt x="7095355" y="3934172"/>
                </a:lnTo>
                <a:lnTo>
                  <a:pt x="0" y="3934172"/>
                </a:lnTo>
                <a:lnTo>
                  <a:pt x="0" y="0"/>
                </a:lnTo>
                <a:close/>
              </a:path>
            </a:pathLst>
          </a:custGeom>
          <a:blipFill>
            <a:blip r:embed="rId7"/>
            <a:stretch>
              <a:fillRect l="0" t="0" r="0" b="0"/>
            </a:stretch>
          </a:blipFill>
        </p:spPr>
      </p:sp>
      <p:sp>
        <p:nvSpPr>
          <p:cNvPr name="TextBox 7" id="7"/>
          <p:cNvSpPr txBox="true"/>
          <p:nvPr/>
        </p:nvSpPr>
        <p:spPr>
          <a:xfrm rot="0">
            <a:off x="1028700" y="5076825"/>
            <a:ext cx="6485334" cy="408304"/>
          </a:xfrm>
          <a:prstGeom prst="rect">
            <a:avLst/>
          </a:prstGeom>
        </p:spPr>
        <p:txBody>
          <a:bodyPr anchor="t" rtlCol="false" tIns="0" lIns="0" bIns="0" rIns="0">
            <a:spAutoFit/>
          </a:bodyPr>
          <a:lstStyle/>
          <a:p>
            <a:pPr algn="l">
              <a:lnSpc>
                <a:spcPts val="3220"/>
              </a:lnSpc>
            </a:pPr>
            <a:r>
              <a:rPr lang="en-US" sz="2300" u="sng">
                <a:solidFill>
                  <a:srgbClr val="FFFDFA"/>
                </a:solidFill>
                <a:latin typeface="Arimo"/>
                <a:ea typeface="Arimo"/>
                <a:cs typeface="Arimo"/>
                <a:sym typeface="Arimo"/>
                <a:hlinkClick r:id="rId8" tooltip="https://www.youtube.com/watch?v=hPqGiAwOBro"/>
              </a:rPr>
              <a:t>https://www.youtube.com/watch?v=hPqGiAwOBro</a:t>
            </a:r>
          </a:p>
        </p:txBody>
      </p:sp>
      <p:sp>
        <p:nvSpPr>
          <p:cNvPr name="TextBox 8" id="8"/>
          <p:cNvSpPr txBox="true"/>
          <p:nvPr/>
        </p:nvSpPr>
        <p:spPr>
          <a:xfrm rot="0">
            <a:off x="1028700" y="4401195"/>
            <a:ext cx="7777639" cy="504180"/>
          </a:xfrm>
          <a:prstGeom prst="rect">
            <a:avLst/>
          </a:prstGeom>
        </p:spPr>
        <p:txBody>
          <a:bodyPr anchor="t" rtlCol="false" tIns="0" lIns="0" bIns="0" rIns="0">
            <a:spAutoFit/>
          </a:bodyPr>
          <a:lstStyle/>
          <a:p>
            <a:pPr algn="ctr">
              <a:lnSpc>
                <a:spcPts val="4280"/>
              </a:lnSpc>
              <a:spcBef>
                <a:spcPct val="0"/>
              </a:spcBef>
            </a:pPr>
            <a:r>
              <a:rPr lang="en-US" sz="2687">
                <a:solidFill>
                  <a:srgbClr val="FFFDFA"/>
                </a:solidFill>
                <a:latin typeface="DM Sans"/>
                <a:ea typeface="DM Sans"/>
                <a:cs typeface="DM Sans"/>
                <a:sym typeface="DM Sans"/>
              </a:rPr>
              <a:t>Κλασικά σφάλματα στην επιχειρηματολογία μας</a:t>
            </a:r>
          </a:p>
        </p:txBody>
      </p:sp>
      <p:sp>
        <p:nvSpPr>
          <p:cNvPr name="TextBox 9" id="9"/>
          <p:cNvSpPr txBox="true"/>
          <p:nvPr/>
        </p:nvSpPr>
        <p:spPr>
          <a:xfrm rot="0">
            <a:off x="10758130" y="5076825"/>
            <a:ext cx="6501170" cy="408304"/>
          </a:xfrm>
          <a:prstGeom prst="rect">
            <a:avLst/>
          </a:prstGeom>
        </p:spPr>
        <p:txBody>
          <a:bodyPr anchor="t" rtlCol="false" tIns="0" lIns="0" bIns="0" rIns="0">
            <a:spAutoFit/>
          </a:bodyPr>
          <a:lstStyle/>
          <a:p>
            <a:pPr algn="l">
              <a:lnSpc>
                <a:spcPts val="3220"/>
              </a:lnSpc>
            </a:pPr>
            <a:r>
              <a:rPr lang="en-US" sz="2300" u="sng">
                <a:solidFill>
                  <a:srgbClr val="FFFDFA"/>
                </a:solidFill>
                <a:latin typeface="Arimo"/>
                <a:ea typeface="Arimo"/>
                <a:cs typeface="Arimo"/>
                <a:sym typeface="Arimo"/>
                <a:hlinkClick r:id="rId9" tooltip="https://www.youtube.com/watch?v=rqopKMsCmxc"/>
              </a:rPr>
              <a:t>https://www.youtube.com/watch?v=rqopKMsCmxc</a:t>
            </a:r>
          </a:p>
        </p:txBody>
      </p:sp>
      <p:sp>
        <p:nvSpPr>
          <p:cNvPr name="TextBox 10" id="10"/>
          <p:cNvSpPr txBox="true"/>
          <p:nvPr/>
        </p:nvSpPr>
        <p:spPr>
          <a:xfrm rot="0">
            <a:off x="11991975" y="4401195"/>
            <a:ext cx="5267325" cy="504180"/>
          </a:xfrm>
          <a:prstGeom prst="rect">
            <a:avLst/>
          </a:prstGeom>
        </p:spPr>
        <p:txBody>
          <a:bodyPr anchor="t" rtlCol="false" tIns="0" lIns="0" bIns="0" rIns="0">
            <a:spAutoFit/>
          </a:bodyPr>
          <a:lstStyle/>
          <a:p>
            <a:pPr algn="ctr">
              <a:lnSpc>
                <a:spcPts val="4280"/>
              </a:lnSpc>
              <a:spcBef>
                <a:spcPct val="0"/>
              </a:spcBef>
            </a:pPr>
            <a:r>
              <a:rPr lang="en-US" sz="2687">
                <a:solidFill>
                  <a:srgbClr val="FFFDFA"/>
                </a:solidFill>
                <a:latin typeface="DM Sans"/>
                <a:ea typeface="DM Sans"/>
                <a:cs typeface="DM Sans"/>
                <a:sym typeface="DM Sans"/>
              </a:rPr>
              <a:t>Logical Fallacies (Λογικά άλματα)</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0" y="0"/>
            <a:ext cx="18288000" cy="3362474"/>
          </a:xfrm>
          <a:custGeom>
            <a:avLst/>
            <a:gdLst/>
            <a:ahLst/>
            <a:cxnLst/>
            <a:rect r="r" b="b" t="t" l="l"/>
            <a:pathLst>
              <a:path h="3362474" w="18288000">
                <a:moveTo>
                  <a:pt x="0" y="0"/>
                </a:moveTo>
                <a:lnTo>
                  <a:pt x="18288000" y="0"/>
                </a:lnTo>
                <a:lnTo>
                  <a:pt x="18288000" y="3362474"/>
                </a:lnTo>
                <a:lnTo>
                  <a:pt x="0" y="3362474"/>
                </a:lnTo>
                <a:lnTo>
                  <a:pt x="0" y="0"/>
                </a:lnTo>
                <a:close/>
              </a:path>
            </a:pathLst>
          </a:custGeom>
          <a:blipFill>
            <a:blip r:embed="rId4"/>
            <a:stretch>
              <a:fillRect l="-2" t="0" r="-2" b="0"/>
            </a:stretch>
          </a:blipFill>
        </p:spPr>
      </p:sp>
      <p:sp>
        <p:nvSpPr>
          <p:cNvPr name="TextBox 6" id="6"/>
          <p:cNvSpPr txBox="true"/>
          <p:nvPr/>
        </p:nvSpPr>
        <p:spPr>
          <a:xfrm rot="0">
            <a:off x="941486" y="4074914"/>
            <a:ext cx="9885461" cy="869156"/>
          </a:xfrm>
          <a:prstGeom prst="rect">
            <a:avLst/>
          </a:prstGeom>
        </p:spPr>
        <p:txBody>
          <a:bodyPr anchor="t" rtlCol="false" tIns="0" lIns="0" bIns="0" rIns="0">
            <a:spAutoFit/>
          </a:bodyPr>
          <a:lstStyle/>
          <a:p>
            <a:pPr algn="l">
              <a:lnSpc>
                <a:spcPts val="6562"/>
              </a:lnSpc>
            </a:pPr>
            <a:r>
              <a:rPr lang="en-US" sz="5250">
                <a:solidFill>
                  <a:srgbClr val="5C4E3D"/>
                </a:solidFill>
                <a:latin typeface="Libre Baskerville"/>
                <a:ea typeface="Libre Baskerville"/>
                <a:cs typeface="Libre Baskerville"/>
                <a:sym typeface="Libre Baskerville"/>
              </a:rPr>
              <a:t>Η Σημασία των Επιχειρημάτων</a:t>
            </a:r>
          </a:p>
        </p:txBody>
      </p:sp>
      <p:sp>
        <p:nvSpPr>
          <p:cNvPr name="TextBox 7" id="7"/>
          <p:cNvSpPr txBox="true"/>
          <p:nvPr/>
        </p:nvSpPr>
        <p:spPr>
          <a:xfrm rot="0">
            <a:off x="941486" y="5261819"/>
            <a:ext cx="16405026" cy="1806774"/>
          </a:xfrm>
          <a:prstGeom prst="rect">
            <a:avLst/>
          </a:prstGeom>
        </p:spPr>
        <p:txBody>
          <a:bodyPr anchor="t" rtlCol="false" tIns="0" lIns="0" bIns="0" rIns="0">
            <a:spAutoFit/>
          </a:bodyPr>
          <a:lstStyle/>
          <a:p>
            <a:pPr algn="l">
              <a:lnSpc>
                <a:spcPts val="3374"/>
              </a:lnSpc>
            </a:pPr>
            <a:r>
              <a:rPr lang="en-US" sz="2062">
                <a:solidFill>
                  <a:srgbClr val="454240"/>
                </a:solidFill>
                <a:latin typeface="DM Sans"/>
                <a:ea typeface="DM Sans"/>
                <a:cs typeface="DM Sans"/>
                <a:sym typeface="DM Sans"/>
              </a:rPr>
              <a:t>Κάθε άποψη που διατυπώνουμε, είτε πρόκειται για κάποια βασική πεποίθηση είτε ως αυτοτελή φιλοσοφικό σκοπό, πρέπει να υποστηρίζεται πάντοτε με επιχειρήματα που θα επιβεβαιώνουν την αλήθειά της. Διαφορετικά, οι απόψεις μας μένουν μετέωρες και αμφισβητούνται. Για να αποτελέσουν τα επιχειρήματά μας αδιάσειστα αποδεικτικά στοιχεία των απόψεών μας, πρέπει να είναι έγκυρα.</a:t>
            </a:r>
          </a:p>
        </p:txBody>
      </p:sp>
      <p:grpSp>
        <p:nvGrpSpPr>
          <p:cNvPr name="Group 8" id="8"/>
          <p:cNvGrpSpPr/>
          <p:nvPr/>
        </p:nvGrpSpPr>
        <p:grpSpPr>
          <a:xfrm rot="0">
            <a:off x="936724" y="7668965"/>
            <a:ext cx="614660" cy="614660"/>
            <a:chOff x="0" y="0"/>
            <a:chExt cx="819547" cy="819547"/>
          </a:xfrm>
        </p:grpSpPr>
        <p:sp>
          <p:nvSpPr>
            <p:cNvPr name="Freeform 9" id="9"/>
            <p:cNvSpPr/>
            <p:nvPr/>
          </p:nvSpPr>
          <p:spPr>
            <a:xfrm flipH="false" flipV="false" rot="0">
              <a:off x="6350" y="6350"/>
              <a:ext cx="806831" cy="806831"/>
            </a:xfrm>
            <a:custGeom>
              <a:avLst/>
              <a:gdLst/>
              <a:ahLst/>
              <a:cxnLst/>
              <a:rect r="r" b="b" t="t" l="l"/>
              <a:pathLst>
                <a:path h="806831" w="806831">
                  <a:moveTo>
                    <a:pt x="0" y="150622"/>
                  </a:moveTo>
                  <a:cubicBezTo>
                    <a:pt x="0" y="67437"/>
                    <a:pt x="67437" y="0"/>
                    <a:pt x="150622" y="0"/>
                  </a:cubicBezTo>
                  <a:lnTo>
                    <a:pt x="656209" y="0"/>
                  </a:lnTo>
                  <a:cubicBezTo>
                    <a:pt x="739394" y="0"/>
                    <a:pt x="806831" y="67437"/>
                    <a:pt x="806831" y="150622"/>
                  </a:cubicBezTo>
                  <a:lnTo>
                    <a:pt x="806831" y="656209"/>
                  </a:lnTo>
                  <a:cubicBezTo>
                    <a:pt x="806831" y="739394"/>
                    <a:pt x="739394" y="806831"/>
                    <a:pt x="656209" y="806831"/>
                  </a:cubicBezTo>
                  <a:lnTo>
                    <a:pt x="150622" y="806831"/>
                  </a:lnTo>
                  <a:cubicBezTo>
                    <a:pt x="67437" y="806831"/>
                    <a:pt x="0" y="739394"/>
                    <a:pt x="0" y="656209"/>
                  </a:cubicBezTo>
                  <a:close/>
                </a:path>
              </a:pathLst>
            </a:custGeom>
            <a:solidFill>
              <a:srgbClr val="F7EDD4"/>
            </a:solidFill>
          </p:spPr>
        </p:sp>
        <p:sp>
          <p:nvSpPr>
            <p:cNvPr name="Freeform 10" id="10"/>
            <p:cNvSpPr/>
            <p:nvPr/>
          </p:nvSpPr>
          <p:spPr>
            <a:xfrm flipH="false" flipV="false" rot="0">
              <a:off x="0" y="0"/>
              <a:ext cx="819531" cy="819531"/>
            </a:xfrm>
            <a:custGeom>
              <a:avLst/>
              <a:gdLst/>
              <a:ahLst/>
              <a:cxnLst/>
              <a:rect r="r" b="b" t="t" l="l"/>
              <a:pathLst>
                <a:path h="819531" w="819531">
                  <a:moveTo>
                    <a:pt x="0" y="156972"/>
                  </a:moveTo>
                  <a:cubicBezTo>
                    <a:pt x="0" y="70231"/>
                    <a:pt x="70231" y="0"/>
                    <a:pt x="156972" y="0"/>
                  </a:cubicBezTo>
                  <a:lnTo>
                    <a:pt x="662559" y="0"/>
                  </a:lnTo>
                  <a:lnTo>
                    <a:pt x="662559" y="6350"/>
                  </a:lnTo>
                  <a:lnTo>
                    <a:pt x="662559" y="0"/>
                  </a:lnTo>
                  <a:lnTo>
                    <a:pt x="662559" y="6350"/>
                  </a:lnTo>
                  <a:lnTo>
                    <a:pt x="662559" y="0"/>
                  </a:lnTo>
                  <a:cubicBezTo>
                    <a:pt x="749300" y="0"/>
                    <a:pt x="819531" y="70231"/>
                    <a:pt x="819531" y="156972"/>
                  </a:cubicBezTo>
                  <a:lnTo>
                    <a:pt x="813181" y="156972"/>
                  </a:lnTo>
                  <a:lnTo>
                    <a:pt x="819531" y="156972"/>
                  </a:lnTo>
                  <a:lnTo>
                    <a:pt x="819531" y="662559"/>
                  </a:lnTo>
                  <a:lnTo>
                    <a:pt x="813181" y="662559"/>
                  </a:lnTo>
                  <a:lnTo>
                    <a:pt x="819531" y="662559"/>
                  </a:lnTo>
                  <a:cubicBezTo>
                    <a:pt x="819531" y="749300"/>
                    <a:pt x="749300" y="819531"/>
                    <a:pt x="662559" y="819531"/>
                  </a:cubicBezTo>
                  <a:lnTo>
                    <a:pt x="662559" y="813181"/>
                  </a:lnTo>
                  <a:lnTo>
                    <a:pt x="662559" y="819531"/>
                  </a:lnTo>
                  <a:lnTo>
                    <a:pt x="156972" y="819531"/>
                  </a:lnTo>
                  <a:lnTo>
                    <a:pt x="156972" y="813181"/>
                  </a:lnTo>
                  <a:lnTo>
                    <a:pt x="156972" y="819531"/>
                  </a:lnTo>
                  <a:cubicBezTo>
                    <a:pt x="70231" y="819531"/>
                    <a:pt x="0" y="749300"/>
                    <a:pt x="0" y="662559"/>
                  </a:cubicBezTo>
                  <a:lnTo>
                    <a:pt x="0" y="156972"/>
                  </a:lnTo>
                  <a:lnTo>
                    <a:pt x="6350" y="156972"/>
                  </a:lnTo>
                  <a:lnTo>
                    <a:pt x="0" y="156972"/>
                  </a:lnTo>
                  <a:moveTo>
                    <a:pt x="12700" y="156972"/>
                  </a:moveTo>
                  <a:lnTo>
                    <a:pt x="12700" y="662559"/>
                  </a:lnTo>
                  <a:lnTo>
                    <a:pt x="6350" y="662559"/>
                  </a:lnTo>
                  <a:lnTo>
                    <a:pt x="12700" y="662559"/>
                  </a:lnTo>
                  <a:cubicBezTo>
                    <a:pt x="12700" y="742315"/>
                    <a:pt x="77343" y="806831"/>
                    <a:pt x="156972" y="806831"/>
                  </a:cubicBezTo>
                  <a:lnTo>
                    <a:pt x="662559" y="806831"/>
                  </a:lnTo>
                  <a:cubicBezTo>
                    <a:pt x="742315" y="806831"/>
                    <a:pt x="806831" y="742188"/>
                    <a:pt x="806831" y="662559"/>
                  </a:cubicBezTo>
                  <a:lnTo>
                    <a:pt x="806831" y="156972"/>
                  </a:lnTo>
                  <a:cubicBezTo>
                    <a:pt x="806831" y="77343"/>
                    <a:pt x="742188" y="12700"/>
                    <a:pt x="662559" y="12700"/>
                  </a:cubicBezTo>
                  <a:lnTo>
                    <a:pt x="156972" y="12700"/>
                  </a:lnTo>
                  <a:lnTo>
                    <a:pt x="156972" y="6350"/>
                  </a:lnTo>
                  <a:lnTo>
                    <a:pt x="156972" y="12700"/>
                  </a:lnTo>
                  <a:cubicBezTo>
                    <a:pt x="77343" y="12700"/>
                    <a:pt x="12700" y="77343"/>
                    <a:pt x="12700" y="156972"/>
                  </a:cubicBezTo>
                  <a:close/>
                </a:path>
              </a:pathLst>
            </a:custGeom>
            <a:solidFill>
              <a:srgbClr val="DDD3BA"/>
            </a:solidFill>
          </p:spPr>
        </p:sp>
      </p:grpSp>
      <p:sp>
        <p:nvSpPr>
          <p:cNvPr name="TextBox 11" id="11"/>
          <p:cNvSpPr txBox="true"/>
          <p:nvPr/>
        </p:nvSpPr>
        <p:spPr>
          <a:xfrm rot="0">
            <a:off x="1154014" y="7831634"/>
            <a:ext cx="180082" cy="346322"/>
          </a:xfrm>
          <a:prstGeom prst="rect">
            <a:avLst/>
          </a:prstGeom>
        </p:spPr>
        <p:txBody>
          <a:bodyPr anchor="t" rtlCol="false" tIns="0" lIns="0" bIns="0" rIns="0">
            <a:spAutoFit/>
          </a:bodyPr>
          <a:lstStyle/>
          <a:p>
            <a:pPr algn="ctr">
              <a:lnSpc>
                <a:spcPts val="3125"/>
              </a:lnSpc>
            </a:pPr>
            <a:r>
              <a:rPr lang="en-US" sz="3125">
                <a:solidFill>
                  <a:srgbClr val="454240"/>
                </a:solidFill>
                <a:latin typeface="Libre Baskerville"/>
                <a:ea typeface="Libre Baskerville"/>
                <a:cs typeface="Libre Baskerville"/>
                <a:sym typeface="Libre Baskerville"/>
              </a:rPr>
              <a:t>1</a:t>
            </a:r>
          </a:p>
        </p:txBody>
      </p:sp>
      <p:sp>
        <p:nvSpPr>
          <p:cNvPr name="TextBox 12" id="12"/>
          <p:cNvSpPr txBox="true"/>
          <p:nvPr/>
        </p:nvSpPr>
        <p:spPr>
          <a:xfrm rot="0">
            <a:off x="1815554" y="7664202"/>
            <a:ext cx="4068663" cy="406400"/>
          </a:xfrm>
          <a:prstGeom prst="rect">
            <a:avLst/>
          </a:prstGeom>
        </p:spPr>
        <p:txBody>
          <a:bodyPr anchor="t" rtlCol="false" tIns="0" lIns="0" bIns="0" rIns="0">
            <a:spAutoFit/>
          </a:bodyPr>
          <a:lstStyle/>
          <a:p>
            <a:pPr algn="l">
              <a:lnSpc>
                <a:spcPts val="3249"/>
              </a:lnSpc>
            </a:pPr>
            <a:r>
              <a:rPr lang="en-US" sz="2625">
                <a:solidFill>
                  <a:srgbClr val="454240"/>
                </a:solidFill>
                <a:latin typeface="Libre Baskerville"/>
                <a:ea typeface="Libre Baskerville"/>
                <a:cs typeface="Libre Baskerville"/>
                <a:sym typeface="Libre Baskerville"/>
              </a:rPr>
              <a:t>Υποστήριξη Απόψεων</a:t>
            </a:r>
          </a:p>
        </p:txBody>
      </p:sp>
      <p:sp>
        <p:nvSpPr>
          <p:cNvPr name="TextBox 13" id="13"/>
          <p:cNvSpPr txBox="true"/>
          <p:nvPr/>
        </p:nvSpPr>
        <p:spPr>
          <a:xfrm rot="0">
            <a:off x="1815554" y="8169474"/>
            <a:ext cx="4414986" cy="946249"/>
          </a:xfrm>
          <a:prstGeom prst="rect">
            <a:avLst/>
          </a:prstGeom>
        </p:spPr>
        <p:txBody>
          <a:bodyPr anchor="t" rtlCol="false" tIns="0" lIns="0" bIns="0" rIns="0">
            <a:spAutoFit/>
          </a:bodyPr>
          <a:lstStyle/>
          <a:p>
            <a:pPr algn="l">
              <a:lnSpc>
                <a:spcPts val="3374"/>
              </a:lnSpc>
            </a:pPr>
            <a:r>
              <a:rPr lang="en-US" sz="2062">
                <a:solidFill>
                  <a:srgbClr val="454240"/>
                </a:solidFill>
                <a:latin typeface="DM Sans"/>
                <a:ea typeface="DM Sans"/>
                <a:cs typeface="DM Sans"/>
                <a:sym typeface="DM Sans"/>
              </a:rPr>
              <a:t>Τα επιχειρήματα επιβεβαιώνουν την αλήθεια των απόψεών μας.</a:t>
            </a:r>
          </a:p>
        </p:txBody>
      </p:sp>
      <p:grpSp>
        <p:nvGrpSpPr>
          <p:cNvPr name="Group 14" id="14"/>
          <p:cNvGrpSpPr/>
          <p:nvPr/>
        </p:nvGrpSpPr>
        <p:grpSpPr>
          <a:xfrm rot="0">
            <a:off x="6494710" y="7668965"/>
            <a:ext cx="614660" cy="614660"/>
            <a:chOff x="0" y="0"/>
            <a:chExt cx="819547" cy="819547"/>
          </a:xfrm>
        </p:grpSpPr>
        <p:sp>
          <p:nvSpPr>
            <p:cNvPr name="Freeform 15" id="15"/>
            <p:cNvSpPr/>
            <p:nvPr/>
          </p:nvSpPr>
          <p:spPr>
            <a:xfrm flipH="false" flipV="false" rot="0">
              <a:off x="6350" y="6350"/>
              <a:ext cx="806831" cy="806831"/>
            </a:xfrm>
            <a:custGeom>
              <a:avLst/>
              <a:gdLst/>
              <a:ahLst/>
              <a:cxnLst/>
              <a:rect r="r" b="b" t="t" l="l"/>
              <a:pathLst>
                <a:path h="806831" w="806831">
                  <a:moveTo>
                    <a:pt x="0" y="150622"/>
                  </a:moveTo>
                  <a:cubicBezTo>
                    <a:pt x="0" y="67437"/>
                    <a:pt x="67437" y="0"/>
                    <a:pt x="150622" y="0"/>
                  </a:cubicBezTo>
                  <a:lnTo>
                    <a:pt x="656209" y="0"/>
                  </a:lnTo>
                  <a:cubicBezTo>
                    <a:pt x="739394" y="0"/>
                    <a:pt x="806831" y="67437"/>
                    <a:pt x="806831" y="150622"/>
                  </a:cubicBezTo>
                  <a:lnTo>
                    <a:pt x="806831" y="656209"/>
                  </a:lnTo>
                  <a:cubicBezTo>
                    <a:pt x="806831" y="739394"/>
                    <a:pt x="739394" y="806831"/>
                    <a:pt x="656209" y="806831"/>
                  </a:cubicBezTo>
                  <a:lnTo>
                    <a:pt x="150622" y="806831"/>
                  </a:lnTo>
                  <a:cubicBezTo>
                    <a:pt x="67437" y="806831"/>
                    <a:pt x="0" y="739394"/>
                    <a:pt x="0" y="656209"/>
                  </a:cubicBezTo>
                  <a:close/>
                </a:path>
              </a:pathLst>
            </a:custGeom>
            <a:solidFill>
              <a:srgbClr val="F7EDD4"/>
            </a:solidFill>
          </p:spPr>
        </p:sp>
        <p:sp>
          <p:nvSpPr>
            <p:cNvPr name="Freeform 16" id="16"/>
            <p:cNvSpPr/>
            <p:nvPr/>
          </p:nvSpPr>
          <p:spPr>
            <a:xfrm flipH="false" flipV="false" rot="0">
              <a:off x="0" y="0"/>
              <a:ext cx="819531" cy="819531"/>
            </a:xfrm>
            <a:custGeom>
              <a:avLst/>
              <a:gdLst/>
              <a:ahLst/>
              <a:cxnLst/>
              <a:rect r="r" b="b" t="t" l="l"/>
              <a:pathLst>
                <a:path h="819531" w="819531">
                  <a:moveTo>
                    <a:pt x="0" y="156972"/>
                  </a:moveTo>
                  <a:cubicBezTo>
                    <a:pt x="0" y="70231"/>
                    <a:pt x="70231" y="0"/>
                    <a:pt x="156972" y="0"/>
                  </a:cubicBezTo>
                  <a:lnTo>
                    <a:pt x="662559" y="0"/>
                  </a:lnTo>
                  <a:lnTo>
                    <a:pt x="662559" y="6350"/>
                  </a:lnTo>
                  <a:lnTo>
                    <a:pt x="662559" y="0"/>
                  </a:lnTo>
                  <a:lnTo>
                    <a:pt x="662559" y="6350"/>
                  </a:lnTo>
                  <a:lnTo>
                    <a:pt x="662559" y="0"/>
                  </a:lnTo>
                  <a:cubicBezTo>
                    <a:pt x="749300" y="0"/>
                    <a:pt x="819531" y="70231"/>
                    <a:pt x="819531" y="156972"/>
                  </a:cubicBezTo>
                  <a:lnTo>
                    <a:pt x="813181" y="156972"/>
                  </a:lnTo>
                  <a:lnTo>
                    <a:pt x="819531" y="156972"/>
                  </a:lnTo>
                  <a:lnTo>
                    <a:pt x="819531" y="662559"/>
                  </a:lnTo>
                  <a:lnTo>
                    <a:pt x="813181" y="662559"/>
                  </a:lnTo>
                  <a:lnTo>
                    <a:pt x="819531" y="662559"/>
                  </a:lnTo>
                  <a:cubicBezTo>
                    <a:pt x="819531" y="749300"/>
                    <a:pt x="749300" y="819531"/>
                    <a:pt x="662559" y="819531"/>
                  </a:cubicBezTo>
                  <a:lnTo>
                    <a:pt x="662559" y="813181"/>
                  </a:lnTo>
                  <a:lnTo>
                    <a:pt x="662559" y="819531"/>
                  </a:lnTo>
                  <a:lnTo>
                    <a:pt x="156972" y="819531"/>
                  </a:lnTo>
                  <a:lnTo>
                    <a:pt x="156972" y="813181"/>
                  </a:lnTo>
                  <a:lnTo>
                    <a:pt x="156972" y="819531"/>
                  </a:lnTo>
                  <a:cubicBezTo>
                    <a:pt x="70231" y="819531"/>
                    <a:pt x="0" y="749300"/>
                    <a:pt x="0" y="662559"/>
                  </a:cubicBezTo>
                  <a:lnTo>
                    <a:pt x="0" y="156972"/>
                  </a:lnTo>
                  <a:lnTo>
                    <a:pt x="6350" y="156972"/>
                  </a:lnTo>
                  <a:lnTo>
                    <a:pt x="0" y="156972"/>
                  </a:lnTo>
                  <a:moveTo>
                    <a:pt x="12700" y="156972"/>
                  </a:moveTo>
                  <a:lnTo>
                    <a:pt x="12700" y="662559"/>
                  </a:lnTo>
                  <a:lnTo>
                    <a:pt x="6350" y="662559"/>
                  </a:lnTo>
                  <a:lnTo>
                    <a:pt x="12700" y="662559"/>
                  </a:lnTo>
                  <a:cubicBezTo>
                    <a:pt x="12700" y="742315"/>
                    <a:pt x="77343" y="806831"/>
                    <a:pt x="156972" y="806831"/>
                  </a:cubicBezTo>
                  <a:lnTo>
                    <a:pt x="662559" y="806831"/>
                  </a:lnTo>
                  <a:cubicBezTo>
                    <a:pt x="742315" y="806831"/>
                    <a:pt x="806831" y="742188"/>
                    <a:pt x="806831" y="662559"/>
                  </a:cubicBezTo>
                  <a:lnTo>
                    <a:pt x="806831" y="156972"/>
                  </a:lnTo>
                  <a:cubicBezTo>
                    <a:pt x="806831" y="77343"/>
                    <a:pt x="742188" y="12700"/>
                    <a:pt x="662559" y="12700"/>
                  </a:cubicBezTo>
                  <a:lnTo>
                    <a:pt x="156972" y="12700"/>
                  </a:lnTo>
                  <a:lnTo>
                    <a:pt x="156972" y="6350"/>
                  </a:lnTo>
                  <a:lnTo>
                    <a:pt x="156972" y="12700"/>
                  </a:lnTo>
                  <a:cubicBezTo>
                    <a:pt x="77343" y="12700"/>
                    <a:pt x="12700" y="77343"/>
                    <a:pt x="12700" y="156972"/>
                  </a:cubicBezTo>
                  <a:close/>
                </a:path>
              </a:pathLst>
            </a:custGeom>
            <a:solidFill>
              <a:srgbClr val="DDD3BA"/>
            </a:solidFill>
          </p:spPr>
        </p:sp>
      </p:grpSp>
      <p:sp>
        <p:nvSpPr>
          <p:cNvPr name="TextBox 17" id="17"/>
          <p:cNvSpPr txBox="true"/>
          <p:nvPr/>
        </p:nvSpPr>
        <p:spPr>
          <a:xfrm rot="0">
            <a:off x="6677769" y="7831634"/>
            <a:ext cx="248542" cy="346322"/>
          </a:xfrm>
          <a:prstGeom prst="rect">
            <a:avLst/>
          </a:prstGeom>
        </p:spPr>
        <p:txBody>
          <a:bodyPr anchor="t" rtlCol="false" tIns="0" lIns="0" bIns="0" rIns="0">
            <a:spAutoFit/>
          </a:bodyPr>
          <a:lstStyle/>
          <a:p>
            <a:pPr algn="ctr">
              <a:lnSpc>
                <a:spcPts val="3125"/>
              </a:lnSpc>
            </a:pPr>
            <a:r>
              <a:rPr lang="en-US" sz="3125">
                <a:solidFill>
                  <a:srgbClr val="454240"/>
                </a:solidFill>
                <a:latin typeface="Libre Baskerville"/>
                <a:ea typeface="Libre Baskerville"/>
                <a:cs typeface="Libre Baskerville"/>
                <a:sym typeface="Libre Baskerville"/>
              </a:rPr>
              <a:t>2</a:t>
            </a:r>
          </a:p>
        </p:txBody>
      </p:sp>
      <p:sp>
        <p:nvSpPr>
          <p:cNvPr name="TextBox 18" id="18"/>
          <p:cNvSpPr txBox="true"/>
          <p:nvPr/>
        </p:nvSpPr>
        <p:spPr>
          <a:xfrm rot="0">
            <a:off x="7373540" y="7664202"/>
            <a:ext cx="3926384" cy="429666"/>
          </a:xfrm>
          <a:prstGeom prst="rect">
            <a:avLst/>
          </a:prstGeom>
        </p:spPr>
        <p:txBody>
          <a:bodyPr anchor="t" rtlCol="false" tIns="0" lIns="0" bIns="0" rIns="0">
            <a:spAutoFit/>
          </a:bodyPr>
          <a:lstStyle/>
          <a:p>
            <a:pPr algn="l">
              <a:lnSpc>
                <a:spcPts val="3249"/>
              </a:lnSpc>
            </a:pPr>
            <a:r>
              <a:rPr lang="en-US" sz="2625">
                <a:solidFill>
                  <a:srgbClr val="454240"/>
                </a:solidFill>
                <a:latin typeface="Libre Baskerville"/>
                <a:ea typeface="Libre Baskerville"/>
                <a:cs typeface="Libre Baskerville"/>
                <a:sym typeface="Libre Baskerville"/>
              </a:rPr>
              <a:t>Αποφυγή Αμφισβήτησης</a:t>
            </a:r>
          </a:p>
        </p:txBody>
      </p:sp>
      <p:sp>
        <p:nvSpPr>
          <p:cNvPr name="TextBox 19" id="19"/>
          <p:cNvSpPr txBox="true"/>
          <p:nvPr/>
        </p:nvSpPr>
        <p:spPr>
          <a:xfrm rot="0">
            <a:off x="7373540" y="8169474"/>
            <a:ext cx="4414986" cy="946249"/>
          </a:xfrm>
          <a:prstGeom prst="rect">
            <a:avLst/>
          </a:prstGeom>
        </p:spPr>
        <p:txBody>
          <a:bodyPr anchor="t" rtlCol="false" tIns="0" lIns="0" bIns="0" rIns="0">
            <a:spAutoFit/>
          </a:bodyPr>
          <a:lstStyle/>
          <a:p>
            <a:pPr algn="l">
              <a:lnSpc>
                <a:spcPts val="3374"/>
              </a:lnSpc>
            </a:pPr>
            <a:r>
              <a:rPr lang="en-US" sz="2062">
                <a:solidFill>
                  <a:srgbClr val="454240"/>
                </a:solidFill>
                <a:latin typeface="DM Sans"/>
                <a:ea typeface="DM Sans"/>
                <a:cs typeface="DM Sans"/>
                <a:sym typeface="DM Sans"/>
              </a:rPr>
              <a:t>Χωρίς επιχειρήματα, οι απόψεις μας μένουν μετέωρες.</a:t>
            </a:r>
          </a:p>
        </p:txBody>
      </p:sp>
      <p:grpSp>
        <p:nvGrpSpPr>
          <p:cNvPr name="Group 20" id="20"/>
          <p:cNvGrpSpPr/>
          <p:nvPr/>
        </p:nvGrpSpPr>
        <p:grpSpPr>
          <a:xfrm rot="0">
            <a:off x="12052698" y="7668965"/>
            <a:ext cx="614660" cy="614660"/>
            <a:chOff x="0" y="0"/>
            <a:chExt cx="819547" cy="819547"/>
          </a:xfrm>
        </p:grpSpPr>
        <p:sp>
          <p:nvSpPr>
            <p:cNvPr name="Freeform 21" id="21"/>
            <p:cNvSpPr/>
            <p:nvPr/>
          </p:nvSpPr>
          <p:spPr>
            <a:xfrm flipH="false" flipV="false" rot="0">
              <a:off x="6350" y="6350"/>
              <a:ext cx="806831" cy="806831"/>
            </a:xfrm>
            <a:custGeom>
              <a:avLst/>
              <a:gdLst/>
              <a:ahLst/>
              <a:cxnLst/>
              <a:rect r="r" b="b" t="t" l="l"/>
              <a:pathLst>
                <a:path h="806831" w="806831">
                  <a:moveTo>
                    <a:pt x="0" y="150622"/>
                  </a:moveTo>
                  <a:cubicBezTo>
                    <a:pt x="0" y="67437"/>
                    <a:pt x="67437" y="0"/>
                    <a:pt x="150622" y="0"/>
                  </a:cubicBezTo>
                  <a:lnTo>
                    <a:pt x="656209" y="0"/>
                  </a:lnTo>
                  <a:cubicBezTo>
                    <a:pt x="739394" y="0"/>
                    <a:pt x="806831" y="67437"/>
                    <a:pt x="806831" y="150622"/>
                  </a:cubicBezTo>
                  <a:lnTo>
                    <a:pt x="806831" y="656209"/>
                  </a:lnTo>
                  <a:cubicBezTo>
                    <a:pt x="806831" y="739394"/>
                    <a:pt x="739394" y="806831"/>
                    <a:pt x="656209" y="806831"/>
                  </a:cubicBezTo>
                  <a:lnTo>
                    <a:pt x="150622" y="806831"/>
                  </a:lnTo>
                  <a:cubicBezTo>
                    <a:pt x="67437" y="806831"/>
                    <a:pt x="0" y="739394"/>
                    <a:pt x="0" y="656209"/>
                  </a:cubicBezTo>
                  <a:close/>
                </a:path>
              </a:pathLst>
            </a:custGeom>
            <a:solidFill>
              <a:srgbClr val="F7EDD4"/>
            </a:solidFill>
          </p:spPr>
        </p:sp>
        <p:sp>
          <p:nvSpPr>
            <p:cNvPr name="Freeform 22" id="22"/>
            <p:cNvSpPr/>
            <p:nvPr/>
          </p:nvSpPr>
          <p:spPr>
            <a:xfrm flipH="false" flipV="false" rot="0">
              <a:off x="0" y="0"/>
              <a:ext cx="819531" cy="819531"/>
            </a:xfrm>
            <a:custGeom>
              <a:avLst/>
              <a:gdLst/>
              <a:ahLst/>
              <a:cxnLst/>
              <a:rect r="r" b="b" t="t" l="l"/>
              <a:pathLst>
                <a:path h="819531" w="819531">
                  <a:moveTo>
                    <a:pt x="0" y="156972"/>
                  </a:moveTo>
                  <a:cubicBezTo>
                    <a:pt x="0" y="70231"/>
                    <a:pt x="70231" y="0"/>
                    <a:pt x="156972" y="0"/>
                  </a:cubicBezTo>
                  <a:lnTo>
                    <a:pt x="662559" y="0"/>
                  </a:lnTo>
                  <a:lnTo>
                    <a:pt x="662559" y="6350"/>
                  </a:lnTo>
                  <a:lnTo>
                    <a:pt x="662559" y="0"/>
                  </a:lnTo>
                  <a:lnTo>
                    <a:pt x="662559" y="6350"/>
                  </a:lnTo>
                  <a:lnTo>
                    <a:pt x="662559" y="0"/>
                  </a:lnTo>
                  <a:cubicBezTo>
                    <a:pt x="749300" y="0"/>
                    <a:pt x="819531" y="70231"/>
                    <a:pt x="819531" y="156972"/>
                  </a:cubicBezTo>
                  <a:lnTo>
                    <a:pt x="813181" y="156972"/>
                  </a:lnTo>
                  <a:lnTo>
                    <a:pt x="819531" y="156972"/>
                  </a:lnTo>
                  <a:lnTo>
                    <a:pt x="819531" y="662559"/>
                  </a:lnTo>
                  <a:lnTo>
                    <a:pt x="813181" y="662559"/>
                  </a:lnTo>
                  <a:lnTo>
                    <a:pt x="819531" y="662559"/>
                  </a:lnTo>
                  <a:cubicBezTo>
                    <a:pt x="819531" y="749300"/>
                    <a:pt x="749300" y="819531"/>
                    <a:pt x="662559" y="819531"/>
                  </a:cubicBezTo>
                  <a:lnTo>
                    <a:pt x="662559" y="813181"/>
                  </a:lnTo>
                  <a:lnTo>
                    <a:pt x="662559" y="819531"/>
                  </a:lnTo>
                  <a:lnTo>
                    <a:pt x="156972" y="819531"/>
                  </a:lnTo>
                  <a:lnTo>
                    <a:pt x="156972" y="813181"/>
                  </a:lnTo>
                  <a:lnTo>
                    <a:pt x="156972" y="819531"/>
                  </a:lnTo>
                  <a:cubicBezTo>
                    <a:pt x="70231" y="819531"/>
                    <a:pt x="0" y="749300"/>
                    <a:pt x="0" y="662559"/>
                  </a:cubicBezTo>
                  <a:lnTo>
                    <a:pt x="0" y="156972"/>
                  </a:lnTo>
                  <a:lnTo>
                    <a:pt x="6350" y="156972"/>
                  </a:lnTo>
                  <a:lnTo>
                    <a:pt x="0" y="156972"/>
                  </a:lnTo>
                  <a:moveTo>
                    <a:pt x="12700" y="156972"/>
                  </a:moveTo>
                  <a:lnTo>
                    <a:pt x="12700" y="662559"/>
                  </a:lnTo>
                  <a:lnTo>
                    <a:pt x="6350" y="662559"/>
                  </a:lnTo>
                  <a:lnTo>
                    <a:pt x="12700" y="662559"/>
                  </a:lnTo>
                  <a:cubicBezTo>
                    <a:pt x="12700" y="742315"/>
                    <a:pt x="77343" y="806831"/>
                    <a:pt x="156972" y="806831"/>
                  </a:cubicBezTo>
                  <a:lnTo>
                    <a:pt x="662559" y="806831"/>
                  </a:lnTo>
                  <a:cubicBezTo>
                    <a:pt x="742315" y="806831"/>
                    <a:pt x="806831" y="742188"/>
                    <a:pt x="806831" y="662559"/>
                  </a:cubicBezTo>
                  <a:lnTo>
                    <a:pt x="806831" y="156972"/>
                  </a:lnTo>
                  <a:cubicBezTo>
                    <a:pt x="806831" y="77343"/>
                    <a:pt x="742188" y="12700"/>
                    <a:pt x="662559" y="12700"/>
                  </a:cubicBezTo>
                  <a:lnTo>
                    <a:pt x="156972" y="12700"/>
                  </a:lnTo>
                  <a:lnTo>
                    <a:pt x="156972" y="6350"/>
                  </a:lnTo>
                  <a:lnTo>
                    <a:pt x="156972" y="12700"/>
                  </a:lnTo>
                  <a:cubicBezTo>
                    <a:pt x="77343" y="12700"/>
                    <a:pt x="12700" y="77343"/>
                    <a:pt x="12700" y="156972"/>
                  </a:cubicBezTo>
                  <a:close/>
                </a:path>
              </a:pathLst>
            </a:custGeom>
            <a:solidFill>
              <a:srgbClr val="DDD3BA"/>
            </a:solidFill>
          </p:spPr>
        </p:sp>
      </p:grpSp>
      <p:sp>
        <p:nvSpPr>
          <p:cNvPr name="TextBox 23" id="23"/>
          <p:cNvSpPr txBox="true"/>
          <p:nvPr/>
        </p:nvSpPr>
        <p:spPr>
          <a:xfrm rot="0">
            <a:off x="12235755" y="7831634"/>
            <a:ext cx="248542" cy="346322"/>
          </a:xfrm>
          <a:prstGeom prst="rect">
            <a:avLst/>
          </a:prstGeom>
        </p:spPr>
        <p:txBody>
          <a:bodyPr anchor="t" rtlCol="false" tIns="0" lIns="0" bIns="0" rIns="0">
            <a:spAutoFit/>
          </a:bodyPr>
          <a:lstStyle/>
          <a:p>
            <a:pPr algn="ctr">
              <a:lnSpc>
                <a:spcPts val="3125"/>
              </a:lnSpc>
            </a:pPr>
            <a:r>
              <a:rPr lang="en-US" sz="3125">
                <a:solidFill>
                  <a:srgbClr val="454240"/>
                </a:solidFill>
                <a:latin typeface="Libre Baskerville"/>
                <a:ea typeface="Libre Baskerville"/>
                <a:cs typeface="Libre Baskerville"/>
                <a:sym typeface="Libre Baskerville"/>
              </a:rPr>
              <a:t>3</a:t>
            </a:r>
          </a:p>
        </p:txBody>
      </p:sp>
      <p:sp>
        <p:nvSpPr>
          <p:cNvPr name="TextBox 24" id="24"/>
          <p:cNvSpPr txBox="true"/>
          <p:nvPr/>
        </p:nvSpPr>
        <p:spPr>
          <a:xfrm rot="0">
            <a:off x="12931527" y="7664202"/>
            <a:ext cx="3362474" cy="429666"/>
          </a:xfrm>
          <a:prstGeom prst="rect">
            <a:avLst/>
          </a:prstGeom>
        </p:spPr>
        <p:txBody>
          <a:bodyPr anchor="t" rtlCol="false" tIns="0" lIns="0" bIns="0" rIns="0">
            <a:spAutoFit/>
          </a:bodyPr>
          <a:lstStyle/>
          <a:p>
            <a:pPr algn="l">
              <a:lnSpc>
                <a:spcPts val="3249"/>
              </a:lnSpc>
            </a:pPr>
            <a:r>
              <a:rPr lang="en-US" sz="2625">
                <a:solidFill>
                  <a:srgbClr val="454240"/>
                </a:solidFill>
                <a:latin typeface="Libre Baskerville"/>
                <a:ea typeface="Libre Baskerville"/>
                <a:cs typeface="Libre Baskerville"/>
                <a:sym typeface="Libre Baskerville"/>
              </a:rPr>
              <a:t>Εγκυρότητα</a:t>
            </a:r>
          </a:p>
        </p:txBody>
      </p:sp>
      <p:sp>
        <p:nvSpPr>
          <p:cNvPr name="TextBox 25" id="25"/>
          <p:cNvSpPr txBox="true"/>
          <p:nvPr/>
        </p:nvSpPr>
        <p:spPr>
          <a:xfrm rot="0">
            <a:off x="12931527" y="8169474"/>
            <a:ext cx="4414986" cy="1376511"/>
          </a:xfrm>
          <a:prstGeom prst="rect">
            <a:avLst/>
          </a:prstGeom>
        </p:spPr>
        <p:txBody>
          <a:bodyPr anchor="t" rtlCol="false" tIns="0" lIns="0" bIns="0" rIns="0">
            <a:spAutoFit/>
          </a:bodyPr>
          <a:lstStyle/>
          <a:p>
            <a:pPr algn="l">
              <a:lnSpc>
                <a:spcPts val="3374"/>
              </a:lnSpc>
            </a:pPr>
            <a:r>
              <a:rPr lang="en-US" sz="2062">
                <a:solidFill>
                  <a:srgbClr val="454240"/>
                </a:solidFill>
                <a:latin typeface="DM Sans"/>
                <a:ea typeface="DM Sans"/>
                <a:cs typeface="DM Sans"/>
                <a:sym typeface="DM Sans"/>
              </a:rPr>
              <a:t>Τα επιχειρήματα πρέπει να είναι έγκυρα για να αποτελούν αδιάσειστα αποδεικτικά στοιχεία.</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grpSp>
        <p:nvGrpSpPr>
          <p:cNvPr name="Group 5" id="5"/>
          <p:cNvGrpSpPr/>
          <p:nvPr/>
        </p:nvGrpSpPr>
        <p:grpSpPr>
          <a:xfrm rot="0">
            <a:off x="1267122" y="4433739"/>
            <a:ext cx="28575" cy="4943029"/>
            <a:chOff x="0" y="0"/>
            <a:chExt cx="38100" cy="6590705"/>
          </a:xfrm>
        </p:grpSpPr>
        <p:sp>
          <p:nvSpPr>
            <p:cNvPr name="Freeform 6" id="6"/>
            <p:cNvSpPr/>
            <p:nvPr/>
          </p:nvSpPr>
          <p:spPr>
            <a:xfrm flipH="false" flipV="false" rot="0">
              <a:off x="0" y="0"/>
              <a:ext cx="38100" cy="6590665"/>
            </a:xfrm>
            <a:custGeom>
              <a:avLst/>
              <a:gdLst/>
              <a:ahLst/>
              <a:cxnLst/>
              <a:rect r="r" b="b" t="t" l="l"/>
              <a:pathLst>
                <a:path h="6590665" w="38100">
                  <a:moveTo>
                    <a:pt x="0" y="19050"/>
                  </a:moveTo>
                  <a:cubicBezTo>
                    <a:pt x="0" y="8509"/>
                    <a:pt x="8509" y="0"/>
                    <a:pt x="19050" y="0"/>
                  </a:cubicBezTo>
                  <a:cubicBezTo>
                    <a:pt x="29591" y="0"/>
                    <a:pt x="38100" y="8509"/>
                    <a:pt x="38100" y="19050"/>
                  </a:cubicBezTo>
                  <a:lnTo>
                    <a:pt x="38100" y="6571615"/>
                  </a:lnTo>
                  <a:cubicBezTo>
                    <a:pt x="38100" y="6582156"/>
                    <a:pt x="29591" y="6590665"/>
                    <a:pt x="19050" y="6590665"/>
                  </a:cubicBezTo>
                  <a:cubicBezTo>
                    <a:pt x="8509" y="6590665"/>
                    <a:pt x="0" y="6582156"/>
                    <a:pt x="0" y="6571615"/>
                  </a:cubicBezTo>
                  <a:close/>
                </a:path>
              </a:pathLst>
            </a:custGeom>
            <a:solidFill>
              <a:srgbClr val="DDD3BA"/>
            </a:solidFill>
          </p:spPr>
        </p:sp>
      </p:grpSp>
      <p:grpSp>
        <p:nvGrpSpPr>
          <p:cNvPr name="Group 7" id="7"/>
          <p:cNvGrpSpPr/>
          <p:nvPr/>
        </p:nvGrpSpPr>
        <p:grpSpPr>
          <a:xfrm rot="0">
            <a:off x="1541115" y="4996011"/>
            <a:ext cx="896988" cy="28575"/>
            <a:chOff x="0" y="0"/>
            <a:chExt cx="1195983" cy="38100"/>
          </a:xfrm>
        </p:grpSpPr>
        <p:sp>
          <p:nvSpPr>
            <p:cNvPr name="Freeform 8" id="8"/>
            <p:cNvSpPr/>
            <p:nvPr/>
          </p:nvSpPr>
          <p:spPr>
            <a:xfrm flipH="false" flipV="false" rot="0">
              <a:off x="0" y="0"/>
              <a:ext cx="1195959" cy="38100"/>
            </a:xfrm>
            <a:custGeom>
              <a:avLst/>
              <a:gdLst/>
              <a:ahLst/>
              <a:cxnLst/>
              <a:rect r="r" b="b" t="t" l="l"/>
              <a:pathLst>
                <a:path h="38100" w="1195959">
                  <a:moveTo>
                    <a:pt x="0" y="19050"/>
                  </a:moveTo>
                  <a:cubicBezTo>
                    <a:pt x="0" y="8509"/>
                    <a:pt x="8509" y="0"/>
                    <a:pt x="19050" y="0"/>
                  </a:cubicBezTo>
                  <a:lnTo>
                    <a:pt x="1176909" y="0"/>
                  </a:lnTo>
                  <a:cubicBezTo>
                    <a:pt x="1187450" y="0"/>
                    <a:pt x="1195959" y="8509"/>
                    <a:pt x="1195959" y="19050"/>
                  </a:cubicBezTo>
                  <a:cubicBezTo>
                    <a:pt x="1195959" y="29591"/>
                    <a:pt x="1187450" y="38100"/>
                    <a:pt x="1176909" y="38100"/>
                  </a:cubicBezTo>
                  <a:lnTo>
                    <a:pt x="19050" y="38100"/>
                  </a:lnTo>
                  <a:cubicBezTo>
                    <a:pt x="8509" y="38100"/>
                    <a:pt x="0" y="29591"/>
                    <a:pt x="0" y="19050"/>
                  </a:cubicBezTo>
                  <a:close/>
                </a:path>
              </a:pathLst>
            </a:custGeom>
            <a:solidFill>
              <a:srgbClr val="DDD3BA"/>
            </a:solidFill>
          </p:spPr>
        </p:sp>
      </p:grpSp>
      <p:grpSp>
        <p:nvGrpSpPr>
          <p:cNvPr name="Group 9" id="9"/>
          <p:cNvGrpSpPr/>
          <p:nvPr/>
        </p:nvGrpSpPr>
        <p:grpSpPr>
          <a:xfrm rot="0">
            <a:off x="988367" y="4717256"/>
            <a:ext cx="586085" cy="586085"/>
            <a:chOff x="0" y="0"/>
            <a:chExt cx="781447" cy="781447"/>
          </a:xfrm>
        </p:grpSpPr>
        <p:sp>
          <p:nvSpPr>
            <p:cNvPr name="Freeform 10" id="10"/>
            <p:cNvSpPr/>
            <p:nvPr/>
          </p:nvSpPr>
          <p:spPr>
            <a:xfrm flipH="false" flipV="false" rot="0">
              <a:off x="6350" y="6350"/>
              <a:ext cx="768731" cy="768731"/>
            </a:xfrm>
            <a:custGeom>
              <a:avLst/>
              <a:gdLst/>
              <a:ahLst/>
              <a:cxnLst/>
              <a:rect r="r" b="b" t="t" l="l"/>
              <a:pathLst>
                <a:path h="768731" w="768731">
                  <a:moveTo>
                    <a:pt x="0" y="143510"/>
                  </a:moveTo>
                  <a:cubicBezTo>
                    <a:pt x="0" y="64262"/>
                    <a:pt x="64262" y="0"/>
                    <a:pt x="143510" y="0"/>
                  </a:cubicBezTo>
                  <a:lnTo>
                    <a:pt x="625221" y="0"/>
                  </a:lnTo>
                  <a:cubicBezTo>
                    <a:pt x="704469" y="0"/>
                    <a:pt x="768731" y="64262"/>
                    <a:pt x="768731" y="143510"/>
                  </a:cubicBezTo>
                  <a:lnTo>
                    <a:pt x="768731" y="625221"/>
                  </a:lnTo>
                  <a:cubicBezTo>
                    <a:pt x="768731" y="704469"/>
                    <a:pt x="704469" y="768731"/>
                    <a:pt x="625221" y="768731"/>
                  </a:cubicBezTo>
                  <a:lnTo>
                    <a:pt x="143510" y="768731"/>
                  </a:lnTo>
                  <a:cubicBezTo>
                    <a:pt x="64262" y="768731"/>
                    <a:pt x="0" y="704469"/>
                    <a:pt x="0" y="625221"/>
                  </a:cubicBezTo>
                  <a:close/>
                </a:path>
              </a:pathLst>
            </a:custGeom>
            <a:solidFill>
              <a:srgbClr val="F7EDD4"/>
            </a:solidFill>
          </p:spPr>
        </p:sp>
        <p:sp>
          <p:nvSpPr>
            <p:cNvPr name="Freeform 11" id="11"/>
            <p:cNvSpPr/>
            <p:nvPr/>
          </p:nvSpPr>
          <p:spPr>
            <a:xfrm flipH="false" flipV="false" rot="0">
              <a:off x="0" y="0"/>
              <a:ext cx="781431" cy="781431"/>
            </a:xfrm>
            <a:custGeom>
              <a:avLst/>
              <a:gdLst/>
              <a:ahLst/>
              <a:cxnLst/>
              <a:rect r="r" b="b" t="t" l="l"/>
              <a:pathLst>
                <a:path h="781431" w="781431">
                  <a:moveTo>
                    <a:pt x="0" y="149860"/>
                  </a:moveTo>
                  <a:cubicBezTo>
                    <a:pt x="0" y="67056"/>
                    <a:pt x="67056" y="0"/>
                    <a:pt x="149860" y="0"/>
                  </a:cubicBezTo>
                  <a:lnTo>
                    <a:pt x="631571" y="0"/>
                  </a:lnTo>
                  <a:lnTo>
                    <a:pt x="631571" y="6350"/>
                  </a:lnTo>
                  <a:lnTo>
                    <a:pt x="631571" y="0"/>
                  </a:lnTo>
                  <a:cubicBezTo>
                    <a:pt x="714375" y="0"/>
                    <a:pt x="781431" y="67056"/>
                    <a:pt x="781431" y="149860"/>
                  </a:cubicBezTo>
                  <a:lnTo>
                    <a:pt x="781431" y="631571"/>
                  </a:lnTo>
                  <a:lnTo>
                    <a:pt x="775081" y="631571"/>
                  </a:lnTo>
                  <a:lnTo>
                    <a:pt x="781431" y="631571"/>
                  </a:lnTo>
                  <a:cubicBezTo>
                    <a:pt x="781431" y="714375"/>
                    <a:pt x="714375" y="781431"/>
                    <a:pt x="631571" y="781431"/>
                  </a:cubicBezTo>
                  <a:lnTo>
                    <a:pt x="631571" y="775081"/>
                  </a:lnTo>
                  <a:lnTo>
                    <a:pt x="631571" y="781431"/>
                  </a:lnTo>
                  <a:lnTo>
                    <a:pt x="149860" y="781431"/>
                  </a:lnTo>
                  <a:lnTo>
                    <a:pt x="149860" y="775081"/>
                  </a:lnTo>
                  <a:lnTo>
                    <a:pt x="149860" y="781431"/>
                  </a:lnTo>
                  <a:cubicBezTo>
                    <a:pt x="67056" y="781431"/>
                    <a:pt x="0" y="714375"/>
                    <a:pt x="0" y="631571"/>
                  </a:cubicBezTo>
                  <a:lnTo>
                    <a:pt x="0" y="149860"/>
                  </a:lnTo>
                  <a:lnTo>
                    <a:pt x="6350" y="149860"/>
                  </a:lnTo>
                  <a:lnTo>
                    <a:pt x="0" y="149860"/>
                  </a:lnTo>
                  <a:moveTo>
                    <a:pt x="12700" y="149860"/>
                  </a:moveTo>
                  <a:lnTo>
                    <a:pt x="12700" y="631571"/>
                  </a:lnTo>
                  <a:lnTo>
                    <a:pt x="6350" y="631571"/>
                  </a:lnTo>
                  <a:lnTo>
                    <a:pt x="12700" y="631571"/>
                  </a:lnTo>
                  <a:cubicBezTo>
                    <a:pt x="12700" y="707390"/>
                    <a:pt x="74168" y="768731"/>
                    <a:pt x="149860" y="768731"/>
                  </a:cubicBezTo>
                  <a:lnTo>
                    <a:pt x="631571" y="768731"/>
                  </a:lnTo>
                  <a:cubicBezTo>
                    <a:pt x="707390" y="768731"/>
                    <a:pt x="768731" y="707263"/>
                    <a:pt x="768731" y="631571"/>
                  </a:cubicBezTo>
                  <a:lnTo>
                    <a:pt x="768731" y="149860"/>
                  </a:lnTo>
                  <a:lnTo>
                    <a:pt x="775081" y="149860"/>
                  </a:lnTo>
                  <a:lnTo>
                    <a:pt x="768731" y="149860"/>
                  </a:lnTo>
                  <a:cubicBezTo>
                    <a:pt x="768731" y="74168"/>
                    <a:pt x="707390" y="12700"/>
                    <a:pt x="631571" y="12700"/>
                  </a:cubicBezTo>
                  <a:lnTo>
                    <a:pt x="149860" y="12700"/>
                  </a:lnTo>
                  <a:lnTo>
                    <a:pt x="149860" y="6350"/>
                  </a:lnTo>
                  <a:lnTo>
                    <a:pt x="149860" y="12700"/>
                  </a:lnTo>
                  <a:cubicBezTo>
                    <a:pt x="74168" y="12700"/>
                    <a:pt x="12700" y="74168"/>
                    <a:pt x="12700" y="149860"/>
                  </a:cubicBezTo>
                  <a:close/>
                </a:path>
              </a:pathLst>
            </a:custGeom>
            <a:solidFill>
              <a:srgbClr val="DDD3BA"/>
            </a:solidFill>
          </p:spPr>
        </p:sp>
      </p:grpSp>
      <p:grpSp>
        <p:nvGrpSpPr>
          <p:cNvPr name="Group 12" id="12"/>
          <p:cNvGrpSpPr/>
          <p:nvPr/>
        </p:nvGrpSpPr>
        <p:grpSpPr>
          <a:xfrm rot="0">
            <a:off x="1541115" y="6729115"/>
            <a:ext cx="896988" cy="28575"/>
            <a:chOff x="0" y="0"/>
            <a:chExt cx="1195983" cy="38100"/>
          </a:xfrm>
        </p:grpSpPr>
        <p:sp>
          <p:nvSpPr>
            <p:cNvPr name="Freeform 13" id="13"/>
            <p:cNvSpPr/>
            <p:nvPr/>
          </p:nvSpPr>
          <p:spPr>
            <a:xfrm flipH="false" flipV="false" rot="0">
              <a:off x="0" y="0"/>
              <a:ext cx="1195959" cy="38100"/>
            </a:xfrm>
            <a:custGeom>
              <a:avLst/>
              <a:gdLst/>
              <a:ahLst/>
              <a:cxnLst/>
              <a:rect r="r" b="b" t="t" l="l"/>
              <a:pathLst>
                <a:path h="38100" w="1195959">
                  <a:moveTo>
                    <a:pt x="0" y="19050"/>
                  </a:moveTo>
                  <a:cubicBezTo>
                    <a:pt x="0" y="8509"/>
                    <a:pt x="8509" y="0"/>
                    <a:pt x="19050" y="0"/>
                  </a:cubicBezTo>
                  <a:lnTo>
                    <a:pt x="1176909" y="0"/>
                  </a:lnTo>
                  <a:cubicBezTo>
                    <a:pt x="1187450" y="0"/>
                    <a:pt x="1195959" y="8509"/>
                    <a:pt x="1195959" y="19050"/>
                  </a:cubicBezTo>
                  <a:cubicBezTo>
                    <a:pt x="1195959" y="29591"/>
                    <a:pt x="1187450" y="38100"/>
                    <a:pt x="1176909" y="38100"/>
                  </a:cubicBezTo>
                  <a:lnTo>
                    <a:pt x="19050" y="38100"/>
                  </a:lnTo>
                  <a:cubicBezTo>
                    <a:pt x="8509" y="38100"/>
                    <a:pt x="0" y="29591"/>
                    <a:pt x="0" y="19050"/>
                  </a:cubicBezTo>
                  <a:close/>
                </a:path>
              </a:pathLst>
            </a:custGeom>
            <a:solidFill>
              <a:srgbClr val="DDD3BA"/>
            </a:solidFill>
          </p:spPr>
        </p:sp>
      </p:grpSp>
      <p:grpSp>
        <p:nvGrpSpPr>
          <p:cNvPr name="Group 14" id="14"/>
          <p:cNvGrpSpPr/>
          <p:nvPr/>
        </p:nvGrpSpPr>
        <p:grpSpPr>
          <a:xfrm rot="0">
            <a:off x="988367" y="6450360"/>
            <a:ext cx="586085" cy="586085"/>
            <a:chOff x="0" y="0"/>
            <a:chExt cx="781447" cy="781447"/>
          </a:xfrm>
        </p:grpSpPr>
        <p:sp>
          <p:nvSpPr>
            <p:cNvPr name="Freeform 15" id="15"/>
            <p:cNvSpPr/>
            <p:nvPr/>
          </p:nvSpPr>
          <p:spPr>
            <a:xfrm flipH="false" flipV="false" rot="0">
              <a:off x="6350" y="6350"/>
              <a:ext cx="768731" cy="768731"/>
            </a:xfrm>
            <a:custGeom>
              <a:avLst/>
              <a:gdLst/>
              <a:ahLst/>
              <a:cxnLst/>
              <a:rect r="r" b="b" t="t" l="l"/>
              <a:pathLst>
                <a:path h="768731" w="768731">
                  <a:moveTo>
                    <a:pt x="0" y="143510"/>
                  </a:moveTo>
                  <a:cubicBezTo>
                    <a:pt x="0" y="64262"/>
                    <a:pt x="64262" y="0"/>
                    <a:pt x="143510" y="0"/>
                  </a:cubicBezTo>
                  <a:lnTo>
                    <a:pt x="625221" y="0"/>
                  </a:lnTo>
                  <a:cubicBezTo>
                    <a:pt x="704469" y="0"/>
                    <a:pt x="768731" y="64262"/>
                    <a:pt x="768731" y="143510"/>
                  </a:cubicBezTo>
                  <a:lnTo>
                    <a:pt x="768731" y="625221"/>
                  </a:lnTo>
                  <a:cubicBezTo>
                    <a:pt x="768731" y="704469"/>
                    <a:pt x="704469" y="768731"/>
                    <a:pt x="625221" y="768731"/>
                  </a:cubicBezTo>
                  <a:lnTo>
                    <a:pt x="143510" y="768731"/>
                  </a:lnTo>
                  <a:cubicBezTo>
                    <a:pt x="64262" y="768731"/>
                    <a:pt x="0" y="704469"/>
                    <a:pt x="0" y="625221"/>
                  </a:cubicBezTo>
                  <a:close/>
                </a:path>
              </a:pathLst>
            </a:custGeom>
            <a:solidFill>
              <a:srgbClr val="F7EDD4"/>
            </a:solidFill>
          </p:spPr>
        </p:sp>
        <p:sp>
          <p:nvSpPr>
            <p:cNvPr name="Freeform 16" id="16"/>
            <p:cNvSpPr/>
            <p:nvPr/>
          </p:nvSpPr>
          <p:spPr>
            <a:xfrm flipH="false" flipV="false" rot="0">
              <a:off x="0" y="0"/>
              <a:ext cx="781431" cy="781431"/>
            </a:xfrm>
            <a:custGeom>
              <a:avLst/>
              <a:gdLst/>
              <a:ahLst/>
              <a:cxnLst/>
              <a:rect r="r" b="b" t="t" l="l"/>
              <a:pathLst>
                <a:path h="781431" w="781431">
                  <a:moveTo>
                    <a:pt x="0" y="149860"/>
                  </a:moveTo>
                  <a:cubicBezTo>
                    <a:pt x="0" y="67056"/>
                    <a:pt x="67056" y="0"/>
                    <a:pt x="149860" y="0"/>
                  </a:cubicBezTo>
                  <a:lnTo>
                    <a:pt x="631571" y="0"/>
                  </a:lnTo>
                  <a:lnTo>
                    <a:pt x="631571" y="6350"/>
                  </a:lnTo>
                  <a:lnTo>
                    <a:pt x="631571" y="0"/>
                  </a:lnTo>
                  <a:cubicBezTo>
                    <a:pt x="714375" y="0"/>
                    <a:pt x="781431" y="67056"/>
                    <a:pt x="781431" y="149860"/>
                  </a:cubicBezTo>
                  <a:lnTo>
                    <a:pt x="781431" y="631571"/>
                  </a:lnTo>
                  <a:lnTo>
                    <a:pt x="775081" y="631571"/>
                  </a:lnTo>
                  <a:lnTo>
                    <a:pt x="781431" y="631571"/>
                  </a:lnTo>
                  <a:cubicBezTo>
                    <a:pt x="781431" y="714375"/>
                    <a:pt x="714375" y="781431"/>
                    <a:pt x="631571" y="781431"/>
                  </a:cubicBezTo>
                  <a:lnTo>
                    <a:pt x="631571" y="775081"/>
                  </a:lnTo>
                  <a:lnTo>
                    <a:pt x="631571" y="781431"/>
                  </a:lnTo>
                  <a:lnTo>
                    <a:pt x="149860" y="781431"/>
                  </a:lnTo>
                  <a:lnTo>
                    <a:pt x="149860" y="775081"/>
                  </a:lnTo>
                  <a:lnTo>
                    <a:pt x="149860" y="781431"/>
                  </a:lnTo>
                  <a:cubicBezTo>
                    <a:pt x="67056" y="781431"/>
                    <a:pt x="0" y="714375"/>
                    <a:pt x="0" y="631571"/>
                  </a:cubicBezTo>
                  <a:lnTo>
                    <a:pt x="0" y="149860"/>
                  </a:lnTo>
                  <a:lnTo>
                    <a:pt x="6350" y="149860"/>
                  </a:lnTo>
                  <a:lnTo>
                    <a:pt x="0" y="149860"/>
                  </a:lnTo>
                  <a:moveTo>
                    <a:pt x="12700" y="149860"/>
                  </a:moveTo>
                  <a:lnTo>
                    <a:pt x="12700" y="631571"/>
                  </a:lnTo>
                  <a:lnTo>
                    <a:pt x="6350" y="631571"/>
                  </a:lnTo>
                  <a:lnTo>
                    <a:pt x="12700" y="631571"/>
                  </a:lnTo>
                  <a:cubicBezTo>
                    <a:pt x="12700" y="707390"/>
                    <a:pt x="74168" y="768731"/>
                    <a:pt x="149860" y="768731"/>
                  </a:cubicBezTo>
                  <a:lnTo>
                    <a:pt x="631571" y="768731"/>
                  </a:lnTo>
                  <a:cubicBezTo>
                    <a:pt x="707390" y="768731"/>
                    <a:pt x="768731" y="707263"/>
                    <a:pt x="768731" y="631571"/>
                  </a:cubicBezTo>
                  <a:lnTo>
                    <a:pt x="768731" y="149860"/>
                  </a:lnTo>
                  <a:lnTo>
                    <a:pt x="775081" y="149860"/>
                  </a:lnTo>
                  <a:lnTo>
                    <a:pt x="768731" y="149860"/>
                  </a:lnTo>
                  <a:cubicBezTo>
                    <a:pt x="768731" y="74168"/>
                    <a:pt x="707390" y="12700"/>
                    <a:pt x="631571" y="12700"/>
                  </a:cubicBezTo>
                  <a:lnTo>
                    <a:pt x="149860" y="12700"/>
                  </a:lnTo>
                  <a:lnTo>
                    <a:pt x="149860" y="6350"/>
                  </a:lnTo>
                  <a:lnTo>
                    <a:pt x="149860" y="12700"/>
                  </a:lnTo>
                  <a:cubicBezTo>
                    <a:pt x="74168" y="12700"/>
                    <a:pt x="12700" y="74168"/>
                    <a:pt x="12700" y="149860"/>
                  </a:cubicBezTo>
                  <a:close/>
                </a:path>
              </a:pathLst>
            </a:custGeom>
            <a:solidFill>
              <a:srgbClr val="DDD3BA"/>
            </a:solidFill>
          </p:spPr>
        </p:sp>
      </p:grpSp>
      <p:grpSp>
        <p:nvGrpSpPr>
          <p:cNvPr name="Group 17" id="17"/>
          <p:cNvGrpSpPr/>
          <p:nvPr/>
        </p:nvGrpSpPr>
        <p:grpSpPr>
          <a:xfrm rot="0">
            <a:off x="1541115" y="8462219"/>
            <a:ext cx="896988" cy="28575"/>
            <a:chOff x="0" y="0"/>
            <a:chExt cx="1195983" cy="38100"/>
          </a:xfrm>
        </p:grpSpPr>
        <p:sp>
          <p:nvSpPr>
            <p:cNvPr name="Freeform 18" id="18"/>
            <p:cNvSpPr/>
            <p:nvPr/>
          </p:nvSpPr>
          <p:spPr>
            <a:xfrm flipH="false" flipV="false" rot="0">
              <a:off x="0" y="0"/>
              <a:ext cx="1195959" cy="38100"/>
            </a:xfrm>
            <a:custGeom>
              <a:avLst/>
              <a:gdLst/>
              <a:ahLst/>
              <a:cxnLst/>
              <a:rect r="r" b="b" t="t" l="l"/>
              <a:pathLst>
                <a:path h="38100" w="1195959">
                  <a:moveTo>
                    <a:pt x="0" y="19050"/>
                  </a:moveTo>
                  <a:cubicBezTo>
                    <a:pt x="0" y="8509"/>
                    <a:pt x="8509" y="0"/>
                    <a:pt x="19050" y="0"/>
                  </a:cubicBezTo>
                  <a:lnTo>
                    <a:pt x="1176909" y="0"/>
                  </a:lnTo>
                  <a:cubicBezTo>
                    <a:pt x="1187450" y="0"/>
                    <a:pt x="1195959" y="8509"/>
                    <a:pt x="1195959" y="19050"/>
                  </a:cubicBezTo>
                  <a:cubicBezTo>
                    <a:pt x="1195959" y="29591"/>
                    <a:pt x="1187450" y="38100"/>
                    <a:pt x="1176909" y="38100"/>
                  </a:cubicBezTo>
                  <a:lnTo>
                    <a:pt x="19050" y="38100"/>
                  </a:lnTo>
                  <a:cubicBezTo>
                    <a:pt x="8509" y="38100"/>
                    <a:pt x="0" y="29591"/>
                    <a:pt x="0" y="19050"/>
                  </a:cubicBezTo>
                  <a:close/>
                </a:path>
              </a:pathLst>
            </a:custGeom>
            <a:solidFill>
              <a:srgbClr val="DDD3BA"/>
            </a:solidFill>
          </p:spPr>
        </p:sp>
      </p:grpSp>
      <p:grpSp>
        <p:nvGrpSpPr>
          <p:cNvPr name="Group 19" id="19"/>
          <p:cNvGrpSpPr/>
          <p:nvPr/>
        </p:nvGrpSpPr>
        <p:grpSpPr>
          <a:xfrm rot="0">
            <a:off x="988367" y="8183464"/>
            <a:ext cx="586085" cy="586085"/>
            <a:chOff x="0" y="0"/>
            <a:chExt cx="781447" cy="781447"/>
          </a:xfrm>
        </p:grpSpPr>
        <p:sp>
          <p:nvSpPr>
            <p:cNvPr name="Freeform 20" id="20"/>
            <p:cNvSpPr/>
            <p:nvPr/>
          </p:nvSpPr>
          <p:spPr>
            <a:xfrm flipH="false" flipV="false" rot="0">
              <a:off x="6350" y="6350"/>
              <a:ext cx="768731" cy="768731"/>
            </a:xfrm>
            <a:custGeom>
              <a:avLst/>
              <a:gdLst/>
              <a:ahLst/>
              <a:cxnLst/>
              <a:rect r="r" b="b" t="t" l="l"/>
              <a:pathLst>
                <a:path h="768731" w="768731">
                  <a:moveTo>
                    <a:pt x="0" y="143510"/>
                  </a:moveTo>
                  <a:cubicBezTo>
                    <a:pt x="0" y="64262"/>
                    <a:pt x="64262" y="0"/>
                    <a:pt x="143510" y="0"/>
                  </a:cubicBezTo>
                  <a:lnTo>
                    <a:pt x="625221" y="0"/>
                  </a:lnTo>
                  <a:cubicBezTo>
                    <a:pt x="704469" y="0"/>
                    <a:pt x="768731" y="64262"/>
                    <a:pt x="768731" y="143510"/>
                  </a:cubicBezTo>
                  <a:lnTo>
                    <a:pt x="768731" y="625221"/>
                  </a:lnTo>
                  <a:cubicBezTo>
                    <a:pt x="768731" y="704469"/>
                    <a:pt x="704469" y="768731"/>
                    <a:pt x="625221" y="768731"/>
                  </a:cubicBezTo>
                  <a:lnTo>
                    <a:pt x="143510" y="768731"/>
                  </a:lnTo>
                  <a:cubicBezTo>
                    <a:pt x="64262" y="768731"/>
                    <a:pt x="0" y="704469"/>
                    <a:pt x="0" y="625221"/>
                  </a:cubicBezTo>
                  <a:close/>
                </a:path>
              </a:pathLst>
            </a:custGeom>
            <a:solidFill>
              <a:srgbClr val="F7EDD4"/>
            </a:solidFill>
          </p:spPr>
        </p:sp>
        <p:sp>
          <p:nvSpPr>
            <p:cNvPr name="Freeform 21" id="21"/>
            <p:cNvSpPr/>
            <p:nvPr/>
          </p:nvSpPr>
          <p:spPr>
            <a:xfrm flipH="false" flipV="false" rot="0">
              <a:off x="0" y="0"/>
              <a:ext cx="781431" cy="781431"/>
            </a:xfrm>
            <a:custGeom>
              <a:avLst/>
              <a:gdLst/>
              <a:ahLst/>
              <a:cxnLst/>
              <a:rect r="r" b="b" t="t" l="l"/>
              <a:pathLst>
                <a:path h="781431" w="781431">
                  <a:moveTo>
                    <a:pt x="0" y="149860"/>
                  </a:moveTo>
                  <a:cubicBezTo>
                    <a:pt x="0" y="67056"/>
                    <a:pt x="67056" y="0"/>
                    <a:pt x="149860" y="0"/>
                  </a:cubicBezTo>
                  <a:lnTo>
                    <a:pt x="631571" y="0"/>
                  </a:lnTo>
                  <a:lnTo>
                    <a:pt x="631571" y="6350"/>
                  </a:lnTo>
                  <a:lnTo>
                    <a:pt x="631571" y="0"/>
                  </a:lnTo>
                  <a:cubicBezTo>
                    <a:pt x="714375" y="0"/>
                    <a:pt x="781431" y="67056"/>
                    <a:pt x="781431" y="149860"/>
                  </a:cubicBezTo>
                  <a:lnTo>
                    <a:pt x="781431" y="631571"/>
                  </a:lnTo>
                  <a:lnTo>
                    <a:pt x="775081" y="631571"/>
                  </a:lnTo>
                  <a:lnTo>
                    <a:pt x="781431" y="631571"/>
                  </a:lnTo>
                  <a:cubicBezTo>
                    <a:pt x="781431" y="714375"/>
                    <a:pt x="714375" y="781431"/>
                    <a:pt x="631571" y="781431"/>
                  </a:cubicBezTo>
                  <a:lnTo>
                    <a:pt x="631571" y="775081"/>
                  </a:lnTo>
                  <a:lnTo>
                    <a:pt x="631571" y="781431"/>
                  </a:lnTo>
                  <a:lnTo>
                    <a:pt x="149860" y="781431"/>
                  </a:lnTo>
                  <a:lnTo>
                    <a:pt x="149860" y="775081"/>
                  </a:lnTo>
                  <a:lnTo>
                    <a:pt x="149860" y="781431"/>
                  </a:lnTo>
                  <a:cubicBezTo>
                    <a:pt x="67056" y="781431"/>
                    <a:pt x="0" y="714375"/>
                    <a:pt x="0" y="631571"/>
                  </a:cubicBezTo>
                  <a:lnTo>
                    <a:pt x="0" y="149860"/>
                  </a:lnTo>
                  <a:lnTo>
                    <a:pt x="6350" y="149860"/>
                  </a:lnTo>
                  <a:lnTo>
                    <a:pt x="0" y="149860"/>
                  </a:lnTo>
                  <a:moveTo>
                    <a:pt x="12700" y="149860"/>
                  </a:moveTo>
                  <a:lnTo>
                    <a:pt x="12700" y="631571"/>
                  </a:lnTo>
                  <a:lnTo>
                    <a:pt x="6350" y="631571"/>
                  </a:lnTo>
                  <a:lnTo>
                    <a:pt x="12700" y="631571"/>
                  </a:lnTo>
                  <a:cubicBezTo>
                    <a:pt x="12700" y="707390"/>
                    <a:pt x="74168" y="768731"/>
                    <a:pt x="149860" y="768731"/>
                  </a:cubicBezTo>
                  <a:lnTo>
                    <a:pt x="631571" y="768731"/>
                  </a:lnTo>
                  <a:cubicBezTo>
                    <a:pt x="707390" y="768731"/>
                    <a:pt x="768731" y="707263"/>
                    <a:pt x="768731" y="631571"/>
                  </a:cubicBezTo>
                  <a:lnTo>
                    <a:pt x="768731" y="149860"/>
                  </a:lnTo>
                  <a:lnTo>
                    <a:pt x="775081" y="149860"/>
                  </a:lnTo>
                  <a:lnTo>
                    <a:pt x="768731" y="149860"/>
                  </a:lnTo>
                  <a:cubicBezTo>
                    <a:pt x="768731" y="74168"/>
                    <a:pt x="707390" y="12700"/>
                    <a:pt x="631571" y="12700"/>
                  </a:cubicBezTo>
                  <a:lnTo>
                    <a:pt x="149860" y="12700"/>
                  </a:lnTo>
                  <a:lnTo>
                    <a:pt x="149860" y="6350"/>
                  </a:lnTo>
                  <a:lnTo>
                    <a:pt x="149860" y="12700"/>
                  </a:lnTo>
                  <a:cubicBezTo>
                    <a:pt x="74168" y="12700"/>
                    <a:pt x="12700" y="74168"/>
                    <a:pt x="12700" y="149860"/>
                  </a:cubicBezTo>
                  <a:close/>
                </a:path>
              </a:pathLst>
            </a:custGeom>
            <a:solidFill>
              <a:srgbClr val="DDD3BA"/>
            </a:solidFill>
          </p:spPr>
        </p:sp>
      </p:grpSp>
      <p:sp>
        <p:nvSpPr>
          <p:cNvPr name="Freeform 22" id="22"/>
          <p:cNvSpPr/>
          <p:nvPr/>
        </p:nvSpPr>
        <p:spPr>
          <a:xfrm flipH="false" flipV="false" rot="0">
            <a:off x="10963861" y="-58074"/>
            <a:ext cx="7324139" cy="10345074"/>
          </a:xfrm>
          <a:custGeom>
            <a:avLst/>
            <a:gdLst/>
            <a:ahLst/>
            <a:cxnLst/>
            <a:rect r="r" b="b" t="t" l="l"/>
            <a:pathLst>
              <a:path h="10345074" w="7324139">
                <a:moveTo>
                  <a:pt x="0" y="0"/>
                </a:moveTo>
                <a:lnTo>
                  <a:pt x="7324139" y="0"/>
                </a:lnTo>
                <a:lnTo>
                  <a:pt x="7324139" y="10345074"/>
                </a:lnTo>
                <a:lnTo>
                  <a:pt x="0" y="10345074"/>
                </a:lnTo>
                <a:lnTo>
                  <a:pt x="0" y="0"/>
                </a:lnTo>
                <a:close/>
              </a:path>
            </a:pathLst>
          </a:custGeom>
          <a:blipFill>
            <a:blip r:embed="rId4"/>
            <a:stretch>
              <a:fillRect l="-5934" t="0" r="0" b="0"/>
            </a:stretch>
          </a:blipFill>
        </p:spPr>
      </p:sp>
      <p:sp>
        <p:nvSpPr>
          <p:cNvPr name="TextBox 23" id="23"/>
          <p:cNvSpPr txBox="true"/>
          <p:nvPr/>
        </p:nvSpPr>
        <p:spPr>
          <a:xfrm rot="0">
            <a:off x="896987" y="891034"/>
            <a:ext cx="8719913" cy="777875"/>
          </a:xfrm>
          <a:prstGeom prst="rect">
            <a:avLst/>
          </a:prstGeom>
        </p:spPr>
        <p:txBody>
          <a:bodyPr anchor="t" rtlCol="false" tIns="0" lIns="0" bIns="0" rIns="0">
            <a:spAutoFit/>
          </a:bodyPr>
          <a:lstStyle/>
          <a:p>
            <a:pPr algn="l">
              <a:lnSpc>
                <a:spcPts val="6249"/>
              </a:lnSpc>
            </a:pPr>
            <a:r>
              <a:rPr lang="en-US" sz="4999">
                <a:solidFill>
                  <a:srgbClr val="5C4E3D"/>
                </a:solidFill>
                <a:latin typeface="Libre Baskerville"/>
                <a:ea typeface="Libre Baskerville"/>
                <a:cs typeface="Libre Baskerville"/>
                <a:sym typeface="Libre Baskerville"/>
              </a:rPr>
              <a:t>Επαγωγικά Επιχειρήματα</a:t>
            </a:r>
          </a:p>
        </p:txBody>
      </p:sp>
      <p:sp>
        <p:nvSpPr>
          <p:cNvPr name="TextBox 24" id="24"/>
          <p:cNvSpPr txBox="true"/>
          <p:nvPr/>
        </p:nvSpPr>
        <p:spPr>
          <a:xfrm rot="0">
            <a:off x="896988" y="2019151"/>
            <a:ext cx="9636026" cy="2126307"/>
          </a:xfrm>
          <a:prstGeom prst="rect">
            <a:avLst/>
          </a:prstGeom>
        </p:spPr>
        <p:txBody>
          <a:bodyPr anchor="t" rtlCol="false" tIns="0" lIns="0" bIns="0" rIns="0">
            <a:spAutoFit/>
          </a:bodyPr>
          <a:lstStyle/>
          <a:p>
            <a:pPr algn="l">
              <a:lnSpc>
                <a:spcPts val="3187"/>
              </a:lnSpc>
            </a:pPr>
            <a:r>
              <a:rPr lang="en-US" sz="2000">
                <a:solidFill>
                  <a:srgbClr val="454240"/>
                </a:solidFill>
                <a:latin typeface="DM Sans"/>
                <a:ea typeface="DM Sans"/>
                <a:cs typeface="DM Sans"/>
                <a:sym typeface="DM Sans"/>
              </a:rPr>
              <a:t>Όσον αφορά στα επαγωγικά επιχειρήματα, τα πράγματα είναι πιο απλά, διότι όλοι αντιλαμβανόμαστε ότι, για να είναι έγκυρα τέτοιου τύπου επιχειρήματα, πρέπει το συμπέρασμά τους να προκύπτει από έναν επαρκή αριθμό τεκμηρίων. Τα επαγωγικά επιχειρήματα βασίζονται στην παρατήρηση και τη συλλογή δεδομένων για την εξαγωγή γενικών συμπερασμάτων.</a:t>
            </a:r>
          </a:p>
        </p:txBody>
      </p:sp>
      <p:sp>
        <p:nvSpPr>
          <p:cNvPr name="TextBox 25" id="25"/>
          <p:cNvSpPr txBox="true"/>
          <p:nvPr/>
        </p:nvSpPr>
        <p:spPr>
          <a:xfrm rot="0">
            <a:off x="1195536" y="4875162"/>
            <a:ext cx="171599" cy="327273"/>
          </a:xfrm>
          <a:prstGeom prst="rect">
            <a:avLst/>
          </a:prstGeom>
        </p:spPr>
        <p:txBody>
          <a:bodyPr anchor="t" rtlCol="false" tIns="0" lIns="0" bIns="0" rIns="0">
            <a:spAutoFit/>
          </a:bodyPr>
          <a:lstStyle/>
          <a:p>
            <a:pPr algn="ctr">
              <a:lnSpc>
                <a:spcPts val="3000"/>
              </a:lnSpc>
            </a:pPr>
            <a:r>
              <a:rPr lang="en-US" sz="3000">
                <a:solidFill>
                  <a:srgbClr val="454240"/>
                </a:solidFill>
                <a:latin typeface="Libre Baskerville"/>
                <a:ea typeface="Libre Baskerville"/>
                <a:cs typeface="Libre Baskerville"/>
                <a:sym typeface="Libre Baskerville"/>
              </a:rPr>
              <a:t>1</a:t>
            </a:r>
          </a:p>
        </p:txBody>
      </p:sp>
      <p:sp>
        <p:nvSpPr>
          <p:cNvPr name="TextBox 26" id="26"/>
          <p:cNvSpPr txBox="true"/>
          <p:nvPr/>
        </p:nvSpPr>
        <p:spPr>
          <a:xfrm rot="0">
            <a:off x="2690961" y="4670971"/>
            <a:ext cx="3203674" cy="419546"/>
          </a:xfrm>
          <a:prstGeom prst="rect">
            <a:avLst/>
          </a:prstGeom>
        </p:spPr>
        <p:txBody>
          <a:bodyPr anchor="t" rtlCol="false" tIns="0" lIns="0" bIns="0" rIns="0">
            <a:spAutoFit/>
          </a:bodyPr>
          <a:lstStyle/>
          <a:p>
            <a:pPr algn="l">
              <a:lnSpc>
                <a:spcPts val="3124"/>
              </a:lnSpc>
            </a:pPr>
            <a:r>
              <a:rPr lang="en-US" sz="2499">
                <a:solidFill>
                  <a:srgbClr val="454240"/>
                </a:solidFill>
                <a:latin typeface="Libre Baskerville"/>
                <a:ea typeface="Libre Baskerville"/>
                <a:cs typeface="Libre Baskerville"/>
                <a:sym typeface="Libre Baskerville"/>
              </a:rPr>
              <a:t>Συλλογή Δεδομένων</a:t>
            </a:r>
          </a:p>
        </p:txBody>
      </p:sp>
      <p:sp>
        <p:nvSpPr>
          <p:cNvPr name="TextBox 27" id="27"/>
          <p:cNvSpPr txBox="true"/>
          <p:nvPr/>
        </p:nvSpPr>
        <p:spPr>
          <a:xfrm rot="0">
            <a:off x="2690961" y="5168056"/>
            <a:ext cx="7842051" cy="486221"/>
          </a:xfrm>
          <a:prstGeom prst="rect">
            <a:avLst/>
          </a:prstGeom>
        </p:spPr>
        <p:txBody>
          <a:bodyPr anchor="t" rtlCol="false" tIns="0" lIns="0" bIns="0" rIns="0">
            <a:spAutoFit/>
          </a:bodyPr>
          <a:lstStyle/>
          <a:p>
            <a:pPr algn="l">
              <a:lnSpc>
                <a:spcPts val="3187"/>
              </a:lnSpc>
            </a:pPr>
            <a:r>
              <a:rPr lang="en-US" sz="2000">
                <a:solidFill>
                  <a:srgbClr val="454240"/>
                </a:solidFill>
                <a:latin typeface="DM Sans"/>
                <a:ea typeface="DM Sans"/>
                <a:cs typeface="DM Sans"/>
                <a:sym typeface="DM Sans"/>
              </a:rPr>
              <a:t>Παρατήρηση και καταγραφή πληροφοριών.</a:t>
            </a:r>
          </a:p>
        </p:txBody>
      </p:sp>
      <p:sp>
        <p:nvSpPr>
          <p:cNvPr name="TextBox 28" id="28"/>
          <p:cNvSpPr txBox="true"/>
          <p:nvPr/>
        </p:nvSpPr>
        <p:spPr>
          <a:xfrm rot="0">
            <a:off x="1162942" y="6608266"/>
            <a:ext cx="236935" cy="327272"/>
          </a:xfrm>
          <a:prstGeom prst="rect">
            <a:avLst/>
          </a:prstGeom>
        </p:spPr>
        <p:txBody>
          <a:bodyPr anchor="t" rtlCol="false" tIns="0" lIns="0" bIns="0" rIns="0">
            <a:spAutoFit/>
          </a:bodyPr>
          <a:lstStyle/>
          <a:p>
            <a:pPr algn="ctr">
              <a:lnSpc>
                <a:spcPts val="3000"/>
              </a:lnSpc>
            </a:pPr>
            <a:r>
              <a:rPr lang="en-US" sz="3000">
                <a:solidFill>
                  <a:srgbClr val="454240"/>
                </a:solidFill>
                <a:latin typeface="Libre Baskerville"/>
                <a:ea typeface="Libre Baskerville"/>
                <a:cs typeface="Libre Baskerville"/>
                <a:sym typeface="Libre Baskerville"/>
              </a:rPr>
              <a:t>2</a:t>
            </a:r>
          </a:p>
        </p:txBody>
      </p:sp>
      <p:sp>
        <p:nvSpPr>
          <p:cNvPr name="TextBox 29" id="29"/>
          <p:cNvSpPr txBox="true"/>
          <p:nvPr/>
        </p:nvSpPr>
        <p:spPr>
          <a:xfrm rot="0">
            <a:off x="2690961" y="6404074"/>
            <a:ext cx="3203674" cy="419546"/>
          </a:xfrm>
          <a:prstGeom prst="rect">
            <a:avLst/>
          </a:prstGeom>
        </p:spPr>
        <p:txBody>
          <a:bodyPr anchor="t" rtlCol="false" tIns="0" lIns="0" bIns="0" rIns="0">
            <a:spAutoFit/>
          </a:bodyPr>
          <a:lstStyle/>
          <a:p>
            <a:pPr algn="l">
              <a:lnSpc>
                <a:spcPts val="3124"/>
              </a:lnSpc>
            </a:pPr>
            <a:r>
              <a:rPr lang="en-US" sz="2499">
                <a:solidFill>
                  <a:srgbClr val="454240"/>
                </a:solidFill>
                <a:latin typeface="Libre Baskerville"/>
                <a:ea typeface="Libre Baskerville"/>
                <a:cs typeface="Libre Baskerville"/>
                <a:sym typeface="Libre Baskerville"/>
              </a:rPr>
              <a:t>Ανάλυση Τεκμηρίων</a:t>
            </a:r>
          </a:p>
        </p:txBody>
      </p:sp>
      <p:sp>
        <p:nvSpPr>
          <p:cNvPr name="TextBox 30" id="30"/>
          <p:cNvSpPr txBox="true"/>
          <p:nvPr/>
        </p:nvSpPr>
        <p:spPr>
          <a:xfrm rot="0">
            <a:off x="2690961" y="6901160"/>
            <a:ext cx="7842051" cy="486221"/>
          </a:xfrm>
          <a:prstGeom prst="rect">
            <a:avLst/>
          </a:prstGeom>
        </p:spPr>
        <p:txBody>
          <a:bodyPr anchor="t" rtlCol="false" tIns="0" lIns="0" bIns="0" rIns="0">
            <a:spAutoFit/>
          </a:bodyPr>
          <a:lstStyle/>
          <a:p>
            <a:pPr algn="l">
              <a:lnSpc>
                <a:spcPts val="3187"/>
              </a:lnSpc>
            </a:pPr>
            <a:r>
              <a:rPr lang="en-US" sz="2000">
                <a:solidFill>
                  <a:srgbClr val="454240"/>
                </a:solidFill>
                <a:latin typeface="DM Sans"/>
                <a:ea typeface="DM Sans"/>
                <a:cs typeface="DM Sans"/>
                <a:sym typeface="DM Sans"/>
              </a:rPr>
              <a:t>Εξέταση των συλλεχθέντων στοιχείων.</a:t>
            </a:r>
          </a:p>
        </p:txBody>
      </p:sp>
      <p:sp>
        <p:nvSpPr>
          <p:cNvPr name="TextBox 31" id="31"/>
          <p:cNvSpPr txBox="true"/>
          <p:nvPr/>
        </p:nvSpPr>
        <p:spPr>
          <a:xfrm rot="0">
            <a:off x="1162942" y="8341370"/>
            <a:ext cx="236935" cy="327272"/>
          </a:xfrm>
          <a:prstGeom prst="rect">
            <a:avLst/>
          </a:prstGeom>
        </p:spPr>
        <p:txBody>
          <a:bodyPr anchor="t" rtlCol="false" tIns="0" lIns="0" bIns="0" rIns="0">
            <a:spAutoFit/>
          </a:bodyPr>
          <a:lstStyle/>
          <a:p>
            <a:pPr algn="ctr">
              <a:lnSpc>
                <a:spcPts val="3000"/>
              </a:lnSpc>
            </a:pPr>
            <a:r>
              <a:rPr lang="en-US" sz="3000">
                <a:solidFill>
                  <a:srgbClr val="454240"/>
                </a:solidFill>
                <a:latin typeface="Libre Baskerville"/>
                <a:ea typeface="Libre Baskerville"/>
                <a:cs typeface="Libre Baskerville"/>
                <a:sym typeface="Libre Baskerville"/>
              </a:rPr>
              <a:t>3</a:t>
            </a:r>
          </a:p>
        </p:txBody>
      </p:sp>
      <p:sp>
        <p:nvSpPr>
          <p:cNvPr name="TextBox 32" id="32"/>
          <p:cNvSpPr txBox="true"/>
          <p:nvPr/>
        </p:nvSpPr>
        <p:spPr>
          <a:xfrm rot="0">
            <a:off x="2690961" y="8137177"/>
            <a:ext cx="3867596" cy="419546"/>
          </a:xfrm>
          <a:prstGeom prst="rect">
            <a:avLst/>
          </a:prstGeom>
        </p:spPr>
        <p:txBody>
          <a:bodyPr anchor="t" rtlCol="false" tIns="0" lIns="0" bIns="0" rIns="0">
            <a:spAutoFit/>
          </a:bodyPr>
          <a:lstStyle/>
          <a:p>
            <a:pPr algn="l">
              <a:lnSpc>
                <a:spcPts val="3124"/>
              </a:lnSpc>
            </a:pPr>
            <a:r>
              <a:rPr lang="en-US" sz="2499">
                <a:solidFill>
                  <a:srgbClr val="454240"/>
                </a:solidFill>
                <a:latin typeface="Libre Baskerville"/>
                <a:ea typeface="Libre Baskerville"/>
                <a:cs typeface="Libre Baskerville"/>
                <a:sym typeface="Libre Baskerville"/>
              </a:rPr>
              <a:t>Εξαγωγή Συμπεράσματος</a:t>
            </a:r>
          </a:p>
        </p:txBody>
      </p:sp>
      <p:sp>
        <p:nvSpPr>
          <p:cNvPr name="TextBox 33" id="33"/>
          <p:cNvSpPr txBox="true"/>
          <p:nvPr/>
        </p:nvSpPr>
        <p:spPr>
          <a:xfrm rot="0">
            <a:off x="2690961" y="8634264"/>
            <a:ext cx="7842051" cy="486221"/>
          </a:xfrm>
          <a:prstGeom prst="rect">
            <a:avLst/>
          </a:prstGeom>
        </p:spPr>
        <p:txBody>
          <a:bodyPr anchor="t" rtlCol="false" tIns="0" lIns="0" bIns="0" rIns="0">
            <a:spAutoFit/>
          </a:bodyPr>
          <a:lstStyle/>
          <a:p>
            <a:pPr algn="l">
              <a:lnSpc>
                <a:spcPts val="3187"/>
              </a:lnSpc>
            </a:pPr>
            <a:r>
              <a:rPr lang="en-US" sz="2000">
                <a:solidFill>
                  <a:srgbClr val="454240"/>
                </a:solidFill>
                <a:latin typeface="DM Sans"/>
                <a:ea typeface="DM Sans"/>
                <a:cs typeface="DM Sans"/>
                <a:sym typeface="DM Sans"/>
              </a:rPr>
              <a:t>Διατύπωση γενικού συμπεράσματος βάσει των τεκμηρίων.</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TextBox 5" id="5"/>
          <p:cNvSpPr txBox="true"/>
          <p:nvPr/>
        </p:nvSpPr>
        <p:spPr>
          <a:xfrm rot="0">
            <a:off x="1080046" y="1245691"/>
            <a:ext cx="11447989" cy="944563"/>
          </a:xfrm>
          <a:prstGeom prst="rect">
            <a:avLst/>
          </a:prstGeom>
        </p:spPr>
        <p:txBody>
          <a:bodyPr anchor="t" rtlCol="false" tIns="0" lIns="0" bIns="0" rIns="0">
            <a:spAutoFit/>
          </a:bodyPr>
          <a:lstStyle/>
          <a:p>
            <a:pPr algn="l">
              <a:lnSpc>
                <a:spcPts val="7562"/>
              </a:lnSpc>
            </a:pPr>
            <a:r>
              <a:rPr lang="en-US" sz="6062">
                <a:solidFill>
                  <a:srgbClr val="5C4E3D"/>
                </a:solidFill>
                <a:latin typeface="Libre Baskerville"/>
                <a:ea typeface="Libre Baskerville"/>
                <a:cs typeface="Libre Baskerville"/>
                <a:sym typeface="Libre Baskerville"/>
              </a:rPr>
              <a:t>Παραγωγικά Επιχειρήματα</a:t>
            </a:r>
          </a:p>
        </p:txBody>
      </p:sp>
      <p:sp>
        <p:nvSpPr>
          <p:cNvPr name="TextBox 6" id="6"/>
          <p:cNvSpPr txBox="true"/>
          <p:nvPr/>
        </p:nvSpPr>
        <p:spPr>
          <a:xfrm rot="0">
            <a:off x="1080046" y="2760612"/>
            <a:ext cx="16127909" cy="2070497"/>
          </a:xfrm>
          <a:prstGeom prst="rect">
            <a:avLst/>
          </a:prstGeom>
        </p:spPr>
        <p:txBody>
          <a:bodyPr anchor="t" rtlCol="false" tIns="0" lIns="0" bIns="0" rIns="0">
            <a:spAutoFit/>
          </a:bodyPr>
          <a:lstStyle/>
          <a:p>
            <a:pPr algn="l">
              <a:lnSpc>
                <a:spcPts val="3875"/>
              </a:lnSpc>
            </a:pPr>
            <a:r>
              <a:rPr lang="en-US" sz="2375">
                <a:solidFill>
                  <a:srgbClr val="454240"/>
                </a:solidFill>
                <a:latin typeface="DM Sans"/>
                <a:ea typeface="DM Sans"/>
                <a:cs typeface="DM Sans"/>
                <a:sym typeface="DM Sans"/>
              </a:rPr>
              <a:t>Στα παραγωγικά επιχειρήματα, επειδή είναι πέρα για πέρα κατασκευές του νου, τα πράγματα είναι περισσότερο σύνθετα. H εγκυρότητα ενός παραγωγικού επιχειρήματος πρωτίστως εξαρτάται από το εάν αυτό είναι αληθές, αν δηλαδή όλες οι λογικές προτάσεις που το απαρτίζουν –προκείμενες και συμπέρασμα– υφίστανται στην αντικειμενική πραγματικότητα ή έχουν αποδειχθεί επιστημονικά.</a:t>
            </a:r>
          </a:p>
        </p:txBody>
      </p:sp>
      <p:sp>
        <p:nvSpPr>
          <p:cNvPr name="TextBox 7" id="7"/>
          <p:cNvSpPr txBox="true"/>
          <p:nvPr/>
        </p:nvSpPr>
        <p:spPr>
          <a:xfrm rot="0">
            <a:off x="1080046" y="5477172"/>
            <a:ext cx="3857625" cy="491729"/>
          </a:xfrm>
          <a:prstGeom prst="rect">
            <a:avLst/>
          </a:prstGeom>
        </p:spPr>
        <p:txBody>
          <a:bodyPr anchor="t" rtlCol="false" tIns="0" lIns="0" bIns="0" rIns="0">
            <a:spAutoFit/>
          </a:bodyPr>
          <a:lstStyle/>
          <a:p>
            <a:pPr algn="l">
              <a:lnSpc>
                <a:spcPts val="3749"/>
              </a:lnSpc>
            </a:pPr>
            <a:r>
              <a:rPr lang="en-US" sz="3000">
                <a:solidFill>
                  <a:srgbClr val="5C4E3D"/>
                </a:solidFill>
                <a:latin typeface="Libre Baskerville"/>
                <a:ea typeface="Libre Baskerville"/>
                <a:cs typeface="Libre Baskerville"/>
                <a:sym typeface="Libre Baskerville"/>
              </a:rPr>
              <a:t>Κατασκευές του Νου</a:t>
            </a:r>
          </a:p>
        </p:txBody>
      </p:sp>
      <p:sp>
        <p:nvSpPr>
          <p:cNvPr name="TextBox 8" id="8"/>
          <p:cNvSpPr txBox="true"/>
          <p:nvPr/>
        </p:nvSpPr>
        <p:spPr>
          <a:xfrm rot="0">
            <a:off x="1080046" y="6182171"/>
            <a:ext cx="4873526" cy="1576685"/>
          </a:xfrm>
          <a:prstGeom prst="rect">
            <a:avLst/>
          </a:prstGeom>
        </p:spPr>
        <p:txBody>
          <a:bodyPr anchor="t" rtlCol="false" tIns="0" lIns="0" bIns="0" rIns="0">
            <a:spAutoFit/>
          </a:bodyPr>
          <a:lstStyle/>
          <a:p>
            <a:pPr algn="l">
              <a:lnSpc>
                <a:spcPts val="3875"/>
              </a:lnSpc>
            </a:pPr>
            <a:r>
              <a:rPr lang="en-US" sz="2375">
                <a:solidFill>
                  <a:srgbClr val="454240"/>
                </a:solidFill>
                <a:latin typeface="DM Sans"/>
                <a:ea typeface="DM Sans"/>
                <a:cs typeface="DM Sans"/>
                <a:sym typeface="DM Sans"/>
              </a:rPr>
              <a:t>Τα παραγωγικά επιχειρήματα είναι πιο σύνθετα καθώς βασίζονται στη λογική σκέψη.</a:t>
            </a:r>
          </a:p>
        </p:txBody>
      </p:sp>
      <p:sp>
        <p:nvSpPr>
          <p:cNvPr name="TextBox 9" id="9"/>
          <p:cNvSpPr txBox="true"/>
          <p:nvPr/>
        </p:nvSpPr>
        <p:spPr>
          <a:xfrm rot="0">
            <a:off x="6715869" y="5477172"/>
            <a:ext cx="3857625" cy="491729"/>
          </a:xfrm>
          <a:prstGeom prst="rect">
            <a:avLst/>
          </a:prstGeom>
        </p:spPr>
        <p:txBody>
          <a:bodyPr anchor="t" rtlCol="false" tIns="0" lIns="0" bIns="0" rIns="0">
            <a:spAutoFit/>
          </a:bodyPr>
          <a:lstStyle/>
          <a:p>
            <a:pPr algn="l">
              <a:lnSpc>
                <a:spcPts val="3749"/>
              </a:lnSpc>
            </a:pPr>
            <a:r>
              <a:rPr lang="en-US" sz="3000">
                <a:solidFill>
                  <a:srgbClr val="5C4E3D"/>
                </a:solidFill>
                <a:latin typeface="Libre Baskerville"/>
                <a:ea typeface="Libre Baskerville"/>
                <a:cs typeface="Libre Baskerville"/>
                <a:sym typeface="Libre Baskerville"/>
              </a:rPr>
              <a:t>Αλήθεια Προτάσεων</a:t>
            </a:r>
          </a:p>
        </p:txBody>
      </p:sp>
      <p:sp>
        <p:nvSpPr>
          <p:cNvPr name="TextBox 10" id="10"/>
          <p:cNvSpPr txBox="true"/>
          <p:nvPr/>
        </p:nvSpPr>
        <p:spPr>
          <a:xfrm rot="0">
            <a:off x="6715869" y="6182171"/>
            <a:ext cx="4873526" cy="1576685"/>
          </a:xfrm>
          <a:prstGeom prst="rect">
            <a:avLst/>
          </a:prstGeom>
        </p:spPr>
        <p:txBody>
          <a:bodyPr anchor="t" rtlCol="false" tIns="0" lIns="0" bIns="0" rIns="0">
            <a:spAutoFit/>
          </a:bodyPr>
          <a:lstStyle/>
          <a:p>
            <a:pPr algn="l">
              <a:lnSpc>
                <a:spcPts val="3875"/>
              </a:lnSpc>
            </a:pPr>
            <a:r>
              <a:rPr lang="en-US" sz="2375">
                <a:solidFill>
                  <a:srgbClr val="454240"/>
                </a:solidFill>
                <a:latin typeface="DM Sans"/>
                <a:ea typeface="DM Sans"/>
                <a:cs typeface="DM Sans"/>
                <a:sym typeface="DM Sans"/>
              </a:rPr>
              <a:t>Η εγκυρότητα εξαρτάται από την αλήθεια των προκείμενων και του συμπεράσματος.</a:t>
            </a:r>
          </a:p>
        </p:txBody>
      </p:sp>
      <p:sp>
        <p:nvSpPr>
          <p:cNvPr name="TextBox 11" id="11"/>
          <p:cNvSpPr txBox="true"/>
          <p:nvPr/>
        </p:nvSpPr>
        <p:spPr>
          <a:xfrm rot="0">
            <a:off x="12351692" y="5477172"/>
            <a:ext cx="4873526" cy="973931"/>
          </a:xfrm>
          <a:prstGeom prst="rect">
            <a:avLst/>
          </a:prstGeom>
        </p:spPr>
        <p:txBody>
          <a:bodyPr anchor="t" rtlCol="false" tIns="0" lIns="0" bIns="0" rIns="0">
            <a:spAutoFit/>
          </a:bodyPr>
          <a:lstStyle/>
          <a:p>
            <a:pPr algn="l">
              <a:lnSpc>
                <a:spcPts val="3749"/>
              </a:lnSpc>
            </a:pPr>
            <a:r>
              <a:rPr lang="en-US" sz="3000">
                <a:solidFill>
                  <a:srgbClr val="5C4E3D"/>
                </a:solidFill>
                <a:latin typeface="Libre Baskerville"/>
                <a:ea typeface="Libre Baskerville"/>
                <a:cs typeface="Libre Baskerville"/>
                <a:sym typeface="Libre Baskerville"/>
              </a:rPr>
              <a:t>Αντικειμενική Πραγματικότητα</a:t>
            </a:r>
          </a:p>
        </p:txBody>
      </p:sp>
      <p:sp>
        <p:nvSpPr>
          <p:cNvPr name="TextBox 12" id="12"/>
          <p:cNvSpPr txBox="true"/>
          <p:nvPr/>
        </p:nvSpPr>
        <p:spPr>
          <a:xfrm rot="0">
            <a:off x="12351692" y="6664375"/>
            <a:ext cx="4873526" cy="2070497"/>
          </a:xfrm>
          <a:prstGeom prst="rect">
            <a:avLst/>
          </a:prstGeom>
        </p:spPr>
        <p:txBody>
          <a:bodyPr anchor="t" rtlCol="false" tIns="0" lIns="0" bIns="0" rIns="0">
            <a:spAutoFit/>
          </a:bodyPr>
          <a:lstStyle/>
          <a:p>
            <a:pPr algn="l">
              <a:lnSpc>
                <a:spcPts val="3875"/>
              </a:lnSpc>
            </a:pPr>
            <a:r>
              <a:rPr lang="en-US" sz="2375">
                <a:solidFill>
                  <a:srgbClr val="454240"/>
                </a:solidFill>
                <a:latin typeface="DM Sans"/>
                <a:ea typeface="DM Sans"/>
                <a:cs typeface="DM Sans"/>
                <a:sym typeface="DM Sans"/>
              </a:rPr>
              <a:t>Οι προτάσεις πρέπει να υφίστανται στην πραγματικότητα ή να έχουν επιστημονική απόδειξη.</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grpSp>
        <p:nvGrpSpPr>
          <p:cNvPr name="Group 6" id="6"/>
          <p:cNvGrpSpPr/>
          <p:nvPr/>
        </p:nvGrpSpPr>
        <p:grpSpPr>
          <a:xfrm rot="0">
            <a:off x="978396" y="4784675"/>
            <a:ext cx="9473207" cy="2444949"/>
            <a:chOff x="0" y="0"/>
            <a:chExt cx="12630943" cy="3259932"/>
          </a:xfrm>
        </p:grpSpPr>
        <p:sp>
          <p:nvSpPr>
            <p:cNvPr name="Freeform 7" id="7"/>
            <p:cNvSpPr/>
            <p:nvPr/>
          </p:nvSpPr>
          <p:spPr>
            <a:xfrm flipH="false" flipV="false" rot="0">
              <a:off x="0" y="0"/>
              <a:ext cx="12630912" cy="3259963"/>
            </a:xfrm>
            <a:custGeom>
              <a:avLst/>
              <a:gdLst/>
              <a:ahLst/>
              <a:cxnLst/>
              <a:rect r="r" b="b" t="t" l="l"/>
              <a:pathLst>
                <a:path h="3259963" w="12630912">
                  <a:moveTo>
                    <a:pt x="0" y="163703"/>
                  </a:moveTo>
                  <a:cubicBezTo>
                    <a:pt x="0" y="73279"/>
                    <a:pt x="73533" y="0"/>
                    <a:pt x="164084" y="0"/>
                  </a:cubicBezTo>
                  <a:lnTo>
                    <a:pt x="12466828" y="0"/>
                  </a:lnTo>
                  <a:lnTo>
                    <a:pt x="12466828" y="6350"/>
                  </a:lnTo>
                  <a:lnTo>
                    <a:pt x="12466828" y="0"/>
                  </a:lnTo>
                  <a:cubicBezTo>
                    <a:pt x="12557379" y="0"/>
                    <a:pt x="12630912" y="73279"/>
                    <a:pt x="12630912" y="163703"/>
                  </a:cubicBezTo>
                  <a:lnTo>
                    <a:pt x="12624562" y="163703"/>
                  </a:lnTo>
                  <a:lnTo>
                    <a:pt x="12630912" y="163703"/>
                  </a:lnTo>
                  <a:lnTo>
                    <a:pt x="12630912" y="3096260"/>
                  </a:lnTo>
                  <a:lnTo>
                    <a:pt x="12624562" y="3096260"/>
                  </a:lnTo>
                  <a:lnTo>
                    <a:pt x="12630912" y="3096260"/>
                  </a:lnTo>
                  <a:cubicBezTo>
                    <a:pt x="12630912" y="3186684"/>
                    <a:pt x="12557379" y="3259963"/>
                    <a:pt x="12466828" y="3259963"/>
                  </a:cubicBezTo>
                  <a:lnTo>
                    <a:pt x="12466828" y="3253613"/>
                  </a:lnTo>
                  <a:lnTo>
                    <a:pt x="12466828" y="3259963"/>
                  </a:lnTo>
                  <a:lnTo>
                    <a:pt x="164084" y="3259963"/>
                  </a:lnTo>
                  <a:lnTo>
                    <a:pt x="164084" y="3253613"/>
                  </a:lnTo>
                  <a:lnTo>
                    <a:pt x="164084" y="3259963"/>
                  </a:lnTo>
                  <a:cubicBezTo>
                    <a:pt x="73533" y="3259963"/>
                    <a:pt x="0" y="3186684"/>
                    <a:pt x="0" y="3096260"/>
                  </a:cubicBezTo>
                  <a:lnTo>
                    <a:pt x="0" y="163703"/>
                  </a:lnTo>
                  <a:lnTo>
                    <a:pt x="6350" y="163703"/>
                  </a:lnTo>
                  <a:lnTo>
                    <a:pt x="0" y="163703"/>
                  </a:lnTo>
                  <a:moveTo>
                    <a:pt x="12700" y="163703"/>
                  </a:moveTo>
                  <a:lnTo>
                    <a:pt x="12700" y="3096260"/>
                  </a:lnTo>
                  <a:lnTo>
                    <a:pt x="6350" y="3096260"/>
                  </a:lnTo>
                  <a:lnTo>
                    <a:pt x="12700" y="3096260"/>
                  </a:lnTo>
                  <a:cubicBezTo>
                    <a:pt x="12700" y="3179572"/>
                    <a:pt x="80518" y="3247263"/>
                    <a:pt x="164084" y="3247263"/>
                  </a:cubicBezTo>
                  <a:lnTo>
                    <a:pt x="12466828" y="3247263"/>
                  </a:lnTo>
                  <a:cubicBezTo>
                    <a:pt x="12550522" y="3247263"/>
                    <a:pt x="12618212" y="3179699"/>
                    <a:pt x="12618212" y="3096260"/>
                  </a:cubicBezTo>
                  <a:lnTo>
                    <a:pt x="12618212" y="163703"/>
                  </a:lnTo>
                  <a:cubicBezTo>
                    <a:pt x="12618212" y="80264"/>
                    <a:pt x="12550521" y="12700"/>
                    <a:pt x="12466828" y="12700"/>
                  </a:cubicBezTo>
                  <a:lnTo>
                    <a:pt x="164084" y="12700"/>
                  </a:lnTo>
                  <a:lnTo>
                    <a:pt x="164084" y="6350"/>
                  </a:lnTo>
                  <a:lnTo>
                    <a:pt x="164084" y="12700"/>
                  </a:lnTo>
                  <a:cubicBezTo>
                    <a:pt x="80518" y="12700"/>
                    <a:pt x="12700" y="80264"/>
                    <a:pt x="12700" y="163703"/>
                  </a:cubicBezTo>
                  <a:close/>
                </a:path>
              </a:pathLst>
            </a:custGeom>
            <a:solidFill>
              <a:srgbClr val="000000">
                <a:alpha val="7843"/>
              </a:srgbClr>
            </a:solidFill>
          </p:spPr>
        </p:sp>
      </p:grpSp>
      <p:grpSp>
        <p:nvGrpSpPr>
          <p:cNvPr name="Group 8" id="8"/>
          <p:cNvGrpSpPr/>
          <p:nvPr/>
        </p:nvGrpSpPr>
        <p:grpSpPr>
          <a:xfrm rot="0">
            <a:off x="992684" y="4798962"/>
            <a:ext cx="9444633" cy="805458"/>
            <a:chOff x="0" y="0"/>
            <a:chExt cx="12592843" cy="1073943"/>
          </a:xfrm>
        </p:grpSpPr>
        <p:sp>
          <p:nvSpPr>
            <p:cNvPr name="Freeform 9" id="9"/>
            <p:cNvSpPr/>
            <p:nvPr/>
          </p:nvSpPr>
          <p:spPr>
            <a:xfrm flipH="false" flipV="false" rot="0">
              <a:off x="0" y="0"/>
              <a:ext cx="12592812" cy="1073912"/>
            </a:xfrm>
            <a:custGeom>
              <a:avLst/>
              <a:gdLst/>
              <a:ahLst/>
              <a:cxnLst/>
              <a:rect r="r" b="b" t="t" l="l"/>
              <a:pathLst>
                <a:path h="1073912" w="12592812">
                  <a:moveTo>
                    <a:pt x="0" y="0"/>
                  </a:moveTo>
                  <a:lnTo>
                    <a:pt x="12592812" y="0"/>
                  </a:lnTo>
                  <a:lnTo>
                    <a:pt x="12592812" y="1073912"/>
                  </a:lnTo>
                  <a:lnTo>
                    <a:pt x="0" y="1073912"/>
                  </a:lnTo>
                  <a:close/>
                </a:path>
              </a:pathLst>
            </a:custGeom>
            <a:solidFill>
              <a:srgbClr val="FFFFFF">
                <a:alpha val="3922"/>
              </a:srgbClr>
            </a:solidFill>
          </p:spPr>
        </p:sp>
      </p:grpSp>
      <p:grpSp>
        <p:nvGrpSpPr>
          <p:cNvPr name="Group 10" id="10"/>
          <p:cNvGrpSpPr/>
          <p:nvPr/>
        </p:nvGrpSpPr>
        <p:grpSpPr>
          <a:xfrm rot="0">
            <a:off x="992684" y="5604421"/>
            <a:ext cx="9444633" cy="805458"/>
            <a:chOff x="0" y="0"/>
            <a:chExt cx="12592843" cy="1073943"/>
          </a:xfrm>
        </p:grpSpPr>
        <p:sp>
          <p:nvSpPr>
            <p:cNvPr name="Freeform 11" id="11"/>
            <p:cNvSpPr/>
            <p:nvPr/>
          </p:nvSpPr>
          <p:spPr>
            <a:xfrm flipH="false" flipV="false" rot="0">
              <a:off x="0" y="0"/>
              <a:ext cx="12592812" cy="1073912"/>
            </a:xfrm>
            <a:custGeom>
              <a:avLst/>
              <a:gdLst/>
              <a:ahLst/>
              <a:cxnLst/>
              <a:rect r="r" b="b" t="t" l="l"/>
              <a:pathLst>
                <a:path h="1073912" w="12592812">
                  <a:moveTo>
                    <a:pt x="0" y="0"/>
                  </a:moveTo>
                  <a:lnTo>
                    <a:pt x="12592812" y="0"/>
                  </a:lnTo>
                  <a:lnTo>
                    <a:pt x="12592812" y="1073912"/>
                  </a:lnTo>
                  <a:lnTo>
                    <a:pt x="0" y="1073912"/>
                  </a:lnTo>
                  <a:close/>
                </a:path>
              </a:pathLst>
            </a:custGeom>
            <a:solidFill>
              <a:srgbClr val="000000">
                <a:alpha val="3922"/>
              </a:srgbClr>
            </a:solidFill>
          </p:spPr>
        </p:sp>
      </p:grpSp>
      <p:grpSp>
        <p:nvGrpSpPr>
          <p:cNvPr name="Group 12" id="12"/>
          <p:cNvGrpSpPr/>
          <p:nvPr/>
        </p:nvGrpSpPr>
        <p:grpSpPr>
          <a:xfrm rot="0">
            <a:off x="992684" y="6409879"/>
            <a:ext cx="9444633" cy="805458"/>
            <a:chOff x="0" y="0"/>
            <a:chExt cx="12592843" cy="1073943"/>
          </a:xfrm>
        </p:grpSpPr>
        <p:sp>
          <p:nvSpPr>
            <p:cNvPr name="Freeform 13" id="13"/>
            <p:cNvSpPr/>
            <p:nvPr/>
          </p:nvSpPr>
          <p:spPr>
            <a:xfrm flipH="false" flipV="false" rot="0">
              <a:off x="0" y="0"/>
              <a:ext cx="12592812" cy="1073912"/>
            </a:xfrm>
            <a:custGeom>
              <a:avLst/>
              <a:gdLst/>
              <a:ahLst/>
              <a:cxnLst/>
              <a:rect r="r" b="b" t="t" l="l"/>
              <a:pathLst>
                <a:path h="1073912" w="12592812">
                  <a:moveTo>
                    <a:pt x="0" y="0"/>
                  </a:moveTo>
                  <a:lnTo>
                    <a:pt x="12592812" y="0"/>
                  </a:lnTo>
                  <a:lnTo>
                    <a:pt x="12592812" y="1073912"/>
                  </a:lnTo>
                  <a:lnTo>
                    <a:pt x="0" y="1073912"/>
                  </a:lnTo>
                  <a:close/>
                </a:path>
              </a:pathLst>
            </a:custGeom>
            <a:solidFill>
              <a:srgbClr val="FFFFFF">
                <a:alpha val="3922"/>
              </a:srgbClr>
            </a:solidFill>
          </p:spPr>
        </p:sp>
      </p:grpSp>
      <p:sp>
        <p:nvSpPr>
          <p:cNvPr name="Freeform 14" id="14"/>
          <p:cNvSpPr/>
          <p:nvPr/>
        </p:nvSpPr>
        <p:spPr>
          <a:xfrm flipH="false" flipV="false" rot="0">
            <a:off x="11417530" y="0"/>
            <a:ext cx="6870470" cy="10287000"/>
          </a:xfrm>
          <a:custGeom>
            <a:avLst/>
            <a:gdLst/>
            <a:ahLst/>
            <a:cxnLst/>
            <a:rect r="r" b="b" t="t" l="l"/>
            <a:pathLst>
              <a:path h="10287000" w="6870470">
                <a:moveTo>
                  <a:pt x="0" y="0"/>
                </a:moveTo>
                <a:lnTo>
                  <a:pt x="6870470" y="0"/>
                </a:lnTo>
                <a:lnTo>
                  <a:pt x="6870470" y="10287000"/>
                </a:lnTo>
                <a:lnTo>
                  <a:pt x="0" y="10287000"/>
                </a:lnTo>
                <a:lnTo>
                  <a:pt x="0" y="0"/>
                </a:lnTo>
                <a:close/>
              </a:path>
            </a:pathLst>
          </a:custGeom>
          <a:blipFill>
            <a:blip r:embed="rId5"/>
            <a:stretch>
              <a:fillRect l="-5623" t="0" r="-8435" b="-1570"/>
            </a:stretch>
          </a:blipFill>
        </p:spPr>
      </p:sp>
      <p:sp>
        <p:nvSpPr>
          <p:cNvPr name="TextBox 15" id="15"/>
          <p:cNvSpPr txBox="true"/>
          <p:nvPr/>
        </p:nvSpPr>
        <p:spPr>
          <a:xfrm rot="0">
            <a:off x="983159" y="919609"/>
            <a:ext cx="9463682" cy="1784151"/>
          </a:xfrm>
          <a:prstGeom prst="rect">
            <a:avLst/>
          </a:prstGeom>
        </p:spPr>
        <p:txBody>
          <a:bodyPr anchor="t" rtlCol="false" tIns="0" lIns="0" bIns="0" rIns="0">
            <a:spAutoFit/>
          </a:bodyPr>
          <a:lstStyle/>
          <a:p>
            <a:pPr algn="l">
              <a:lnSpc>
                <a:spcPts val="6875"/>
              </a:lnSpc>
            </a:pPr>
            <a:r>
              <a:rPr lang="en-US" sz="5500">
                <a:solidFill>
                  <a:srgbClr val="5C4E3D"/>
                </a:solidFill>
                <a:latin typeface="Libre Baskerville"/>
                <a:ea typeface="Libre Baskerville"/>
                <a:cs typeface="Libre Baskerville"/>
                <a:sym typeface="Libre Baskerville"/>
              </a:rPr>
              <a:t>Παράδειγμα Παραγωγικού Συλλογισμού</a:t>
            </a:r>
          </a:p>
        </p:txBody>
      </p:sp>
      <p:sp>
        <p:nvSpPr>
          <p:cNvPr name="TextBox 16" id="16"/>
          <p:cNvSpPr txBox="true"/>
          <p:nvPr/>
        </p:nvSpPr>
        <p:spPr>
          <a:xfrm rot="0">
            <a:off x="983159" y="3029842"/>
            <a:ext cx="9463682" cy="1443632"/>
          </a:xfrm>
          <a:prstGeom prst="rect">
            <a:avLst/>
          </a:prstGeom>
        </p:spPr>
        <p:txBody>
          <a:bodyPr anchor="t" rtlCol="false" tIns="0" lIns="0" bIns="0" rIns="0">
            <a:spAutoFit/>
          </a:bodyPr>
          <a:lstStyle/>
          <a:p>
            <a:pPr algn="l">
              <a:lnSpc>
                <a:spcPts val="3500"/>
              </a:lnSpc>
            </a:pPr>
            <a:r>
              <a:rPr lang="en-US" sz="2187">
                <a:solidFill>
                  <a:srgbClr val="454240"/>
                </a:solidFill>
                <a:latin typeface="DM Sans"/>
                <a:ea typeface="DM Sans"/>
                <a:cs typeface="DM Sans"/>
                <a:sym typeface="DM Sans"/>
              </a:rPr>
              <a:t>Κλασικό παράδειγμα επιχειρήματος τέτοιου τύπου, που είναι δηλαδή αληθές σε όλες τις λογικές προτάσεις του, αποτελεί ο εξής παραγωγικός συλλογισμός:</a:t>
            </a:r>
          </a:p>
        </p:txBody>
      </p:sp>
      <p:sp>
        <p:nvSpPr>
          <p:cNvPr name="TextBox 17" id="17"/>
          <p:cNvSpPr txBox="true"/>
          <p:nvPr/>
        </p:nvSpPr>
        <p:spPr>
          <a:xfrm rot="0">
            <a:off x="1273522" y="4881711"/>
            <a:ext cx="8882955" cy="544711"/>
          </a:xfrm>
          <a:prstGeom prst="rect">
            <a:avLst/>
          </a:prstGeom>
        </p:spPr>
        <p:txBody>
          <a:bodyPr anchor="t" rtlCol="false" tIns="0" lIns="0" bIns="0" rIns="0">
            <a:spAutoFit/>
          </a:bodyPr>
          <a:lstStyle/>
          <a:p>
            <a:pPr algn="l">
              <a:lnSpc>
                <a:spcPts val="3500"/>
              </a:lnSpc>
            </a:pPr>
            <a:r>
              <a:rPr lang="en-US" sz="2187">
                <a:solidFill>
                  <a:srgbClr val="454240"/>
                </a:solidFill>
                <a:latin typeface="DM Sans"/>
                <a:ea typeface="DM Sans"/>
                <a:cs typeface="DM Sans"/>
                <a:sym typeface="DM Sans"/>
              </a:rPr>
              <a:t>Όλοι οι άνθρωποι είναι θνητοί.</a:t>
            </a:r>
          </a:p>
        </p:txBody>
      </p:sp>
      <p:sp>
        <p:nvSpPr>
          <p:cNvPr name="TextBox 18" id="18"/>
          <p:cNvSpPr txBox="true"/>
          <p:nvPr/>
        </p:nvSpPr>
        <p:spPr>
          <a:xfrm rot="0">
            <a:off x="1273522" y="5687169"/>
            <a:ext cx="8882955" cy="544711"/>
          </a:xfrm>
          <a:prstGeom prst="rect">
            <a:avLst/>
          </a:prstGeom>
        </p:spPr>
        <p:txBody>
          <a:bodyPr anchor="t" rtlCol="false" tIns="0" lIns="0" bIns="0" rIns="0">
            <a:spAutoFit/>
          </a:bodyPr>
          <a:lstStyle/>
          <a:p>
            <a:pPr algn="l">
              <a:lnSpc>
                <a:spcPts val="3500"/>
              </a:lnSpc>
            </a:pPr>
            <a:r>
              <a:rPr lang="en-US" sz="2187">
                <a:solidFill>
                  <a:srgbClr val="454240"/>
                </a:solidFill>
                <a:latin typeface="DM Sans"/>
                <a:ea typeface="DM Sans"/>
                <a:cs typeface="DM Sans"/>
                <a:sym typeface="DM Sans"/>
              </a:rPr>
              <a:t>Ο Σωκράτης είναι άνθρωπος.</a:t>
            </a:r>
          </a:p>
        </p:txBody>
      </p:sp>
      <p:sp>
        <p:nvSpPr>
          <p:cNvPr name="TextBox 19" id="19"/>
          <p:cNvSpPr txBox="true"/>
          <p:nvPr/>
        </p:nvSpPr>
        <p:spPr>
          <a:xfrm rot="0">
            <a:off x="1273522" y="6492627"/>
            <a:ext cx="8882955" cy="544711"/>
          </a:xfrm>
          <a:prstGeom prst="rect">
            <a:avLst/>
          </a:prstGeom>
        </p:spPr>
        <p:txBody>
          <a:bodyPr anchor="t" rtlCol="false" tIns="0" lIns="0" bIns="0" rIns="0">
            <a:spAutoFit/>
          </a:bodyPr>
          <a:lstStyle/>
          <a:p>
            <a:pPr algn="l">
              <a:lnSpc>
                <a:spcPts val="3500"/>
              </a:lnSpc>
            </a:pPr>
            <a:r>
              <a:rPr lang="en-US" sz="2187">
                <a:solidFill>
                  <a:srgbClr val="454240"/>
                </a:solidFill>
                <a:latin typeface="DM Sans"/>
                <a:ea typeface="DM Sans"/>
                <a:cs typeface="DM Sans"/>
                <a:sym typeface="DM Sans"/>
              </a:rPr>
              <a:t>Άρα, ο Σωκράτης είναι θνητός.</a:t>
            </a:r>
          </a:p>
        </p:txBody>
      </p:sp>
      <p:sp>
        <p:nvSpPr>
          <p:cNvPr name="TextBox 20" id="20"/>
          <p:cNvSpPr txBox="true"/>
          <p:nvPr/>
        </p:nvSpPr>
        <p:spPr>
          <a:xfrm rot="0">
            <a:off x="983159" y="7445574"/>
            <a:ext cx="9463682" cy="1893094"/>
          </a:xfrm>
          <a:prstGeom prst="rect">
            <a:avLst/>
          </a:prstGeom>
        </p:spPr>
        <p:txBody>
          <a:bodyPr anchor="t" rtlCol="false" tIns="0" lIns="0" bIns="0" rIns="0">
            <a:spAutoFit/>
          </a:bodyPr>
          <a:lstStyle/>
          <a:p>
            <a:pPr algn="l">
              <a:lnSpc>
                <a:spcPts val="3500"/>
              </a:lnSpc>
            </a:pPr>
            <a:r>
              <a:rPr lang="en-US" sz="2187">
                <a:solidFill>
                  <a:srgbClr val="454240"/>
                </a:solidFill>
                <a:latin typeface="DM Sans"/>
                <a:ea typeface="DM Sans"/>
                <a:cs typeface="DM Sans"/>
                <a:sym typeface="DM Sans"/>
              </a:rPr>
              <a:t>Αυτό το παράδειγμα δείχνει πώς ένα παραγωγικό επιχείρημα μπορεί να είναι έγκυρο και αληθές, καθώς όλες οι προτάσεις του ανταποκρίνονται στην πραγματικότητα και το συμπέρασμα προκύπτει λογικά από τις προκείμενες.</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7608540" y="905470"/>
            <a:ext cx="9928920" cy="657225"/>
          </a:xfrm>
          <a:prstGeom prst="rect">
            <a:avLst/>
          </a:prstGeom>
        </p:spPr>
        <p:txBody>
          <a:bodyPr anchor="t" rtlCol="false" tIns="0" lIns="0" bIns="0" rIns="0">
            <a:spAutoFit/>
          </a:bodyPr>
          <a:lstStyle/>
          <a:p>
            <a:pPr algn="l">
              <a:lnSpc>
                <a:spcPts val="5250"/>
              </a:lnSpc>
            </a:pPr>
            <a:r>
              <a:rPr lang="en-US" sz="4187">
                <a:solidFill>
                  <a:srgbClr val="5C4E3D"/>
                </a:solidFill>
                <a:latin typeface="Libre Baskerville"/>
                <a:ea typeface="Libre Baskerville"/>
                <a:cs typeface="Libre Baskerville"/>
                <a:sym typeface="Libre Baskerville"/>
              </a:rPr>
              <a:t>Λογική Συνέπεια στα Επιχειρήματα</a:t>
            </a:r>
          </a:p>
        </p:txBody>
      </p:sp>
      <p:sp>
        <p:nvSpPr>
          <p:cNvPr name="TextBox 7" id="7"/>
          <p:cNvSpPr txBox="true"/>
          <p:nvPr/>
        </p:nvSpPr>
        <p:spPr>
          <a:xfrm rot="0">
            <a:off x="7608540" y="1859012"/>
            <a:ext cx="9928920" cy="2115442"/>
          </a:xfrm>
          <a:prstGeom prst="rect">
            <a:avLst/>
          </a:prstGeom>
        </p:spPr>
        <p:txBody>
          <a:bodyPr anchor="t" rtlCol="false" tIns="0" lIns="0" bIns="0" rIns="0">
            <a:spAutoFit/>
          </a:bodyPr>
          <a:lstStyle/>
          <a:p>
            <a:pPr algn="l">
              <a:lnSpc>
                <a:spcPts val="2687"/>
              </a:lnSpc>
            </a:pPr>
            <a:r>
              <a:rPr lang="en-US" sz="1687">
                <a:solidFill>
                  <a:srgbClr val="454240"/>
                </a:solidFill>
                <a:latin typeface="DM Sans"/>
                <a:ea typeface="DM Sans"/>
                <a:cs typeface="DM Sans"/>
                <a:sym typeface="DM Sans"/>
              </a:rPr>
              <a:t>Η εγκυρότητα των παραγωγικών επιχειρημάτων εξαρτάται και από το εάν έχουν λογική συνέπεια, αν δηλαδή είναι συνεπή με τους κανόνες που διέπουν τη λογική σκέψη. Απολύτως έγκυρα είναι τα επιχειρήματα που διατυπώνονται ακολουθώντας τους κανόνες της ορθής συλλογιστικής πορείας. Οι προκείμενές τους πρέπει να συνδέονται με τέτοιον τρόπο, ώστε το συμπέρασμα να συνάγεται ή να προκύπτει από αυτές αβίαστα και κατά τρόπο αναπόφευκτο, χωρίς κενά, ασάφειες και αντιφάσεις.</a:t>
            </a:r>
          </a:p>
        </p:txBody>
      </p:sp>
      <p:sp>
        <p:nvSpPr>
          <p:cNvPr name="Freeform 8" id="8" descr="preencoded.png"/>
          <p:cNvSpPr/>
          <p:nvPr/>
        </p:nvSpPr>
        <p:spPr>
          <a:xfrm flipH="false" flipV="false" rot="0">
            <a:off x="7608540" y="4215705"/>
            <a:ext cx="1072157" cy="1715541"/>
          </a:xfrm>
          <a:custGeom>
            <a:avLst/>
            <a:gdLst/>
            <a:ahLst/>
            <a:cxnLst/>
            <a:rect r="r" b="b" t="t" l="l"/>
            <a:pathLst>
              <a:path h="1715541" w="1072157">
                <a:moveTo>
                  <a:pt x="0" y="0"/>
                </a:moveTo>
                <a:lnTo>
                  <a:pt x="1072158" y="0"/>
                </a:lnTo>
                <a:lnTo>
                  <a:pt x="1072158" y="1715541"/>
                </a:lnTo>
                <a:lnTo>
                  <a:pt x="0" y="1715541"/>
                </a:lnTo>
                <a:lnTo>
                  <a:pt x="0" y="0"/>
                </a:lnTo>
                <a:close/>
              </a:path>
            </a:pathLst>
          </a:custGeom>
          <a:blipFill>
            <a:blip r:embed="rId5"/>
            <a:stretch>
              <a:fillRect l="-224" t="0" r="-224" b="0"/>
            </a:stretch>
          </a:blipFill>
        </p:spPr>
      </p:sp>
      <p:sp>
        <p:nvSpPr>
          <p:cNvPr name="TextBox 9" id="9"/>
          <p:cNvSpPr txBox="true"/>
          <p:nvPr/>
        </p:nvSpPr>
        <p:spPr>
          <a:xfrm rot="0">
            <a:off x="9002316" y="4420493"/>
            <a:ext cx="2680544" cy="344538"/>
          </a:xfrm>
          <a:prstGeom prst="rect">
            <a:avLst/>
          </a:prstGeom>
        </p:spPr>
        <p:txBody>
          <a:bodyPr anchor="t" rtlCol="false" tIns="0" lIns="0" bIns="0" rIns="0">
            <a:spAutoFit/>
          </a:bodyPr>
          <a:lstStyle/>
          <a:p>
            <a:pPr algn="l">
              <a:lnSpc>
                <a:spcPts val="2625"/>
              </a:lnSpc>
            </a:pPr>
            <a:r>
              <a:rPr lang="en-US" sz="2062">
                <a:solidFill>
                  <a:srgbClr val="454240"/>
                </a:solidFill>
                <a:latin typeface="Libre Baskerville"/>
                <a:ea typeface="Libre Baskerville"/>
                <a:cs typeface="Libre Baskerville"/>
                <a:sym typeface="Libre Baskerville"/>
              </a:rPr>
              <a:t>Λογική Συνέπεια</a:t>
            </a:r>
          </a:p>
        </p:txBody>
      </p:sp>
      <p:sp>
        <p:nvSpPr>
          <p:cNvPr name="TextBox 10" id="10"/>
          <p:cNvSpPr txBox="true"/>
          <p:nvPr/>
        </p:nvSpPr>
        <p:spPr>
          <a:xfrm rot="0">
            <a:off x="9002316" y="4836468"/>
            <a:ext cx="8535144" cy="400199"/>
          </a:xfrm>
          <a:prstGeom prst="rect">
            <a:avLst/>
          </a:prstGeom>
        </p:spPr>
        <p:txBody>
          <a:bodyPr anchor="t" rtlCol="false" tIns="0" lIns="0" bIns="0" rIns="0">
            <a:spAutoFit/>
          </a:bodyPr>
          <a:lstStyle/>
          <a:p>
            <a:pPr algn="l">
              <a:lnSpc>
                <a:spcPts val="2687"/>
              </a:lnSpc>
            </a:pPr>
            <a:r>
              <a:rPr lang="en-US" sz="1687">
                <a:solidFill>
                  <a:srgbClr val="454240"/>
                </a:solidFill>
                <a:latin typeface="DM Sans"/>
                <a:ea typeface="DM Sans"/>
                <a:cs typeface="DM Sans"/>
                <a:sym typeface="DM Sans"/>
              </a:rPr>
              <a:t>Συμφωνία με τους κανόνες της λογικής σκέψης.</a:t>
            </a:r>
          </a:p>
        </p:txBody>
      </p:sp>
      <p:sp>
        <p:nvSpPr>
          <p:cNvPr name="Freeform 11" id="11" descr="preencoded.png"/>
          <p:cNvSpPr/>
          <p:nvPr/>
        </p:nvSpPr>
        <p:spPr>
          <a:xfrm flipH="false" flipV="false" rot="0">
            <a:off x="7608540" y="5931247"/>
            <a:ext cx="1072157" cy="1715541"/>
          </a:xfrm>
          <a:custGeom>
            <a:avLst/>
            <a:gdLst/>
            <a:ahLst/>
            <a:cxnLst/>
            <a:rect r="r" b="b" t="t" l="l"/>
            <a:pathLst>
              <a:path h="1715541" w="1072157">
                <a:moveTo>
                  <a:pt x="0" y="0"/>
                </a:moveTo>
                <a:lnTo>
                  <a:pt x="1072158" y="0"/>
                </a:lnTo>
                <a:lnTo>
                  <a:pt x="1072158" y="1715542"/>
                </a:lnTo>
                <a:lnTo>
                  <a:pt x="0" y="1715542"/>
                </a:lnTo>
                <a:lnTo>
                  <a:pt x="0" y="0"/>
                </a:lnTo>
                <a:close/>
              </a:path>
            </a:pathLst>
          </a:custGeom>
          <a:blipFill>
            <a:blip r:embed="rId6"/>
            <a:stretch>
              <a:fillRect l="-224" t="0" r="-224" b="0"/>
            </a:stretch>
          </a:blipFill>
        </p:spPr>
      </p:sp>
      <p:sp>
        <p:nvSpPr>
          <p:cNvPr name="TextBox 12" id="12"/>
          <p:cNvSpPr txBox="true"/>
          <p:nvPr/>
        </p:nvSpPr>
        <p:spPr>
          <a:xfrm rot="0">
            <a:off x="9002316" y="6136035"/>
            <a:ext cx="2680544" cy="344537"/>
          </a:xfrm>
          <a:prstGeom prst="rect">
            <a:avLst/>
          </a:prstGeom>
        </p:spPr>
        <p:txBody>
          <a:bodyPr anchor="t" rtlCol="false" tIns="0" lIns="0" bIns="0" rIns="0">
            <a:spAutoFit/>
          </a:bodyPr>
          <a:lstStyle/>
          <a:p>
            <a:pPr algn="l">
              <a:lnSpc>
                <a:spcPts val="2625"/>
              </a:lnSpc>
            </a:pPr>
            <a:r>
              <a:rPr lang="en-US" sz="2062">
                <a:solidFill>
                  <a:srgbClr val="454240"/>
                </a:solidFill>
                <a:latin typeface="Libre Baskerville"/>
                <a:ea typeface="Libre Baskerville"/>
                <a:cs typeface="Libre Baskerville"/>
                <a:sym typeface="Libre Baskerville"/>
              </a:rPr>
              <a:t>Ορθή Συλλογιστική</a:t>
            </a:r>
          </a:p>
        </p:txBody>
      </p:sp>
      <p:sp>
        <p:nvSpPr>
          <p:cNvPr name="TextBox 13" id="13"/>
          <p:cNvSpPr txBox="true"/>
          <p:nvPr/>
        </p:nvSpPr>
        <p:spPr>
          <a:xfrm rot="0">
            <a:off x="9002316" y="6552010"/>
            <a:ext cx="8535144" cy="400199"/>
          </a:xfrm>
          <a:prstGeom prst="rect">
            <a:avLst/>
          </a:prstGeom>
        </p:spPr>
        <p:txBody>
          <a:bodyPr anchor="t" rtlCol="false" tIns="0" lIns="0" bIns="0" rIns="0">
            <a:spAutoFit/>
          </a:bodyPr>
          <a:lstStyle/>
          <a:p>
            <a:pPr algn="l">
              <a:lnSpc>
                <a:spcPts val="2687"/>
              </a:lnSpc>
            </a:pPr>
            <a:r>
              <a:rPr lang="en-US" sz="1687">
                <a:solidFill>
                  <a:srgbClr val="454240"/>
                </a:solidFill>
                <a:latin typeface="DM Sans"/>
                <a:ea typeface="DM Sans"/>
                <a:cs typeface="DM Sans"/>
                <a:sym typeface="DM Sans"/>
              </a:rPr>
              <a:t>Ακολουθία των κανόνων ορθής συλλογιστικής πορείας.</a:t>
            </a:r>
          </a:p>
        </p:txBody>
      </p:sp>
      <p:sp>
        <p:nvSpPr>
          <p:cNvPr name="Freeform 14" id="14" descr="preencoded.png"/>
          <p:cNvSpPr/>
          <p:nvPr/>
        </p:nvSpPr>
        <p:spPr>
          <a:xfrm flipH="false" flipV="false" rot="0">
            <a:off x="7608540" y="7646789"/>
            <a:ext cx="1072157" cy="1715541"/>
          </a:xfrm>
          <a:custGeom>
            <a:avLst/>
            <a:gdLst/>
            <a:ahLst/>
            <a:cxnLst/>
            <a:rect r="r" b="b" t="t" l="l"/>
            <a:pathLst>
              <a:path h="1715541" w="1072157">
                <a:moveTo>
                  <a:pt x="0" y="0"/>
                </a:moveTo>
                <a:lnTo>
                  <a:pt x="1072158" y="0"/>
                </a:lnTo>
                <a:lnTo>
                  <a:pt x="1072158" y="1715541"/>
                </a:lnTo>
                <a:lnTo>
                  <a:pt x="0" y="1715541"/>
                </a:lnTo>
                <a:lnTo>
                  <a:pt x="0" y="0"/>
                </a:lnTo>
                <a:close/>
              </a:path>
            </a:pathLst>
          </a:custGeom>
          <a:blipFill>
            <a:blip r:embed="rId7"/>
            <a:stretch>
              <a:fillRect l="-224" t="0" r="-224" b="0"/>
            </a:stretch>
          </a:blipFill>
        </p:spPr>
      </p:sp>
      <p:sp>
        <p:nvSpPr>
          <p:cNvPr name="TextBox 15" id="15"/>
          <p:cNvSpPr txBox="true"/>
          <p:nvPr/>
        </p:nvSpPr>
        <p:spPr>
          <a:xfrm rot="0">
            <a:off x="9002316" y="7851576"/>
            <a:ext cx="3458319" cy="344537"/>
          </a:xfrm>
          <a:prstGeom prst="rect">
            <a:avLst/>
          </a:prstGeom>
        </p:spPr>
        <p:txBody>
          <a:bodyPr anchor="t" rtlCol="false" tIns="0" lIns="0" bIns="0" rIns="0">
            <a:spAutoFit/>
          </a:bodyPr>
          <a:lstStyle/>
          <a:p>
            <a:pPr algn="l">
              <a:lnSpc>
                <a:spcPts val="2625"/>
              </a:lnSpc>
            </a:pPr>
            <a:r>
              <a:rPr lang="en-US" sz="2062">
                <a:solidFill>
                  <a:srgbClr val="454240"/>
                </a:solidFill>
                <a:latin typeface="Libre Baskerville"/>
                <a:ea typeface="Libre Baskerville"/>
                <a:cs typeface="Libre Baskerville"/>
                <a:sym typeface="Libre Baskerville"/>
              </a:rPr>
              <a:t>Αναπόφευκτο Συμπέρασμα</a:t>
            </a:r>
          </a:p>
        </p:txBody>
      </p:sp>
      <p:sp>
        <p:nvSpPr>
          <p:cNvPr name="TextBox 16" id="16"/>
          <p:cNvSpPr txBox="true"/>
          <p:nvPr/>
        </p:nvSpPr>
        <p:spPr>
          <a:xfrm rot="0">
            <a:off x="9002316" y="8267551"/>
            <a:ext cx="8535144" cy="400199"/>
          </a:xfrm>
          <a:prstGeom prst="rect">
            <a:avLst/>
          </a:prstGeom>
        </p:spPr>
        <p:txBody>
          <a:bodyPr anchor="t" rtlCol="false" tIns="0" lIns="0" bIns="0" rIns="0">
            <a:spAutoFit/>
          </a:bodyPr>
          <a:lstStyle/>
          <a:p>
            <a:pPr algn="l">
              <a:lnSpc>
                <a:spcPts val="2687"/>
              </a:lnSpc>
            </a:pPr>
            <a:r>
              <a:rPr lang="en-US" sz="1687">
                <a:solidFill>
                  <a:srgbClr val="454240"/>
                </a:solidFill>
                <a:latin typeface="DM Sans"/>
                <a:ea typeface="DM Sans"/>
                <a:cs typeface="DM Sans"/>
                <a:sym typeface="DM Sans"/>
              </a:rPr>
              <a:t>Το συμπέρασμα προκύπτει αβίαστα από τις προκείμενες.</a:t>
            </a:r>
          </a:p>
        </p:txBody>
      </p:sp>
      <p:sp>
        <p:nvSpPr>
          <p:cNvPr name="TextBox 17" id="17"/>
          <p:cNvSpPr txBox="true"/>
          <p:nvPr/>
        </p:nvSpPr>
        <p:spPr>
          <a:xfrm rot="0">
            <a:off x="3061132" y="6219928"/>
            <a:ext cx="747593" cy="284759"/>
          </a:xfrm>
          <a:prstGeom prst="rect">
            <a:avLst/>
          </a:prstGeom>
        </p:spPr>
        <p:txBody>
          <a:bodyPr anchor="t" rtlCol="false" tIns="0" lIns="0" bIns="0" rIns="0">
            <a:spAutoFit/>
          </a:bodyPr>
          <a:lstStyle/>
          <a:p>
            <a:pPr algn="ctr">
              <a:lnSpc>
                <a:spcPts val="2242"/>
              </a:lnSpc>
            </a:pPr>
            <a:r>
              <a:rPr lang="en-US" sz="1800">
                <a:solidFill>
                  <a:srgbClr val="27201D"/>
                </a:solidFill>
                <a:latin typeface="RoxboroughCF"/>
                <a:ea typeface="RoxboroughCF"/>
                <a:cs typeface="RoxboroughCF"/>
                <a:sym typeface="RoxboroughCF"/>
              </a:rPr>
              <a:t>FINAL.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0" y="0"/>
            <a:ext cx="6858000" cy="10290422"/>
          </a:xfrm>
          <a:custGeom>
            <a:avLst/>
            <a:gdLst/>
            <a:ahLst/>
            <a:cxnLst/>
            <a:rect r="r" b="b" t="t" l="l"/>
            <a:pathLst>
              <a:path h="10290422" w="6858000">
                <a:moveTo>
                  <a:pt x="0" y="0"/>
                </a:moveTo>
                <a:lnTo>
                  <a:pt x="6858000" y="0"/>
                </a:lnTo>
                <a:lnTo>
                  <a:pt x="6858000" y="10290422"/>
                </a:lnTo>
                <a:lnTo>
                  <a:pt x="0" y="10290422"/>
                </a:lnTo>
                <a:lnTo>
                  <a:pt x="0" y="0"/>
                </a:lnTo>
                <a:close/>
              </a:path>
            </a:pathLst>
          </a:custGeom>
          <a:blipFill>
            <a:blip r:embed="rId4"/>
            <a:stretch>
              <a:fillRect l="-16" t="0" r="-16" b="0"/>
            </a:stretch>
          </a:blipFill>
        </p:spPr>
      </p:sp>
      <p:sp>
        <p:nvSpPr>
          <p:cNvPr name="TextBox 6" id="6"/>
          <p:cNvSpPr txBox="true"/>
          <p:nvPr/>
        </p:nvSpPr>
        <p:spPr>
          <a:xfrm rot="0">
            <a:off x="7598569" y="572244"/>
            <a:ext cx="9407278" cy="670620"/>
          </a:xfrm>
          <a:prstGeom prst="rect">
            <a:avLst/>
          </a:prstGeom>
        </p:spPr>
        <p:txBody>
          <a:bodyPr anchor="t" rtlCol="false" tIns="0" lIns="0" bIns="0" rIns="0">
            <a:spAutoFit/>
          </a:bodyPr>
          <a:lstStyle/>
          <a:p>
            <a:pPr algn="l">
              <a:lnSpc>
                <a:spcPts val="5187"/>
              </a:lnSpc>
            </a:pPr>
            <a:r>
              <a:rPr lang="en-US" sz="4124">
                <a:solidFill>
                  <a:srgbClr val="5C4E3D"/>
                </a:solidFill>
                <a:latin typeface="Libre Baskerville"/>
                <a:ea typeface="Libre Baskerville"/>
                <a:cs typeface="Libre Baskerville"/>
                <a:sym typeface="Libre Baskerville"/>
              </a:rPr>
              <a:t>Αληθή αλλά μη Έγκυρα Επιχειρήματα</a:t>
            </a:r>
          </a:p>
        </p:txBody>
      </p:sp>
      <p:sp>
        <p:nvSpPr>
          <p:cNvPr name="TextBox 7" id="7"/>
          <p:cNvSpPr txBox="true"/>
          <p:nvPr/>
        </p:nvSpPr>
        <p:spPr>
          <a:xfrm rot="0">
            <a:off x="7598569" y="1503015"/>
            <a:ext cx="9948862" cy="2088654"/>
          </a:xfrm>
          <a:prstGeom prst="rect">
            <a:avLst/>
          </a:prstGeom>
        </p:spPr>
        <p:txBody>
          <a:bodyPr anchor="t" rtlCol="false" tIns="0" lIns="0" bIns="0" rIns="0">
            <a:spAutoFit/>
          </a:bodyPr>
          <a:lstStyle/>
          <a:p>
            <a:pPr algn="l">
              <a:lnSpc>
                <a:spcPts val="2625"/>
              </a:lnSpc>
            </a:pPr>
            <a:r>
              <a:rPr lang="en-US" sz="1625">
                <a:solidFill>
                  <a:srgbClr val="454240"/>
                </a:solidFill>
                <a:latin typeface="DM Sans"/>
                <a:ea typeface="DM Sans"/>
                <a:cs typeface="DM Sans"/>
                <a:sym typeface="DM Sans"/>
              </a:rPr>
              <a:t>Υπάρχει όμως και η περίπτωση να έχουμε ένα επιχείρημα καθ' όλα αληθές, όπως «μερικοί άνθρωποι είναι φιλόσοφοι — o Σωκράτης είναι άνθρωπος – άρα, ο Σωκράτης είναι φιλόσοφος», που όμως δεν είναι και λογικά έγκυρο. Το αντιλαμβανόμαστε αυτό, αν στη θέση του Σωκράτη βάλουμε έναν οποιονδήποτε άλλο άνθρωπο. Στην περίπτωση αυτή, δηλαδή, θα πρέπει να υποστηρίξουμε το ψευδές από αντικειμενική άποψη συμπέρασμα ότι «ο Τραμπ είναι φιλόσοφος». Και τούτο όχι από σκοπιμότητα, αλλά από καθαρά λογικό σφάλμα.</a:t>
            </a:r>
          </a:p>
        </p:txBody>
      </p:sp>
      <p:sp>
        <p:nvSpPr>
          <p:cNvPr name="Freeform 8" id="8" descr="preencoded.png"/>
          <p:cNvSpPr/>
          <p:nvPr/>
        </p:nvSpPr>
        <p:spPr>
          <a:xfrm flipH="false" flipV="false" rot="0">
            <a:off x="7598569" y="3829645"/>
            <a:ext cx="528935" cy="528935"/>
          </a:xfrm>
          <a:custGeom>
            <a:avLst/>
            <a:gdLst/>
            <a:ahLst/>
            <a:cxnLst/>
            <a:rect r="r" b="b" t="t" l="l"/>
            <a:pathLst>
              <a:path h="528935" w="528935">
                <a:moveTo>
                  <a:pt x="0" y="0"/>
                </a:moveTo>
                <a:lnTo>
                  <a:pt x="528935" y="0"/>
                </a:lnTo>
                <a:lnTo>
                  <a:pt x="528935" y="528935"/>
                </a:lnTo>
                <a:lnTo>
                  <a:pt x="0" y="528935"/>
                </a:lnTo>
                <a:lnTo>
                  <a:pt x="0" y="0"/>
                </a:lnTo>
                <a:close/>
              </a:path>
            </a:pathLst>
          </a:custGeom>
          <a:blipFill>
            <a:blip r:embed="rId5"/>
            <a:stretch>
              <a:fillRect l="0" t="0" r="0" b="0"/>
            </a:stretch>
          </a:blipFill>
        </p:spPr>
      </p:sp>
      <p:sp>
        <p:nvSpPr>
          <p:cNvPr name="TextBox 9" id="9"/>
          <p:cNvSpPr txBox="true"/>
          <p:nvPr/>
        </p:nvSpPr>
        <p:spPr>
          <a:xfrm rot="0">
            <a:off x="7598569" y="4570065"/>
            <a:ext cx="3937099" cy="330548"/>
          </a:xfrm>
          <a:prstGeom prst="rect">
            <a:avLst/>
          </a:prstGeom>
        </p:spPr>
        <p:txBody>
          <a:bodyPr anchor="t" rtlCol="false" tIns="0" lIns="0" bIns="0" rIns="0">
            <a:spAutoFit/>
          </a:bodyPr>
          <a:lstStyle/>
          <a:p>
            <a:pPr algn="l">
              <a:lnSpc>
                <a:spcPts val="2562"/>
              </a:lnSpc>
            </a:pPr>
            <a:r>
              <a:rPr lang="en-US" sz="2062">
                <a:solidFill>
                  <a:srgbClr val="454240"/>
                </a:solidFill>
                <a:latin typeface="Libre Baskerville"/>
                <a:ea typeface="Libre Baskerville"/>
                <a:cs typeface="Libre Baskerville"/>
                <a:sym typeface="Libre Baskerville"/>
              </a:rPr>
              <a:t>Προσοχή στα Λογικά Σφάλματα</a:t>
            </a:r>
          </a:p>
        </p:txBody>
      </p:sp>
      <p:sp>
        <p:nvSpPr>
          <p:cNvPr name="TextBox 10" id="10"/>
          <p:cNvSpPr txBox="true"/>
          <p:nvPr/>
        </p:nvSpPr>
        <p:spPr>
          <a:xfrm rot="0">
            <a:off x="7598569" y="4970412"/>
            <a:ext cx="9948862" cy="395734"/>
          </a:xfrm>
          <a:prstGeom prst="rect">
            <a:avLst/>
          </a:prstGeom>
        </p:spPr>
        <p:txBody>
          <a:bodyPr anchor="t" rtlCol="false" tIns="0" lIns="0" bIns="0" rIns="0">
            <a:spAutoFit/>
          </a:bodyPr>
          <a:lstStyle/>
          <a:p>
            <a:pPr algn="l">
              <a:lnSpc>
                <a:spcPts val="2625"/>
              </a:lnSpc>
            </a:pPr>
            <a:r>
              <a:rPr lang="en-US" sz="1625">
                <a:solidFill>
                  <a:srgbClr val="454240"/>
                </a:solidFill>
                <a:latin typeface="DM Sans"/>
                <a:ea typeface="DM Sans"/>
                <a:cs typeface="DM Sans"/>
                <a:sym typeface="DM Sans"/>
              </a:rPr>
              <a:t>Ακόμη και αληθή επιχειρήματα μπορεί να μην είναι λογικά έγκυρα.</a:t>
            </a:r>
          </a:p>
        </p:txBody>
      </p:sp>
      <p:sp>
        <p:nvSpPr>
          <p:cNvPr name="Freeform 11" id="11" descr="preencoded.png"/>
          <p:cNvSpPr/>
          <p:nvPr/>
        </p:nvSpPr>
        <p:spPr>
          <a:xfrm flipH="false" flipV="false" rot="0">
            <a:off x="7598569" y="6000899"/>
            <a:ext cx="528935" cy="528935"/>
          </a:xfrm>
          <a:custGeom>
            <a:avLst/>
            <a:gdLst/>
            <a:ahLst/>
            <a:cxnLst/>
            <a:rect r="r" b="b" t="t" l="l"/>
            <a:pathLst>
              <a:path h="528935" w="528935">
                <a:moveTo>
                  <a:pt x="0" y="0"/>
                </a:moveTo>
                <a:lnTo>
                  <a:pt x="528935" y="0"/>
                </a:lnTo>
                <a:lnTo>
                  <a:pt x="528935" y="528935"/>
                </a:lnTo>
                <a:lnTo>
                  <a:pt x="0" y="528935"/>
                </a:lnTo>
                <a:lnTo>
                  <a:pt x="0" y="0"/>
                </a:lnTo>
                <a:close/>
              </a:path>
            </a:pathLst>
          </a:custGeom>
          <a:blipFill>
            <a:blip r:embed="rId6"/>
            <a:stretch>
              <a:fillRect l="0" t="0" r="0" b="0"/>
            </a:stretch>
          </a:blipFill>
        </p:spPr>
      </p:sp>
      <p:sp>
        <p:nvSpPr>
          <p:cNvPr name="TextBox 12" id="12"/>
          <p:cNvSpPr txBox="true"/>
          <p:nvPr/>
        </p:nvSpPr>
        <p:spPr>
          <a:xfrm rot="0">
            <a:off x="7598569" y="6741319"/>
            <a:ext cx="2678162" cy="330548"/>
          </a:xfrm>
          <a:prstGeom prst="rect">
            <a:avLst/>
          </a:prstGeom>
        </p:spPr>
        <p:txBody>
          <a:bodyPr anchor="t" rtlCol="false" tIns="0" lIns="0" bIns="0" rIns="0">
            <a:spAutoFit/>
          </a:bodyPr>
          <a:lstStyle/>
          <a:p>
            <a:pPr algn="l">
              <a:lnSpc>
                <a:spcPts val="2562"/>
              </a:lnSpc>
            </a:pPr>
            <a:r>
              <a:rPr lang="en-US" sz="2062">
                <a:solidFill>
                  <a:srgbClr val="454240"/>
                </a:solidFill>
                <a:latin typeface="Libre Baskerville"/>
                <a:ea typeface="Libre Baskerville"/>
                <a:cs typeface="Libre Baskerville"/>
                <a:sym typeface="Libre Baskerville"/>
              </a:rPr>
              <a:t>Έλεγχος Εγκυρότητας</a:t>
            </a:r>
          </a:p>
        </p:txBody>
      </p:sp>
      <p:sp>
        <p:nvSpPr>
          <p:cNvPr name="TextBox 13" id="13"/>
          <p:cNvSpPr txBox="true"/>
          <p:nvPr/>
        </p:nvSpPr>
        <p:spPr>
          <a:xfrm rot="0">
            <a:off x="7598569" y="7141666"/>
            <a:ext cx="9948862" cy="395734"/>
          </a:xfrm>
          <a:prstGeom prst="rect">
            <a:avLst/>
          </a:prstGeom>
        </p:spPr>
        <p:txBody>
          <a:bodyPr anchor="t" rtlCol="false" tIns="0" lIns="0" bIns="0" rIns="0">
            <a:spAutoFit/>
          </a:bodyPr>
          <a:lstStyle/>
          <a:p>
            <a:pPr algn="l">
              <a:lnSpc>
                <a:spcPts val="2625"/>
              </a:lnSpc>
            </a:pPr>
            <a:r>
              <a:rPr lang="en-US" sz="1625">
                <a:solidFill>
                  <a:srgbClr val="454240"/>
                </a:solidFill>
                <a:latin typeface="DM Sans"/>
                <a:ea typeface="DM Sans"/>
                <a:cs typeface="DM Sans"/>
                <a:sym typeface="DM Sans"/>
              </a:rPr>
              <a:t>Αντικατάσταση όρων για έλεγχο της λογικής συνέπειας.</a:t>
            </a:r>
          </a:p>
        </p:txBody>
      </p:sp>
      <p:sp>
        <p:nvSpPr>
          <p:cNvPr name="Freeform 14" id="14" descr="preencoded.png"/>
          <p:cNvSpPr/>
          <p:nvPr/>
        </p:nvSpPr>
        <p:spPr>
          <a:xfrm flipH="false" flipV="false" rot="0">
            <a:off x="7598569" y="8172152"/>
            <a:ext cx="528935" cy="528935"/>
          </a:xfrm>
          <a:custGeom>
            <a:avLst/>
            <a:gdLst/>
            <a:ahLst/>
            <a:cxnLst/>
            <a:rect r="r" b="b" t="t" l="l"/>
            <a:pathLst>
              <a:path h="528935" w="528935">
                <a:moveTo>
                  <a:pt x="0" y="0"/>
                </a:moveTo>
                <a:lnTo>
                  <a:pt x="528935" y="0"/>
                </a:lnTo>
                <a:lnTo>
                  <a:pt x="528935" y="528935"/>
                </a:lnTo>
                <a:lnTo>
                  <a:pt x="0" y="528935"/>
                </a:lnTo>
                <a:lnTo>
                  <a:pt x="0" y="0"/>
                </a:lnTo>
                <a:close/>
              </a:path>
            </a:pathLst>
          </a:custGeom>
          <a:blipFill>
            <a:blip r:embed="rId7"/>
            <a:stretch>
              <a:fillRect l="0" t="0" r="0" b="0"/>
            </a:stretch>
          </a:blipFill>
        </p:spPr>
      </p:sp>
      <p:sp>
        <p:nvSpPr>
          <p:cNvPr name="TextBox 15" id="15"/>
          <p:cNvSpPr txBox="true"/>
          <p:nvPr/>
        </p:nvSpPr>
        <p:spPr>
          <a:xfrm rot="0">
            <a:off x="7598569" y="8912572"/>
            <a:ext cx="4645075" cy="330548"/>
          </a:xfrm>
          <a:prstGeom prst="rect">
            <a:avLst/>
          </a:prstGeom>
        </p:spPr>
        <p:txBody>
          <a:bodyPr anchor="t" rtlCol="false" tIns="0" lIns="0" bIns="0" rIns="0">
            <a:spAutoFit/>
          </a:bodyPr>
          <a:lstStyle/>
          <a:p>
            <a:pPr algn="l">
              <a:lnSpc>
                <a:spcPts val="2562"/>
              </a:lnSpc>
            </a:pPr>
            <a:r>
              <a:rPr lang="en-US" sz="2062">
                <a:solidFill>
                  <a:srgbClr val="454240"/>
                </a:solidFill>
                <a:latin typeface="Libre Baskerville"/>
                <a:ea typeface="Libre Baskerville"/>
                <a:cs typeface="Libre Baskerville"/>
                <a:sym typeface="Libre Baskerville"/>
              </a:rPr>
              <a:t>Ισορροπία Αλήθειας και Εγκυρότητας</a:t>
            </a:r>
          </a:p>
        </p:txBody>
      </p:sp>
      <p:sp>
        <p:nvSpPr>
          <p:cNvPr name="TextBox 16" id="16"/>
          <p:cNvSpPr txBox="true"/>
          <p:nvPr/>
        </p:nvSpPr>
        <p:spPr>
          <a:xfrm rot="0">
            <a:off x="7598569" y="9312920"/>
            <a:ext cx="9948862" cy="395734"/>
          </a:xfrm>
          <a:prstGeom prst="rect">
            <a:avLst/>
          </a:prstGeom>
        </p:spPr>
        <p:txBody>
          <a:bodyPr anchor="t" rtlCol="false" tIns="0" lIns="0" bIns="0" rIns="0">
            <a:spAutoFit/>
          </a:bodyPr>
          <a:lstStyle/>
          <a:p>
            <a:pPr algn="l">
              <a:lnSpc>
                <a:spcPts val="2625"/>
              </a:lnSpc>
            </a:pPr>
            <a:r>
              <a:rPr lang="en-US" sz="1625">
                <a:solidFill>
                  <a:srgbClr val="454240"/>
                </a:solidFill>
                <a:latin typeface="DM Sans"/>
                <a:ea typeface="DM Sans"/>
                <a:cs typeface="DM Sans"/>
                <a:sym typeface="DM Sans"/>
              </a:rPr>
              <a:t>Η αλήθεια των προτάσεων δεν εγγυάται τη λογική εγκυρότητα.</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grpSp>
        <p:nvGrpSpPr>
          <p:cNvPr name="Group 6" id="6"/>
          <p:cNvGrpSpPr/>
          <p:nvPr/>
        </p:nvGrpSpPr>
        <p:grpSpPr>
          <a:xfrm rot="0">
            <a:off x="7615237" y="3936504"/>
            <a:ext cx="9915525" cy="1282750"/>
            <a:chOff x="0" y="0"/>
            <a:chExt cx="13220700" cy="1710333"/>
          </a:xfrm>
        </p:grpSpPr>
        <p:sp>
          <p:nvSpPr>
            <p:cNvPr name="Freeform 7" id="7"/>
            <p:cNvSpPr/>
            <p:nvPr/>
          </p:nvSpPr>
          <p:spPr>
            <a:xfrm flipH="false" flipV="false" rot="0">
              <a:off x="6350" y="6350"/>
              <a:ext cx="13208000" cy="1697609"/>
            </a:xfrm>
            <a:custGeom>
              <a:avLst/>
              <a:gdLst/>
              <a:ahLst/>
              <a:cxnLst/>
              <a:rect r="r" b="b" t="t" l="l"/>
              <a:pathLst>
                <a:path h="1697609" w="13208000">
                  <a:moveTo>
                    <a:pt x="0" y="121920"/>
                  </a:moveTo>
                  <a:cubicBezTo>
                    <a:pt x="0" y="54610"/>
                    <a:pt x="54991" y="0"/>
                    <a:pt x="122682" y="0"/>
                  </a:cubicBezTo>
                  <a:lnTo>
                    <a:pt x="13085318" y="0"/>
                  </a:lnTo>
                  <a:cubicBezTo>
                    <a:pt x="13153135" y="0"/>
                    <a:pt x="13208000" y="54610"/>
                    <a:pt x="13208000" y="121920"/>
                  </a:cubicBezTo>
                  <a:lnTo>
                    <a:pt x="13208000" y="1575689"/>
                  </a:lnTo>
                  <a:cubicBezTo>
                    <a:pt x="13208000" y="1642999"/>
                    <a:pt x="13153008" y="1697609"/>
                    <a:pt x="13085318" y="1697609"/>
                  </a:cubicBezTo>
                  <a:lnTo>
                    <a:pt x="122682" y="1697609"/>
                  </a:lnTo>
                  <a:cubicBezTo>
                    <a:pt x="54864" y="1697609"/>
                    <a:pt x="0" y="1642999"/>
                    <a:pt x="0" y="1575689"/>
                  </a:cubicBezTo>
                  <a:close/>
                </a:path>
              </a:pathLst>
            </a:custGeom>
            <a:solidFill>
              <a:srgbClr val="F7EDD4"/>
            </a:solidFill>
          </p:spPr>
        </p:sp>
        <p:sp>
          <p:nvSpPr>
            <p:cNvPr name="Freeform 8" id="8"/>
            <p:cNvSpPr/>
            <p:nvPr/>
          </p:nvSpPr>
          <p:spPr>
            <a:xfrm flipH="false" flipV="false" rot="0">
              <a:off x="0" y="0"/>
              <a:ext cx="13220700" cy="1710309"/>
            </a:xfrm>
            <a:custGeom>
              <a:avLst/>
              <a:gdLst/>
              <a:ahLst/>
              <a:cxnLst/>
              <a:rect r="r" b="b" t="t" l="l"/>
              <a:pathLst>
                <a:path h="1710309" w="13220700">
                  <a:moveTo>
                    <a:pt x="0" y="128270"/>
                  </a:moveTo>
                  <a:cubicBezTo>
                    <a:pt x="0" y="57404"/>
                    <a:pt x="57785" y="0"/>
                    <a:pt x="129032" y="0"/>
                  </a:cubicBezTo>
                  <a:lnTo>
                    <a:pt x="13091668" y="0"/>
                  </a:lnTo>
                  <a:lnTo>
                    <a:pt x="13091668" y="6350"/>
                  </a:lnTo>
                  <a:lnTo>
                    <a:pt x="13091668" y="0"/>
                  </a:lnTo>
                  <a:cubicBezTo>
                    <a:pt x="13162914" y="0"/>
                    <a:pt x="13220700" y="57404"/>
                    <a:pt x="13220700" y="128270"/>
                  </a:cubicBezTo>
                  <a:lnTo>
                    <a:pt x="13214350" y="128270"/>
                  </a:lnTo>
                  <a:lnTo>
                    <a:pt x="13220700" y="128270"/>
                  </a:lnTo>
                  <a:lnTo>
                    <a:pt x="13220700" y="1582039"/>
                  </a:lnTo>
                  <a:lnTo>
                    <a:pt x="13214350" y="1582039"/>
                  </a:lnTo>
                  <a:lnTo>
                    <a:pt x="13220700" y="1582039"/>
                  </a:lnTo>
                  <a:cubicBezTo>
                    <a:pt x="13220700" y="1652905"/>
                    <a:pt x="13162914" y="1710309"/>
                    <a:pt x="13091668" y="1710309"/>
                  </a:cubicBezTo>
                  <a:lnTo>
                    <a:pt x="13091668" y="1703959"/>
                  </a:lnTo>
                  <a:lnTo>
                    <a:pt x="13091668" y="1710309"/>
                  </a:lnTo>
                  <a:lnTo>
                    <a:pt x="129032" y="1710309"/>
                  </a:lnTo>
                  <a:lnTo>
                    <a:pt x="129032" y="1703959"/>
                  </a:lnTo>
                  <a:lnTo>
                    <a:pt x="129032" y="1710309"/>
                  </a:lnTo>
                  <a:cubicBezTo>
                    <a:pt x="57785" y="1710309"/>
                    <a:pt x="0" y="1652905"/>
                    <a:pt x="0" y="1582039"/>
                  </a:cubicBezTo>
                  <a:lnTo>
                    <a:pt x="0" y="128270"/>
                  </a:lnTo>
                  <a:lnTo>
                    <a:pt x="6350" y="128270"/>
                  </a:lnTo>
                  <a:lnTo>
                    <a:pt x="0" y="128270"/>
                  </a:lnTo>
                  <a:moveTo>
                    <a:pt x="12700" y="128270"/>
                  </a:moveTo>
                  <a:lnTo>
                    <a:pt x="12700" y="1582039"/>
                  </a:lnTo>
                  <a:lnTo>
                    <a:pt x="6350" y="1582039"/>
                  </a:lnTo>
                  <a:lnTo>
                    <a:pt x="12700" y="1582039"/>
                  </a:lnTo>
                  <a:cubicBezTo>
                    <a:pt x="12700" y="1645793"/>
                    <a:pt x="64770" y="1697609"/>
                    <a:pt x="129032" y="1697609"/>
                  </a:cubicBezTo>
                  <a:lnTo>
                    <a:pt x="13091668" y="1697609"/>
                  </a:lnTo>
                  <a:cubicBezTo>
                    <a:pt x="13155930" y="1697609"/>
                    <a:pt x="13208000" y="1645793"/>
                    <a:pt x="13208000" y="1582039"/>
                  </a:cubicBezTo>
                  <a:lnTo>
                    <a:pt x="13208000" y="128270"/>
                  </a:lnTo>
                  <a:cubicBezTo>
                    <a:pt x="13208000" y="64516"/>
                    <a:pt x="13155930" y="12700"/>
                    <a:pt x="13091668" y="12700"/>
                  </a:cubicBezTo>
                  <a:lnTo>
                    <a:pt x="129032" y="12700"/>
                  </a:lnTo>
                  <a:lnTo>
                    <a:pt x="129032" y="6350"/>
                  </a:lnTo>
                  <a:lnTo>
                    <a:pt x="129032" y="12700"/>
                  </a:lnTo>
                  <a:cubicBezTo>
                    <a:pt x="64770" y="12700"/>
                    <a:pt x="12700" y="64516"/>
                    <a:pt x="12700" y="128270"/>
                  </a:cubicBezTo>
                  <a:close/>
                </a:path>
              </a:pathLst>
            </a:custGeom>
            <a:solidFill>
              <a:srgbClr val="DDD3BA"/>
            </a:solidFill>
          </p:spPr>
        </p:sp>
      </p:grpSp>
      <p:grpSp>
        <p:nvGrpSpPr>
          <p:cNvPr name="Group 9" id="9"/>
          <p:cNvGrpSpPr/>
          <p:nvPr/>
        </p:nvGrpSpPr>
        <p:grpSpPr>
          <a:xfrm rot="0">
            <a:off x="7615237" y="5427315"/>
            <a:ext cx="9915525" cy="1282750"/>
            <a:chOff x="0" y="0"/>
            <a:chExt cx="13220700" cy="1710333"/>
          </a:xfrm>
        </p:grpSpPr>
        <p:sp>
          <p:nvSpPr>
            <p:cNvPr name="Freeform 10" id="10"/>
            <p:cNvSpPr/>
            <p:nvPr/>
          </p:nvSpPr>
          <p:spPr>
            <a:xfrm flipH="false" flipV="false" rot="0">
              <a:off x="6350" y="6350"/>
              <a:ext cx="13208000" cy="1697609"/>
            </a:xfrm>
            <a:custGeom>
              <a:avLst/>
              <a:gdLst/>
              <a:ahLst/>
              <a:cxnLst/>
              <a:rect r="r" b="b" t="t" l="l"/>
              <a:pathLst>
                <a:path h="1697609" w="13208000">
                  <a:moveTo>
                    <a:pt x="0" y="121920"/>
                  </a:moveTo>
                  <a:cubicBezTo>
                    <a:pt x="0" y="54610"/>
                    <a:pt x="54991" y="0"/>
                    <a:pt x="122682" y="0"/>
                  </a:cubicBezTo>
                  <a:lnTo>
                    <a:pt x="13085318" y="0"/>
                  </a:lnTo>
                  <a:cubicBezTo>
                    <a:pt x="13153135" y="0"/>
                    <a:pt x="13208000" y="54610"/>
                    <a:pt x="13208000" y="121920"/>
                  </a:cubicBezTo>
                  <a:lnTo>
                    <a:pt x="13208000" y="1575689"/>
                  </a:lnTo>
                  <a:cubicBezTo>
                    <a:pt x="13208000" y="1642999"/>
                    <a:pt x="13153008" y="1697609"/>
                    <a:pt x="13085318" y="1697609"/>
                  </a:cubicBezTo>
                  <a:lnTo>
                    <a:pt x="122682" y="1697609"/>
                  </a:lnTo>
                  <a:cubicBezTo>
                    <a:pt x="54864" y="1697609"/>
                    <a:pt x="0" y="1642999"/>
                    <a:pt x="0" y="1575689"/>
                  </a:cubicBezTo>
                  <a:close/>
                </a:path>
              </a:pathLst>
            </a:custGeom>
            <a:solidFill>
              <a:srgbClr val="F7EDD4"/>
            </a:solidFill>
          </p:spPr>
        </p:sp>
        <p:sp>
          <p:nvSpPr>
            <p:cNvPr name="Freeform 11" id="11"/>
            <p:cNvSpPr/>
            <p:nvPr/>
          </p:nvSpPr>
          <p:spPr>
            <a:xfrm flipH="false" flipV="false" rot="0">
              <a:off x="0" y="0"/>
              <a:ext cx="13220700" cy="1710309"/>
            </a:xfrm>
            <a:custGeom>
              <a:avLst/>
              <a:gdLst/>
              <a:ahLst/>
              <a:cxnLst/>
              <a:rect r="r" b="b" t="t" l="l"/>
              <a:pathLst>
                <a:path h="1710309" w="13220700">
                  <a:moveTo>
                    <a:pt x="0" y="128270"/>
                  </a:moveTo>
                  <a:cubicBezTo>
                    <a:pt x="0" y="57404"/>
                    <a:pt x="57785" y="0"/>
                    <a:pt x="129032" y="0"/>
                  </a:cubicBezTo>
                  <a:lnTo>
                    <a:pt x="13091668" y="0"/>
                  </a:lnTo>
                  <a:lnTo>
                    <a:pt x="13091668" y="6350"/>
                  </a:lnTo>
                  <a:lnTo>
                    <a:pt x="13091668" y="0"/>
                  </a:lnTo>
                  <a:cubicBezTo>
                    <a:pt x="13162914" y="0"/>
                    <a:pt x="13220700" y="57404"/>
                    <a:pt x="13220700" y="128270"/>
                  </a:cubicBezTo>
                  <a:lnTo>
                    <a:pt x="13214350" y="128270"/>
                  </a:lnTo>
                  <a:lnTo>
                    <a:pt x="13220700" y="128270"/>
                  </a:lnTo>
                  <a:lnTo>
                    <a:pt x="13220700" y="1582039"/>
                  </a:lnTo>
                  <a:lnTo>
                    <a:pt x="13214350" y="1582039"/>
                  </a:lnTo>
                  <a:lnTo>
                    <a:pt x="13220700" y="1582039"/>
                  </a:lnTo>
                  <a:cubicBezTo>
                    <a:pt x="13220700" y="1652905"/>
                    <a:pt x="13162914" y="1710309"/>
                    <a:pt x="13091668" y="1710309"/>
                  </a:cubicBezTo>
                  <a:lnTo>
                    <a:pt x="13091668" y="1703959"/>
                  </a:lnTo>
                  <a:lnTo>
                    <a:pt x="13091668" y="1710309"/>
                  </a:lnTo>
                  <a:lnTo>
                    <a:pt x="129032" y="1710309"/>
                  </a:lnTo>
                  <a:lnTo>
                    <a:pt x="129032" y="1703959"/>
                  </a:lnTo>
                  <a:lnTo>
                    <a:pt x="129032" y="1710309"/>
                  </a:lnTo>
                  <a:cubicBezTo>
                    <a:pt x="57785" y="1710309"/>
                    <a:pt x="0" y="1652905"/>
                    <a:pt x="0" y="1582039"/>
                  </a:cubicBezTo>
                  <a:lnTo>
                    <a:pt x="0" y="128270"/>
                  </a:lnTo>
                  <a:lnTo>
                    <a:pt x="6350" y="128270"/>
                  </a:lnTo>
                  <a:lnTo>
                    <a:pt x="0" y="128270"/>
                  </a:lnTo>
                  <a:moveTo>
                    <a:pt x="12700" y="128270"/>
                  </a:moveTo>
                  <a:lnTo>
                    <a:pt x="12700" y="1582039"/>
                  </a:lnTo>
                  <a:lnTo>
                    <a:pt x="6350" y="1582039"/>
                  </a:lnTo>
                  <a:lnTo>
                    <a:pt x="12700" y="1582039"/>
                  </a:lnTo>
                  <a:cubicBezTo>
                    <a:pt x="12700" y="1645793"/>
                    <a:pt x="64770" y="1697609"/>
                    <a:pt x="129032" y="1697609"/>
                  </a:cubicBezTo>
                  <a:lnTo>
                    <a:pt x="13091668" y="1697609"/>
                  </a:lnTo>
                  <a:cubicBezTo>
                    <a:pt x="13155930" y="1697609"/>
                    <a:pt x="13208000" y="1645793"/>
                    <a:pt x="13208000" y="1582039"/>
                  </a:cubicBezTo>
                  <a:lnTo>
                    <a:pt x="13208000" y="128270"/>
                  </a:lnTo>
                  <a:cubicBezTo>
                    <a:pt x="13208000" y="64516"/>
                    <a:pt x="13155930" y="12700"/>
                    <a:pt x="13091668" y="12700"/>
                  </a:cubicBezTo>
                  <a:lnTo>
                    <a:pt x="129032" y="12700"/>
                  </a:lnTo>
                  <a:lnTo>
                    <a:pt x="129032" y="6350"/>
                  </a:lnTo>
                  <a:lnTo>
                    <a:pt x="129032" y="12700"/>
                  </a:lnTo>
                  <a:cubicBezTo>
                    <a:pt x="64770" y="12700"/>
                    <a:pt x="12700" y="64516"/>
                    <a:pt x="12700" y="128270"/>
                  </a:cubicBezTo>
                  <a:close/>
                </a:path>
              </a:pathLst>
            </a:custGeom>
            <a:solidFill>
              <a:srgbClr val="DDD3BA"/>
            </a:solidFill>
          </p:spPr>
        </p:sp>
      </p:grpSp>
      <p:grpSp>
        <p:nvGrpSpPr>
          <p:cNvPr name="Group 12" id="12"/>
          <p:cNvGrpSpPr/>
          <p:nvPr/>
        </p:nvGrpSpPr>
        <p:grpSpPr>
          <a:xfrm rot="0">
            <a:off x="7615237" y="6918126"/>
            <a:ext cx="9915525" cy="1282750"/>
            <a:chOff x="0" y="0"/>
            <a:chExt cx="13220700" cy="1710333"/>
          </a:xfrm>
        </p:grpSpPr>
        <p:sp>
          <p:nvSpPr>
            <p:cNvPr name="Freeform 13" id="13"/>
            <p:cNvSpPr/>
            <p:nvPr/>
          </p:nvSpPr>
          <p:spPr>
            <a:xfrm flipH="false" flipV="false" rot="0">
              <a:off x="6350" y="6350"/>
              <a:ext cx="13208000" cy="1697609"/>
            </a:xfrm>
            <a:custGeom>
              <a:avLst/>
              <a:gdLst/>
              <a:ahLst/>
              <a:cxnLst/>
              <a:rect r="r" b="b" t="t" l="l"/>
              <a:pathLst>
                <a:path h="1697609" w="13208000">
                  <a:moveTo>
                    <a:pt x="0" y="121920"/>
                  </a:moveTo>
                  <a:cubicBezTo>
                    <a:pt x="0" y="54610"/>
                    <a:pt x="54991" y="0"/>
                    <a:pt x="122682" y="0"/>
                  </a:cubicBezTo>
                  <a:lnTo>
                    <a:pt x="13085318" y="0"/>
                  </a:lnTo>
                  <a:cubicBezTo>
                    <a:pt x="13153135" y="0"/>
                    <a:pt x="13208000" y="54610"/>
                    <a:pt x="13208000" y="121920"/>
                  </a:cubicBezTo>
                  <a:lnTo>
                    <a:pt x="13208000" y="1575689"/>
                  </a:lnTo>
                  <a:cubicBezTo>
                    <a:pt x="13208000" y="1642999"/>
                    <a:pt x="13153008" y="1697609"/>
                    <a:pt x="13085318" y="1697609"/>
                  </a:cubicBezTo>
                  <a:lnTo>
                    <a:pt x="122682" y="1697609"/>
                  </a:lnTo>
                  <a:cubicBezTo>
                    <a:pt x="54864" y="1697609"/>
                    <a:pt x="0" y="1642999"/>
                    <a:pt x="0" y="1575689"/>
                  </a:cubicBezTo>
                  <a:close/>
                </a:path>
              </a:pathLst>
            </a:custGeom>
            <a:solidFill>
              <a:srgbClr val="F7EDD4"/>
            </a:solidFill>
          </p:spPr>
        </p:sp>
        <p:sp>
          <p:nvSpPr>
            <p:cNvPr name="Freeform 14" id="14"/>
            <p:cNvSpPr/>
            <p:nvPr/>
          </p:nvSpPr>
          <p:spPr>
            <a:xfrm flipH="false" flipV="false" rot="0">
              <a:off x="0" y="0"/>
              <a:ext cx="13220700" cy="1710309"/>
            </a:xfrm>
            <a:custGeom>
              <a:avLst/>
              <a:gdLst/>
              <a:ahLst/>
              <a:cxnLst/>
              <a:rect r="r" b="b" t="t" l="l"/>
              <a:pathLst>
                <a:path h="1710309" w="13220700">
                  <a:moveTo>
                    <a:pt x="0" y="128270"/>
                  </a:moveTo>
                  <a:cubicBezTo>
                    <a:pt x="0" y="57404"/>
                    <a:pt x="57785" y="0"/>
                    <a:pt x="129032" y="0"/>
                  </a:cubicBezTo>
                  <a:lnTo>
                    <a:pt x="13091668" y="0"/>
                  </a:lnTo>
                  <a:lnTo>
                    <a:pt x="13091668" y="6350"/>
                  </a:lnTo>
                  <a:lnTo>
                    <a:pt x="13091668" y="0"/>
                  </a:lnTo>
                  <a:cubicBezTo>
                    <a:pt x="13162914" y="0"/>
                    <a:pt x="13220700" y="57404"/>
                    <a:pt x="13220700" y="128270"/>
                  </a:cubicBezTo>
                  <a:lnTo>
                    <a:pt x="13214350" y="128270"/>
                  </a:lnTo>
                  <a:lnTo>
                    <a:pt x="13220700" y="128270"/>
                  </a:lnTo>
                  <a:lnTo>
                    <a:pt x="13220700" y="1582039"/>
                  </a:lnTo>
                  <a:lnTo>
                    <a:pt x="13214350" y="1582039"/>
                  </a:lnTo>
                  <a:lnTo>
                    <a:pt x="13220700" y="1582039"/>
                  </a:lnTo>
                  <a:cubicBezTo>
                    <a:pt x="13220700" y="1652905"/>
                    <a:pt x="13162914" y="1710309"/>
                    <a:pt x="13091668" y="1710309"/>
                  </a:cubicBezTo>
                  <a:lnTo>
                    <a:pt x="13091668" y="1703959"/>
                  </a:lnTo>
                  <a:lnTo>
                    <a:pt x="13091668" y="1710309"/>
                  </a:lnTo>
                  <a:lnTo>
                    <a:pt x="129032" y="1710309"/>
                  </a:lnTo>
                  <a:lnTo>
                    <a:pt x="129032" y="1703959"/>
                  </a:lnTo>
                  <a:lnTo>
                    <a:pt x="129032" y="1710309"/>
                  </a:lnTo>
                  <a:cubicBezTo>
                    <a:pt x="57785" y="1710309"/>
                    <a:pt x="0" y="1652905"/>
                    <a:pt x="0" y="1582039"/>
                  </a:cubicBezTo>
                  <a:lnTo>
                    <a:pt x="0" y="128270"/>
                  </a:lnTo>
                  <a:lnTo>
                    <a:pt x="6350" y="128270"/>
                  </a:lnTo>
                  <a:lnTo>
                    <a:pt x="0" y="128270"/>
                  </a:lnTo>
                  <a:moveTo>
                    <a:pt x="12700" y="128270"/>
                  </a:moveTo>
                  <a:lnTo>
                    <a:pt x="12700" y="1582039"/>
                  </a:lnTo>
                  <a:lnTo>
                    <a:pt x="6350" y="1582039"/>
                  </a:lnTo>
                  <a:lnTo>
                    <a:pt x="12700" y="1582039"/>
                  </a:lnTo>
                  <a:cubicBezTo>
                    <a:pt x="12700" y="1645793"/>
                    <a:pt x="64770" y="1697609"/>
                    <a:pt x="129032" y="1697609"/>
                  </a:cubicBezTo>
                  <a:lnTo>
                    <a:pt x="13091668" y="1697609"/>
                  </a:lnTo>
                  <a:cubicBezTo>
                    <a:pt x="13155930" y="1697609"/>
                    <a:pt x="13208000" y="1645793"/>
                    <a:pt x="13208000" y="1582039"/>
                  </a:cubicBezTo>
                  <a:lnTo>
                    <a:pt x="13208000" y="128270"/>
                  </a:lnTo>
                  <a:cubicBezTo>
                    <a:pt x="13208000" y="64516"/>
                    <a:pt x="13155930" y="12700"/>
                    <a:pt x="13091668" y="12700"/>
                  </a:cubicBezTo>
                  <a:lnTo>
                    <a:pt x="129032" y="12700"/>
                  </a:lnTo>
                  <a:lnTo>
                    <a:pt x="129032" y="6350"/>
                  </a:lnTo>
                  <a:lnTo>
                    <a:pt x="129032" y="12700"/>
                  </a:lnTo>
                  <a:cubicBezTo>
                    <a:pt x="64770" y="12700"/>
                    <a:pt x="12700" y="64516"/>
                    <a:pt x="12700" y="128270"/>
                  </a:cubicBezTo>
                  <a:close/>
                </a:path>
              </a:pathLst>
            </a:custGeom>
            <a:solidFill>
              <a:srgbClr val="DDD3BA"/>
            </a:solidFill>
          </p:spPr>
        </p:sp>
      </p:grpSp>
      <p:grpSp>
        <p:nvGrpSpPr>
          <p:cNvPr name="Group 15" id="15"/>
          <p:cNvGrpSpPr/>
          <p:nvPr/>
        </p:nvGrpSpPr>
        <p:grpSpPr>
          <a:xfrm rot="0">
            <a:off x="7615237" y="8408938"/>
            <a:ext cx="9915525" cy="1282750"/>
            <a:chOff x="0" y="0"/>
            <a:chExt cx="13220700" cy="1710333"/>
          </a:xfrm>
        </p:grpSpPr>
        <p:sp>
          <p:nvSpPr>
            <p:cNvPr name="Freeform 16" id="16"/>
            <p:cNvSpPr/>
            <p:nvPr/>
          </p:nvSpPr>
          <p:spPr>
            <a:xfrm flipH="false" flipV="false" rot="0">
              <a:off x="6350" y="6350"/>
              <a:ext cx="13208000" cy="1697609"/>
            </a:xfrm>
            <a:custGeom>
              <a:avLst/>
              <a:gdLst/>
              <a:ahLst/>
              <a:cxnLst/>
              <a:rect r="r" b="b" t="t" l="l"/>
              <a:pathLst>
                <a:path h="1697609" w="13208000">
                  <a:moveTo>
                    <a:pt x="0" y="121920"/>
                  </a:moveTo>
                  <a:cubicBezTo>
                    <a:pt x="0" y="54610"/>
                    <a:pt x="54991" y="0"/>
                    <a:pt x="122682" y="0"/>
                  </a:cubicBezTo>
                  <a:lnTo>
                    <a:pt x="13085318" y="0"/>
                  </a:lnTo>
                  <a:cubicBezTo>
                    <a:pt x="13153135" y="0"/>
                    <a:pt x="13208000" y="54610"/>
                    <a:pt x="13208000" y="121920"/>
                  </a:cubicBezTo>
                  <a:lnTo>
                    <a:pt x="13208000" y="1575689"/>
                  </a:lnTo>
                  <a:cubicBezTo>
                    <a:pt x="13208000" y="1642999"/>
                    <a:pt x="13153008" y="1697609"/>
                    <a:pt x="13085318" y="1697609"/>
                  </a:cubicBezTo>
                  <a:lnTo>
                    <a:pt x="122682" y="1697609"/>
                  </a:lnTo>
                  <a:cubicBezTo>
                    <a:pt x="54864" y="1697609"/>
                    <a:pt x="0" y="1642999"/>
                    <a:pt x="0" y="1575689"/>
                  </a:cubicBezTo>
                  <a:close/>
                </a:path>
              </a:pathLst>
            </a:custGeom>
            <a:solidFill>
              <a:srgbClr val="F7EDD4"/>
            </a:solidFill>
          </p:spPr>
        </p:sp>
        <p:sp>
          <p:nvSpPr>
            <p:cNvPr name="Freeform 17" id="17"/>
            <p:cNvSpPr/>
            <p:nvPr/>
          </p:nvSpPr>
          <p:spPr>
            <a:xfrm flipH="false" flipV="false" rot="0">
              <a:off x="0" y="0"/>
              <a:ext cx="13220700" cy="1710309"/>
            </a:xfrm>
            <a:custGeom>
              <a:avLst/>
              <a:gdLst/>
              <a:ahLst/>
              <a:cxnLst/>
              <a:rect r="r" b="b" t="t" l="l"/>
              <a:pathLst>
                <a:path h="1710309" w="13220700">
                  <a:moveTo>
                    <a:pt x="0" y="128270"/>
                  </a:moveTo>
                  <a:cubicBezTo>
                    <a:pt x="0" y="57404"/>
                    <a:pt x="57785" y="0"/>
                    <a:pt x="129032" y="0"/>
                  </a:cubicBezTo>
                  <a:lnTo>
                    <a:pt x="13091668" y="0"/>
                  </a:lnTo>
                  <a:lnTo>
                    <a:pt x="13091668" y="6350"/>
                  </a:lnTo>
                  <a:lnTo>
                    <a:pt x="13091668" y="0"/>
                  </a:lnTo>
                  <a:cubicBezTo>
                    <a:pt x="13162914" y="0"/>
                    <a:pt x="13220700" y="57404"/>
                    <a:pt x="13220700" y="128270"/>
                  </a:cubicBezTo>
                  <a:lnTo>
                    <a:pt x="13214350" y="128270"/>
                  </a:lnTo>
                  <a:lnTo>
                    <a:pt x="13220700" y="128270"/>
                  </a:lnTo>
                  <a:lnTo>
                    <a:pt x="13220700" y="1582039"/>
                  </a:lnTo>
                  <a:lnTo>
                    <a:pt x="13214350" y="1582039"/>
                  </a:lnTo>
                  <a:lnTo>
                    <a:pt x="13220700" y="1582039"/>
                  </a:lnTo>
                  <a:cubicBezTo>
                    <a:pt x="13220700" y="1652905"/>
                    <a:pt x="13162914" y="1710309"/>
                    <a:pt x="13091668" y="1710309"/>
                  </a:cubicBezTo>
                  <a:lnTo>
                    <a:pt x="13091668" y="1703959"/>
                  </a:lnTo>
                  <a:lnTo>
                    <a:pt x="13091668" y="1710309"/>
                  </a:lnTo>
                  <a:lnTo>
                    <a:pt x="129032" y="1710309"/>
                  </a:lnTo>
                  <a:lnTo>
                    <a:pt x="129032" y="1703959"/>
                  </a:lnTo>
                  <a:lnTo>
                    <a:pt x="129032" y="1710309"/>
                  </a:lnTo>
                  <a:cubicBezTo>
                    <a:pt x="57785" y="1710309"/>
                    <a:pt x="0" y="1652905"/>
                    <a:pt x="0" y="1582039"/>
                  </a:cubicBezTo>
                  <a:lnTo>
                    <a:pt x="0" y="128270"/>
                  </a:lnTo>
                  <a:lnTo>
                    <a:pt x="6350" y="128270"/>
                  </a:lnTo>
                  <a:lnTo>
                    <a:pt x="0" y="128270"/>
                  </a:lnTo>
                  <a:moveTo>
                    <a:pt x="12700" y="128270"/>
                  </a:moveTo>
                  <a:lnTo>
                    <a:pt x="12700" y="1582039"/>
                  </a:lnTo>
                  <a:lnTo>
                    <a:pt x="6350" y="1582039"/>
                  </a:lnTo>
                  <a:lnTo>
                    <a:pt x="12700" y="1582039"/>
                  </a:lnTo>
                  <a:cubicBezTo>
                    <a:pt x="12700" y="1645793"/>
                    <a:pt x="64770" y="1697609"/>
                    <a:pt x="129032" y="1697609"/>
                  </a:cubicBezTo>
                  <a:lnTo>
                    <a:pt x="13091668" y="1697609"/>
                  </a:lnTo>
                  <a:cubicBezTo>
                    <a:pt x="13155930" y="1697609"/>
                    <a:pt x="13208000" y="1645793"/>
                    <a:pt x="13208000" y="1582039"/>
                  </a:cubicBezTo>
                  <a:lnTo>
                    <a:pt x="13208000" y="128270"/>
                  </a:lnTo>
                  <a:cubicBezTo>
                    <a:pt x="13208000" y="64516"/>
                    <a:pt x="13155930" y="12700"/>
                    <a:pt x="13091668" y="12700"/>
                  </a:cubicBezTo>
                  <a:lnTo>
                    <a:pt x="129032" y="12700"/>
                  </a:lnTo>
                  <a:lnTo>
                    <a:pt x="129032" y="6350"/>
                  </a:lnTo>
                  <a:lnTo>
                    <a:pt x="129032" y="12700"/>
                  </a:lnTo>
                  <a:cubicBezTo>
                    <a:pt x="64770" y="12700"/>
                    <a:pt x="12700" y="64516"/>
                    <a:pt x="12700" y="128270"/>
                  </a:cubicBezTo>
                  <a:close/>
                </a:path>
              </a:pathLst>
            </a:custGeom>
            <a:solidFill>
              <a:srgbClr val="DDD3BA"/>
            </a:solidFill>
          </p:spPr>
        </p:sp>
      </p:grpSp>
      <p:sp>
        <p:nvSpPr>
          <p:cNvPr name="Freeform 18" id="18"/>
          <p:cNvSpPr/>
          <p:nvPr/>
        </p:nvSpPr>
        <p:spPr>
          <a:xfrm flipH="false" flipV="false" rot="0">
            <a:off x="-156954" y="0"/>
            <a:ext cx="7014954" cy="10287000"/>
          </a:xfrm>
          <a:custGeom>
            <a:avLst/>
            <a:gdLst/>
            <a:ahLst/>
            <a:cxnLst/>
            <a:rect r="r" b="b" t="t" l="l"/>
            <a:pathLst>
              <a:path h="10287000" w="7014954">
                <a:moveTo>
                  <a:pt x="0" y="0"/>
                </a:moveTo>
                <a:lnTo>
                  <a:pt x="7014954" y="0"/>
                </a:lnTo>
                <a:lnTo>
                  <a:pt x="7014954" y="10287000"/>
                </a:lnTo>
                <a:lnTo>
                  <a:pt x="0" y="10287000"/>
                </a:lnTo>
                <a:lnTo>
                  <a:pt x="0" y="0"/>
                </a:lnTo>
                <a:close/>
              </a:path>
            </a:pathLst>
          </a:custGeom>
          <a:blipFill>
            <a:blip r:embed="rId5"/>
            <a:stretch>
              <a:fillRect l="-9982" t="0" r="0" b="0"/>
            </a:stretch>
          </a:blipFill>
        </p:spPr>
      </p:sp>
      <p:sp>
        <p:nvSpPr>
          <p:cNvPr name="TextBox 19" id="19"/>
          <p:cNvSpPr txBox="true"/>
          <p:nvPr/>
        </p:nvSpPr>
        <p:spPr>
          <a:xfrm rot="0">
            <a:off x="7620000" y="581025"/>
            <a:ext cx="8207915" cy="658812"/>
          </a:xfrm>
          <a:prstGeom prst="rect">
            <a:avLst/>
          </a:prstGeom>
        </p:spPr>
        <p:txBody>
          <a:bodyPr anchor="t" rtlCol="false" tIns="0" lIns="0" bIns="0" rIns="0">
            <a:spAutoFit/>
          </a:bodyPr>
          <a:lstStyle/>
          <a:p>
            <a:pPr algn="l">
              <a:lnSpc>
                <a:spcPts val="5312"/>
              </a:lnSpc>
            </a:pPr>
            <a:r>
              <a:rPr lang="en-US" sz="4250">
                <a:solidFill>
                  <a:srgbClr val="5C4E3D"/>
                </a:solidFill>
                <a:latin typeface="Libre Baskerville"/>
                <a:ea typeface="Libre Baskerville"/>
                <a:cs typeface="Libre Baskerville"/>
                <a:sym typeface="Libre Baskerville"/>
              </a:rPr>
              <a:t>Η Φιλοσοφική Προσέγγιση</a:t>
            </a:r>
          </a:p>
        </p:txBody>
      </p:sp>
      <p:sp>
        <p:nvSpPr>
          <p:cNvPr name="TextBox 20" id="20"/>
          <p:cNvSpPr txBox="true"/>
          <p:nvPr/>
        </p:nvSpPr>
        <p:spPr>
          <a:xfrm rot="0">
            <a:off x="7620000" y="1549747"/>
            <a:ext cx="9906000" cy="2146698"/>
          </a:xfrm>
          <a:prstGeom prst="rect">
            <a:avLst/>
          </a:prstGeom>
        </p:spPr>
        <p:txBody>
          <a:bodyPr anchor="t" rtlCol="false" tIns="0" lIns="0" bIns="0" rIns="0">
            <a:spAutoFit/>
          </a:bodyPr>
          <a:lstStyle/>
          <a:p>
            <a:pPr algn="l">
              <a:lnSpc>
                <a:spcPts val="2687"/>
              </a:lnSpc>
            </a:pPr>
            <a:r>
              <a:rPr lang="en-US" sz="1687">
                <a:solidFill>
                  <a:srgbClr val="454240"/>
                </a:solidFill>
                <a:latin typeface="DM Sans"/>
                <a:ea typeface="DM Sans"/>
                <a:cs typeface="DM Sans"/>
                <a:sym typeface="DM Sans"/>
              </a:rPr>
              <a:t>Η φιλοσοφία δεν ασχολείται απλώς με τη διατύπωση απόψεων, θέσεων ή προτάσεων. Οι φιλόσοφοι δε λένε μόνο τη γνώμη τους, ούτε εκφράζουν απλώς τις όποιες διαισθήσεις τους, με τον τρόπο που το κάνουμε όλοι μας στην καθημερινή ζωή μας. Οι φιλόσοφοι προσπαθούν να διατυπώσουν τους ισχυρισμούς τους με επιχειρήματα, δηλαδή με σύνολα προτάσεων, λογικά οργανωμένων, που προσπαθούν να φτάσουν από μια σειρά από αρχικές θέσεις –τις προκείμενες– σε ένα συμπέρασμα.</a:t>
            </a:r>
          </a:p>
        </p:txBody>
      </p:sp>
      <p:sp>
        <p:nvSpPr>
          <p:cNvPr name="TextBox 21" id="21"/>
          <p:cNvSpPr txBox="true"/>
          <p:nvPr/>
        </p:nvSpPr>
        <p:spPr>
          <a:xfrm rot="0">
            <a:off x="7847111" y="4158854"/>
            <a:ext cx="2721471" cy="349746"/>
          </a:xfrm>
          <a:prstGeom prst="rect">
            <a:avLst/>
          </a:prstGeom>
        </p:spPr>
        <p:txBody>
          <a:bodyPr anchor="t" rtlCol="false" tIns="0" lIns="0" bIns="0" rIns="0">
            <a:spAutoFit/>
          </a:bodyPr>
          <a:lstStyle/>
          <a:p>
            <a:pPr algn="l">
              <a:lnSpc>
                <a:spcPts val="2625"/>
              </a:lnSpc>
            </a:pPr>
            <a:r>
              <a:rPr lang="en-US" sz="2125">
                <a:solidFill>
                  <a:srgbClr val="454240"/>
                </a:solidFill>
                <a:latin typeface="Libre Baskerville"/>
                <a:ea typeface="Libre Baskerville"/>
                <a:cs typeface="Libre Baskerville"/>
                <a:sym typeface="Libre Baskerville"/>
              </a:rPr>
              <a:t>Λογική Οργάνωση</a:t>
            </a:r>
          </a:p>
        </p:txBody>
      </p:sp>
      <p:sp>
        <p:nvSpPr>
          <p:cNvPr name="TextBox 22" id="22"/>
          <p:cNvSpPr txBox="true"/>
          <p:nvPr/>
        </p:nvSpPr>
        <p:spPr>
          <a:xfrm rot="0">
            <a:off x="7847111" y="4581971"/>
            <a:ext cx="9451776" cy="405407"/>
          </a:xfrm>
          <a:prstGeom prst="rect">
            <a:avLst/>
          </a:prstGeom>
        </p:spPr>
        <p:txBody>
          <a:bodyPr anchor="t" rtlCol="false" tIns="0" lIns="0" bIns="0" rIns="0">
            <a:spAutoFit/>
          </a:bodyPr>
          <a:lstStyle/>
          <a:p>
            <a:pPr algn="l">
              <a:lnSpc>
                <a:spcPts val="2687"/>
              </a:lnSpc>
            </a:pPr>
            <a:r>
              <a:rPr lang="en-US" sz="1687">
                <a:solidFill>
                  <a:srgbClr val="454240"/>
                </a:solidFill>
                <a:latin typeface="DM Sans"/>
                <a:ea typeface="DM Sans"/>
                <a:cs typeface="DM Sans"/>
                <a:sym typeface="DM Sans"/>
              </a:rPr>
              <a:t>Οι φιλόσοφοι οργανώνουν τις προτάσεις τους λογικά.</a:t>
            </a:r>
          </a:p>
        </p:txBody>
      </p:sp>
      <p:sp>
        <p:nvSpPr>
          <p:cNvPr name="TextBox 23" id="23"/>
          <p:cNvSpPr txBox="true"/>
          <p:nvPr/>
        </p:nvSpPr>
        <p:spPr>
          <a:xfrm rot="0">
            <a:off x="7847111" y="5649665"/>
            <a:ext cx="4349949" cy="349746"/>
          </a:xfrm>
          <a:prstGeom prst="rect">
            <a:avLst/>
          </a:prstGeom>
        </p:spPr>
        <p:txBody>
          <a:bodyPr anchor="t" rtlCol="false" tIns="0" lIns="0" bIns="0" rIns="0">
            <a:spAutoFit/>
          </a:bodyPr>
          <a:lstStyle/>
          <a:p>
            <a:pPr algn="l">
              <a:lnSpc>
                <a:spcPts val="2625"/>
              </a:lnSpc>
            </a:pPr>
            <a:r>
              <a:rPr lang="en-US" sz="2125">
                <a:solidFill>
                  <a:srgbClr val="454240"/>
                </a:solidFill>
                <a:latin typeface="Libre Baskerville"/>
                <a:ea typeface="Libre Baskerville"/>
                <a:cs typeface="Libre Baskerville"/>
                <a:sym typeface="Libre Baskerville"/>
              </a:rPr>
              <a:t>Από Προκείμενες σε Συμπέρασμα</a:t>
            </a:r>
          </a:p>
        </p:txBody>
      </p:sp>
      <p:sp>
        <p:nvSpPr>
          <p:cNvPr name="TextBox 24" id="24"/>
          <p:cNvSpPr txBox="true"/>
          <p:nvPr/>
        </p:nvSpPr>
        <p:spPr>
          <a:xfrm rot="0">
            <a:off x="7847111" y="6072782"/>
            <a:ext cx="9451776" cy="405408"/>
          </a:xfrm>
          <a:prstGeom prst="rect">
            <a:avLst/>
          </a:prstGeom>
        </p:spPr>
        <p:txBody>
          <a:bodyPr anchor="t" rtlCol="false" tIns="0" lIns="0" bIns="0" rIns="0">
            <a:spAutoFit/>
          </a:bodyPr>
          <a:lstStyle/>
          <a:p>
            <a:pPr algn="l">
              <a:lnSpc>
                <a:spcPts val="2687"/>
              </a:lnSpc>
            </a:pPr>
            <a:r>
              <a:rPr lang="en-US" sz="1687">
                <a:solidFill>
                  <a:srgbClr val="454240"/>
                </a:solidFill>
                <a:latin typeface="DM Sans"/>
                <a:ea typeface="DM Sans"/>
                <a:cs typeface="DM Sans"/>
                <a:sym typeface="DM Sans"/>
              </a:rPr>
              <a:t>Ξεκινούν από αρχικές θέσεις και καταλήγουν σε συμπεράσματα.</a:t>
            </a:r>
          </a:p>
        </p:txBody>
      </p:sp>
      <p:sp>
        <p:nvSpPr>
          <p:cNvPr name="TextBox 25" id="25"/>
          <p:cNvSpPr txBox="true"/>
          <p:nvPr/>
        </p:nvSpPr>
        <p:spPr>
          <a:xfrm rot="0">
            <a:off x="7847111" y="7140476"/>
            <a:ext cx="3111401" cy="349746"/>
          </a:xfrm>
          <a:prstGeom prst="rect">
            <a:avLst/>
          </a:prstGeom>
        </p:spPr>
        <p:txBody>
          <a:bodyPr anchor="t" rtlCol="false" tIns="0" lIns="0" bIns="0" rIns="0">
            <a:spAutoFit/>
          </a:bodyPr>
          <a:lstStyle/>
          <a:p>
            <a:pPr algn="l">
              <a:lnSpc>
                <a:spcPts val="2625"/>
              </a:lnSpc>
            </a:pPr>
            <a:r>
              <a:rPr lang="en-US" sz="2125">
                <a:solidFill>
                  <a:srgbClr val="454240"/>
                </a:solidFill>
                <a:latin typeface="Libre Baskerville"/>
                <a:ea typeface="Libre Baskerville"/>
                <a:cs typeface="Libre Baskerville"/>
                <a:sym typeface="Libre Baskerville"/>
              </a:rPr>
              <a:t>Πέρα από Απλές Γνώμες</a:t>
            </a:r>
          </a:p>
        </p:txBody>
      </p:sp>
      <p:sp>
        <p:nvSpPr>
          <p:cNvPr name="TextBox 26" id="26"/>
          <p:cNvSpPr txBox="true"/>
          <p:nvPr/>
        </p:nvSpPr>
        <p:spPr>
          <a:xfrm rot="0">
            <a:off x="7847111" y="7563594"/>
            <a:ext cx="9451776" cy="405408"/>
          </a:xfrm>
          <a:prstGeom prst="rect">
            <a:avLst/>
          </a:prstGeom>
        </p:spPr>
        <p:txBody>
          <a:bodyPr anchor="t" rtlCol="false" tIns="0" lIns="0" bIns="0" rIns="0">
            <a:spAutoFit/>
          </a:bodyPr>
          <a:lstStyle/>
          <a:p>
            <a:pPr algn="l">
              <a:lnSpc>
                <a:spcPts val="2687"/>
              </a:lnSpc>
            </a:pPr>
            <a:r>
              <a:rPr lang="en-US" sz="1687">
                <a:solidFill>
                  <a:srgbClr val="454240"/>
                </a:solidFill>
                <a:latin typeface="DM Sans"/>
                <a:ea typeface="DM Sans"/>
                <a:cs typeface="DM Sans"/>
                <a:sym typeface="DM Sans"/>
              </a:rPr>
              <a:t>Η φιλοσοφία υπερβαίνει την απλή έκφραση προσωπικών απόψεων.</a:t>
            </a:r>
          </a:p>
        </p:txBody>
      </p:sp>
      <p:sp>
        <p:nvSpPr>
          <p:cNvPr name="TextBox 27" id="27"/>
          <p:cNvSpPr txBox="true"/>
          <p:nvPr/>
        </p:nvSpPr>
        <p:spPr>
          <a:xfrm rot="0">
            <a:off x="7847111" y="8631287"/>
            <a:ext cx="2721471" cy="349746"/>
          </a:xfrm>
          <a:prstGeom prst="rect">
            <a:avLst/>
          </a:prstGeom>
        </p:spPr>
        <p:txBody>
          <a:bodyPr anchor="t" rtlCol="false" tIns="0" lIns="0" bIns="0" rIns="0">
            <a:spAutoFit/>
          </a:bodyPr>
          <a:lstStyle/>
          <a:p>
            <a:pPr algn="l">
              <a:lnSpc>
                <a:spcPts val="2625"/>
              </a:lnSpc>
            </a:pPr>
            <a:r>
              <a:rPr lang="en-US" sz="2125">
                <a:solidFill>
                  <a:srgbClr val="454240"/>
                </a:solidFill>
                <a:latin typeface="Libre Baskerville"/>
                <a:ea typeface="Libre Baskerville"/>
                <a:cs typeface="Libre Baskerville"/>
                <a:sym typeface="Libre Baskerville"/>
              </a:rPr>
              <a:t>Επιχειρηματολογία</a:t>
            </a:r>
          </a:p>
        </p:txBody>
      </p:sp>
      <p:sp>
        <p:nvSpPr>
          <p:cNvPr name="TextBox 28" id="28"/>
          <p:cNvSpPr txBox="true"/>
          <p:nvPr/>
        </p:nvSpPr>
        <p:spPr>
          <a:xfrm rot="0">
            <a:off x="7847111" y="9054405"/>
            <a:ext cx="9451776" cy="405408"/>
          </a:xfrm>
          <a:prstGeom prst="rect">
            <a:avLst/>
          </a:prstGeom>
        </p:spPr>
        <p:txBody>
          <a:bodyPr anchor="t" rtlCol="false" tIns="0" lIns="0" bIns="0" rIns="0">
            <a:spAutoFit/>
          </a:bodyPr>
          <a:lstStyle/>
          <a:p>
            <a:pPr algn="l">
              <a:lnSpc>
                <a:spcPts val="2687"/>
              </a:lnSpc>
            </a:pPr>
            <a:r>
              <a:rPr lang="en-US" sz="1687">
                <a:solidFill>
                  <a:srgbClr val="454240"/>
                </a:solidFill>
                <a:latin typeface="DM Sans"/>
                <a:ea typeface="DM Sans"/>
                <a:cs typeface="DM Sans"/>
                <a:sym typeface="DM Sans"/>
              </a:rPr>
              <a:t>Χρήση επιχειρημάτων για την υποστήριξη ισχυρισμών.</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DFA"/>
            </a:solidFill>
          </p:spPr>
        </p:sp>
      </p:grpSp>
      <p:sp>
        <p:nvSpPr>
          <p:cNvPr name="Freeform 5" id="5"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grpSp>
        <p:nvGrpSpPr>
          <p:cNvPr name="Group 6" id="6"/>
          <p:cNvGrpSpPr/>
          <p:nvPr/>
        </p:nvGrpSpPr>
        <p:grpSpPr>
          <a:xfrm rot="0">
            <a:off x="1148506" y="5049590"/>
            <a:ext cx="28575" cy="4484191"/>
            <a:chOff x="0" y="0"/>
            <a:chExt cx="38100" cy="5978922"/>
          </a:xfrm>
        </p:grpSpPr>
        <p:sp>
          <p:nvSpPr>
            <p:cNvPr name="Freeform 7" id="7"/>
            <p:cNvSpPr/>
            <p:nvPr/>
          </p:nvSpPr>
          <p:spPr>
            <a:xfrm flipH="false" flipV="false" rot="0">
              <a:off x="0" y="0"/>
              <a:ext cx="38100" cy="5978906"/>
            </a:xfrm>
            <a:custGeom>
              <a:avLst/>
              <a:gdLst/>
              <a:ahLst/>
              <a:cxnLst/>
              <a:rect r="r" b="b" t="t" l="l"/>
              <a:pathLst>
                <a:path h="5978906" w="38100">
                  <a:moveTo>
                    <a:pt x="0" y="19050"/>
                  </a:moveTo>
                  <a:cubicBezTo>
                    <a:pt x="0" y="8509"/>
                    <a:pt x="8509" y="0"/>
                    <a:pt x="19050" y="0"/>
                  </a:cubicBezTo>
                  <a:cubicBezTo>
                    <a:pt x="29591" y="0"/>
                    <a:pt x="38100" y="8509"/>
                    <a:pt x="38100" y="19050"/>
                  </a:cubicBezTo>
                  <a:lnTo>
                    <a:pt x="38100" y="5959856"/>
                  </a:lnTo>
                  <a:cubicBezTo>
                    <a:pt x="38100" y="5970397"/>
                    <a:pt x="29591" y="5978906"/>
                    <a:pt x="19050" y="5978906"/>
                  </a:cubicBezTo>
                  <a:cubicBezTo>
                    <a:pt x="8509" y="5978906"/>
                    <a:pt x="0" y="5970397"/>
                    <a:pt x="0" y="5959856"/>
                  </a:cubicBezTo>
                  <a:close/>
                </a:path>
              </a:pathLst>
            </a:custGeom>
            <a:solidFill>
              <a:srgbClr val="DDD3BA"/>
            </a:solidFill>
          </p:spPr>
        </p:sp>
      </p:grpSp>
      <p:grpSp>
        <p:nvGrpSpPr>
          <p:cNvPr name="Group 8" id="8"/>
          <p:cNvGrpSpPr/>
          <p:nvPr/>
        </p:nvGrpSpPr>
        <p:grpSpPr>
          <a:xfrm rot="0">
            <a:off x="1395859" y="5558581"/>
            <a:ext cx="813941" cy="28575"/>
            <a:chOff x="0" y="0"/>
            <a:chExt cx="1085255" cy="38100"/>
          </a:xfrm>
        </p:grpSpPr>
        <p:sp>
          <p:nvSpPr>
            <p:cNvPr name="Freeform 9" id="9"/>
            <p:cNvSpPr/>
            <p:nvPr/>
          </p:nvSpPr>
          <p:spPr>
            <a:xfrm flipH="false" flipV="false" rot="0">
              <a:off x="0" y="0"/>
              <a:ext cx="1085215" cy="38100"/>
            </a:xfrm>
            <a:custGeom>
              <a:avLst/>
              <a:gdLst/>
              <a:ahLst/>
              <a:cxnLst/>
              <a:rect r="r" b="b" t="t" l="l"/>
              <a:pathLst>
                <a:path h="38100" w="1085215">
                  <a:moveTo>
                    <a:pt x="0" y="19050"/>
                  </a:moveTo>
                  <a:cubicBezTo>
                    <a:pt x="0" y="8509"/>
                    <a:pt x="8509" y="0"/>
                    <a:pt x="19050" y="0"/>
                  </a:cubicBezTo>
                  <a:lnTo>
                    <a:pt x="1066165" y="0"/>
                  </a:lnTo>
                  <a:cubicBezTo>
                    <a:pt x="1076706" y="0"/>
                    <a:pt x="1085215" y="8509"/>
                    <a:pt x="1085215" y="19050"/>
                  </a:cubicBezTo>
                  <a:cubicBezTo>
                    <a:pt x="1085215" y="29591"/>
                    <a:pt x="1076706" y="38100"/>
                    <a:pt x="1066165" y="38100"/>
                  </a:cubicBezTo>
                  <a:lnTo>
                    <a:pt x="19050" y="38100"/>
                  </a:lnTo>
                  <a:cubicBezTo>
                    <a:pt x="8509" y="38100"/>
                    <a:pt x="0" y="29591"/>
                    <a:pt x="0" y="19050"/>
                  </a:cubicBezTo>
                  <a:close/>
                </a:path>
              </a:pathLst>
            </a:custGeom>
            <a:solidFill>
              <a:srgbClr val="DDD3BA"/>
            </a:solidFill>
          </p:spPr>
        </p:sp>
      </p:grpSp>
      <p:grpSp>
        <p:nvGrpSpPr>
          <p:cNvPr name="Group 10" id="10"/>
          <p:cNvGrpSpPr/>
          <p:nvPr/>
        </p:nvGrpSpPr>
        <p:grpSpPr>
          <a:xfrm rot="0">
            <a:off x="896391" y="5306466"/>
            <a:ext cx="532805" cy="532805"/>
            <a:chOff x="0" y="0"/>
            <a:chExt cx="710407" cy="710407"/>
          </a:xfrm>
        </p:grpSpPr>
        <p:sp>
          <p:nvSpPr>
            <p:cNvPr name="Freeform 11" id="11"/>
            <p:cNvSpPr/>
            <p:nvPr/>
          </p:nvSpPr>
          <p:spPr>
            <a:xfrm flipH="false" flipV="false" rot="0">
              <a:off x="6350" y="6350"/>
              <a:ext cx="697738" cy="697738"/>
            </a:xfrm>
            <a:custGeom>
              <a:avLst/>
              <a:gdLst/>
              <a:ahLst/>
              <a:cxnLst/>
              <a:rect r="r" b="b" t="t" l="l"/>
              <a:pathLst>
                <a:path h="697738" w="697738">
                  <a:moveTo>
                    <a:pt x="0" y="130302"/>
                  </a:moveTo>
                  <a:cubicBezTo>
                    <a:pt x="0" y="58293"/>
                    <a:pt x="58293" y="0"/>
                    <a:pt x="130302" y="0"/>
                  </a:cubicBezTo>
                  <a:lnTo>
                    <a:pt x="567436" y="0"/>
                  </a:lnTo>
                  <a:cubicBezTo>
                    <a:pt x="639318" y="0"/>
                    <a:pt x="697738" y="58293"/>
                    <a:pt x="697738" y="130302"/>
                  </a:cubicBezTo>
                  <a:lnTo>
                    <a:pt x="697738" y="567436"/>
                  </a:lnTo>
                  <a:cubicBezTo>
                    <a:pt x="697738" y="639318"/>
                    <a:pt x="639445" y="697738"/>
                    <a:pt x="567436" y="697738"/>
                  </a:cubicBezTo>
                  <a:lnTo>
                    <a:pt x="130302" y="697738"/>
                  </a:lnTo>
                  <a:cubicBezTo>
                    <a:pt x="58293" y="697738"/>
                    <a:pt x="0" y="639445"/>
                    <a:pt x="0" y="567436"/>
                  </a:cubicBezTo>
                  <a:close/>
                </a:path>
              </a:pathLst>
            </a:custGeom>
            <a:solidFill>
              <a:srgbClr val="F7EDD4"/>
            </a:solidFill>
          </p:spPr>
        </p:sp>
        <p:sp>
          <p:nvSpPr>
            <p:cNvPr name="Freeform 12" id="12"/>
            <p:cNvSpPr/>
            <p:nvPr/>
          </p:nvSpPr>
          <p:spPr>
            <a:xfrm flipH="false" flipV="false" rot="0">
              <a:off x="0" y="0"/>
              <a:ext cx="710438" cy="710438"/>
            </a:xfrm>
            <a:custGeom>
              <a:avLst/>
              <a:gdLst/>
              <a:ahLst/>
              <a:cxnLst/>
              <a:rect r="r" b="b" t="t" l="l"/>
              <a:pathLst>
                <a:path h="710438" w="710438">
                  <a:moveTo>
                    <a:pt x="0" y="136652"/>
                  </a:moveTo>
                  <a:cubicBezTo>
                    <a:pt x="0" y="61214"/>
                    <a:pt x="61214" y="0"/>
                    <a:pt x="136652" y="0"/>
                  </a:cubicBezTo>
                  <a:lnTo>
                    <a:pt x="573786" y="0"/>
                  </a:lnTo>
                  <a:lnTo>
                    <a:pt x="573786" y="6350"/>
                  </a:lnTo>
                  <a:lnTo>
                    <a:pt x="573786" y="0"/>
                  </a:lnTo>
                  <a:cubicBezTo>
                    <a:pt x="649224" y="0"/>
                    <a:pt x="710438" y="61214"/>
                    <a:pt x="710438" y="136652"/>
                  </a:cubicBezTo>
                  <a:lnTo>
                    <a:pt x="704088" y="136652"/>
                  </a:lnTo>
                  <a:lnTo>
                    <a:pt x="710438" y="136652"/>
                  </a:lnTo>
                  <a:lnTo>
                    <a:pt x="710438" y="573786"/>
                  </a:lnTo>
                  <a:lnTo>
                    <a:pt x="704088" y="573786"/>
                  </a:lnTo>
                  <a:lnTo>
                    <a:pt x="710438" y="573786"/>
                  </a:lnTo>
                  <a:cubicBezTo>
                    <a:pt x="710438" y="649224"/>
                    <a:pt x="649224" y="710438"/>
                    <a:pt x="573786" y="710438"/>
                  </a:cubicBezTo>
                  <a:lnTo>
                    <a:pt x="573786" y="704088"/>
                  </a:lnTo>
                  <a:lnTo>
                    <a:pt x="573786" y="710438"/>
                  </a:lnTo>
                  <a:lnTo>
                    <a:pt x="136652" y="710438"/>
                  </a:lnTo>
                  <a:lnTo>
                    <a:pt x="136652" y="704088"/>
                  </a:lnTo>
                  <a:lnTo>
                    <a:pt x="136652" y="710438"/>
                  </a:lnTo>
                  <a:cubicBezTo>
                    <a:pt x="61214" y="710438"/>
                    <a:pt x="0" y="649224"/>
                    <a:pt x="0" y="573786"/>
                  </a:cubicBezTo>
                  <a:lnTo>
                    <a:pt x="0" y="136652"/>
                  </a:lnTo>
                  <a:lnTo>
                    <a:pt x="6350" y="136652"/>
                  </a:lnTo>
                  <a:lnTo>
                    <a:pt x="0" y="136652"/>
                  </a:lnTo>
                  <a:moveTo>
                    <a:pt x="12700" y="136652"/>
                  </a:moveTo>
                  <a:lnTo>
                    <a:pt x="12700" y="573786"/>
                  </a:lnTo>
                  <a:lnTo>
                    <a:pt x="6350" y="573786"/>
                  </a:lnTo>
                  <a:lnTo>
                    <a:pt x="12700" y="573786"/>
                  </a:lnTo>
                  <a:cubicBezTo>
                    <a:pt x="12700" y="642239"/>
                    <a:pt x="68199" y="697738"/>
                    <a:pt x="136652" y="697738"/>
                  </a:cubicBezTo>
                  <a:lnTo>
                    <a:pt x="573786" y="697738"/>
                  </a:lnTo>
                  <a:cubicBezTo>
                    <a:pt x="642239" y="697738"/>
                    <a:pt x="697738" y="642239"/>
                    <a:pt x="697738" y="573786"/>
                  </a:cubicBezTo>
                  <a:lnTo>
                    <a:pt x="697738" y="136652"/>
                  </a:lnTo>
                  <a:cubicBezTo>
                    <a:pt x="697738" y="68199"/>
                    <a:pt x="642239" y="12700"/>
                    <a:pt x="573786" y="12700"/>
                  </a:cubicBezTo>
                  <a:lnTo>
                    <a:pt x="136652" y="12700"/>
                  </a:lnTo>
                  <a:lnTo>
                    <a:pt x="136652" y="6350"/>
                  </a:lnTo>
                  <a:lnTo>
                    <a:pt x="136652" y="12700"/>
                  </a:lnTo>
                  <a:cubicBezTo>
                    <a:pt x="68199" y="12700"/>
                    <a:pt x="12700" y="68199"/>
                    <a:pt x="12700" y="136652"/>
                  </a:cubicBezTo>
                  <a:close/>
                </a:path>
              </a:pathLst>
            </a:custGeom>
            <a:solidFill>
              <a:srgbClr val="DDD3BA"/>
            </a:solidFill>
          </p:spPr>
        </p:sp>
      </p:grpSp>
      <p:grpSp>
        <p:nvGrpSpPr>
          <p:cNvPr name="Group 13" id="13"/>
          <p:cNvGrpSpPr/>
          <p:nvPr/>
        </p:nvGrpSpPr>
        <p:grpSpPr>
          <a:xfrm rot="0">
            <a:off x="1395859" y="7130802"/>
            <a:ext cx="813941" cy="28575"/>
            <a:chOff x="0" y="0"/>
            <a:chExt cx="1085255" cy="38100"/>
          </a:xfrm>
        </p:grpSpPr>
        <p:sp>
          <p:nvSpPr>
            <p:cNvPr name="Freeform 14" id="14"/>
            <p:cNvSpPr/>
            <p:nvPr/>
          </p:nvSpPr>
          <p:spPr>
            <a:xfrm flipH="false" flipV="false" rot="0">
              <a:off x="0" y="0"/>
              <a:ext cx="1085215" cy="38100"/>
            </a:xfrm>
            <a:custGeom>
              <a:avLst/>
              <a:gdLst/>
              <a:ahLst/>
              <a:cxnLst/>
              <a:rect r="r" b="b" t="t" l="l"/>
              <a:pathLst>
                <a:path h="38100" w="1085215">
                  <a:moveTo>
                    <a:pt x="0" y="19050"/>
                  </a:moveTo>
                  <a:cubicBezTo>
                    <a:pt x="0" y="8509"/>
                    <a:pt x="8509" y="0"/>
                    <a:pt x="19050" y="0"/>
                  </a:cubicBezTo>
                  <a:lnTo>
                    <a:pt x="1066165" y="0"/>
                  </a:lnTo>
                  <a:cubicBezTo>
                    <a:pt x="1076706" y="0"/>
                    <a:pt x="1085215" y="8509"/>
                    <a:pt x="1085215" y="19050"/>
                  </a:cubicBezTo>
                  <a:cubicBezTo>
                    <a:pt x="1085215" y="29591"/>
                    <a:pt x="1076706" y="38100"/>
                    <a:pt x="1066165" y="38100"/>
                  </a:cubicBezTo>
                  <a:lnTo>
                    <a:pt x="19050" y="38100"/>
                  </a:lnTo>
                  <a:cubicBezTo>
                    <a:pt x="8509" y="38100"/>
                    <a:pt x="0" y="29591"/>
                    <a:pt x="0" y="19050"/>
                  </a:cubicBezTo>
                  <a:close/>
                </a:path>
              </a:pathLst>
            </a:custGeom>
            <a:solidFill>
              <a:srgbClr val="DDD3BA"/>
            </a:solidFill>
          </p:spPr>
        </p:sp>
      </p:grpSp>
      <p:grpSp>
        <p:nvGrpSpPr>
          <p:cNvPr name="Group 15" id="15"/>
          <p:cNvGrpSpPr/>
          <p:nvPr/>
        </p:nvGrpSpPr>
        <p:grpSpPr>
          <a:xfrm rot="0">
            <a:off x="896391" y="6878688"/>
            <a:ext cx="532805" cy="532805"/>
            <a:chOff x="0" y="0"/>
            <a:chExt cx="710407" cy="710407"/>
          </a:xfrm>
        </p:grpSpPr>
        <p:sp>
          <p:nvSpPr>
            <p:cNvPr name="Freeform 16" id="16"/>
            <p:cNvSpPr/>
            <p:nvPr/>
          </p:nvSpPr>
          <p:spPr>
            <a:xfrm flipH="false" flipV="false" rot="0">
              <a:off x="6350" y="6350"/>
              <a:ext cx="697738" cy="697738"/>
            </a:xfrm>
            <a:custGeom>
              <a:avLst/>
              <a:gdLst/>
              <a:ahLst/>
              <a:cxnLst/>
              <a:rect r="r" b="b" t="t" l="l"/>
              <a:pathLst>
                <a:path h="697738" w="697738">
                  <a:moveTo>
                    <a:pt x="0" y="130302"/>
                  </a:moveTo>
                  <a:cubicBezTo>
                    <a:pt x="0" y="58293"/>
                    <a:pt x="58293" y="0"/>
                    <a:pt x="130302" y="0"/>
                  </a:cubicBezTo>
                  <a:lnTo>
                    <a:pt x="567436" y="0"/>
                  </a:lnTo>
                  <a:cubicBezTo>
                    <a:pt x="639318" y="0"/>
                    <a:pt x="697738" y="58293"/>
                    <a:pt x="697738" y="130302"/>
                  </a:cubicBezTo>
                  <a:lnTo>
                    <a:pt x="697738" y="567436"/>
                  </a:lnTo>
                  <a:cubicBezTo>
                    <a:pt x="697738" y="639318"/>
                    <a:pt x="639445" y="697738"/>
                    <a:pt x="567436" y="697738"/>
                  </a:cubicBezTo>
                  <a:lnTo>
                    <a:pt x="130302" y="697738"/>
                  </a:lnTo>
                  <a:cubicBezTo>
                    <a:pt x="58293" y="697738"/>
                    <a:pt x="0" y="639445"/>
                    <a:pt x="0" y="567436"/>
                  </a:cubicBezTo>
                  <a:close/>
                </a:path>
              </a:pathLst>
            </a:custGeom>
            <a:solidFill>
              <a:srgbClr val="F7EDD4"/>
            </a:solidFill>
          </p:spPr>
        </p:sp>
        <p:sp>
          <p:nvSpPr>
            <p:cNvPr name="Freeform 17" id="17"/>
            <p:cNvSpPr/>
            <p:nvPr/>
          </p:nvSpPr>
          <p:spPr>
            <a:xfrm flipH="false" flipV="false" rot="0">
              <a:off x="0" y="0"/>
              <a:ext cx="710438" cy="710438"/>
            </a:xfrm>
            <a:custGeom>
              <a:avLst/>
              <a:gdLst/>
              <a:ahLst/>
              <a:cxnLst/>
              <a:rect r="r" b="b" t="t" l="l"/>
              <a:pathLst>
                <a:path h="710438" w="710438">
                  <a:moveTo>
                    <a:pt x="0" y="136652"/>
                  </a:moveTo>
                  <a:cubicBezTo>
                    <a:pt x="0" y="61214"/>
                    <a:pt x="61214" y="0"/>
                    <a:pt x="136652" y="0"/>
                  </a:cubicBezTo>
                  <a:lnTo>
                    <a:pt x="573786" y="0"/>
                  </a:lnTo>
                  <a:lnTo>
                    <a:pt x="573786" y="6350"/>
                  </a:lnTo>
                  <a:lnTo>
                    <a:pt x="573786" y="0"/>
                  </a:lnTo>
                  <a:cubicBezTo>
                    <a:pt x="649224" y="0"/>
                    <a:pt x="710438" y="61214"/>
                    <a:pt x="710438" y="136652"/>
                  </a:cubicBezTo>
                  <a:lnTo>
                    <a:pt x="704088" y="136652"/>
                  </a:lnTo>
                  <a:lnTo>
                    <a:pt x="710438" y="136652"/>
                  </a:lnTo>
                  <a:lnTo>
                    <a:pt x="710438" y="573786"/>
                  </a:lnTo>
                  <a:lnTo>
                    <a:pt x="704088" y="573786"/>
                  </a:lnTo>
                  <a:lnTo>
                    <a:pt x="710438" y="573786"/>
                  </a:lnTo>
                  <a:cubicBezTo>
                    <a:pt x="710438" y="649224"/>
                    <a:pt x="649224" y="710438"/>
                    <a:pt x="573786" y="710438"/>
                  </a:cubicBezTo>
                  <a:lnTo>
                    <a:pt x="573786" y="704088"/>
                  </a:lnTo>
                  <a:lnTo>
                    <a:pt x="573786" y="710438"/>
                  </a:lnTo>
                  <a:lnTo>
                    <a:pt x="136652" y="710438"/>
                  </a:lnTo>
                  <a:lnTo>
                    <a:pt x="136652" y="704088"/>
                  </a:lnTo>
                  <a:lnTo>
                    <a:pt x="136652" y="710438"/>
                  </a:lnTo>
                  <a:cubicBezTo>
                    <a:pt x="61214" y="710438"/>
                    <a:pt x="0" y="649224"/>
                    <a:pt x="0" y="573786"/>
                  </a:cubicBezTo>
                  <a:lnTo>
                    <a:pt x="0" y="136652"/>
                  </a:lnTo>
                  <a:lnTo>
                    <a:pt x="6350" y="136652"/>
                  </a:lnTo>
                  <a:lnTo>
                    <a:pt x="0" y="136652"/>
                  </a:lnTo>
                  <a:moveTo>
                    <a:pt x="12700" y="136652"/>
                  </a:moveTo>
                  <a:lnTo>
                    <a:pt x="12700" y="573786"/>
                  </a:lnTo>
                  <a:lnTo>
                    <a:pt x="6350" y="573786"/>
                  </a:lnTo>
                  <a:lnTo>
                    <a:pt x="12700" y="573786"/>
                  </a:lnTo>
                  <a:cubicBezTo>
                    <a:pt x="12700" y="642239"/>
                    <a:pt x="68199" y="697738"/>
                    <a:pt x="136652" y="697738"/>
                  </a:cubicBezTo>
                  <a:lnTo>
                    <a:pt x="573786" y="697738"/>
                  </a:lnTo>
                  <a:cubicBezTo>
                    <a:pt x="642239" y="697738"/>
                    <a:pt x="697738" y="642239"/>
                    <a:pt x="697738" y="573786"/>
                  </a:cubicBezTo>
                  <a:lnTo>
                    <a:pt x="697738" y="136652"/>
                  </a:lnTo>
                  <a:cubicBezTo>
                    <a:pt x="697738" y="68199"/>
                    <a:pt x="642239" y="12700"/>
                    <a:pt x="573786" y="12700"/>
                  </a:cubicBezTo>
                  <a:lnTo>
                    <a:pt x="136652" y="12700"/>
                  </a:lnTo>
                  <a:lnTo>
                    <a:pt x="136652" y="6350"/>
                  </a:lnTo>
                  <a:lnTo>
                    <a:pt x="136652" y="12700"/>
                  </a:lnTo>
                  <a:cubicBezTo>
                    <a:pt x="68199" y="12700"/>
                    <a:pt x="12700" y="68199"/>
                    <a:pt x="12700" y="136652"/>
                  </a:cubicBezTo>
                  <a:close/>
                </a:path>
              </a:pathLst>
            </a:custGeom>
            <a:solidFill>
              <a:srgbClr val="DDD3BA"/>
            </a:solidFill>
          </p:spPr>
        </p:sp>
      </p:grpSp>
      <p:grpSp>
        <p:nvGrpSpPr>
          <p:cNvPr name="Group 18" id="18"/>
          <p:cNvGrpSpPr/>
          <p:nvPr/>
        </p:nvGrpSpPr>
        <p:grpSpPr>
          <a:xfrm rot="0">
            <a:off x="1395859" y="8703022"/>
            <a:ext cx="813941" cy="28575"/>
            <a:chOff x="0" y="0"/>
            <a:chExt cx="1085255" cy="38100"/>
          </a:xfrm>
        </p:grpSpPr>
        <p:sp>
          <p:nvSpPr>
            <p:cNvPr name="Freeform 19" id="19"/>
            <p:cNvSpPr/>
            <p:nvPr/>
          </p:nvSpPr>
          <p:spPr>
            <a:xfrm flipH="false" flipV="false" rot="0">
              <a:off x="0" y="0"/>
              <a:ext cx="1085215" cy="38100"/>
            </a:xfrm>
            <a:custGeom>
              <a:avLst/>
              <a:gdLst/>
              <a:ahLst/>
              <a:cxnLst/>
              <a:rect r="r" b="b" t="t" l="l"/>
              <a:pathLst>
                <a:path h="38100" w="1085215">
                  <a:moveTo>
                    <a:pt x="0" y="19050"/>
                  </a:moveTo>
                  <a:cubicBezTo>
                    <a:pt x="0" y="8509"/>
                    <a:pt x="8509" y="0"/>
                    <a:pt x="19050" y="0"/>
                  </a:cubicBezTo>
                  <a:lnTo>
                    <a:pt x="1066165" y="0"/>
                  </a:lnTo>
                  <a:cubicBezTo>
                    <a:pt x="1076706" y="0"/>
                    <a:pt x="1085215" y="8509"/>
                    <a:pt x="1085215" y="19050"/>
                  </a:cubicBezTo>
                  <a:cubicBezTo>
                    <a:pt x="1085215" y="29591"/>
                    <a:pt x="1076706" y="38100"/>
                    <a:pt x="1066165" y="38100"/>
                  </a:cubicBezTo>
                  <a:lnTo>
                    <a:pt x="19050" y="38100"/>
                  </a:lnTo>
                  <a:cubicBezTo>
                    <a:pt x="8509" y="38100"/>
                    <a:pt x="0" y="29591"/>
                    <a:pt x="0" y="19050"/>
                  </a:cubicBezTo>
                  <a:close/>
                </a:path>
              </a:pathLst>
            </a:custGeom>
            <a:solidFill>
              <a:srgbClr val="DDD3BA"/>
            </a:solidFill>
          </p:spPr>
        </p:sp>
      </p:grpSp>
      <p:grpSp>
        <p:nvGrpSpPr>
          <p:cNvPr name="Group 20" id="20"/>
          <p:cNvGrpSpPr/>
          <p:nvPr/>
        </p:nvGrpSpPr>
        <p:grpSpPr>
          <a:xfrm rot="0">
            <a:off x="896391" y="8450908"/>
            <a:ext cx="532805" cy="532805"/>
            <a:chOff x="0" y="0"/>
            <a:chExt cx="710407" cy="710407"/>
          </a:xfrm>
        </p:grpSpPr>
        <p:sp>
          <p:nvSpPr>
            <p:cNvPr name="Freeform 21" id="21"/>
            <p:cNvSpPr/>
            <p:nvPr/>
          </p:nvSpPr>
          <p:spPr>
            <a:xfrm flipH="false" flipV="false" rot="0">
              <a:off x="6350" y="6350"/>
              <a:ext cx="697738" cy="697738"/>
            </a:xfrm>
            <a:custGeom>
              <a:avLst/>
              <a:gdLst/>
              <a:ahLst/>
              <a:cxnLst/>
              <a:rect r="r" b="b" t="t" l="l"/>
              <a:pathLst>
                <a:path h="697738" w="697738">
                  <a:moveTo>
                    <a:pt x="0" y="130302"/>
                  </a:moveTo>
                  <a:cubicBezTo>
                    <a:pt x="0" y="58293"/>
                    <a:pt x="58293" y="0"/>
                    <a:pt x="130302" y="0"/>
                  </a:cubicBezTo>
                  <a:lnTo>
                    <a:pt x="567436" y="0"/>
                  </a:lnTo>
                  <a:cubicBezTo>
                    <a:pt x="639318" y="0"/>
                    <a:pt x="697738" y="58293"/>
                    <a:pt x="697738" y="130302"/>
                  </a:cubicBezTo>
                  <a:lnTo>
                    <a:pt x="697738" y="567436"/>
                  </a:lnTo>
                  <a:cubicBezTo>
                    <a:pt x="697738" y="639318"/>
                    <a:pt x="639445" y="697738"/>
                    <a:pt x="567436" y="697738"/>
                  </a:cubicBezTo>
                  <a:lnTo>
                    <a:pt x="130302" y="697738"/>
                  </a:lnTo>
                  <a:cubicBezTo>
                    <a:pt x="58293" y="697738"/>
                    <a:pt x="0" y="639445"/>
                    <a:pt x="0" y="567436"/>
                  </a:cubicBezTo>
                  <a:close/>
                </a:path>
              </a:pathLst>
            </a:custGeom>
            <a:solidFill>
              <a:srgbClr val="F7EDD4"/>
            </a:solidFill>
          </p:spPr>
        </p:sp>
        <p:sp>
          <p:nvSpPr>
            <p:cNvPr name="Freeform 22" id="22"/>
            <p:cNvSpPr/>
            <p:nvPr/>
          </p:nvSpPr>
          <p:spPr>
            <a:xfrm flipH="false" flipV="false" rot="0">
              <a:off x="0" y="0"/>
              <a:ext cx="710438" cy="710438"/>
            </a:xfrm>
            <a:custGeom>
              <a:avLst/>
              <a:gdLst/>
              <a:ahLst/>
              <a:cxnLst/>
              <a:rect r="r" b="b" t="t" l="l"/>
              <a:pathLst>
                <a:path h="710438" w="710438">
                  <a:moveTo>
                    <a:pt x="0" y="136652"/>
                  </a:moveTo>
                  <a:cubicBezTo>
                    <a:pt x="0" y="61214"/>
                    <a:pt x="61214" y="0"/>
                    <a:pt x="136652" y="0"/>
                  </a:cubicBezTo>
                  <a:lnTo>
                    <a:pt x="573786" y="0"/>
                  </a:lnTo>
                  <a:lnTo>
                    <a:pt x="573786" y="6350"/>
                  </a:lnTo>
                  <a:lnTo>
                    <a:pt x="573786" y="0"/>
                  </a:lnTo>
                  <a:cubicBezTo>
                    <a:pt x="649224" y="0"/>
                    <a:pt x="710438" y="61214"/>
                    <a:pt x="710438" y="136652"/>
                  </a:cubicBezTo>
                  <a:lnTo>
                    <a:pt x="704088" y="136652"/>
                  </a:lnTo>
                  <a:lnTo>
                    <a:pt x="710438" y="136652"/>
                  </a:lnTo>
                  <a:lnTo>
                    <a:pt x="710438" y="573786"/>
                  </a:lnTo>
                  <a:lnTo>
                    <a:pt x="704088" y="573786"/>
                  </a:lnTo>
                  <a:lnTo>
                    <a:pt x="710438" y="573786"/>
                  </a:lnTo>
                  <a:cubicBezTo>
                    <a:pt x="710438" y="649224"/>
                    <a:pt x="649224" y="710438"/>
                    <a:pt x="573786" y="710438"/>
                  </a:cubicBezTo>
                  <a:lnTo>
                    <a:pt x="573786" y="704088"/>
                  </a:lnTo>
                  <a:lnTo>
                    <a:pt x="573786" y="710438"/>
                  </a:lnTo>
                  <a:lnTo>
                    <a:pt x="136652" y="710438"/>
                  </a:lnTo>
                  <a:lnTo>
                    <a:pt x="136652" y="704088"/>
                  </a:lnTo>
                  <a:lnTo>
                    <a:pt x="136652" y="710438"/>
                  </a:lnTo>
                  <a:cubicBezTo>
                    <a:pt x="61214" y="710438"/>
                    <a:pt x="0" y="649224"/>
                    <a:pt x="0" y="573786"/>
                  </a:cubicBezTo>
                  <a:lnTo>
                    <a:pt x="0" y="136652"/>
                  </a:lnTo>
                  <a:lnTo>
                    <a:pt x="6350" y="136652"/>
                  </a:lnTo>
                  <a:lnTo>
                    <a:pt x="0" y="136652"/>
                  </a:lnTo>
                  <a:moveTo>
                    <a:pt x="12700" y="136652"/>
                  </a:moveTo>
                  <a:lnTo>
                    <a:pt x="12700" y="573786"/>
                  </a:lnTo>
                  <a:lnTo>
                    <a:pt x="6350" y="573786"/>
                  </a:lnTo>
                  <a:lnTo>
                    <a:pt x="12700" y="573786"/>
                  </a:lnTo>
                  <a:cubicBezTo>
                    <a:pt x="12700" y="642239"/>
                    <a:pt x="68199" y="697738"/>
                    <a:pt x="136652" y="697738"/>
                  </a:cubicBezTo>
                  <a:lnTo>
                    <a:pt x="573786" y="697738"/>
                  </a:lnTo>
                  <a:cubicBezTo>
                    <a:pt x="642239" y="697738"/>
                    <a:pt x="697738" y="642239"/>
                    <a:pt x="697738" y="573786"/>
                  </a:cubicBezTo>
                  <a:lnTo>
                    <a:pt x="697738" y="136652"/>
                  </a:lnTo>
                  <a:cubicBezTo>
                    <a:pt x="697738" y="68199"/>
                    <a:pt x="642239" y="12700"/>
                    <a:pt x="573786" y="12700"/>
                  </a:cubicBezTo>
                  <a:lnTo>
                    <a:pt x="136652" y="12700"/>
                  </a:lnTo>
                  <a:lnTo>
                    <a:pt x="136652" y="6350"/>
                  </a:lnTo>
                  <a:lnTo>
                    <a:pt x="136652" y="12700"/>
                  </a:lnTo>
                  <a:cubicBezTo>
                    <a:pt x="68199" y="12700"/>
                    <a:pt x="12700" y="68199"/>
                    <a:pt x="12700" y="136652"/>
                  </a:cubicBezTo>
                  <a:close/>
                </a:path>
              </a:pathLst>
            </a:custGeom>
            <a:solidFill>
              <a:srgbClr val="DDD3BA"/>
            </a:solidFill>
          </p:spPr>
        </p:sp>
      </p:grpSp>
      <p:sp>
        <p:nvSpPr>
          <p:cNvPr name="Freeform 23" id="23"/>
          <p:cNvSpPr/>
          <p:nvPr/>
        </p:nvSpPr>
        <p:spPr>
          <a:xfrm flipH="false" flipV="false" rot="0">
            <a:off x="10844660" y="0"/>
            <a:ext cx="7443340" cy="10287000"/>
          </a:xfrm>
          <a:custGeom>
            <a:avLst/>
            <a:gdLst/>
            <a:ahLst/>
            <a:cxnLst/>
            <a:rect r="r" b="b" t="t" l="l"/>
            <a:pathLst>
              <a:path h="10287000" w="7443340">
                <a:moveTo>
                  <a:pt x="0" y="0"/>
                </a:moveTo>
                <a:lnTo>
                  <a:pt x="7443340" y="0"/>
                </a:lnTo>
                <a:lnTo>
                  <a:pt x="7443340" y="10287000"/>
                </a:lnTo>
                <a:lnTo>
                  <a:pt x="0" y="10287000"/>
                </a:lnTo>
                <a:lnTo>
                  <a:pt x="0" y="0"/>
                </a:lnTo>
                <a:close/>
              </a:path>
            </a:pathLst>
          </a:custGeom>
          <a:blipFill>
            <a:blip r:embed="rId5"/>
            <a:stretch>
              <a:fillRect l="-3653" t="0" r="0" b="0"/>
            </a:stretch>
          </a:blipFill>
        </p:spPr>
      </p:sp>
      <p:sp>
        <p:nvSpPr>
          <p:cNvPr name="TextBox 24" id="24"/>
          <p:cNvSpPr txBox="true"/>
          <p:nvPr/>
        </p:nvSpPr>
        <p:spPr>
          <a:xfrm rot="0">
            <a:off x="813941" y="743694"/>
            <a:ext cx="9802117" cy="1462980"/>
          </a:xfrm>
          <a:prstGeom prst="rect">
            <a:avLst/>
          </a:prstGeom>
        </p:spPr>
        <p:txBody>
          <a:bodyPr anchor="t" rtlCol="false" tIns="0" lIns="0" bIns="0" rIns="0">
            <a:spAutoFit/>
          </a:bodyPr>
          <a:lstStyle/>
          <a:p>
            <a:pPr algn="l">
              <a:lnSpc>
                <a:spcPts val="5687"/>
              </a:lnSpc>
            </a:pPr>
            <a:r>
              <a:rPr lang="en-US" sz="4562">
                <a:solidFill>
                  <a:srgbClr val="5C4E3D"/>
                </a:solidFill>
                <a:latin typeface="Libre Baskerville"/>
                <a:ea typeface="Libre Baskerville"/>
                <a:cs typeface="Libre Baskerville"/>
                <a:sym typeface="Libre Baskerville"/>
              </a:rPr>
              <a:t>Στόχοι της Φιλοσοφικής Επιχειρηματολογίας</a:t>
            </a:r>
          </a:p>
        </p:txBody>
      </p:sp>
      <p:sp>
        <p:nvSpPr>
          <p:cNvPr name="TextBox 25" id="25"/>
          <p:cNvSpPr txBox="true"/>
          <p:nvPr/>
        </p:nvSpPr>
        <p:spPr>
          <a:xfrm rot="0">
            <a:off x="813941" y="2488853"/>
            <a:ext cx="9802117" cy="2299097"/>
          </a:xfrm>
          <a:prstGeom prst="rect">
            <a:avLst/>
          </a:prstGeom>
        </p:spPr>
        <p:txBody>
          <a:bodyPr anchor="t" rtlCol="false" tIns="0" lIns="0" bIns="0" rIns="0">
            <a:spAutoFit/>
          </a:bodyPr>
          <a:lstStyle/>
          <a:p>
            <a:pPr algn="l">
              <a:lnSpc>
                <a:spcPts val="2875"/>
              </a:lnSpc>
            </a:pPr>
            <a:r>
              <a:rPr lang="en-US" sz="1812">
                <a:solidFill>
                  <a:srgbClr val="454240"/>
                </a:solidFill>
                <a:latin typeface="DM Sans"/>
                <a:ea typeface="DM Sans"/>
                <a:cs typeface="DM Sans"/>
                <a:sym typeface="DM Sans"/>
              </a:rPr>
              <a:t>Στόχος των φιλοσόφων είναι οι συλλογισμοί τους να είναι έγκυροι, δηλαδή τα συμπεράσματα να προκύπτουν με λογική αναγκαιότητα (κάτι που, π.χ., συμβαίνει στις μαθηματικές αποδείξεις), αλλά και να στηρίζονται σε αληθείς προκείμενες (διαφορετικά θα ήταν παραδοξολογίες). Η φιλοσοφική επιχειρηματολογία στοχεύει στην αποφυγή λογικών σφαλμάτων και στην επίτευξη συμπερασμάτων που προκύπτουν με λογική συνέπεια και βασίζονται σε αληθείς προκείμενες.</a:t>
            </a:r>
          </a:p>
        </p:txBody>
      </p:sp>
      <p:sp>
        <p:nvSpPr>
          <p:cNvPr name="TextBox 26" id="26"/>
          <p:cNvSpPr txBox="true"/>
          <p:nvPr/>
        </p:nvSpPr>
        <p:spPr>
          <a:xfrm rot="0">
            <a:off x="1084957" y="5455592"/>
            <a:ext cx="155525" cy="291704"/>
          </a:xfrm>
          <a:prstGeom prst="rect">
            <a:avLst/>
          </a:prstGeom>
        </p:spPr>
        <p:txBody>
          <a:bodyPr anchor="t" rtlCol="false" tIns="0" lIns="0" bIns="0" rIns="0">
            <a:spAutoFit/>
          </a:bodyPr>
          <a:lstStyle/>
          <a:p>
            <a:pPr algn="ctr">
              <a:lnSpc>
                <a:spcPts val="2687"/>
              </a:lnSpc>
            </a:pPr>
            <a:r>
              <a:rPr lang="en-US" sz="2687">
                <a:solidFill>
                  <a:srgbClr val="454240"/>
                </a:solidFill>
                <a:latin typeface="Libre Baskerville"/>
                <a:ea typeface="Libre Baskerville"/>
                <a:cs typeface="Libre Baskerville"/>
                <a:sym typeface="Libre Baskerville"/>
              </a:rPr>
              <a:t>1</a:t>
            </a:r>
          </a:p>
        </p:txBody>
      </p:sp>
      <p:sp>
        <p:nvSpPr>
          <p:cNvPr name="TextBox 27" id="27"/>
          <p:cNvSpPr txBox="true"/>
          <p:nvPr/>
        </p:nvSpPr>
        <p:spPr>
          <a:xfrm rot="0">
            <a:off x="2441972" y="5272534"/>
            <a:ext cx="2930872" cy="372815"/>
          </a:xfrm>
          <a:prstGeom prst="rect">
            <a:avLst/>
          </a:prstGeom>
        </p:spPr>
        <p:txBody>
          <a:bodyPr anchor="t" rtlCol="false" tIns="0" lIns="0" bIns="0" rIns="0">
            <a:spAutoFit/>
          </a:bodyPr>
          <a:lstStyle/>
          <a:p>
            <a:pPr algn="l">
              <a:lnSpc>
                <a:spcPts val="2812"/>
              </a:lnSpc>
            </a:pPr>
            <a:r>
              <a:rPr lang="en-US" sz="2249">
                <a:solidFill>
                  <a:srgbClr val="454240"/>
                </a:solidFill>
                <a:latin typeface="Libre Baskerville"/>
                <a:ea typeface="Libre Baskerville"/>
                <a:cs typeface="Libre Baskerville"/>
                <a:sym typeface="Libre Baskerville"/>
              </a:rPr>
              <a:t>Έγκυροι Συλλογισμοί</a:t>
            </a:r>
          </a:p>
        </p:txBody>
      </p:sp>
      <p:sp>
        <p:nvSpPr>
          <p:cNvPr name="TextBox 28" id="28"/>
          <p:cNvSpPr txBox="true"/>
          <p:nvPr/>
        </p:nvSpPr>
        <p:spPr>
          <a:xfrm rot="0">
            <a:off x="2441972" y="5718125"/>
            <a:ext cx="8174087" cy="438745"/>
          </a:xfrm>
          <a:prstGeom prst="rect">
            <a:avLst/>
          </a:prstGeom>
        </p:spPr>
        <p:txBody>
          <a:bodyPr anchor="t" rtlCol="false" tIns="0" lIns="0" bIns="0" rIns="0">
            <a:spAutoFit/>
          </a:bodyPr>
          <a:lstStyle/>
          <a:p>
            <a:pPr algn="l">
              <a:lnSpc>
                <a:spcPts val="2875"/>
              </a:lnSpc>
            </a:pPr>
            <a:r>
              <a:rPr lang="en-US" sz="1812">
                <a:solidFill>
                  <a:srgbClr val="454240"/>
                </a:solidFill>
                <a:latin typeface="DM Sans"/>
                <a:ea typeface="DM Sans"/>
                <a:cs typeface="DM Sans"/>
                <a:sym typeface="DM Sans"/>
              </a:rPr>
              <a:t>Επίτευξη λογικής αναγκαιότητας στα συμπεράσματα.</a:t>
            </a:r>
          </a:p>
        </p:txBody>
      </p:sp>
      <p:sp>
        <p:nvSpPr>
          <p:cNvPr name="TextBox 29" id="29"/>
          <p:cNvSpPr txBox="true"/>
          <p:nvPr/>
        </p:nvSpPr>
        <p:spPr>
          <a:xfrm rot="0">
            <a:off x="1055340" y="7027812"/>
            <a:ext cx="214907" cy="291704"/>
          </a:xfrm>
          <a:prstGeom prst="rect">
            <a:avLst/>
          </a:prstGeom>
        </p:spPr>
        <p:txBody>
          <a:bodyPr anchor="t" rtlCol="false" tIns="0" lIns="0" bIns="0" rIns="0">
            <a:spAutoFit/>
          </a:bodyPr>
          <a:lstStyle/>
          <a:p>
            <a:pPr algn="ctr">
              <a:lnSpc>
                <a:spcPts val="2687"/>
              </a:lnSpc>
            </a:pPr>
            <a:r>
              <a:rPr lang="en-US" sz="2687">
                <a:solidFill>
                  <a:srgbClr val="454240"/>
                </a:solidFill>
                <a:latin typeface="Libre Baskerville"/>
                <a:ea typeface="Libre Baskerville"/>
                <a:cs typeface="Libre Baskerville"/>
                <a:sym typeface="Libre Baskerville"/>
              </a:rPr>
              <a:t>2</a:t>
            </a:r>
          </a:p>
        </p:txBody>
      </p:sp>
      <p:sp>
        <p:nvSpPr>
          <p:cNvPr name="TextBox 30" id="30"/>
          <p:cNvSpPr txBox="true"/>
          <p:nvPr/>
        </p:nvSpPr>
        <p:spPr>
          <a:xfrm rot="0">
            <a:off x="2441972" y="6844754"/>
            <a:ext cx="2907209" cy="372815"/>
          </a:xfrm>
          <a:prstGeom prst="rect">
            <a:avLst/>
          </a:prstGeom>
        </p:spPr>
        <p:txBody>
          <a:bodyPr anchor="t" rtlCol="false" tIns="0" lIns="0" bIns="0" rIns="0">
            <a:spAutoFit/>
          </a:bodyPr>
          <a:lstStyle/>
          <a:p>
            <a:pPr algn="l">
              <a:lnSpc>
                <a:spcPts val="2812"/>
              </a:lnSpc>
            </a:pPr>
            <a:r>
              <a:rPr lang="en-US" sz="2249">
                <a:solidFill>
                  <a:srgbClr val="454240"/>
                </a:solidFill>
                <a:latin typeface="Libre Baskerville"/>
                <a:ea typeface="Libre Baskerville"/>
                <a:cs typeface="Libre Baskerville"/>
                <a:sym typeface="Libre Baskerville"/>
              </a:rPr>
              <a:t>Αληθείς Προκείμενες</a:t>
            </a:r>
          </a:p>
        </p:txBody>
      </p:sp>
      <p:sp>
        <p:nvSpPr>
          <p:cNvPr name="TextBox 31" id="31"/>
          <p:cNvSpPr txBox="true"/>
          <p:nvPr/>
        </p:nvSpPr>
        <p:spPr>
          <a:xfrm rot="0">
            <a:off x="2441972" y="7290346"/>
            <a:ext cx="8174087" cy="438745"/>
          </a:xfrm>
          <a:prstGeom prst="rect">
            <a:avLst/>
          </a:prstGeom>
        </p:spPr>
        <p:txBody>
          <a:bodyPr anchor="t" rtlCol="false" tIns="0" lIns="0" bIns="0" rIns="0">
            <a:spAutoFit/>
          </a:bodyPr>
          <a:lstStyle/>
          <a:p>
            <a:pPr algn="l">
              <a:lnSpc>
                <a:spcPts val="2875"/>
              </a:lnSpc>
            </a:pPr>
            <a:r>
              <a:rPr lang="en-US" sz="1812">
                <a:solidFill>
                  <a:srgbClr val="454240"/>
                </a:solidFill>
                <a:latin typeface="DM Sans"/>
                <a:ea typeface="DM Sans"/>
                <a:cs typeface="DM Sans"/>
                <a:sym typeface="DM Sans"/>
              </a:rPr>
              <a:t>Βάση σε αληθείς και τεκμηριωμένες αρχικές θέσεις.</a:t>
            </a:r>
          </a:p>
        </p:txBody>
      </p:sp>
      <p:sp>
        <p:nvSpPr>
          <p:cNvPr name="TextBox 32" id="32"/>
          <p:cNvSpPr txBox="true"/>
          <p:nvPr/>
        </p:nvSpPr>
        <p:spPr>
          <a:xfrm rot="0">
            <a:off x="1055340" y="8600034"/>
            <a:ext cx="214907" cy="291704"/>
          </a:xfrm>
          <a:prstGeom prst="rect">
            <a:avLst/>
          </a:prstGeom>
        </p:spPr>
        <p:txBody>
          <a:bodyPr anchor="t" rtlCol="false" tIns="0" lIns="0" bIns="0" rIns="0">
            <a:spAutoFit/>
          </a:bodyPr>
          <a:lstStyle/>
          <a:p>
            <a:pPr algn="ctr">
              <a:lnSpc>
                <a:spcPts val="2687"/>
              </a:lnSpc>
            </a:pPr>
            <a:r>
              <a:rPr lang="en-US" sz="2687">
                <a:solidFill>
                  <a:srgbClr val="454240"/>
                </a:solidFill>
                <a:latin typeface="Libre Baskerville"/>
                <a:ea typeface="Libre Baskerville"/>
                <a:cs typeface="Libre Baskerville"/>
                <a:sym typeface="Libre Baskerville"/>
              </a:rPr>
              <a:t>3</a:t>
            </a:r>
          </a:p>
        </p:txBody>
      </p:sp>
      <p:sp>
        <p:nvSpPr>
          <p:cNvPr name="TextBox 33" id="33"/>
          <p:cNvSpPr txBox="true"/>
          <p:nvPr/>
        </p:nvSpPr>
        <p:spPr>
          <a:xfrm rot="0">
            <a:off x="2441972" y="8416975"/>
            <a:ext cx="3707011" cy="372815"/>
          </a:xfrm>
          <a:prstGeom prst="rect">
            <a:avLst/>
          </a:prstGeom>
        </p:spPr>
        <p:txBody>
          <a:bodyPr anchor="t" rtlCol="false" tIns="0" lIns="0" bIns="0" rIns="0">
            <a:spAutoFit/>
          </a:bodyPr>
          <a:lstStyle/>
          <a:p>
            <a:pPr algn="l">
              <a:lnSpc>
                <a:spcPts val="2812"/>
              </a:lnSpc>
            </a:pPr>
            <a:r>
              <a:rPr lang="en-US" sz="2249">
                <a:solidFill>
                  <a:srgbClr val="454240"/>
                </a:solidFill>
                <a:latin typeface="Libre Baskerville"/>
                <a:ea typeface="Libre Baskerville"/>
                <a:cs typeface="Libre Baskerville"/>
                <a:sym typeface="Libre Baskerville"/>
              </a:rPr>
              <a:t>Αποφυγή Παραδοξολογιών</a:t>
            </a:r>
          </a:p>
        </p:txBody>
      </p:sp>
      <p:sp>
        <p:nvSpPr>
          <p:cNvPr name="TextBox 34" id="34"/>
          <p:cNvSpPr txBox="true"/>
          <p:nvPr/>
        </p:nvSpPr>
        <p:spPr>
          <a:xfrm rot="0">
            <a:off x="2441972" y="8862566"/>
            <a:ext cx="8174087" cy="438745"/>
          </a:xfrm>
          <a:prstGeom prst="rect">
            <a:avLst/>
          </a:prstGeom>
        </p:spPr>
        <p:txBody>
          <a:bodyPr anchor="t" rtlCol="false" tIns="0" lIns="0" bIns="0" rIns="0">
            <a:spAutoFit/>
          </a:bodyPr>
          <a:lstStyle/>
          <a:p>
            <a:pPr algn="l">
              <a:lnSpc>
                <a:spcPts val="2875"/>
              </a:lnSpc>
            </a:pPr>
            <a:r>
              <a:rPr lang="en-US" sz="1812">
                <a:solidFill>
                  <a:srgbClr val="454240"/>
                </a:solidFill>
                <a:latin typeface="DM Sans"/>
                <a:ea typeface="DM Sans"/>
                <a:cs typeface="DM Sans"/>
                <a:sym typeface="DM Sans"/>
              </a:rPr>
              <a:t>Εξασφάλιση συνέπειας μεταξύ προκείμενων και συμπερασμάτων.</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DAGWMAPXq3o</dc:identifier>
  <dcterms:modified xsi:type="dcterms:W3CDTF">2011-08-01T06:04:30Z</dcterms:modified>
  <cp:revision>1</cp:revision>
  <dc:title>1.3.2. Επιχειρήματα.pptx</dc:title>
</cp:coreProperties>
</file>