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rimo Bold" charset="1" panose="020B0704020202020204"/>
      <p:regular r:id="rId24"/>
    </p:embeddedFont>
    <p:embeddedFont>
      <p:font typeface="Lato" charset="1" panose="020F05020202040302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notesMasters/notesMaster1.xml" Type="http://schemas.openxmlformats.org/officeDocument/2006/relationships/notesMaster"/><Relationship Id="rId22" Target="theme/theme2.xml" Type="http://schemas.openxmlformats.org/officeDocument/2006/relationships/theme"/><Relationship Id="rId23" Target="notesSlides/notesSlide1.xml" Type="http://schemas.openxmlformats.org/officeDocument/2006/relationships/notes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Slides/notesSlide2.xml" Type="http://schemas.openxmlformats.org/officeDocument/2006/relationships/notesSlide"/><Relationship Id="rId27" Target="notesSlides/notesSlide3.xml" Type="http://schemas.openxmlformats.org/officeDocument/2006/relationships/notesSlide"/><Relationship Id="rId28" Target="notesSlides/notesSlide4.xml" Type="http://schemas.openxmlformats.org/officeDocument/2006/relationships/notesSlide"/><Relationship Id="rId29" Target="notesSlides/notesSlide5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6.xml" Type="http://schemas.openxmlformats.org/officeDocument/2006/relationships/notesSlide"/><Relationship Id="rId31" Target="notesSlides/notesSlide7.xml" Type="http://schemas.openxmlformats.org/officeDocument/2006/relationships/notesSlide"/><Relationship Id="rId32" Target="notesSlides/notesSlide8.xml" Type="http://schemas.openxmlformats.org/officeDocument/2006/relationships/notesSlide"/><Relationship Id="rId33" Target="notesSlides/notesSlide9.xml" Type="http://schemas.openxmlformats.org/officeDocument/2006/relationships/notesSlide"/><Relationship Id="rId34" Target="notesSlides/notesSlide10.xml" Type="http://schemas.openxmlformats.org/officeDocument/2006/relationships/notesSlide"/><Relationship Id="rId35" Target="notesSlides/notesSlide11.xml" Type="http://schemas.openxmlformats.org/officeDocument/2006/relationships/notesSlide"/><Relationship Id="rId36" Target="notesSlides/notesSlide12.xml" Type="http://schemas.openxmlformats.org/officeDocument/2006/relationships/notesSlide"/><Relationship Id="rId37" Target="notesSlides/notesSlide13.xml" Type="http://schemas.openxmlformats.org/officeDocument/2006/relationships/notesSlide"/><Relationship Id="rId38" Target="notesSlides/notesSlide14.xml" Type="http://schemas.openxmlformats.org/officeDocument/2006/relationships/notesSlide"/><Relationship Id="rId39" Target="notesSlides/notesSlide15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2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850237" y="1833562"/>
            <a:ext cx="9445526" cy="2657921"/>
            <a:chOff x="0" y="0"/>
            <a:chExt cx="12594035" cy="354389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94035" cy="3543895"/>
            </a:xfrm>
            <a:custGeom>
              <a:avLst/>
              <a:gdLst/>
              <a:ahLst/>
              <a:cxnLst/>
              <a:rect r="r" b="b" t="t" l="l"/>
              <a:pathLst>
                <a:path h="3543895" w="12594035">
                  <a:moveTo>
                    <a:pt x="0" y="0"/>
                  </a:moveTo>
                  <a:lnTo>
                    <a:pt x="12594035" y="0"/>
                  </a:lnTo>
                  <a:lnTo>
                    <a:pt x="12594035" y="3543895"/>
                  </a:lnTo>
                  <a:lnTo>
                    <a:pt x="0" y="35438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594035" cy="360104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Ξενοφών Γρύλλου Ερχιεύς: Η Ζωή και το Έργο του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850237" y="4916686"/>
            <a:ext cx="9445526" cy="2721769"/>
            <a:chOff x="0" y="0"/>
            <a:chExt cx="12594035" cy="36290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94035" cy="3629025"/>
            </a:xfrm>
            <a:custGeom>
              <a:avLst/>
              <a:gdLst/>
              <a:ahLst/>
              <a:cxnLst/>
              <a:rect r="r" b="b" t="t" l="l"/>
              <a:pathLst>
                <a:path h="3629025" w="12594035">
                  <a:moveTo>
                    <a:pt x="0" y="0"/>
                  </a:moveTo>
                  <a:lnTo>
                    <a:pt x="12594035" y="0"/>
                  </a:lnTo>
                  <a:lnTo>
                    <a:pt x="12594035" y="3629025"/>
                  </a:lnTo>
                  <a:lnTo>
                    <a:pt x="0" y="3629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12594035" cy="37242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Ξενοφών, γιος του Γρύλλου, γεννήθηκε μεταξύ 431 και 429 π.Χ. στο δήμο της Ερχιάς της Αττικής. Ως γιος εύπορου Αθηναίου, έλαβε εξαιρετική μόρφωση και υπήρξε μαθητής του Σωκράτη. Η ζωή του χαρακτηρίστηκε από περιπέτειες, στρατιωτική υπηρεσία και συγγραφική δραστηριότητα, αφήνοντας πίσω του ένα πλούσιο και ποικίλο έργο.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845475" y="7973765"/>
            <a:ext cx="463154" cy="463154"/>
            <a:chOff x="0" y="0"/>
            <a:chExt cx="617538" cy="61753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17601" cy="617601"/>
            </a:xfrm>
            <a:custGeom>
              <a:avLst/>
              <a:gdLst/>
              <a:ahLst/>
              <a:cxnLst/>
              <a:rect r="r" b="b" t="t" l="l"/>
              <a:pathLst>
                <a:path h="617601" w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5" id="15" descr="preencoded.png"/>
          <p:cNvSpPr/>
          <p:nvPr/>
        </p:nvSpPr>
        <p:spPr>
          <a:xfrm flipH="false" flipV="false" rot="0">
            <a:off x="7859762" y="7988052"/>
            <a:ext cx="434579" cy="434579"/>
          </a:xfrm>
          <a:custGeom>
            <a:avLst/>
            <a:gdLst/>
            <a:ahLst/>
            <a:cxnLst/>
            <a:rect r="r" b="b" t="t" l="l"/>
            <a:pathLst>
              <a:path h="434579" w="434579">
                <a:moveTo>
                  <a:pt x="0" y="0"/>
                </a:moveTo>
                <a:lnTo>
                  <a:pt x="434579" y="0"/>
                </a:lnTo>
                <a:lnTo>
                  <a:pt x="434579" y="434579"/>
                </a:lnTo>
                <a:lnTo>
                  <a:pt x="0" y="434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8445550" y="7988052"/>
            <a:ext cx="5418130" cy="496044"/>
            <a:chOff x="0" y="0"/>
            <a:chExt cx="7224173" cy="66139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224173" cy="661392"/>
            </a:xfrm>
            <a:custGeom>
              <a:avLst/>
              <a:gdLst/>
              <a:ahLst/>
              <a:cxnLst/>
              <a:rect r="r" b="b" t="t" l="l"/>
              <a:pathLst>
                <a:path h="661392" w="7224173">
                  <a:moveTo>
                    <a:pt x="0" y="0"/>
                  </a:moveTo>
                  <a:lnTo>
                    <a:pt x="7224173" y="0"/>
                  </a:lnTo>
                  <a:lnTo>
                    <a:pt x="7224173" y="661392"/>
                  </a:lnTo>
                  <a:lnTo>
                    <a:pt x="0" y="6613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7224173" cy="71854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747"/>
                </a:lnSpc>
              </a:pPr>
              <a:r>
                <a:rPr lang="en-US" sz="19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by Vasilis Varsamopoulos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2238" y="1135410"/>
            <a:ext cx="9445526" cy="1771947"/>
            <a:chOff x="0" y="0"/>
            <a:chExt cx="12594035" cy="23625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94035" cy="2362597"/>
            </a:xfrm>
            <a:custGeom>
              <a:avLst/>
              <a:gdLst/>
              <a:ahLst/>
              <a:cxnLst/>
              <a:rect r="r" b="b" t="t" l="l"/>
              <a:pathLst>
                <a:path h="2362597" w="12594035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Τα Διδακτικά Έργα του Ξενοφώντα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92238" y="3332560"/>
            <a:ext cx="4581079" cy="2994571"/>
            <a:chOff x="0" y="0"/>
            <a:chExt cx="6108105" cy="399276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108065" cy="3992753"/>
            </a:xfrm>
            <a:custGeom>
              <a:avLst/>
              <a:gdLst/>
              <a:ahLst/>
              <a:cxnLst/>
              <a:rect r="r" b="b" t="t" l="l"/>
              <a:pathLst>
                <a:path h="3992753" w="6108065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423" y="0"/>
                  </a:lnTo>
                  <a:cubicBezTo>
                    <a:pt x="6082792" y="0"/>
                    <a:pt x="6108065" y="25400"/>
                    <a:pt x="6108065" y="56642"/>
                  </a:cubicBezTo>
                  <a:lnTo>
                    <a:pt x="6108065" y="3936111"/>
                  </a:lnTo>
                  <a:cubicBezTo>
                    <a:pt x="6108065" y="3967480"/>
                    <a:pt x="6082665" y="3992753"/>
                    <a:pt x="6051423" y="3992753"/>
                  </a:cubicBezTo>
                  <a:lnTo>
                    <a:pt x="56642" y="3992753"/>
                  </a:lnTo>
                  <a:cubicBezTo>
                    <a:pt x="25273" y="3992753"/>
                    <a:pt x="0" y="3967353"/>
                    <a:pt x="0" y="3936111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75755" y="3616077"/>
            <a:ext cx="3544044" cy="442912"/>
            <a:chOff x="0" y="0"/>
            <a:chExt cx="4725392" cy="5905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Ιέρων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5755" y="4229100"/>
            <a:ext cx="4014044" cy="1814512"/>
            <a:chOff x="0" y="0"/>
            <a:chExt cx="5352058" cy="24193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352058" cy="2419350"/>
            </a:xfrm>
            <a:custGeom>
              <a:avLst/>
              <a:gdLst/>
              <a:ahLst/>
              <a:cxnLst/>
              <a:rect r="r" b="b" t="t" l="l"/>
              <a:pathLst>
                <a:path h="2419350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535205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Ιέρωνας συζητά με τον ποιητή Σιμωνίδη για τη ζωή του τυράννου σε σύγκριση με αυτήν του απλού πολίτη.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856834" y="3332560"/>
            <a:ext cx="4581079" cy="2994571"/>
            <a:chOff x="0" y="0"/>
            <a:chExt cx="6108105" cy="399276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108065" cy="3992753"/>
            </a:xfrm>
            <a:custGeom>
              <a:avLst/>
              <a:gdLst/>
              <a:ahLst/>
              <a:cxnLst/>
              <a:rect r="r" b="b" t="t" l="l"/>
              <a:pathLst>
                <a:path h="3992753" w="6108065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423" y="0"/>
                  </a:lnTo>
                  <a:cubicBezTo>
                    <a:pt x="6082792" y="0"/>
                    <a:pt x="6108065" y="25400"/>
                    <a:pt x="6108065" y="56642"/>
                  </a:cubicBezTo>
                  <a:lnTo>
                    <a:pt x="6108065" y="3936111"/>
                  </a:lnTo>
                  <a:cubicBezTo>
                    <a:pt x="6108065" y="3967480"/>
                    <a:pt x="6082665" y="3992753"/>
                    <a:pt x="6051423" y="3992753"/>
                  </a:cubicBezTo>
                  <a:lnTo>
                    <a:pt x="56642" y="3992753"/>
                  </a:lnTo>
                  <a:cubicBezTo>
                    <a:pt x="25273" y="3992753"/>
                    <a:pt x="0" y="3967353"/>
                    <a:pt x="0" y="3936111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140351" y="3616077"/>
            <a:ext cx="4014044" cy="885825"/>
            <a:chOff x="0" y="0"/>
            <a:chExt cx="5352058" cy="11811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52058" cy="1181100"/>
            </a:xfrm>
            <a:custGeom>
              <a:avLst/>
              <a:gdLst/>
              <a:ahLst/>
              <a:cxnLst/>
              <a:rect r="r" b="b" t="t" l="l"/>
              <a:pathLst>
                <a:path h="1181100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5352058" cy="12192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Πόροι ή Περί Προσόδων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140351" y="4672012"/>
            <a:ext cx="4014044" cy="1360885"/>
            <a:chOff x="0" y="0"/>
            <a:chExt cx="5352058" cy="181451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352058" cy="1814513"/>
            </a:xfrm>
            <a:custGeom>
              <a:avLst/>
              <a:gdLst/>
              <a:ahLst/>
              <a:cxnLst/>
              <a:rect r="r" b="b" t="t" l="l"/>
              <a:pathLst>
                <a:path h="1814513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0"/>
              <a:ext cx="5352058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Προτάσεις για την οικονομική εξυγίανση της Αθήνας στα μέσα του 4ου αι. π.Χ.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92238" y="6610647"/>
            <a:ext cx="4581079" cy="2540942"/>
            <a:chOff x="0" y="0"/>
            <a:chExt cx="6108105" cy="338792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108192" cy="3387979"/>
            </a:xfrm>
            <a:custGeom>
              <a:avLst/>
              <a:gdLst/>
              <a:ahLst/>
              <a:cxnLst/>
              <a:rect r="r" b="b" t="t" l="l"/>
              <a:pathLst>
                <a:path h="3387979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3331210"/>
                  </a:lnTo>
                  <a:cubicBezTo>
                    <a:pt x="6108192" y="3362579"/>
                    <a:pt x="6082792" y="3387979"/>
                    <a:pt x="6051423" y="3387979"/>
                  </a:cubicBezTo>
                  <a:lnTo>
                    <a:pt x="56769" y="3387979"/>
                  </a:lnTo>
                  <a:cubicBezTo>
                    <a:pt x="25400" y="3387979"/>
                    <a:pt x="0" y="3362579"/>
                    <a:pt x="0" y="333121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75755" y="6894165"/>
            <a:ext cx="3544044" cy="442912"/>
            <a:chOff x="0" y="0"/>
            <a:chExt cx="4725392" cy="5905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Περί ιππικής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275755" y="7507189"/>
            <a:ext cx="4014044" cy="1360885"/>
            <a:chOff x="0" y="0"/>
            <a:chExt cx="5352058" cy="181451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352058" cy="1814513"/>
            </a:xfrm>
            <a:custGeom>
              <a:avLst/>
              <a:gdLst/>
              <a:ahLst/>
              <a:cxnLst/>
              <a:rect r="r" b="b" t="t" l="l"/>
              <a:pathLst>
                <a:path h="1814513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0"/>
              <a:ext cx="5352058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Οδηγίες για την καλύτερη δυνατή περιποίηση και χρήση των αλόγων.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5856834" y="6610647"/>
            <a:ext cx="4581079" cy="2540942"/>
            <a:chOff x="0" y="0"/>
            <a:chExt cx="6108105" cy="338792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108192" cy="3387979"/>
            </a:xfrm>
            <a:custGeom>
              <a:avLst/>
              <a:gdLst/>
              <a:ahLst/>
              <a:cxnLst/>
              <a:rect r="r" b="b" t="t" l="l"/>
              <a:pathLst>
                <a:path h="3387979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3331210"/>
                  </a:lnTo>
                  <a:cubicBezTo>
                    <a:pt x="6108192" y="3362579"/>
                    <a:pt x="6082792" y="3387979"/>
                    <a:pt x="6051423" y="3387979"/>
                  </a:cubicBezTo>
                  <a:lnTo>
                    <a:pt x="56769" y="3387979"/>
                  </a:lnTo>
                  <a:cubicBezTo>
                    <a:pt x="25400" y="3387979"/>
                    <a:pt x="0" y="3362579"/>
                    <a:pt x="0" y="333121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6140351" y="6894165"/>
            <a:ext cx="3544044" cy="442912"/>
            <a:chOff x="0" y="0"/>
            <a:chExt cx="4725392" cy="59055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Ιππαρχικός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6140351" y="7507189"/>
            <a:ext cx="4014044" cy="1360885"/>
            <a:chOff x="0" y="0"/>
            <a:chExt cx="5352058" cy="181451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5352058" cy="1814513"/>
            </a:xfrm>
            <a:custGeom>
              <a:avLst/>
              <a:gdLst/>
              <a:ahLst/>
              <a:cxnLst/>
              <a:rect r="r" b="b" t="t" l="l"/>
              <a:pathLst>
                <a:path h="1814513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95250"/>
              <a:ext cx="5352058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Γνώσεις του Ιππάρχου σχετικά με την οργάνωση και θέματα τακτικής του ιππικού.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78694" y="769144"/>
            <a:ext cx="9472612" cy="1747838"/>
            <a:chOff x="0" y="0"/>
            <a:chExt cx="12630150" cy="23304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630150" cy="2330450"/>
            </a:xfrm>
            <a:custGeom>
              <a:avLst/>
              <a:gdLst/>
              <a:ahLst/>
              <a:cxnLst/>
              <a:rect r="r" b="b" t="t" l="l"/>
              <a:pathLst>
                <a:path h="2330450" w="12630150">
                  <a:moveTo>
                    <a:pt x="0" y="0"/>
                  </a:moveTo>
                  <a:lnTo>
                    <a:pt x="12630150" y="0"/>
                  </a:lnTo>
                  <a:lnTo>
                    <a:pt x="12630150" y="2330450"/>
                  </a:lnTo>
                  <a:lnTo>
                    <a:pt x="0" y="23304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630150" cy="2387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875"/>
                </a:lnSpc>
              </a:pPr>
              <a:r>
                <a:rPr lang="en-US" sz="550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Το Ύφος του Ξενοφώντα στα "Ελληνικά"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8694" y="3250852"/>
            <a:ext cx="489348" cy="489347"/>
            <a:chOff x="0" y="0"/>
            <a:chExt cx="652463" cy="6524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2399" cy="652399"/>
            </a:xfrm>
            <a:custGeom>
              <a:avLst/>
              <a:gdLst/>
              <a:ahLst/>
              <a:cxnLst/>
              <a:rect r="r" b="b" t="t" l="l"/>
              <a:pathLst>
                <a:path h="652399" w="652399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596519" y="0"/>
                  </a:lnTo>
                  <a:cubicBezTo>
                    <a:pt x="627380" y="0"/>
                    <a:pt x="652399" y="25019"/>
                    <a:pt x="652399" y="55880"/>
                  </a:cubicBezTo>
                  <a:lnTo>
                    <a:pt x="652399" y="596519"/>
                  </a:lnTo>
                  <a:cubicBezTo>
                    <a:pt x="652399" y="627380"/>
                    <a:pt x="627380" y="652399"/>
                    <a:pt x="596519" y="652399"/>
                  </a:cubicBezTo>
                  <a:lnTo>
                    <a:pt x="55880" y="652399"/>
                  </a:lnTo>
                  <a:cubicBezTo>
                    <a:pt x="25019" y="652399"/>
                    <a:pt x="0" y="627380"/>
                    <a:pt x="0" y="59651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747689" y="3250852"/>
            <a:ext cx="3827561" cy="873919"/>
            <a:chOff x="0" y="0"/>
            <a:chExt cx="5103415" cy="116522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103415" cy="1165225"/>
            </a:xfrm>
            <a:custGeom>
              <a:avLst/>
              <a:gdLst/>
              <a:ahLst/>
              <a:cxnLst/>
              <a:rect r="r" b="b" t="t" l="l"/>
              <a:pathLst>
                <a:path h="1165225" w="5103415">
                  <a:moveTo>
                    <a:pt x="0" y="0"/>
                  </a:moveTo>
                  <a:lnTo>
                    <a:pt x="5103415" y="0"/>
                  </a:lnTo>
                  <a:lnTo>
                    <a:pt x="5103415" y="1165225"/>
                  </a:lnTo>
                  <a:lnTo>
                    <a:pt x="0" y="11652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5103415" cy="120332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Σαφήνεια και Ακρίβεια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47689" y="4292501"/>
            <a:ext cx="3827561" cy="2684264"/>
            <a:chOff x="0" y="0"/>
            <a:chExt cx="5103415" cy="35790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03415" cy="3579018"/>
            </a:xfrm>
            <a:custGeom>
              <a:avLst/>
              <a:gdLst/>
              <a:ahLst/>
              <a:cxnLst/>
              <a:rect r="r" b="b" t="t" l="l"/>
              <a:pathLst>
                <a:path h="3579018" w="5103415">
                  <a:moveTo>
                    <a:pt x="0" y="0"/>
                  </a:moveTo>
                  <a:lnTo>
                    <a:pt x="5103415" y="0"/>
                  </a:lnTo>
                  <a:lnTo>
                    <a:pt x="5103415" y="3579018"/>
                  </a:lnTo>
                  <a:lnTo>
                    <a:pt x="0" y="35790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0"/>
              <a:ext cx="5103415" cy="367426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 διακρίνεται για τη σαφήνεια και την ακρίβεια στην έκφρασή του, ιδιαίτερα στην περιγραφή των χώρων όπου εξελίχθηκαν τα γεγονότα.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854899" y="3250852"/>
            <a:ext cx="489347" cy="489347"/>
            <a:chOff x="0" y="0"/>
            <a:chExt cx="652463" cy="65246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52399" cy="652399"/>
            </a:xfrm>
            <a:custGeom>
              <a:avLst/>
              <a:gdLst/>
              <a:ahLst/>
              <a:cxnLst/>
              <a:rect r="r" b="b" t="t" l="l"/>
              <a:pathLst>
                <a:path h="652399" w="652399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596519" y="0"/>
                  </a:lnTo>
                  <a:cubicBezTo>
                    <a:pt x="627380" y="0"/>
                    <a:pt x="652399" y="25019"/>
                    <a:pt x="652399" y="55880"/>
                  </a:cubicBezTo>
                  <a:lnTo>
                    <a:pt x="652399" y="596519"/>
                  </a:lnTo>
                  <a:cubicBezTo>
                    <a:pt x="652399" y="627380"/>
                    <a:pt x="627380" y="652399"/>
                    <a:pt x="596519" y="652399"/>
                  </a:cubicBezTo>
                  <a:lnTo>
                    <a:pt x="55880" y="652399"/>
                  </a:lnTo>
                  <a:cubicBezTo>
                    <a:pt x="25019" y="652399"/>
                    <a:pt x="0" y="627380"/>
                    <a:pt x="0" y="59651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623894" y="3250852"/>
            <a:ext cx="3495526" cy="436960"/>
            <a:chOff x="0" y="0"/>
            <a:chExt cx="4660702" cy="58261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660702" cy="582613"/>
            </a:xfrm>
            <a:custGeom>
              <a:avLst/>
              <a:gdLst/>
              <a:ahLst/>
              <a:cxnLst/>
              <a:rect r="r" b="b" t="t" l="l"/>
              <a:pathLst>
                <a:path h="582613" w="4660702">
                  <a:moveTo>
                    <a:pt x="0" y="0"/>
                  </a:moveTo>
                  <a:lnTo>
                    <a:pt x="4660702" y="0"/>
                  </a:lnTo>
                  <a:lnTo>
                    <a:pt x="4660702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4660702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Ζωντάνια Γραφής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623894" y="3855541"/>
            <a:ext cx="3827561" cy="2236886"/>
            <a:chOff x="0" y="0"/>
            <a:chExt cx="5103415" cy="298251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103415" cy="2982515"/>
            </a:xfrm>
            <a:custGeom>
              <a:avLst/>
              <a:gdLst/>
              <a:ahLst/>
              <a:cxnLst/>
              <a:rect r="r" b="b" t="t" l="l"/>
              <a:pathLst>
                <a:path h="2982515" w="5103415">
                  <a:moveTo>
                    <a:pt x="0" y="0"/>
                  </a:moveTo>
                  <a:lnTo>
                    <a:pt x="5103415" y="0"/>
                  </a:lnTo>
                  <a:lnTo>
                    <a:pt x="5103415" y="2982515"/>
                  </a:lnTo>
                  <a:lnTo>
                    <a:pt x="0" y="2982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0"/>
              <a:ext cx="5103415" cy="307776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Η ζωντάνια της γραφής του θυμίζει ικανό "ρεπόρτερ", δίνοντας μια ξεκάθαρη εικόνα των πολιτικών εξελίξεων του 4ου αιώνα π.Χ.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78694" y="7570886"/>
            <a:ext cx="489348" cy="489347"/>
            <a:chOff x="0" y="0"/>
            <a:chExt cx="652463" cy="65246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52399" cy="652399"/>
            </a:xfrm>
            <a:custGeom>
              <a:avLst/>
              <a:gdLst/>
              <a:ahLst/>
              <a:cxnLst/>
              <a:rect r="r" b="b" t="t" l="l"/>
              <a:pathLst>
                <a:path h="652399" w="652399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596519" y="0"/>
                  </a:lnTo>
                  <a:cubicBezTo>
                    <a:pt x="627380" y="0"/>
                    <a:pt x="652399" y="25019"/>
                    <a:pt x="652399" y="55880"/>
                  </a:cubicBezTo>
                  <a:lnTo>
                    <a:pt x="652399" y="596519"/>
                  </a:lnTo>
                  <a:cubicBezTo>
                    <a:pt x="652399" y="627380"/>
                    <a:pt x="627380" y="652399"/>
                    <a:pt x="596519" y="652399"/>
                  </a:cubicBezTo>
                  <a:lnTo>
                    <a:pt x="55880" y="652399"/>
                  </a:lnTo>
                  <a:cubicBezTo>
                    <a:pt x="25019" y="652399"/>
                    <a:pt x="0" y="627380"/>
                    <a:pt x="0" y="59651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747689" y="7570886"/>
            <a:ext cx="3495526" cy="436960"/>
            <a:chOff x="0" y="0"/>
            <a:chExt cx="4660702" cy="58261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660702" cy="582613"/>
            </a:xfrm>
            <a:custGeom>
              <a:avLst/>
              <a:gdLst/>
              <a:ahLst/>
              <a:cxnLst/>
              <a:rect r="r" b="b" t="t" l="l"/>
              <a:pathLst>
                <a:path h="582613" w="4660702">
                  <a:moveTo>
                    <a:pt x="0" y="0"/>
                  </a:moveTo>
                  <a:lnTo>
                    <a:pt x="4660702" y="0"/>
                  </a:lnTo>
                  <a:lnTo>
                    <a:pt x="4660702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4660702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Δραματική Ένταση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747689" y="8175575"/>
            <a:ext cx="8703618" cy="1342133"/>
            <a:chOff x="0" y="0"/>
            <a:chExt cx="11604823" cy="17895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604823" cy="1789510"/>
            </a:xfrm>
            <a:custGeom>
              <a:avLst/>
              <a:gdLst/>
              <a:ahLst/>
              <a:cxnLst/>
              <a:rect r="r" b="b" t="t" l="l"/>
              <a:pathLst>
                <a:path h="1789510" w="11604823">
                  <a:moveTo>
                    <a:pt x="0" y="0"/>
                  </a:moveTo>
                  <a:lnTo>
                    <a:pt x="11604823" y="0"/>
                  </a:lnTo>
                  <a:lnTo>
                    <a:pt x="11604823" y="1789510"/>
                  </a:lnTo>
                  <a:lnTo>
                    <a:pt x="0" y="17895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0"/>
              <a:ext cx="11604823" cy="188476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Η περιγραφή μεμονωμένων σκηνών με δραματική ένταση φτάνει σε κορυφαία επιτεύγματα, όπως η θριαμβευτική επιστροφή του Αλκιβιάδη στην Αθήνα.</a:t>
              </a: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1215674" y="1656344"/>
            <a:ext cx="6437826" cy="6974311"/>
          </a:xfrm>
          <a:custGeom>
            <a:avLst/>
            <a:gdLst/>
            <a:ahLst/>
            <a:cxnLst/>
            <a:rect r="r" b="b" t="t" l="l"/>
            <a:pathLst>
              <a:path h="6974311" w="6437826">
                <a:moveTo>
                  <a:pt x="0" y="0"/>
                </a:moveTo>
                <a:lnTo>
                  <a:pt x="6437826" y="0"/>
                </a:lnTo>
                <a:lnTo>
                  <a:pt x="6437826" y="6974312"/>
                </a:lnTo>
                <a:lnTo>
                  <a:pt x="0" y="6974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758559" y="842516"/>
            <a:ext cx="9628883" cy="1607939"/>
            <a:chOff x="0" y="0"/>
            <a:chExt cx="12838510" cy="214391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838510" cy="2143918"/>
            </a:xfrm>
            <a:custGeom>
              <a:avLst/>
              <a:gdLst/>
              <a:ahLst/>
              <a:cxnLst/>
              <a:rect r="r" b="b" t="t" l="l"/>
              <a:pathLst>
                <a:path h="2143918" w="12838510">
                  <a:moveTo>
                    <a:pt x="0" y="0"/>
                  </a:moveTo>
                  <a:lnTo>
                    <a:pt x="12838510" y="0"/>
                  </a:lnTo>
                  <a:lnTo>
                    <a:pt x="12838510" y="2143918"/>
                  </a:lnTo>
                  <a:lnTo>
                    <a:pt x="0" y="21439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838510" cy="220106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312"/>
                </a:lnSpc>
              </a:pPr>
              <a:r>
                <a:rPr lang="en-US" sz="50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Αναγνώριση του Έργου του Ξενοφώντα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130182" y="2836366"/>
            <a:ext cx="28575" cy="6607969"/>
            <a:chOff x="0" y="0"/>
            <a:chExt cx="38100" cy="88106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100" cy="8810625"/>
            </a:xfrm>
            <a:custGeom>
              <a:avLst/>
              <a:gdLst/>
              <a:ahLst/>
              <a:cxnLst/>
              <a:rect r="r" b="b" t="t" l="l"/>
              <a:pathLst>
                <a:path h="8810625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8791575"/>
                  </a:lnTo>
                  <a:cubicBezTo>
                    <a:pt x="38100" y="8802116"/>
                    <a:pt x="29591" y="8810625"/>
                    <a:pt x="19050" y="8810625"/>
                  </a:cubicBezTo>
                  <a:cubicBezTo>
                    <a:pt x="8509" y="8810625"/>
                    <a:pt x="0" y="8802116"/>
                    <a:pt x="0" y="8791575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405291" y="3400722"/>
            <a:ext cx="900559" cy="28575"/>
            <a:chOff x="0" y="0"/>
            <a:chExt cx="1200745" cy="38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855074" y="3125689"/>
            <a:ext cx="578793" cy="578792"/>
            <a:chOff x="0" y="0"/>
            <a:chExt cx="771723" cy="7717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032478" y="3222129"/>
            <a:ext cx="223838" cy="385911"/>
            <a:chOff x="0" y="0"/>
            <a:chExt cx="298450" cy="5145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59529" y="3093541"/>
            <a:ext cx="3216325" cy="401985"/>
            <a:chOff x="0" y="0"/>
            <a:chExt cx="4288433" cy="5359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288433" cy="535980"/>
            </a:xfrm>
            <a:custGeom>
              <a:avLst/>
              <a:gdLst/>
              <a:ahLst/>
              <a:cxnLst/>
              <a:rect r="r" b="b" t="t" l="l"/>
              <a:pathLst>
                <a:path h="535980" w="4288433">
                  <a:moveTo>
                    <a:pt x="0" y="0"/>
                  </a:moveTo>
                  <a:lnTo>
                    <a:pt x="4288433" y="0"/>
                  </a:lnTo>
                  <a:lnTo>
                    <a:pt x="4288433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4288433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Αλεξανδρινή Εποχή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559529" y="3649861"/>
            <a:ext cx="7827912" cy="823317"/>
            <a:chOff x="0" y="0"/>
            <a:chExt cx="10437217" cy="109775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437216" cy="1097757"/>
            </a:xfrm>
            <a:custGeom>
              <a:avLst/>
              <a:gdLst/>
              <a:ahLst/>
              <a:cxnLst/>
              <a:rect r="r" b="b" t="t" l="l"/>
              <a:pathLst>
                <a:path h="1097757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097757"/>
                  </a:lnTo>
                  <a:lnTo>
                    <a:pt x="0" y="1097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10437217" cy="11739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Οι Αλεξανδρινοί φιλόλογοι τον κατέτασσαν σταθερά δίπλα στους μεγάλους ιστορικούς, τον Ηρόδοτο και τον Θουκυδίδη.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405291" y="5551885"/>
            <a:ext cx="900559" cy="28575"/>
            <a:chOff x="0" y="0"/>
            <a:chExt cx="1200745" cy="381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855074" y="5276850"/>
            <a:ext cx="578793" cy="578793"/>
            <a:chOff x="0" y="0"/>
            <a:chExt cx="771723" cy="77172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8032478" y="5373291"/>
            <a:ext cx="223838" cy="385911"/>
            <a:chOff x="0" y="0"/>
            <a:chExt cx="298450" cy="51454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559529" y="5244704"/>
            <a:ext cx="3216325" cy="401985"/>
            <a:chOff x="0" y="0"/>
            <a:chExt cx="4288433" cy="5359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288433" cy="535980"/>
            </a:xfrm>
            <a:custGeom>
              <a:avLst/>
              <a:gdLst/>
              <a:ahLst/>
              <a:cxnLst/>
              <a:rect r="r" b="b" t="t" l="l"/>
              <a:pathLst>
                <a:path h="535980" w="4288433">
                  <a:moveTo>
                    <a:pt x="0" y="0"/>
                  </a:moveTo>
                  <a:lnTo>
                    <a:pt x="4288433" y="0"/>
                  </a:lnTo>
                  <a:lnTo>
                    <a:pt x="4288433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4288433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Ρωμαϊκή Εποχή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559529" y="5801022"/>
            <a:ext cx="7827912" cy="1234976"/>
            <a:chOff x="0" y="0"/>
            <a:chExt cx="10437217" cy="164663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0437216" cy="1646635"/>
            </a:xfrm>
            <a:custGeom>
              <a:avLst/>
              <a:gdLst/>
              <a:ahLst/>
              <a:cxnLst/>
              <a:rect r="r" b="b" t="t" l="l"/>
              <a:pathLst>
                <a:path h="1646635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646635"/>
                  </a:lnTo>
                  <a:lnTo>
                    <a:pt x="0" y="16466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76200"/>
              <a:ext cx="10437217" cy="17228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Τον ξεχώρισαν από τους ιστορικούς του 4ου αι. π.Χ. και τον θαύμασαν για πολλούς λόγους, χαρακτηρίζοντάς τον "αττικήν μέλισσαν" και "αττικήν μούσαν".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8405291" y="8114705"/>
            <a:ext cx="900559" cy="28575"/>
            <a:chOff x="0" y="0"/>
            <a:chExt cx="1200745" cy="381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7855074" y="7839670"/>
            <a:ext cx="578793" cy="578793"/>
            <a:chOff x="0" y="0"/>
            <a:chExt cx="771723" cy="771723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8032478" y="7936111"/>
            <a:ext cx="223838" cy="385911"/>
            <a:chOff x="0" y="0"/>
            <a:chExt cx="298450" cy="514548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9559529" y="7807524"/>
            <a:ext cx="3758059" cy="401985"/>
            <a:chOff x="0" y="0"/>
            <a:chExt cx="5010745" cy="53598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010745" cy="535980"/>
            </a:xfrm>
            <a:custGeom>
              <a:avLst/>
              <a:gdLst/>
              <a:ahLst/>
              <a:cxnLst/>
              <a:rect r="r" b="b" t="t" l="l"/>
              <a:pathLst>
                <a:path h="535980" w="5010745">
                  <a:moveTo>
                    <a:pt x="0" y="0"/>
                  </a:moveTo>
                  <a:lnTo>
                    <a:pt x="5010745" y="0"/>
                  </a:lnTo>
                  <a:lnTo>
                    <a:pt x="5010745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28575"/>
              <a:ext cx="5010745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Αναγέννηση ως Σήμερα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9559529" y="8363842"/>
            <a:ext cx="7827912" cy="823317"/>
            <a:chOff x="0" y="0"/>
            <a:chExt cx="10437217" cy="109775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0437216" cy="1097757"/>
            </a:xfrm>
            <a:custGeom>
              <a:avLst/>
              <a:gdLst/>
              <a:ahLst/>
              <a:cxnLst/>
              <a:rect r="r" b="b" t="t" l="l"/>
              <a:pathLst>
                <a:path h="1097757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097757"/>
                  </a:lnTo>
                  <a:lnTo>
                    <a:pt x="0" y="1097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76200"/>
              <a:ext cx="10437217" cy="11739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Τα δημοφιλέστερα έργα του χρησιμοποιήθηκαν ως διδακτικά βιβλία, αναγνωρίζοντας την παιδαγωγική τους αξία.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2238" y="2948136"/>
            <a:ext cx="15416212" cy="885974"/>
            <a:chOff x="0" y="0"/>
            <a:chExt cx="20554950" cy="11812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554950" cy="1181298"/>
            </a:xfrm>
            <a:custGeom>
              <a:avLst/>
              <a:gdLst/>
              <a:ahLst/>
              <a:cxnLst/>
              <a:rect r="r" b="b" t="t" l="l"/>
              <a:pathLst>
                <a:path h="1181298" w="20554950">
                  <a:moveTo>
                    <a:pt x="0" y="0"/>
                  </a:moveTo>
                  <a:lnTo>
                    <a:pt x="20554950" y="0"/>
                  </a:lnTo>
                  <a:lnTo>
                    <a:pt x="20554950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0554950" cy="1238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Επίδραση του Ξενοφώντα στη Λογοτεχνία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92238" y="4542830"/>
            <a:ext cx="3544044" cy="442912"/>
            <a:chOff x="0" y="0"/>
            <a:chExt cx="4725392" cy="5905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Ιστορική Αφήγηση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92238" y="5269260"/>
            <a:ext cx="4972645" cy="1814512"/>
            <a:chOff x="0" y="0"/>
            <a:chExt cx="6630193" cy="24193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630193" cy="2419350"/>
            </a:xfrm>
            <a:custGeom>
              <a:avLst/>
              <a:gdLst/>
              <a:ahLst/>
              <a:cxnLst/>
              <a:rect r="r" b="b" t="t" l="l"/>
              <a:pathLst>
                <a:path h="2419350" w="6630193">
                  <a:moveTo>
                    <a:pt x="0" y="0"/>
                  </a:moveTo>
                  <a:lnTo>
                    <a:pt x="6630193" y="0"/>
                  </a:lnTo>
                  <a:lnTo>
                    <a:pt x="663019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6630193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 επηρέασε σημαντικά την ανάπτυξη της ιστορικής αφήγησης, συνδυάζοντας την ακρίβεια με τη ζωντάνια της περιγραφής.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666160" y="4542830"/>
            <a:ext cx="3544044" cy="442912"/>
            <a:chOff x="0" y="0"/>
            <a:chExt cx="4725392" cy="5905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Βιογραφικό Είδος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666160" y="5269260"/>
            <a:ext cx="4972645" cy="1814512"/>
            <a:chOff x="0" y="0"/>
            <a:chExt cx="6630193" cy="24193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630193" cy="2419350"/>
            </a:xfrm>
            <a:custGeom>
              <a:avLst/>
              <a:gdLst/>
              <a:ahLst/>
              <a:cxnLst/>
              <a:rect r="r" b="b" t="t" l="l"/>
              <a:pathLst>
                <a:path h="2419350" w="6630193">
                  <a:moveTo>
                    <a:pt x="0" y="0"/>
                  </a:moveTo>
                  <a:lnTo>
                    <a:pt x="6630193" y="0"/>
                  </a:lnTo>
                  <a:lnTo>
                    <a:pt x="663019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6630193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Με τον "Αγησίλαο" και την "Κύρου Παιδεία", συνέβαλε στην εξέλιξη του βιογραφικού είδους και του ιστορικού μυθιστορήματος.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340084" y="4542830"/>
            <a:ext cx="4085779" cy="442912"/>
            <a:chOff x="0" y="0"/>
            <a:chExt cx="5447705" cy="5905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447705" cy="590550"/>
            </a:xfrm>
            <a:custGeom>
              <a:avLst/>
              <a:gdLst/>
              <a:ahLst/>
              <a:cxnLst/>
              <a:rect r="r" b="b" t="t" l="l"/>
              <a:pathLst>
                <a:path h="590550" w="5447705">
                  <a:moveTo>
                    <a:pt x="0" y="0"/>
                  </a:moveTo>
                  <a:lnTo>
                    <a:pt x="5447705" y="0"/>
                  </a:lnTo>
                  <a:lnTo>
                    <a:pt x="5447705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5447705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Φιλοσοφικός Διάλογος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340084" y="5269260"/>
            <a:ext cx="4972645" cy="1360885"/>
            <a:chOff x="0" y="0"/>
            <a:chExt cx="6630193" cy="181451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630193" cy="1814513"/>
            </a:xfrm>
            <a:custGeom>
              <a:avLst/>
              <a:gdLst/>
              <a:ahLst/>
              <a:cxnLst/>
              <a:rect r="r" b="b" t="t" l="l"/>
              <a:pathLst>
                <a:path h="1814513" w="6630193">
                  <a:moveTo>
                    <a:pt x="0" y="0"/>
                  </a:moveTo>
                  <a:lnTo>
                    <a:pt x="6630193" y="0"/>
                  </a:lnTo>
                  <a:lnTo>
                    <a:pt x="6630193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0"/>
              <a:ext cx="6630193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Τα σωκρατικά του έργα επηρέασαν την ανάπτυξη του φιλοσοφικού διαλόγου και της ηθικής φιλοσοφίας.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18288000" cy="3544044"/>
          </a:xfrm>
          <a:custGeom>
            <a:avLst/>
            <a:gdLst/>
            <a:ahLst/>
            <a:cxnLst/>
            <a:rect r="r" b="b" t="t" l="l"/>
            <a:pathLst>
              <a:path h="3544044" w="18288000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t="0" r="-1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2238" y="4659809"/>
            <a:ext cx="9152036" cy="885974"/>
            <a:chOff x="0" y="0"/>
            <a:chExt cx="12202715" cy="11812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202715" cy="1181298"/>
            </a:xfrm>
            <a:custGeom>
              <a:avLst/>
              <a:gdLst/>
              <a:ahLst/>
              <a:cxnLst/>
              <a:rect r="r" b="b" t="t" l="l"/>
              <a:pathLst>
                <a:path h="1181298" w="12202715">
                  <a:moveTo>
                    <a:pt x="0" y="0"/>
                  </a:moveTo>
                  <a:lnTo>
                    <a:pt x="12202715" y="0"/>
                  </a:lnTo>
                  <a:lnTo>
                    <a:pt x="12202715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202715" cy="1238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Γλώσσα του Ξενοφώντα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92238" y="6289922"/>
            <a:ext cx="496044" cy="496044"/>
            <a:chOff x="0" y="0"/>
            <a:chExt cx="661392" cy="6613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71799" y="6289922"/>
            <a:ext cx="3544044" cy="442912"/>
            <a:chOff x="0" y="0"/>
            <a:chExt cx="4725392" cy="5905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Αττική Διάλεκτος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771799" y="6902946"/>
            <a:ext cx="4465885" cy="1814512"/>
            <a:chOff x="0" y="0"/>
            <a:chExt cx="5954513" cy="24193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954513" cy="2419350"/>
            </a:xfrm>
            <a:custGeom>
              <a:avLst/>
              <a:gdLst/>
              <a:ahLst/>
              <a:cxnLst/>
              <a:rect r="r" b="b" t="t" l="l"/>
              <a:pathLst>
                <a:path h="2419350" w="5954513">
                  <a:moveTo>
                    <a:pt x="0" y="0"/>
                  </a:moveTo>
                  <a:lnTo>
                    <a:pt x="5954513" y="0"/>
                  </a:lnTo>
                  <a:lnTo>
                    <a:pt x="595451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5954513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 έγραψε στην αττική διάλεκτο, αλλά η γλώσσα του προετοιμάζει την "αλεξανδρινή κοινή".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521202" y="6289922"/>
            <a:ext cx="496044" cy="496044"/>
            <a:chOff x="0" y="0"/>
            <a:chExt cx="661392" cy="66139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300764" y="6289922"/>
            <a:ext cx="4216152" cy="442912"/>
            <a:chOff x="0" y="0"/>
            <a:chExt cx="5621537" cy="5905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621537" cy="590550"/>
            </a:xfrm>
            <a:custGeom>
              <a:avLst/>
              <a:gdLst/>
              <a:ahLst/>
              <a:cxnLst/>
              <a:rect r="r" b="b" t="t" l="l"/>
              <a:pathLst>
                <a:path h="590550" w="5621537">
                  <a:moveTo>
                    <a:pt x="0" y="0"/>
                  </a:moveTo>
                  <a:lnTo>
                    <a:pt x="5621537" y="0"/>
                  </a:lnTo>
                  <a:lnTo>
                    <a:pt x="5621537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5621537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Απλότητα και Σαφήνεια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300764" y="6902946"/>
            <a:ext cx="4465885" cy="1814512"/>
            <a:chOff x="0" y="0"/>
            <a:chExt cx="5954513" cy="241935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954513" cy="2419350"/>
            </a:xfrm>
            <a:custGeom>
              <a:avLst/>
              <a:gdLst/>
              <a:ahLst/>
              <a:cxnLst/>
              <a:rect r="r" b="b" t="t" l="l"/>
              <a:pathLst>
                <a:path h="2419350" w="5954513">
                  <a:moveTo>
                    <a:pt x="0" y="0"/>
                  </a:moveTo>
                  <a:lnTo>
                    <a:pt x="5954513" y="0"/>
                  </a:lnTo>
                  <a:lnTo>
                    <a:pt x="595451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0"/>
              <a:ext cx="5954513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Το ύφος του χαρακτηρίζεται από απλότητα και σαφήνεια, καθιστώντας τα έργα του προσιτά σε ευρύ κοινό.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050166" y="6289922"/>
            <a:ext cx="496044" cy="496044"/>
            <a:chOff x="0" y="0"/>
            <a:chExt cx="661392" cy="66139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4647" y="0"/>
                  </a:lnTo>
                  <a:cubicBezTo>
                    <a:pt x="636016" y="0"/>
                    <a:pt x="661416" y="25400"/>
                    <a:pt x="661416" y="56769"/>
                  </a:cubicBezTo>
                  <a:lnTo>
                    <a:pt x="661416" y="604647"/>
                  </a:lnTo>
                  <a:cubicBezTo>
                    <a:pt x="661416" y="636016"/>
                    <a:pt x="636016" y="661416"/>
                    <a:pt x="604647" y="661416"/>
                  </a:cubicBezTo>
                  <a:lnTo>
                    <a:pt x="56769" y="661416"/>
                  </a:lnTo>
                  <a:cubicBezTo>
                    <a:pt x="25400" y="661416"/>
                    <a:pt x="0" y="636016"/>
                    <a:pt x="0" y="60464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829729" y="6289922"/>
            <a:ext cx="3544044" cy="442912"/>
            <a:chOff x="0" y="0"/>
            <a:chExt cx="4725392" cy="5905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Λογοτεχνική Αξία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2829729" y="6902946"/>
            <a:ext cx="4465885" cy="2268141"/>
            <a:chOff x="0" y="0"/>
            <a:chExt cx="5954513" cy="302418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954513" cy="3024188"/>
            </a:xfrm>
            <a:custGeom>
              <a:avLst/>
              <a:gdLst/>
              <a:ahLst/>
              <a:cxnLst/>
              <a:rect r="r" b="b" t="t" l="l"/>
              <a:pathLst>
                <a:path h="3024188" w="5954513">
                  <a:moveTo>
                    <a:pt x="0" y="0"/>
                  </a:moveTo>
                  <a:lnTo>
                    <a:pt x="5954513" y="0"/>
                  </a:lnTo>
                  <a:lnTo>
                    <a:pt x="5954513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0"/>
              <a:ext cx="5954513" cy="31194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Η γλώσσα του Ξενοφώντα θεωρήθηκε πρότυπο λογοτεχνικής έκφρασης, εξ ου και οι χαρακτηρισμοί "αττικήν μέλισσαν" και "αττικήν μούσαν".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78694" y="770781"/>
            <a:ext cx="10500569" cy="873919"/>
            <a:chOff x="0" y="0"/>
            <a:chExt cx="14000758" cy="11652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000758" cy="1165225"/>
            </a:xfrm>
            <a:custGeom>
              <a:avLst/>
              <a:gdLst/>
              <a:ahLst/>
              <a:cxnLst/>
              <a:rect r="r" b="b" t="t" l="l"/>
              <a:pathLst>
                <a:path h="1165225" w="14000758">
                  <a:moveTo>
                    <a:pt x="0" y="0"/>
                  </a:moveTo>
                  <a:lnTo>
                    <a:pt x="14000758" y="0"/>
                  </a:lnTo>
                  <a:lnTo>
                    <a:pt x="14000758" y="1165225"/>
                  </a:lnTo>
                  <a:lnTo>
                    <a:pt x="0" y="11652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4000758" cy="12223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875"/>
                </a:lnSpc>
              </a:pPr>
              <a:r>
                <a:rPr lang="en-US" sz="550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Κληρονομιά του Ξενοφώντα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8694" y="2203996"/>
            <a:ext cx="2041326" cy="1611363"/>
            <a:chOff x="0" y="0"/>
            <a:chExt cx="2721768" cy="21484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21737" cy="2148459"/>
            </a:xfrm>
            <a:custGeom>
              <a:avLst/>
              <a:gdLst/>
              <a:ahLst/>
              <a:cxnLst/>
              <a:rect r="r" b="b" t="t" l="l"/>
              <a:pathLst>
                <a:path h="2148459" w="2721737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2665857" y="0"/>
                  </a:lnTo>
                  <a:cubicBezTo>
                    <a:pt x="2696718" y="0"/>
                    <a:pt x="2721737" y="25019"/>
                    <a:pt x="2721737" y="55880"/>
                  </a:cubicBezTo>
                  <a:lnTo>
                    <a:pt x="2721737" y="2092579"/>
                  </a:lnTo>
                  <a:cubicBezTo>
                    <a:pt x="2721737" y="2123440"/>
                    <a:pt x="2696718" y="2148459"/>
                    <a:pt x="2665857" y="2148459"/>
                  </a:cubicBezTo>
                  <a:lnTo>
                    <a:pt x="55880" y="2148459"/>
                  </a:lnTo>
                  <a:cubicBezTo>
                    <a:pt x="25019" y="2148459"/>
                    <a:pt x="0" y="2123440"/>
                    <a:pt x="0" y="209257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58341" y="2729954"/>
            <a:ext cx="202704" cy="559296"/>
            <a:chOff x="0" y="0"/>
            <a:chExt cx="270272" cy="7457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70272" cy="745728"/>
            </a:xfrm>
            <a:custGeom>
              <a:avLst/>
              <a:gdLst/>
              <a:ahLst/>
              <a:cxnLst/>
              <a:rect r="r" b="b" t="t" l="l"/>
              <a:pathLst>
                <a:path h="745728" w="270272">
                  <a:moveTo>
                    <a:pt x="0" y="0"/>
                  </a:moveTo>
                  <a:lnTo>
                    <a:pt x="270272" y="0"/>
                  </a:lnTo>
                  <a:lnTo>
                    <a:pt x="270272" y="745728"/>
                  </a:lnTo>
                  <a:lnTo>
                    <a:pt x="0" y="745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23825"/>
              <a:ext cx="270272" cy="8695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375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299669" y="2483644"/>
            <a:ext cx="3495526" cy="436960"/>
            <a:chOff x="0" y="0"/>
            <a:chExt cx="4660702" cy="58261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660702" cy="582613"/>
            </a:xfrm>
            <a:custGeom>
              <a:avLst/>
              <a:gdLst/>
              <a:ahLst/>
              <a:cxnLst/>
              <a:rect r="r" b="b" t="t" l="l"/>
              <a:pathLst>
                <a:path h="582613" w="4660702">
                  <a:moveTo>
                    <a:pt x="0" y="0"/>
                  </a:moveTo>
                  <a:lnTo>
                    <a:pt x="4660702" y="0"/>
                  </a:lnTo>
                  <a:lnTo>
                    <a:pt x="4660702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660702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Ιστορική Αξία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299669" y="3088332"/>
            <a:ext cx="7666435" cy="447377"/>
            <a:chOff x="0" y="0"/>
            <a:chExt cx="10221913" cy="5965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221913" cy="596503"/>
            </a:xfrm>
            <a:custGeom>
              <a:avLst/>
              <a:gdLst/>
              <a:ahLst/>
              <a:cxnLst/>
              <a:rect r="r" b="b" t="t" l="l"/>
              <a:pathLst>
                <a:path h="596503" w="10221913">
                  <a:moveTo>
                    <a:pt x="0" y="0"/>
                  </a:moveTo>
                  <a:lnTo>
                    <a:pt x="10221913" y="0"/>
                  </a:lnTo>
                  <a:lnTo>
                    <a:pt x="10221913" y="596503"/>
                  </a:lnTo>
                  <a:lnTo>
                    <a:pt x="0" y="5965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0"/>
              <a:ext cx="10221913" cy="6917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Πολύτιμη πηγή για την ελληνική ιστορία του 4ου αιώνα π.Χ.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159770" y="3796307"/>
            <a:ext cx="14009786" cy="19050"/>
            <a:chOff x="0" y="0"/>
            <a:chExt cx="18679715" cy="25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679668" cy="25400"/>
            </a:xfrm>
            <a:custGeom>
              <a:avLst/>
              <a:gdLst/>
              <a:ahLst/>
              <a:cxnLst/>
              <a:rect r="r" b="b" t="t" l="l"/>
              <a:pathLst>
                <a:path h="25400" w="18679668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8666968" y="0"/>
                  </a:lnTo>
                  <a:cubicBezTo>
                    <a:pt x="18673953" y="0"/>
                    <a:pt x="18679668" y="5715"/>
                    <a:pt x="18679668" y="12700"/>
                  </a:cubicBezTo>
                  <a:cubicBezTo>
                    <a:pt x="18679668" y="19685"/>
                    <a:pt x="18673953" y="25400"/>
                    <a:pt x="18666968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978694" y="3955107"/>
            <a:ext cx="4082654" cy="1611362"/>
            <a:chOff x="0" y="0"/>
            <a:chExt cx="5443538" cy="21484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443474" cy="2148459"/>
            </a:xfrm>
            <a:custGeom>
              <a:avLst/>
              <a:gdLst/>
              <a:ahLst/>
              <a:cxnLst/>
              <a:rect r="r" b="b" t="t" l="l"/>
              <a:pathLst>
                <a:path h="2148459" w="5443474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5387594" y="0"/>
                  </a:lnTo>
                  <a:cubicBezTo>
                    <a:pt x="5418455" y="0"/>
                    <a:pt x="5443474" y="25019"/>
                    <a:pt x="5443474" y="55880"/>
                  </a:cubicBezTo>
                  <a:lnTo>
                    <a:pt x="5443474" y="2092579"/>
                  </a:lnTo>
                  <a:cubicBezTo>
                    <a:pt x="5443474" y="2123440"/>
                    <a:pt x="5418455" y="2148459"/>
                    <a:pt x="5387594" y="2148459"/>
                  </a:cubicBezTo>
                  <a:lnTo>
                    <a:pt x="55880" y="2148459"/>
                  </a:lnTo>
                  <a:cubicBezTo>
                    <a:pt x="25019" y="2148459"/>
                    <a:pt x="0" y="2123440"/>
                    <a:pt x="0" y="209257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58341" y="4481066"/>
            <a:ext cx="202704" cy="559296"/>
            <a:chOff x="0" y="0"/>
            <a:chExt cx="270272" cy="74572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70272" cy="745728"/>
            </a:xfrm>
            <a:custGeom>
              <a:avLst/>
              <a:gdLst/>
              <a:ahLst/>
              <a:cxnLst/>
              <a:rect r="r" b="b" t="t" l="l"/>
              <a:pathLst>
                <a:path h="745728" w="270272">
                  <a:moveTo>
                    <a:pt x="0" y="0"/>
                  </a:moveTo>
                  <a:lnTo>
                    <a:pt x="270272" y="0"/>
                  </a:lnTo>
                  <a:lnTo>
                    <a:pt x="270272" y="745728"/>
                  </a:lnTo>
                  <a:lnTo>
                    <a:pt x="0" y="745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23825"/>
              <a:ext cx="270272" cy="8695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375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5340995" y="4234755"/>
            <a:ext cx="4391769" cy="436960"/>
            <a:chOff x="0" y="0"/>
            <a:chExt cx="5855692" cy="58261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855692" cy="582613"/>
            </a:xfrm>
            <a:custGeom>
              <a:avLst/>
              <a:gdLst/>
              <a:ahLst/>
              <a:cxnLst/>
              <a:rect r="r" b="b" t="t" l="l"/>
              <a:pathLst>
                <a:path h="582613" w="5855692">
                  <a:moveTo>
                    <a:pt x="0" y="0"/>
                  </a:moveTo>
                  <a:lnTo>
                    <a:pt x="5855692" y="0"/>
                  </a:lnTo>
                  <a:lnTo>
                    <a:pt x="5855692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5855692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Φιλοσοφική Συνεισφορά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5340995" y="4839444"/>
            <a:ext cx="6225927" cy="447377"/>
            <a:chOff x="0" y="0"/>
            <a:chExt cx="8301237" cy="59650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301237" cy="596503"/>
            </a:xfrm>
            <a:custGeom>
              <a:avLst/>
              <a:gdLst/>
              <a:ahLst/>
              <a:cxnLst/>
              <a:rect r="r" b="b" t="t" l="l"/>
              <a:pathLst>
                <a:path h="596503" w="8301237">
                  <a:moveTo>
                    <a:pt x="0" y="0"/>
                  </a:moveTo>
                  <a:lnTo>
                    <a:pt x="8301237" y="0"/>
                  </a:lnTo>
                  <a:lnTo>
                    <a:pt x="8301237" y="596503"/>
                  </a:lnTo>
                  <a:lnTo>
                    <a:pt x="0" y="5965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0"/>
              <a:ext cx="8301237" cy="6917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Διατήρηση και διάδοση της σωκρατικής σκέψης.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5201096" y="5547420"/>
            <a:ext cx="11968460" cy="19050"/>
            <a:chOff x="0" y="0"/>
            <a:chExt cx="15957947" cy="254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5957931" cy="25400"/>
            </a:xfrm>
            <a:custGeom>
              <a:avLst/>
              <a:gdLst/>
              <a:ahLst/>
              <a:cxnLst/>
              <a:rect r="r" b="b" t="t" l="l"/>
              <a:pathLst>
                <a:path h="25400" w="15957931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5945231" y="0"/>
                  </a:lnTo>
                  <a:cubicBezTo>
                    <a:pt x="15952217" y="0"/>
                    <a:pt x="15957931" y="5715"/>
                    <a:pt x="15957931" y="12700"/>
                  </a:cubicBezTo>
                  <a:cubicBezTo>
                    <a:pt x="15957931" y="19685"/>
                    <a:pt x="15952217" y="25400"/>
                    <a:pt x="15945231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978694" y="5706219"/>
            <a:ext cx="6123980" cy="1611362"/>
            <a:chOff x="0" y="0"/>
            <a:chExt cx="8165307" cy="214848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65212" cy="2148459"/>
            </a:xfrm>
            <a:custGeom>
              <a:avLst/>
              <a:gdLst/>
              <a:ahLst/>
              <a:cxnLst/>
              <a:rect r="r" b="b" t="t" l="l"/>
              <a:pathLst>
                <a:path h="2148459" w="8165212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8109331" y="0"/>
                  </a:lnTo>
                  <a:cubicBezTo>
                    <a:pt x="8140192" y="0"/>
                    <a:pt x="8165212" y="25019"/>
                    <a:pt x="8165212" y="55880"/>
                  </a:cubicBezTo>
                  <a:lnTo>
                    <a:pt x="8165212" y="2092579"/>
                  </a:lnTo>
                  <a:cubicBezTo>
                    <a:pt x="8165212" y="2123440"/>
                    <a:pt x="8140192" y="2148459"/>
                    <a:pt x="8109331" y="2148459"/>
                  </a:cubicBezTo>
                  <a:lnTo>
                    <a:pt x="55880" y="2148459"/>
                  </a:lnTo>
                  <a:cubicBezTo>
                    <a:pt x="25019" y="2148459"/>
                    <a:pt x="0" y="2123440"/>
                    <a:pt x="0" y="209257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258341" y="6232177"/>
            <a:ext cx="202704" cy="559296"/>
            <a:chOff x="0" y="0"/>
            <a:chExt cx="270272" cy="74572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70272" cy="745728"/>
            </a:xfrm>
            <a:custGeom>
              <a:avLst/>
              <a:gdLst/>
              <a:ahLst/>
              <a:cxnLst/>
              <a:rect r="r" b="b" t="t" l="l"/>
              <a:pathLst>
                <a:path h="745728" w="270272">
                  <a:moveTo>
                    <a:pt x="0" y="0"/>
                  </a:moveTo>
                  <a:lnTo>
                    <a:pt x="270272" y="0"/>
                  </a:lnTo>
                  <a:lnTo>
                    <a:pt x="270272" y="745728"/>
                  </a:lnTo>
                  <a:lnTo>
                    <a:pt x="0" y="745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123825"/>
              <a:ext cx="270272" cy="8695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375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7382321" y="5985868"/>
            <a:ext cx="3752404" cy="436960"/>
            <a:chOff x="0" y="0"/>
            <a:chExt cx="5003205" cy="582613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003205" cy="582613"/>
            </a:xfrm>
            <a:custGeom>
              <a:avLst/>
              <a:gdLst/>
              <a:ahLst/>
              <a:cxnLst/>
              <a:rect r="r" b="b" t="t" l="l"/>
              <a:pathLst>
                <a:path h="582613" w="5003205">
                  <a:moveTo>
                    <a:pt x="0" y="0"/>
                  </a:moveTo>
                  <a:lnTo>
                    <a:pt x="5003205" y="0"/>
                  </a:lnTo>
                  <a:lnTo>
                    <a:pt x="5003205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5003205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Λογοτεχνική Επιρροή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7382321" y="6590556"/>
            <a:ext cx="7764959" cy="447378"/>
            <a:chOff x="0" y="0"/>
            <a:chExt cx="10353278" cy="59650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353278" cy="596503"/>
            </a:xfrm>
            <a:custGeom>
              <a:avLst/>
              <a:gdLst/>
              <a:ahLst/>
              <a:cxnLst/>
              <a:rect r="r" b="b" t="t" l="l"/>
              <a:pathLst>
                <a:path h="596503" w="10353278">
                  <a:moveTo>
                    <a:pt x="0" y="0"/>
                  </a:moveTo>
                  <a:lnTo>
                    <a:pt x="10353278" y="0"/>
                  </a:lnTo>
                  <a:lnTo>
                    <a:pt x="10353278" y="596503"/>
                  </a:lnTo>
                  <a:lnTo>
                    <a:pt x="0" y="5965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95250"/>
              <a:ext cx="10353278" cy="6917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Πρότυπο για μεταγενέστερους συγγραφείς σε διάφορα είδη.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7242422" y="7298531"/>
            <a:ext cx="9927134" cy="19050"/>
            <a:chOff x="0" y="0"/>
            <a:chExt cx="13236178" cy="254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3236194" cy="25400"/>
            </a:xfrm>
            <a:custGeom>
              <a:avLst/>
              <a:gdLst/>
              <a:ahLst/>
              <a:cxnLst/>
              <a:rect r="r" b="b" t="t" l="l"/>
              <a:pathLst>
                <a:path h="25400" w="13236194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3223494" y="0"/>
                  </a:lnTo>
                  <a:cubicBezTo>
                    <a:pt x="13230479" y="0"/>
                    <a:pt x="13236194" y="5715"/>
                    <a:pt x="13236194" y="12700"/>
                  </a:cubicBezTo>
                  <a:cubicBezTo>
                    <a:pt x="13236194" y="19685"/>
                    <a:pt x="13230479" y="25400"/>
                    <a:pt x="13223494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978694" y="7457331"/>
            <a:ext cx="8165306" cy="2058740"/>
            <a:chOff x="0" y="0"/>
            <a:chExt cx="10887075" cy="274498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0887075" cy="2744978"/>
            </a:xfrm>
            <a:custGeom>
              <a:avLst/>
              <a:gdLst/>
              <a:ahLst/>
              <a:cxnLst/>
              <a:rect r="r" b="b" t="t" l="l"/>
              <a:pathLst>
                <a:path h="2744978" w="10887075">
                  <a:moveTo>
                    <a:pt x="0" y="55880"/>
                  </a:moveTo>
                  <a:cubicBezTo>
                    <a:pt x="0" y="25019"/>
                    <a:pt x="25019" y="0"/>
                    <a:pt x="55880" y="0"/>
                  </a:cubicBezTo>
                  <a:lnTo>
                    <a:pt x="10831195" y="0"/>
                  </a:lnTo>
                  <a:cubicBezTo>
                    <a:pt x="10862056" y="0"/>
                    <a:pt x="10887075" y="25019"/>
                    <a:pt x="10887075" y="55880"/>
                  </a:cubicBezTo>
                  <a:lnTo>
                    <a:pt x="10887075" y="2689098"/>
                  </a:lnTo>
                  <a:cubicBezTo>
                    <a:pt x="10887075" y="2719959"/>
                    <a:pt x="10862056" y="2744978"/>
                    <a:pt x="10831195" y="2744978"/>
                  </a:cubicBezTo>
                  <a:lnTo>
                    <a:pt x="55880" y="2744978"/>
                  </a:lnTo>
                  <a:cubicBezTo>
                    <a:pt x="25019" y="2744978"/>
                    <a:pt x="0" y="2719959"/>
                    <a:pt x="0" y="2689098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258341" y="8206979"/>
            <a:ext cx="202704" cy="559296"/>
            <a:chOff x="0" y="0"/>
            <a:chExt cx="270272" cy="745728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70272" cy="745728"/>
            </a:xfrm>
            <a:custGeom>
              <a:avLst/>
              <a:gdLst/>
              <a:ahLst/>
              <a:cxnLst/>
              <a:rect r="r" b="b" t="t" l="l"/>
              <a:pathLst>
                <a:path h="745728" w="270272">
                  <a:moveTo>
                    <a:pt x="0" y="0"/>
                  </a:moveTo>
                  <a:lnTo>
                    <a:pt x="270272" y="0"/>
                  </a:lnTo>
                  <a:lnTo>
                    <a:pt x="270272" y="745728"/>
                  </a:lnTo>
                  <a:lnTo>
                    <a:pt x="0" y="745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123825"/>
              <a:ext cx="270272" cy="86955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375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9423648" y="7736979"/>
            <a:ext cx="3975944" cy="436960"/>
            <a:chOff x="0" y="0"/>
            <a:chExt cx="5301258" cy="582613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5301258" cy="582613"/>
            </a:xfrm>
            <a:custGeom>
              <a:avLst/>
              <a:gdLst/>
              <a:ahLst/>
              <a:cxnLst/>
              <a:rect r="r" b="b" t="t" l="l"/>
              <a:pathLst>
                <a:path h="582613" w="5301258">
                  <a:moveTo>
                    <a:pt x="0" y="0"/>
                  </a:moveTo>
                  <a:lnTo>
                    <a:pt x="5301258" y="0"/>
                  </a:lnTo>
                  <a:lnTo>
                    <a:pt x="5301258" y="582613"/>
                  </a:lnTo>
                  <a:lnTo>
                    <a:pt x="0" y="5826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5301258" cy="6207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Εκπαιδευτική Σημασία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9423648" y="8341667"/>
            <a:ext cx="7606010" cy="894755"/>
            <a:chOff x="0" y="0"/>
            <a:chExt cx="10141347" cy="1193007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10141347" cy="1193007"/>
            </a:xfrm>
            <a:custGeom>
              <a:avLst/>
              <a:gdLst/>
              <a:ahLst/>
              <a:cxnLst/>
              <a:rect r="r" b="b" t="t" l="l"/>
              <a:pathLst>
                <a:path h="1193007" w="10141347">
                  <a:moveTo>
                    <a:pt x="0" y="0"/>
                  </a:moveTo>
                  <a:lnTo>
                    <a:pt x="10141347" y="0"/>
                  </a:lnTo>
                  <a:lnTo>
                    <a:pt x="10141347" y="1193007"/>
                  </a:lnTo>
                  <a:lnTo>
                    <a:pt x="0" y="1193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95250"/>
              <a:ext cx="10141347" cy="12882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Τα έργα του παραμένουν σημαντικά εργαλεία μελέτης και διδασκαλίας.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782222" y="940594"/>
            <a:ext cx="9581555" cy="1650504"/>
            <a:chOff x="0" y="0"/>
            <a:chExt cx="12775407" cy="22006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775407" cy="2200672"/>
            </a:xfrm>
            <a:custGeom>
              <a:avLst/>
              <a:gdLst/>
              <a:ahLst/>
              <a:cxnLst/>
              <a:rect r="r" b="b" t="t" l="l"/>
              <a:pathLst>
                <a:path h="2200672" w="12775407">
                  <a:moveTo>
                    <a:pt x="0" y="0"/>
                  </a:moveTo>
                  <a:lnTo>
                    <a:pt x="12775407" y="0"/>
                  </a:lnTo>
                  <a:lnTo>
                    <a:pt x="12775407" y="2200672"/>
                  </a:lnTo>
                  <a:lnTo>
                    <a:pt x="0" y="22006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775407" cy="225782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437"/>
                </a:lnSpc>
              </a:pPr>
              <a:r>
                <a:rPr lang="en-US" sz="5187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Νεότητα και η Εκπαίδευση του Ξενοφώντα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163966" y="2987129"/>
            <a:ext cx="28575" cy="6359129"/>
            <a:chOff x="0" y="0"/>
            <a:chExt cx="38100" cy="847883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100" cy="8478901"/>
            </a:xfrm>
            <a:custGeom>
              <a:avLst/>
              <a:gdLst/>
              <a:ahLst/>
              <a:cxnLst/>
              <a:rect r="r" b="b" t="t" l="l"/>
              <a:pathLst>
                <a:path h="8478901" w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8459851"/>
                  </a:lnTo>
                  <a:cubicBezTo>
                    <a:pt x="38100" y="8470392"/>
                    <a:pt x="29591" y="8478901"/>
                    <a:pt x="19050" y="8478901"/>
                  </a:cubicBezTo>
                  <a:cubicBezTo>
                    <a:pt x="8509" y="8478901"/>
                    <a:pt x="0" y="8470392"/>
                    <a:pt x="0" y="8459851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446740" y="3566964"/>
            <a:ext cx="924222" cy="28575"/>
            <a:chOff x="0" y="0"/>
            <a:chExt cx="1232297" cy="38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32281" cy="38100"/>
            </a:xfrm>
            <a:custGeom>
              <a:avLst/>
              <a:gdLst/>
              <a:ahLst/>
              <a:cxnLst/>
              <a:rect r="r" b="b" t="t" l="l"/>
              <a:pathLst>
                <a:path h="38100" w="1232281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3231" y="0"/>
                  </a:lnTo>
                  <a:cubicBezTo>
                    <a:pt x="1223772" y="0"/>
                    <a:pt x="1232281" y="8509"/>
                    <a:pt x="1232281" y="19050"/>
                  </a:cubicBezTo>
                  <a:cubicBezTo>
                    <a:pt x="1232281" y="29591"/>
                    <a:pt x="1223772" y="38100"/>
                    <a:pt x="1213231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881194" y="3284190"/>
            <a:ext cx="594122" cy="594122"/>
            <a:chOff x="0" y="0"/>
            <a:chExt cx="792163" cy="7921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2226" cy="792226"/>
            </a:xfrm>
            <a:custGeom>
              <a:avLst/>
              <a:gdLst/>
              <a:ahLst/>
              <a:cxnLst/>
              <a:rect r="r" b="b" t="t" l="l"/>
              <a:pathLst>
                <a:path h="792226" w="792226">
                  <a:moveTo>
                    <a:pt x="0" y="52832"/>
                  </a:moveTo>
                  <a:cubicBezTo>
                    <a:pt x="0" y="23622"/>
                    <a:pt x="23622" y="0"/>
                    <a:pt x="52832" y="0"/>
                  </a:cubicBezTo>
                  <a:lnTo>
                    <a:pt x="739394" y="0"/>
                  </a:lnTo>
                  <a:cubicBezTo>
                    <a:pt x="768604" y="0"/>
                    <a:pt x="792226" y="23622"/>
                    <a:pt x="792226" y="52832"/>
                  </a:cubicBezTo>
                  <a:lnTo>
                    <a:pt x="792226" y="739394"/>
                  </a:lnTo>
                  <a:cubicBezTo>
                    <a:pt x="792226" y="768604"/>
                    <a:pt x="768604" y="792226"/>
                    <a:pt x="739394" y="792226"/>
                  </a:cubicBezTo>
                  <a:lnTo>
                    <a:pt x="52832" y="792226"/>
                  </a:lnTo>
                  <a:cubicBezTo>
                    <a:pt x="23622" y="792226"/>
                    <a:pt x="0" y="768477"/>
                    <a:pt x="0" y="739394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063359" y="3383161"/>
            <a:ext cx="229791" cy="396031"/>
            <a:chOff x="0" y="0"/>
            <a:chExt cx="306388" cy="52804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06388" cy="528042"/>
            </a:xfrm>
            <a:custGeom>
              <a:avLst/>
              <a:gdLst/>
              <a:ahLst/>
              <a:cxnLst/>
              <a:rect r="r" b="b" t="t" l="l"/>
              <a:pathLst>
                <a:path h="528042" w="306388">
                  <a:moveTo>
                    <a:pt x="0" y="0"/>
                  </a:moveTo>
                  <a:lnTo>
                    <a:pt x="306388" y="0"/>
                  </a:lnTo>
                  <a:lnTo>
                    <a:pt x="306388" y="528042"/>
                  </a:lnTo>
                  <a:lnTo>
                    <a:pt x="0" y="5280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306388" cy="48994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62"/>
                </a:lnSpc>
              </a:pPr>
              <a:r>
                <a:rPr lang="en-US" sz="30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630519" y="3251150"/>
            <a:ext cx="3789909" cy="412551"/>
            <a:chOff x="0" y="0"/>
            <a:chExt cx="5053212" cy="55006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053212" cy="550068"/>
            </a:xfrm>
            <a:custGeom>
              <a:avLst/>
              <a:gdLst/>
              <a:ahLst/>
              <a:cxnLst/>
              <a:rect r="r" b="b" t="t" l="l"/>
              <a:pathLst>
                <a:path h="550068" w="5053212">
                  <a:moveTo>
                    <a:pt x="0" y="0"/>
                  </a:moveTo>
                  <a:lnTo>
                    <a:pt x="5053212" y="0"/>
                  </a:lnTo>
                  <a:lnTo>
                    <a:pt x="5053212" y="550068"/>
                  </a:lnTo>
                  <a:lnTo>
                    <a:pt x="0" y="5500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5053212" cy="56911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5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Γέννηση και Καταγωγή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630519" y="3822055"/>
            <a:ext cx="7733259" cy="844749"/>
            <a:chOff x="0" y="0"/>
            <a:chExt cx="10311012" cy="112633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311012" cy="1126332"/>
            </a:xfrm>
            <a:custGeom>
              <a:avLst/>
              <a:gdLst/>
              <a:ahLst/>
              <a:cxnLst/>
              <a:rect r="r" b="b" t="t" l="l"/>
              <a:pathLst>
                <a:path h="1126332" w="10311012">
                  <a:moveTo>
                    <a:pt x="0" y="0"/>
                  </a:moveTo>
                  <a:lnTo>
                    <a:pt x="10311012" y="0"/>
                  </a:lnTo>
                  <a:lnTo>
                    <a:pt x="10311012" y="1126332"/>
                  </a:lnTo>
                  <a:lnTo>
                    <a:pt x="0" y="1126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85725"/>
              <a:ext cx="10311012" cy="12120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12"/>
                </a:lnSpc>
              </a:pPr>
              <a:r>
                <a:rPr lang="en-US" sz="2062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 γεννήθηκε μεταξύ 431 και 429 π.Χ. στην Ερχιά της Αττικής, γιος του εύπορου κτηματία Γρύλλου.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446740" y="5774680"/>
            <a:ext cx="924222" cy="28575"/>
            <a:chOff x="0" y="0"/>
            <a:chExt cx="1232297" cy="381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32281" cy="38100"/>
            </a:xfrm>
            <a:custGeom>
              <a:avLst/>
              <a:gdLst/>
              <a:ahLst/>
              <a:cxnLst/>
              <a:rect r="r" b="b" t="t" l="l"/>
              <a:pathLst>
                <a:path h="38100" w="1232281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3231" y="0"/>
                  </a:lnTo>
                  <a:cubicBezTo>
                    <a:pt x="1223772" y="0"/>
                    <a:pt x="1232281" y="8509"/>
                    <a:pt x="1232281" y="19050"/>
                  </a:cubicBezTo>
                  <a:cubicBezTo>
                    <a:pt x="1232281" y="29591"/>
                    <a:pt x="1223772" y="38100"/>
                    <a:pt x="1213231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881194" y="5491906"/>
            <a:ext cx="594122" cy="594122"/>
            <a:chOff x="0" y="0"/>
            <a:chExt cx="792163" cy="79216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92226" cy="792226"/>
            </a:xfrm>
            <a:custGeom>
              <a:avLst/>
              <a:gdLst/>
              <a:ahLst/>
              <a:cxnLst/>
              <a:rect r="r" b="b" t="t" l="l"/>
              <a:pathLst>
                <a:path h="792226" w="792226">
                  <a:moveTo>
                    <a:pt x="0" y="52832"/>
                  </a:moveTo>
                  <a:cubicBezTo>
                    <a:pt x="0" y="23622"/>
                    <a:pt x="23622" y="0"/>
                    <a:pt x="52832" y="0"/>
                  </a:cubicBezTo>
                  <a:lnTo>
                    <a:pt x="739394" y="0"/>
                  </a:lnTo>
                  <a:cubicBezTo>
                    <a:pt x="768604" y="0"/>
                    <a:pt x="792226" y="23622"/>
                    <a:pt x="792226" y="52832"/>
                  </a:cubicBezTo>
                  <a:lnTo>
                    <a:pt x="792226" y="739394"/>
                  </a:lnTo>
                  <a:cubicBezTo>
                    <a:pt x="792226" y="768604"/>
                    <a:pt x="768604" y="792226"/>
                    <a:pt x="739394" y="792226"/>
                  </a:cubicBezTo>
                  <a:lnTo>
                    <a:pt x="52832" y="792226"/>
                  </a:lnTo>
                  <a:cubicBezTo>
                    <a:pt x="23622" y="792226"/>
                    <a:pt x="0" y="768477"/>
                    <a:pt x="0" y="739394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8063359" y="5590877"/>
            <a:ext cx="229791" cy="396031"/>
            <a:chOff x="0" y="0"/>
            <a:chExt cx="306388" cy="52804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06388" cy="528042"/>
            </a:xfrm>
            <a:custGeom>
              <a:avLst/>
              <a:gdLst/>
              <a:ahLst/>
              <a:cxnLst/>
              <a:rect r="r" b="b" t="t" l="l"/>
              <a:pathLst>
                <a:path h="528042" w="306388">
                  <a:moveTo>
                    <a:pt x="0" y="0"/>
                  </a:moveTo>
                  <a:lnTo>
                    <a:pt x="306388" y="0"/>
                  </a:lnTo>
                  <a:lnTo>
                    <a:pt x="306388" y="528042"/>
                  </a:lnTo>
                  <a:lnTo>
                    <a:pt x="0" y="5280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38100"/>
              <a:ext cx="306388" cy="48994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62"/>
                </a:lnSpc>
              </a:pPr>
              <a:r>
                <a:rPr lang="en-US" sz="30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630519" y="5458866"/>
            <a:ext cx="3300710" cy="412551"/>
            <a:chOff x="0" y="0"/>
            <a:chExt cx="4400947" cy="55006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400947" cy="550068"/>
            </a:xfrm>
            <a:custGeom>
              <a:avLst/>
              <a:gdLst/>
              <a:ahLst/>
              <a:cxnLst/>
              <a:rect r="r" b="b" t="t" l="l"/>
              <a:pathLst>
                <a:path h="550068" w="4400947">
                  <a:moveTo>
                    <a:pt x="0" y="0"/>
                  </a:moveTo>
                  <a:lnTo>
                    <a:pt x="4400947" y="0"/>
                  </a:lnTo>
                  <a:lnTo>
                    <a:pt x="4400947" y="550068"/>
                  </a:lnTo>
                  <a:lnTo>
                    <a:pt x="0" y="5500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19050"/>
              <a:ext cx="4400947" cy="56911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5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Μόρφωση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630519" y="6029771"/>
            <a:ext cx="7733259" cy="844749"/>
            <a:chOff x="0" y="0"/>
            <a:chExt cx="10311012" cy="112633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0311012" cy="1126332"/>
            </a:xfrm>
            <a:custGeom>
              <a:avLst/>
              <a:gdLst/>
              <a:ahLst/>
              <a:cxnLst/>
              <a:rect r="r" b="b" t="t" l="l"/>
              <a:pathLst>
                <a:path h="1126332" w="10311012">
                  <a:moveTo>
                    <a:pt x="0" y="0"/>
                  </a:moveTo>
                  <a:lnTo>
                    <a:pt x="10311012" y="0"/>
                  </a:lnTo>
                  <a:lnTo>
                    <a:pt x="10311012" y="1126332"/>
                  </a:lnTo>
                  <a:lnTo>
                    <a:pt x="0" y="1126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85725"/>
              <a:ext cx="10311012" cy="12120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12"/>
                </a:lnSpc>
              </a:pPr>
              <a:r>
                <a:rPr lang="en-US" sz="2062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Έλαβε εξαιρετική εκπαίδευση, αναπτύσσοντας αγάπη για τα άλογα και τη διαχείριση αγροκτημάτων.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8446740" y="7982396"/>
            <a:ext cx="924222" cy="28575"/>
            <a:chOff x="0" y="0"/>
            <a:chExt cx="1232297" cy="381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232281" cy="38100"/>
            </a:xfrm>
            <a:custGeom>
              <a:avLst/>
              <a:gdLst/>
              <a:ahLst/>
              <a:cxnLst/>
              <a:rect r="r" b="b" t="t" l="l"/>
              <a:pathLst>
                <a:path h="38100" w="1232281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3231" y="0"/>
                  </a:lnTo>
                  <a:cubicBezTo>
                    <a:pt x="1223772" y="0"/>
                    <a:pt x="1232281" y="8509"/>
                    <a:pt x="1232281" y="19050"/>
                  </a:cubicBezTo>
                  <a:cubicBezTo>
                    <a:pt x="1232281" y="29591"/>
                    <a:pt x="1223772" y="38100"/>
                    <a:pt x="1213231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7881194" y="7699622"/>
            <a:ext cx="594122" cy="594122"/>
            <a:chOff x="0" y="0"/>
            <a:chExt cx="792163" cy="792163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792226" cy="792226"/>
            </a:xfrm>
            <a:custGeom>
              <a:avLst/>
              <a:gdLst/>
              <a:ahLst/>
              <a:cxnLst/>
              <a:rect r="r" b="b" t="t" l="l"/>
              <a:pathLst>
                <a:path h="792226" w="792226">
                  <a:moveTo>
                    <a:pt x="0" y="52832"/>
                  </a:moveTo>
                  <a:cubicBezTo>
                    <a:pt x="0" y="23622"/>
                    <a:pt x="23622" y="0"/>
                    <a:pt x="52832" y="0"/>
                  </a:cubicBezTo>
                  <a:lnTo>
                    <a:pt x="739394" y="0"/>
                  </a:lnTo>
                  <a:cubicBezTo>
                    <a:pt x="768604" y="0"/>
                    <a:pt x="792226" y="23622"/>
                    <a:pt x="792226" y="52832"/>
                  </a:cubicBezTo>
                  <a:lnTo>
                    <a:pt x="792226" y="739394"/>
                  </a:lnTo>
                  <a:cubicBezTo>
                    <a:pt x="792226" y="768604"/>
                    <a:pt x="768604" y="792226"/>
                    <a:pt x="739394" y="792226"/>
                  </a:cubicBezTo>
                  <a:lnTo>
                    <a:pt x="52832" y="792226"/>
                  </a:lnTo>
                  <a:cubicBezTo>
                    <a:pt x="23622" y="792226"/>
                    <a:pt x="0" y="768477"/>
                    <a:pt x="0" y="739394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8063359" y="7798594"/>
            <a:ext cx="229791" cy="396031"/>
            <a:chOff x="0" y="0"/>
            <a:chExt cx="306388" cy="528042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06388" cy="528042"/>
            </a:xfrm>
            <a:custGeom>
              <a:avLst/>
              <a:gdLst/>
              <a:ahLst/>
              <a:cxnLst/>
              <a:rect r="r" b="b" t="t" l="l"/>
              <a:pathLst>
                <a:path h="528042" w="306388">
                  <a:moveTo>
                    <a:pt x="0" y="0"/>
                  </a:moveTo>
                  <a:lnTo>
                    <a:pt x="306388" y="0"/>
                  </a:lnTo>
                  <a:lnTo>
                    <a:pt x="306388" y="528042"/>
                  </a:lnTo>
                  <a:lnTo>
                    <a:pt x="0" y="5280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38100"/>
              <a:ext cx="306388" cy="48994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62"/>
                </a:lnSpc>
              </a:pPr>
              <a:r>
                <a:rPr lang="en-US" sz="30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9630519" y="7666584"/>
            <a:ext cx="4071789" cy="412551"/>
            <a:chOff x="0" y="0"/>
            <a:chExt cx="5429052" cy="550068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429052" cy="550068"/>
            </a:xfrm>
            <a:custGeom>
              <a:avLst/>
              <a:gdLst/>
              <a:ahLst/>
              <a:cxnLst/>
              <a:rect r="r" b="b" t="t" l="l"/>
              <a:pathLst>
                <a:path h="550068" w="5429052">
                  <a:moveTo>
                    <a:pt x="0" y="0"/>
                  </a:moveTo>
                  <a:lnTo>
                    <a:pt x="5429052" y="0"/>
                  </a:lnTo>
                  <a:lnTo>
                    <a:pt x="5429052" y="550068"/>
                  </a:lnTo>
                  <a:lnTo>
                    <a:pt x="0" y="5500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19050"/>
              <a:ext cx="5429052" cy="56911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56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Μαθητεία στον Σωκράτη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9630519" y="8237487"/>
            <a:ext cx="7733259" cy="844749"/>
            <a:chOff x="0" y="0"/>
            <a:chExt cx="10311012" cy="1126332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0311012" cy="1126332"/>
            </a:xfrm>
            <a:custGeom>
              <a:avLst/>
              <a:gdLst/>
              <a:ahLst/>
              <a:cxnLst/>
              <a:rect r="r" b="b" t="t" l="l"/>
              <a:pathLst>
                <a:path h="1126332" w="10311012">
                  <a:moveTo>
                    <a:pt x="0" y="0"/>
                  </a:moveTo>
                  <a:lnTo>
                    <a:pt x="10311012" y="0"/>
                  </a:lnTo>
                  <a:lnTo>
                    <a:pt x="10311012" y="1126332"/>
                  </a:lnTo>
                  <a:lnTo>
                    <a:pt x="0" y="1126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85725"/>
              <a:ext cx="10311012" cy="12120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12"/>
                </a:lnSpc>
              </a:pPr>
              <a:r>
                <a:rPr lang="en-US" sz="2062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Υπήρξε μαθητής του φιλοσόφου Σωκράτη, γεγονός που επηρέασε βαθιά τη σκέψη και το έργο του.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98178" y="945654"/>
            <a:ext cx="9633645" cy="1603772"/>
            <a:chOff x="0" y="0"/>
            <a:chExt cx="12844860" cy="21383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844860" cy="2138363"/>
            </a:xfrm>
            <a:custGeom>
              <a:avLst/>
              <a:gdLst/>
              <a:ahLst/>
              <a:cxnLst/>
              <a:rect r="r" b="b" t="t" l="l"/>
              <a:pathLst>
                <a:path h="2138363" w="12844860">
                  <a:moveTo>
                    <a:pt x="0" y="0"/>
                  </a:moveTo>
                  <a:lnTo>
                    <a:pt x="12844860" y="0"/>
                  </a:lnTo>
                  <a:lnTo>
                    <a:pt x="12844860" y="2138363"/>
                  </a:lnTo>
                  <a:lnTo>
                    <a:pt x="0" y="21383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2844860" cy="219551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312"/>
                </a:lnSpc>
              </a:pPr>
              <a:r>
                <a:rPr lang="en-US" sz="4999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Στρατιωτική Σταδιοδρομία του Ξενοφώντα</a:t>
              </a:r>
            </a:p>
          </p:txBody>
        </p:sp>
      </p:grpSp>
      <p:sp>
        <p:nvSpPr>
          <p:cNvPr name="Freeform 9" id="9" descr="preencoded.png"/>
          <p:cNvSpPr/>
          <p:nvPr/>
        </p:nvSpPr>
        <p:spPr>
          <a:xfrm flipH="false" flipV="false" rot="0">
            <a:off x="898178" y="2934295"/>
            <a:ext cx="1283196" cy="2053232"/>
          </a:xfrm>
          <a:custGeom>
            <a:avLst/>
            <a:gdLst/>
            <a:ahLst/>
            <a:cxnLst/>
            <a:rect r="r" b="b" t="t" l="l"/>
            <a:pathLst>
              <a:path h="2053232" w="1283196">
                <a:moveTo>
                  <a:pt x="0" y="0"/>
                </a:moveTo>
                <a:lnTo>
                  <a:pt x="1283196" y="0"/>
                </a:lnTo>
                <a:lnTo>
                  <a:pt x="1283196" y="2053232"/>
                </a:lnTo>
                <a:lnTo>
                  <a:pt x="0" y="2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" t="0" r="-2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566244" y="3190875"/>
            <a:ext cx="3600004" cy="401091"/>
            <a:chOff x="0" y="0"/>
            <a:chExt cx="4800005" cy="53478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800005" cy="534788"/>
            </a:xfrm>
            <a:custGeom>
              <a:avLst/>
              <a:gdLst/>
              <a:ahLst/>
              <a:cxnLst/>
              <a:rect r="r" b="b" t="t" l="l"/>
              <a:pathLst>
                <a:path h="534788" w="4800005">
                  <a:moveTo>
                    <a:pt x="0" y="0"/>
                  </a:moveTo>
                  <a:lnTo>
                    <a:pt x="4800005" y="0"/>
                  </a:lnTo>
                  <a:lnTo>
                    <a:pt x="4800005" y="534788"/>
                  </a:lnTo>
                  <a:lnTo>
                    <a:pt x="0" y="5347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4800005" cy="5633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Υπηρεσία στους Ιππείς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566244" y="3745855"/>
            <a:ext cx="7965579" cy="821531"/>
            <a:chOff x="0" y="0"/>
            <a:chExt cx="10620772" cy="10953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620772" cy="1095375"/>
            </a:xfrm>
            <a:custGeom>
              <a:avLst/>
              <a:gdLst/>
              <a:ahLst/>
              <a:cxnLst/>
              <a:rect r="r" b="b" t="t" l="l"/>
              <a:pathLst>
                <a:path h="1095375" w="10620772">
                  <a:moveTo>
                    <a:pt x="0" y="0"/>
                  </a:moveTo>
                  <a:lnTo>
                    <a:pt x="10620772" y="0"/>
                  </a:lnTo>
                  <a:lnTo>
                    <a:pt x="10620772" y="1095375"/>
                  </a:lnTo>
                  <a:lnTo>
                    <a:pt x="0" y="10953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76200"/>
              <a:ext cx="10620772" cy="11715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Υπηρέτησε στο σώμα των ιππέων, μαζί με άλλους εύπορους νέους της εποχής του.</a:t>
              </a:r>
            </a:p>
          </p:txBody>
        </p:sp>
      </p:grpSp>
      <p:sp>
        <p:nvSpPr>
          <p:cNvPr name="Freeform 16" id="16" descr="preencoded.png"/>
          <p:cNvSpPr/>
          <p:nvPr/>
        </p:nvSpPr>
        <p:spPr>
          <a:xfrm flipH="false" flipV="false" rot="0">
            <a:off x="898178" y="4987529"/>
            <a:ext cx="1283196" cy="2053233"/>
          </a:xfrm>
          <a:custGeom>
            <a:avLst/>
            <a:gdLst/>
            <a:ahLst/>
            <a:cxnLst/>
            <a:rect r="r" b="b" t="t" l="l"/>
            <a:pathLst>
              <a:path h="2053233" w="1283196">
                <a:moveTo>
                  <a:pt x="0" y="0"/>
                </a:moveTo>
                <a:lnTo>
                  <a:pt x="1283196" y="0"/>
                </a:lnTo>
                <a:lnTo>
                  <a:pt x="1283196" y="2053232"/>
                </a:lnTo>
                <a:lnTo>
                  <a:pt x="0" y="2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" t="0" r="-2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566244" y="5244108"/>
            <a:ext cx="6258074" cy="401091"/>
            <a:chOff x="0" y="0"/>
            <a:chExt cx="8344098" cy="53478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344098" cy="534788"/>
            </a:xfrm>
            <a:custGeom>
              <a:avLst/>
              <a:gdLst/>
              <a:ahLst/>
              <a:cxnLst/>
              <a:rect r="r" b="b" t="t" l="l"/>
              <a:pathLst>
                <a:path h="534788" w="8344098">
                  <a:moveTo>
                    <a:pt x="0" y="0"/>
                  </a:moveTo>
                  <a:lnTo>
                    <a:pt x="8344098" y="0"/>
                  </a:lnTo>
                  <a:lnTo>
                    <a:pt x="8344098" y="534788"/>
                  </a:lnTo>
                  <a:lnTo>
                    <a:pt x="0" y="5347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8344098" cy="5633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Συμμετοχή στην Εκστρατεία του Κύρου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566244" y="5799087"/>
            <a:ext cx="7965579" cy="821531"/>
            <a:chOff x="0" y="0"/>
            <a:chExt cx="10620772" cy="10953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620772" cy="1095375"/>
            </a:xfrm>
            <a:custGeom>
              <a:avLst/>
              <a:gdLst/>
              <a:ahLst/>
              <a:cxnLst/>
              <a:rect r="r" b="b" t="t" l="l"/>
              <a:pathLst>
                <a:path h="1095375" w="10620772">
                  <a:moveTo>
                    <a:pt x="0" y="0"/>
                  </a:moveTo>
                  <a:lnTo>
                    <a:pt x="10620772" y="0"/>
                  </a:lnTo>
                  <a:lnTo>
                    <a:pt x="10620772" y="1095375"/>
                  </a:lnTo>
                  <a:lnTo>
                    <a:pt x="0" y="10953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76200"/>
              <a:ext cx="10620772" cy="11715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Συμμετείχε ως μισθοφόρος στο στράτευμα 10.000 μισθοφόρων του Κύρου κατά του αδελφού του, Αρταξέρξη Β΄.</a:t>
              </a:r>
            </a:p>
          </p:txBody>
        </p:sp>
      </p:grpSp>
      <p:sp>
        <p:nvSpPr>
          <p:cNvPr name="Freeform 23" id="23" descr="preencoded.png"/>
          <p:cNvSpPr/>
          <p:nvPr/>
        </p:nvSpPr>
        <p:spPr>
          <a:xfrm flipH="false" flipV="false" rot="0">
            <a:off x="898178" y="7040761"/>
            <a:ext cx="1283196" cy="2300436"/>
          </a:xfrm>
          <a:custGeom>
            <a:avLst/>
            <a:gdLst/>
            <a:ahLst/>
            <a:cxnLst/>
            <a:rect r="r" b="b" t="t" l="l"/>
            <a:pathLst>
              <a:path h="2300436" w="1283196">
                <a:moveTo>
                  <a:pt x="0" y="0"/>
                </a:moveTo>
                <a:lnTo>
                  <a:pt x="1283196" y="0"/>
                </a:lnTo>
                <a:lnTo>
                  <a:pt x="1283196" y="2300437"/>
                </a:lnTo>
                <a:lnTo>
                  <a:pt x="0" y="230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" t="0" r="-4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2566244" y="7297341"/>
            <a:ext cx="3222873" cy="401091"/>
            <a:chOff x="0" y="0"/>
            <a:chExt cx="4297163" cy="53478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297163" cy="534788"/>
            </a:xfrm>
            <a:custGeom>
              <a:avLst/>
              <a:gdLst/>
              <a:ahLst/>
              <a:cxnLst/>
              <a:rect r="r" b="b" t="t" l="l"/>
              <a:pathLst>
                <a:path h="534788" w="4297163">
                  <a:moveTo>
                    <a:pt x="0" y="0"/>
                  </a:moveTo>
                  <a:lnTo>
                    <a:pt x="4297163" y="0"/>
                  </a:lnTo>
                  <a:lnTo>
                    <a:pt x="4297163" y="534788"/>
                  </a:lnTo>
                  <a:lnTo>
                    <a:pt x="0" y="5347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4297163" cy="5633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Ηγεσία των Μυρίων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566244" y="7852321"/>
            <a:ext cx="7965579" cy="1232296"/>
            <a:chOff x="0" y="0"/>
            <a:chExt cx="10620772" cy="164306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620772" cy="1643062"/>
            </a:xfrm>
            <a:custGeom>
              <a:avLst/>
              <a:gdLst/>
              <a:ahLst/>
              <a:cxnLst/>
              <a:rect r="r" b="b" t="t" l="l"/>
              <a:pathLst>
                <a:path h="1643062" w="10620772">
                  <a:moveTo>
                    <a:pt x="0" y="0"/>
                  </a:moveTo>
                  <a:lnTo>
                    <a:pt x="10620772" y="0"/>
                  </a:lnTo>
                  <a:lnTo>
                    <a:pt x="10620772" y="1643062"/>
                  </a:lnTo>
                  <a:lnTo>
                    <a:pt x="0" y="16430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76200"/>
              <a:ext cx="10620772" cy="171926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Μετά τη μάχη στα Κούναξα και το θάνατο του Κύρου (401 π.Χ.), οδήγησε τους Έλληνες μισθοφόρους από τα βάθη της Ασίας στην πατρίδα τους.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1138078" y="0"/>
            <a:ext cx="7149922" cy="6014145"/>
          </a:xfrm>
          <a:custGeom>
            <a:avLst/>
            <a:gdLst/>
            <a:ahLst/>
            <a:cxnLst/>
            <a:rect r="r" b="b" t="t" l="l"/>
            <a:pathLst>
              <a:path h="6014145" w="7149922">
                <a:moveTo>
                  <a:pt x="0" y="0"/>
                </a:moveTo>
                <a:lnTo>
                  <a:pt x="7149922" y="0"/>
                </a:lnTo>
                <a:lnTo>
                  <a:pt x="7149922" y="6014145"/>
                </a:lnTo>
                <a:lnTo>
                  <a:pt x="0" y="6014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241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354189" y="3960911"/>
            <a:ext cx="3559897" cy="6356958"/>
          </a:xfrm>
          <a:custGeom>
            <a:avLst/>
            <a:gdLst/>
            <a:ahLst/>
            <a:cxnLst/>
            <a:rect r="r" b="b" t="t" l="l"/>
            <a:pathLst>
              <a:path h="6356958" w="3559897">
                <a:moveTo>
                  <a:pt x="0" y="0"/>
                </a:moveTo>
                <a:lnTo>
                  <a:pt x="3559897" y="0"/>
                </a:lnTo>
                <a:lnTo>
                  <a:pt x="35598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914086" y="3960911"/>
            <a:ext cx="3373914" cy="6326089"/>
          </a:xfrm>
          <a:custGeom>
            <a:avLst/>
            <a:gdLst/>
            <a:ahLst/>
            <a:cxnLst/>
            <a:rect r="r" b="b" t="t" l="l"/>
            <a:pathLst>
              <a:path h="6326089" w="3373914">
                <a:moveTo>
                  <a:pt x="0" y="0"/>
                </a:moveTo>
                <a:lnTo>
                  <a:pt x="3373914" y="0"/>
                </a:lnTo>
                <a:lnTo>
                  <a:pt x="3373914" y="6326089"/>
                </a:lnTo>
                <a:lnTo>
                  <a:pt x="0" y="6326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138078" y="3930042"/>
            <a:ext cx="3776008" cy="6356958"/>
          </a:xfrm>
          <a:custGeom>
            <a:avLst/>
            <a:gdLst/>
            <a:ahLst/>
            <a:cxnLst/>
            <a:rect r="r" b="b" t="t" l="l"/>
            <a:pathLst>
              <a:path h="6356958" w="3776008">
                <a:moveTo>
                  <a:pt x="0" y="0"/>
                </a:moveTo>
                <a:lnTo>
                  <a:pt x="3776008" y="0"/>
                </a:lnTo>
                <a:lnTo>
                  <a:pt x="377600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035" r="0" b="-3035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92238" y="913954"/>
            <a:ext cx="9445526" cy="1771947"/>
            <a:chOff x="0" y="0"/>
            <a:chExt cx="12594035" cy="23625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94035" cy="2362597"/>
            </a:xfrm>
            <a:custGeom>
              <a:avLst/>
              <a:gdLst/>
              <a:ahLst/>
              <a:cxnLst/>
              <a:rect r="r" b="b" t="t" l="l"/>
              <a:pathLst>
                <a:path h="2362597" w="12594035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 Ξενοφών στη Σπάρτη και την Εξορία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92238" y="3111104"/>
            <a:ext cx="4581079" cy="3891111"/>
            <a:chOff x="0" y="0"/>
            <a:chExt cx="6108105" cy="51881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108192" cy="5188204"/>
            </a:xfrm>
            <a:custGeom>
              <a:avLst/>
              <a:gdLst/>
              <a:ahLst/>
              <a:cxnLst/>
              <a:rect r="r" b="b" t="t" l="l"/>
              <a:pathLst>
                <a:path h="5188204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5131435"/>
                  </a:lnTo>
                  <a:cubicBezTo>
                    <a:pt x="6108192" y="5162804"/>
                    <a:pt x="6082792" y="5188204"/>
                    <a:pt x="6051423" y="5188204"/>
                  </a:cubicBezTo>
                  <a:lnTo>
                    <a:pt x="56769" y="5188204"/>
                  </a:lnTo>
                  <a:cubicBezTo>
                    <a:pt x="25400" y="5188204"/>
                    <a:pt x="0" y="5162804"/>
                    <a:pt x="0" y="5131435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75755" y="3394621"/>
            <a:ext cx="4014044" cy="885825"/>
            <a:chOff x="0" y="0"/>
            <a:chExt cx="5352058" cy="1181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52058" cy="1181100"/>
            </a:xfrm>
            <a:custGeom>
              <a:avLst/>
              <a:gdLst/>
              <a:ahLst/>
              <a:cxnLst/>
              <a:rect r="r" b="b" t="t" l="l"/>
              <a:pathLst>
                <a:path h="1181100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5352058" cy="12192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Συνάντηση με τον Αγησίλαο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5755" y="4450556"/>
            <a:ext cx="4014044" cy="2268141"/>
            <a:chOff x="0" y="0"/>
            <a:chExt cx="5352058" cy="30241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352058" cy="3024188"/>
            </a:xfrm>
            <a:custGeom>
              <a:avLst/>
              <a:gdLst/>
              <a:ahLst/>
              <a:cxnLst/>
              <a:rect r="r" b="b" t="t" l="l"/>
              <a:pathLst>
                <a:path h="3024188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5352058" cy="31194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Εντυπωσιάστηκε από την προσωπικότητα του Σπαρτιάτη βασιλιά Αγησιλάου και τον ακολούθησε στη μάχη της Κορωνείας (394 π.Χ.).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5856834" y="3111104"/>
            <a:ext cx="4581079" cy="3891111"/>
            <a:chOff x="0" y="0"/>
            <a:chExt cx="6108105" cy="518814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108192" cy="5188204"/>
            </a:xfrm>
            <a:custGeom>
              <a:avLst/>
              <a:gdLst/>
              <a:ahLst/>
              <a:cxnLst/>
              <a:rect r="r" b="b" t="t" l="l"/>
              <a:pathLst>
                <a:path h="5188204" w="610819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6051423" y="0"/>
                  </a:lnTo>
                  <a:cubicBezTo>
                    <a:pt x="6082792" y="0"/>
                    <a:pt x="6108192" y="25400"/>
                    <a:pt x="6108192" y="56769"/>
                  </a:cubicBezTo>
                  <a:lnTo>
                    <a:pt x="6108192" y="5131435"/>
                  </a:lnTo>
                  <a:cubicBezTo>
                    <a:pt x="6108192" y="5162804"/>
                    <a:pt x="6082792" y="5188204"/>
                    <a:pt x="6051423" y="5188204"/>
                  </a:cubicBezTo>
                  <a:lnTo>
                    <a:pt x="56769" y="5188204"/>
                  </a:lnTo>
                  <a:cubicBezTo>
                    <a:pt x="25400" y="5188204"/>
                    <a:pt x="0" y="5162804"/>
                    <a:pt x="0" y="5131435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140351" y="3394621"/>
            <a:ext cx="3838575" cy="442912"/>
            <a:chOff x="0" y="0"/>
            <a:chExt cx="5118100" cy="5905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118100" cy="590550"/>
            </a:xfrm>
            <a:custGeom>
              <a:avLst/>
              <a:gdLst/>
              <a:ahLst/>
              <a:cxnLst/>
              <a:rect r="r" b="b" t="t" l="l"/>
              <a:pathLst>
                <a:path h="590550" w="5118100">
                  <a:moveTo>
                    <a:pt x="0" y="0"/>
                  </a:moveTo>
                  <a:lnTo>
                    <a:pt x="5118100" y="0"/>
                  </a:lnTo>
                  <a:lnTo>
                    <a:pt x="5118100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5118100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Εξορία από την Αθήνα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140351" y="4007644"/>
            <a:ext cx="4014044" cy="1360885"/>
            <a:chOff x="0" y="0"/>
            <a:chExt cx="5352058" cy="181451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352058" cy="1814513"/>
            </a:xfrm>
            <a:custGeom>
              <a:avLst/>
              <a:gdLst/>
              <a:ahLst/>
              <a:cxnLst/>
              <a:rect r="r" b="b" t="t" l="l"/>
              <a:pathLst>
                <a:path h="1814513" w="5352058">
                  <a:moveTo>
                    <a:pt x="0" y="0"/>
                  </a:moveTo>
                  <a:lnTo>
                    <a:pt x="5352058" y="0"/>
                  </a:lnTo>
                  <a:lnTo>
                    <a:pt x="53520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0"/>
              <a:ext cx="5352058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Μετά τη νίκη της Σπάρτης, εξορίστηκε από την Αθήνα το 394 π.Χ.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92238" y="7285732"/>
            <a:ext cx="9445526" cy="2087315"/>
            <a:chOff x="0" y="0"/>
            <a:chExt cx="12594035" cy="278308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594082" cy="2783078"/>
            </a:xfrm>
            <a:custGeom>
              <a:avLst/>
              <a:gdLst/>
              <a:ahLst/>
              <a:cxnLst/>
              <a:rect r="r" b="b" t="t" l="l"/>
              <a:pathLst>
                <a:path h="2783078" w="12594082">
                  <a:moveTo>
                    <a:pt x="0" y="56769"/>
                  </a:moveTo>
                  <a:cubicBezTo>
                    <a:pt x="0" y="25400"/>
                    <a:pt x="25400" y="0"/>
                    <a:pt x="56769" y="0"/>
                  </a:cubicBezTo>
                  <a:lnTo>
                    <a:pt x="12537313" y="0"/>
                  </a:lnTo>
                  <a:cubicBezTo>
                    <a:pt x="12568682" y="0"/>
                    <a:pt x="12594082" y="25400"/>
                    <a:pt x="12594082" y="56769"/>
                  </a:cubicBezTo>
                  <a:lnTo>
                    <a:pt x="12594082" y="2726309"/>
                  </a:lnTo>
                  <a:cubicBezTo>
                    <a:pt x="12594082" y="2757678"/>
                    <a:pt x="12568682" y="2783078"/>
                    <a:pt x="12537313" y="2783078"/>
                  </a:cubicBezTo>
                  <a:lnTo>
                    <a:pt x="56769" y="2783078"/>
                  </a:lnTo>
                  <a:cubicBezTo>
                    <a:pt x="25400" y="2783078"/>
                    <a:pt x="0" y="2757678"/>
                    <a:pt x="0" y="2726309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75755" y="7569250"/>
            <a:ext cx="3820417" cy="442912"/>
            <a:chOff x="0" y="0"/>
            <a:chExt cx="5093890" cy="5905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093890" cy="590550"/>
            </a:xfrm>
            <a:custGeom>
              <a:avLst/>
              <a:gdLst/>
              <a:ahLst/>
              <a:cxnLst/>
              <a:rect r="r" b="b" t="t" l="l"/>
              <a:pathLst>
                <a:path h="590550" w="5093890">
                  <a:moveTo>
                    <a:pt x="0" y="0"/>
                  </a:moveTo>
                  <a:lnTo>
                    <a:pt x="5093890" y="0"/>
                  </a:lnTo>
                  <a:lnTo>
                    <a:pt x="5093890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5093890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Ζωή στον Σκιλλούντα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275755" y="8182272"/>
            <a:ext cx="8878491" cy="907256"/>
            <a:chOff x="0" y="0"/>
            <a:chExt cx="11837988" cy="12096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837988" cy="1209675"/>
            </a:xfrm>
            <a:custGeom>
              <a:avLst/>
              <a:gdLst/>
              <a:ahLst/>
              <a:cxnLst/>
              <a:rect r="r" b="b" t="t" l="l"/>
              <a:pathLst>
                <a:path h="1209675" w="11837988">
                  <a:moveTo>
                    <a:pt x="0" y="0"/>
                  </a:moveTo>
                  <a:lnTo>
                    <a:pt x="11837988" y="0"/>
                  </a:lnTo>
                  <a:lnTo>
                    <a:pt x="11837988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0"/>
              <a:ext cx="11837988" cy="130492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Έζησε για είκοσι χρόνια στον Σκιλλούντα, κοντά στην Ολυμπία, σε κτήμα που του παραχώρησαν οι Σπαρτιάτες.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28700" y="734274"/>
            <a:ext cx="13958556" cy="1607939"/>
            <a:chOff x="0" y="0"/>
            <a:chExt cx="18611408" cy="21439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611408" cy="2143918"/>
            </a:xfrm>
            <a:custGeom>
              <a:avLst/>
              <a:gdLst/>
              <a:ahLst/>
              <a:cxnLst/>
              <a:rect r="r" b="b" t="t" l="l"/>
              <a:pathLst>
                <a:path h="2143918" w="18611408">
                  <a:moveTo>
                    <a:pt x="0" y="0"/>
                  </a:moveTo>
                  <a:lnTo>
                    <a:pt x="18611408" y="0"/>
                  </a:lnTo>
                  <a:lnTo>
                    <a:pt x="18611408" y="2143918"/>
                  </a:lnTo>
                  <a:lnTo>
                    <a:pt x="0" y="21439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8611408" cy="220106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312"/>
                </a:lnSpc>
              </a:pPr>
              <a:r>
                <a:rPr lang="en-US" sz="50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Επιστροφή του Ξενοφώντα στην Αθήνα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2480964"/>
            <a:ext cx="47625" cy="6607969"/>
            <a:chOff x="0" y="0"/>
            <a:chExt cx="63500" cy="881062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" cy="8810625"/>
            </a:xfrm>
            <a:custGeom>
              <a:avLst/>
              <a:gdLst/>
              <a:ahLst/>
              <a:cxnLst/>
              <a:rect r="r" b="b" t="t" l="l"/>
              <a:pathLst>
                <a:path h="8810625" w="63500">
                  <a:moveTo>
                    <a:pt x="0" y="19050"/>
                  </a:moveTo>
                  <a:cubicBezTo>
                    <a:pt x="0" y="8509"/>
                    <a:pt x="14182" y="0"/>
                    <a:pt x="31750" y="0"/>
                  </a:cubicBezTo>
                  <a:cubicBezTo>
                    <a:pt x="49318" y="0"/>
                    <a:pt x="63500" y="8509"/>
                    <a:pt x="63500" y="19050"/>
                  </a:cubicBezTo>
                  <a:lnTo>
                    <a:pt x="63500" y="8791575"/>
                  </a:lnTo>
                  <a:cubicBezTo>
                    <a:pt x="63500" y="8802116"/>
                    <a:pt x="49318" y="8810625"/>
                    <a:pt x="31750" y="8810625"/>
                  </a:cubicBezTo>
                  <a:cubicBezTo>
                    <a:pt x="14182" y="8810625"/>
                    <a:pt x="0" y="8802116"/>
                    <a:pt x="0" y="8791575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65721" y="3207767"/>
            <a:ext cx="900559" cy="28575"/>
            <a:chOff x="0" y="0"/>
            <a:chExt cx="1200745" cy="38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86929" y="2932732"/>
            <a:ext cx="578793" cy="578792"/>
            <a:chOff x="0" y="0"/>
            <a:chExt cx="771723" cy="7717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64406" y="3029099"/>
            <a:ext cx="223838" cy="385911"/>
            <a:chOff x="0" y="0"/>
            <a:chExt cx="298450" cy="5145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447255" y="3029099"/>
            <a:ext cx="3216325" cy="401985"/>
            <a:chOff x="0" y="0"/>
            <a:chExt cx="4288433" cy="5359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288433" cy="535980"/>
            </a:xfrm>
            <a:custGeom>
              <a:avLst/>
              <a:gdLst/>
              <a:ahLst/>
              <a:cxnLst/>
              <a:rect r="r" b="b" t="t" l="l"/>
              <a:pathLst>
                <a:path h="535980" w="4288433">
                  <a:moveTo>
                    <a:pt x="0" y="0"/>
                  </a:moveTo>
                  <a:lnTo>
                    <a:pt x="4288433" y="0"/>
                  </a:lnTo>
                  <a:lnTo>
                    <a:pt x="4288433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4288433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Άρση Εξορίας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447255" y="3649860"/>
            <a:ext cx="7827912" cy="1234976"/>
            <a:chOff x="0" y="0"/>
            <a:chExt cx="10437217" cy="164663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437216" cy="1646635"/>
            </a:xfrm>
            <a:custGeom>
              <a:avLst/>
              <a:gdLst/>
              <a:ahLst/>
              <a:cxnLst/>
              <a:rect r="r" b="b" t="t" l="l"/>
              <a:pathLst>
                <a:path h="1646635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646635"/>
                  </a:lnTo>
                  <a:lnTo>
                    <a:pt x="0" y="16466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76200"/>
              <a:ext cx="10437217" cy="17228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Το 365 π.Χ., λόγω του κοινού εχθρού των Θηβαίων, Αθηναίοι και Σπαρτιάτες συνασπίστηκαν, οδηγώντας στην άρση της εξορίας του Ξενοφώντα.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65721" y="6132462"/>
            <a:ext cx="900559" cy="28575"/>
            <a:chOff x="0" y="0"/>
            <a:chExt cx="1200745" cy="381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786929" y="5857354"/>
            <a:ext cx="578793" cy="578793"/>
            <a:chOff x="0" y="0"/>
            <a:chExt cx="771723" cy="77172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64406" y="5939507"/>
            <a:ext cx="223838" cy="385911"/>
            <a:chOff x="0" y="0"/>
            <a:chExt cx="298450" cy="51454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2447255" y="5923433"/>
            <a:ext cx="3705225" cy="401985"/>
            <a:chOff x="0" y="0"/>
            <a:chExt cx="4940300" cy="5359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940300" cy="535980"/>
            </a:xfrm>
            <a:custGeom>
              <a:avLst/>
              <a:gdLst/>
              <a:ahLst/>
              <a:cxnLst/>
              <a:rect r="r" b="b" t="t" l="l"/>
              <a:pathLst>
                <a:path h="535980" w="4940300">
                  <a:moveTo>
                    <a:pt x="0" y="0"/>
                  </a:moveTo>
                  <a:lnTo>
                    <a:pt x="4940300" y="0"/>
                  </a:lnTo>
                  <a:lnTo>
                    <a:pt x="4940300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28575"/>
              <a:ext cx="4940300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Επιστροφή στην Αθήνα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2447255" y="6436146"/>
            <a:ext cx="7827912" cy="823317"/>
            <a:chOff x="0" y="0"/>
            <a:chExt cx="10437217" cy="109775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0437216" cy="1097757"/>
            </a:xfrm>
            <a:custGeom>
              <a:avLst/>
              <a:gdLst/>
              <a:ahLst/>
              <a:cxnLst/>
              <a:rect r="r" b="b" t="t" l="l"/>
              <a:pathLst>
                <a:path h="1097757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097757"/>
                  </a:lnTo>
                  <a:lnTo>
                    <a:pt x="0" y="1097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76200"/>
              <a:ext cx="10437217" cy="11739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ακριβής χρόνος επιστροφής του στην Αθήνα είναι αβέβαιος, αλλά οι γιοι του υπηρέτησαν στον αθηναϊκό στρατό.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365721" y="8293373"/>
            <a:ext cx="900559" cy="28575"/>
            <a:chOff x="0" y="0"/>
            <a:chExt cx="1200745" cy="381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200785" cy="38100"/>
            </a:xfrm>
            <a:custGeom>
              <a:avLst/>
              <a:gdLst/>
              <a:ahLst/>
              <a:cxnLst/>
              <a:rect r="r" b="b" t="t" l="l"/>
              <a:pathLst>
                <a:path h="38100" w="120078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81735" y="0"/>
                  </a:lnTo>
                  <a:cubicBezTo>
                    <a:pt x="1192276" y="0"/>
                    <a:pt x="1200785" y="8509"/>
                    <a:pt x="1200785" y="19050"/>
                  </a:cubicBezTo>
                  <a:cubicBezTo>
                    <a:pt x="1200785" y="29591"/>
                    <a:pt x="1192276" y="38100"/>
                    <a:pt x="118173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786929" y="7920113"/>
            <a:ext cx="578793" cy="578793"/>
            <a:chOff x="0" y="0"/>
            <a:chExt cx="771723" cy="77172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771652" cy="771779"/>
            </a:xfrm>
            <a:custGeom>
              <a:avLst/>
              <a:gdLst/>
              <a:ahLst/>
              <a:cxnLst/>
              <a:rect r="r" b="b" t="t" l="l"/>
              <a:pathLst>
                <a:path h="771779" w="771652">
                  <a:moveTo>
                    <a:pt x="0" y="51435"/>
                  </a:moveTo>
                  <a:cubicBezTo>
                    <a:pt x="0" y="22987"/>
                    <a:pt x="22987" y="0"/>
                    <a:pt x="51435" y="0"/>
                  </a:cubicBezTo>
                  <a:lnTo>
                    <a:pt x="720217" y="0"/>
                  </a:lnTo>
                  <a:cubicBezTo>
                    <a:pt x="748665" y="0"/>
                    <a:pt x="771652" y="22987"/>
                    <a:pt x="771652" y="51435"/>
                  </a:cubicBezTo>
                  <a:lnTo>
                    <a:pt x="771652" y="720217"/>
                  </a:lnTo>
                  <a:cubicBezTo>
                    <a:pt x="771652" y="748665"/>
                    <a:pt x="748665" y="771652"/>
                    <a:pt x="720217" y="771652"/>
                  </a:cubicBezTo>
                  <a:lnTo>
                    <a:pt x="51435" y="771652"/>
                  </a:lnTo>
                  <a:cubicBezTo>
                    <a:pt x="22987" y="771779"/>
                    <a:pt x="0" y="748665"/>
                    <a:pt x="0" y="720217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964406" y="7936037"/>
            <a:ext cx="223838" cy="385911"/>
            <a:chOff x="0" y="0"/>
            <a:chExt cx="298450" cy="514548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98450" cy="514548"/>
            </a:xfrm>
            <a:custGeom>
              <a:avLst/>
              <a:gdLst/>
              <a:ahLst/>
              <a:cxnLst/>
              <a:rect r="r" b="b" t="t" l="l"/>
              <a:pathLst>
                <a:path h="514548" w="298450">
                  <a:moveTo>
                    <a:pt x="0" y="0"/>
                  </a:moveTo>
                  <a:lnTo>
                    <a:pt x="298450" y="0"/>
                  </a:lnTo>
                  <a:lnTo>
                    <a:pt x="298450" y="514548"/>
                  </a:lnTo>
                  <a:lnTo>
                    <a:pt x="0" y="5145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38100"/>
              <a:ext cx="298450" cy="476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000"/>
                </a:lnSpc>
              </a:pPr>
              <a:r>
                <a:rPr lang="en-US" sz="300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2447255" y="8092381"/>
            <a:ext cx="3487191" cy="401985"/>
            <a:chOff x="0" y="0"/>
            <a:chExt cx="4649588" cy="53598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4649588" cy="535980"/>
            </a:xfrm>
            <a:custGeom>
              <a:avLst/>
              <a:gdLst/>
              <a:ahLst/>
              <a:cxnLst/>
              <a:rect r="r" b="b" t="t" l="l"/>
              <a:pathLst>
                <a:path h="535980" w="4649588">
                  <a:moveTo>
                    <a:pt x="0" y="0"/>
                  </a:moveTo>
                  <a:lnTo>
                    <a:pt x="4649588" y="0"/>
                  </a:lnTo>
                  <a:lnTo>
                    <a:pt x="4649588" y="535980"/>
                  </a:lnTo>
                  <a:lnTo>
                    <a:pt x="0" y="5359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28575"/>
              <a:ext cx="4649588" cy="56455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24"/>
                </a:lnSpc>
              </a:pPr>
              <a:r>
                <a:rPr lang="en-US" sz="2499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Θάνατος του Γρύλλου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2447255" y="8713441"/>
            <a:ext cx="7827912" cy="823317"/>
            <a:chOff x="0" y="0"/>
            <a:chExt cx="10437217" cy="1097757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0437216" cy="1097757"/>
            </a:xfrm>
            <a:custGeom>
              <a:avLst/>
              <a:gdLst/>
              <a:ahLst/>
              <a:cxnLst/>
              <a:rect r="r" b="b" t="t" l="l"/>
              <a:pathLst>
                <a:path h="1097757" w="10437216">
                  <a:moveTo>
                    <a:pt x="0" y="0"/>
                  </a:moveTo>
                  <a:lnTo>
                    <a:pt x="10437216" y="0"/>
                  </a:lnTo>
                  <a:lnTo>
                    <a:pt x="10437216" y="1097757"/>
                  </a:lnTo>
                  <a:lnTo>
                    <a:pt x="0" y="1097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76200"/>
              <a:ext cx="10437217" cy="11739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2000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γιος του Γρύλλος σκοτώθηκε πολεμώντας με τους Αθηναίους κατά των Θηβαίων στη μάχη της Μαντινείας (362 π.Χ.).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2238" y="2948136"/>
            <a:ext cx="13945940" cy="885974"/>
            <a:chOff x="0" y="0"/>
            <a:chExt cx="18594587" cy="11812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94587" cy="1181298"/>
            </a:xfrm>
            <a:custGeom>
              <a:avLst/>
              <a:gdLst/>
              <a:ahLst/>
              <a:cxnLst/>
              <a:rect r="r" b="b" t="t" l="l"/>
              <a:pathLst>
                <a:path h="1181298" w="18594587">
                  <a:moveTo>
                    <a:pt x="0" y="0"/>
                  </a:moveTo>
                  <a:lnTo>
                    <a:pt x="18594587" y="0"/>
                  </a:lnTo>
                  <a:lnTo>
                    <a:pt x="18594587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8594587" cy="123844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Τα Πρότυπα και οι Ιδέες του Ξενοφώντα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92238" y="4542830"/>
            <a:ext cx="3544044" cy="442912"/>
            <a:chOff x="0" y="0"/>
            <a:chExt cx="4725392" cy="5905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Πρότυπα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92238" y="5269260"/>
            <a:ext cx="7805886" cy="1814512"/>
            <a:chOff x="0" y="0"/>
            <a:chExt cx="10407848" cy="24193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407848" cy="2419350"/>
            </a:xfrm>
            <a:custGeom>
              <a:avLst/>
              <a:gdLst/>
              <a:ahLst/>
              <a:cxnLst/>
              <a:rect r="r" b="b" t="t" l="l"/>
              <a:pathLst>
                <a:path h="2419350" w="10407848">
                  <a:moveTo>
                    <a:pt x="0" y="0"/>
                  </a:moveTo>
                  <a:lnTo>
                    <a:pt x="10407848" y="0"/>
                  </a:lnTo>
                  <a:lnTo>
                    <a:pt x="10407848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1040784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Ξενοφών είχε δύο κύρια πρότυπα: τον Σωκράτη για τις ιδέες και τον τρόπο ζωής του, και τον Αγησίλαο για τις ηγετικές ικανότητες και την απλότητα της συμπεριφοράς του.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499401" y="4542830"/>
            <a:ext cx="3544044" cy="442912"/>
            <a:chOff x="0" y="0"/>
            <a:chExt cx="4725392" cy="5905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Ιδέες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499401" y="5269260"/>
            <a:ext cx="7805886" cy="1814512"/>
            <a:chOff x="0" y="0"/>
            <a:chExt cx="10407848" cy="24193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407848" cy="2419350"/>
            </a:xfrm>
            <a:custGeom>
              <a:avLst/>
              <a:gdLst/>
              <a:ahLst/>
              <a:cxnLst/>
              <a:rect r="r" b="b" t="t" l="l"/>
              <a:pathLst>
                <a:path h="2419350" w="10407848">
                  <a:moveTo>
                    <a:pt x="0" y="0"/>
                  </a:moveTo>
                  <a:lnTo>
                    <a:pt x="10407848" y="0"/>
                  </a:lnTo>
                  <a:lnTo>
                    <a:pt x="10407848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1040784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Οι ιδέες του Ξενοφώντα για την πολιτική και την ηθική αντανακλώνται στον τρόπο που προβάλλει τις απόψεις της εποχής του για θέματα καθημερινής ζωής, συμπεριφοράς, αγωγής και θεσμών.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90451" y="1222474"/>
            <a:ext cx="16288494" cy="884336"/>
            <a:chOff x="0" y="0"/>
            <a:chExt cx="21717992" cy="11791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717992" cy="1179115"/>
            </a:xfrm>
            <a:custGeom>
              <a:avLst/>
              <a:gdLst/>
              <a:ahLst/>
              <a:cxnLst/>
              <a:rect r="r" b="b" t="t" l="l"/>
              <a:pathLst>
                <a:path h="1179115" w="21717992">
                  <a:moveTo>
                    <a:pt x="0" y="0"/>
                  </a:moveTo>
                  <a:lnTo>
                    <a:pt x="21717992" y="0"/>
                  </a:lnTo>
                  <a:lnTo>
                    <a:pt x="21717992" y="1179115"/>
                  </a:lnTo>
                  <a:lnTo>
                    <a:pt x="0" y="11791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1717992" cy="123626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Συγγραφική Δραστηριότητα του Ξενοφώντα</a:t>
              </a:r>
            </a:p>
          </p:txBody>
        </p:sp>
      </p:grpSp>
      <p:sp>
        <p:nvSpPr>
          <p:cNvPr name="Freeform 9" id="9" descr="preencoded.png"/>
          <p:cNvSpPr/>
          <p:nvPr/>
        </p:nvSpPr>
        <p:spPr>
          <a:xfrm flipH="false" flipV="false" rot="0">
            <a:off x="3721745" y="2672804"/>
            <a:ext cx="2690664" cy="2083445"/>
          </a:xfrm>
          <a:custGeom>
            <a:avLst/>
            <a:gdLst/>
            <a:ahLst/>
            <a:cxnLst/>
            <a:rect r="r" b="b" t="t" l="l"/>
            <a:pathLst>
              <a:path h="2083445" w="2690664">
                <a:moveTo>
                  <a:pt x="0" y="0"/>
                </a:moveTo>
                <a:lnTo>
                  <a:pt x="2690664" y="0"/>
                </a:lnTo>
                <a:lnTo>
                  <a:pt x="2690664" y="2083445"/>
                </a:lnTo>
                <a:lnTo>
                  <a:pt x="0" y="2083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6" r="0" b="-146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964460" y="3701504"/>
            <a:ext cx="205234" cy="565994"/>
            <a:chOff x="0" y="0"/>
            <a:chExt cx="273645" cy="7546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3645" cy="754658"/>
            </a:xfrm>
            <a:custGeom>
              <a:avLst/>
              <a:gdLst/>
              <a:ahLst/>
              <a:cxnLst/>
              <a:rect r="r" b="b" t="t" l="l"/>
              <a:pathLst>
                <a:path h="754658" w="273645">
                  <a:moveTo>
                    <a:pt x="0" y="0"/>
                  </a:moveTo>
                  <a:lnTo>
                    <a:pt x="273645" y="0"/>
                  </a:lnTo>
                  <a:lnTo>
                    <a:pt x="273645" y="754658"/>
                  </a:lnTo>
                  <a:lnTo>
                    <a:pt x="0" y="754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33350"/>
              <a:ext cx="273645" cy="8880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695331" y="2955726"/>
            <a:ext cx="3537496" cy="442169"/>
            <a:chOff x="0" y="0"/>
            <a:chExt cx="4716662" cy="58955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716662" cy="589558"/>
            </a:xfrm>
            <a:custGeom>
              <a:avLst/>
              <a:gdLst/>
              <a:ahLst/>
              <a:cxnLst/>
              <a:rect r="r" b="b" t="t" l="l"/>
              <a:pathLst>
                <a:path h="589558" w="4716662">
                  <a:moveTo>
                    <a:pt x="0" y="0"/>
                  </a:moveTo>
                  <a:lnTo>
                    <a:pt x="4716662" y="0"/>
                  </a:lnTo>
                  <a:lnTo>
                    <a:pt x="4716662" y="589558"/>
                  </a:lnTo>
                  <a:lnTo>
                    <a:pt x="0" y="5895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4716662" cy="62765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Ιστορικά Έργα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695331" y="3567559"/>
            <a:ext cx="10319296" cy="905768"/>
            <a:chOff x="0" y="0"/>
            <a:chExt cx="13759062" cy="12076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759062" cy="1207690"/>
            </a:xfrm>
            <a:custGeom>
              <a:avLst/>
              <a:gdLst/>
              <a:ahLst/>
              <a:cxnLst/>
              <a:rect r="r" b="b" t="t" l="l"/>
              <a:pathLst>
                <a:path h="1207690" w="13759062">
                  <a:moveTo>
                    <a:pt x="0" y="0"/>
                  </a:moveTo>
                  <a:lnTo>
                    <a:pt x="13759062" y="0"/>
                  </a:lnTo>
                  <a:lnTo>
                    <a:pt x="13759062" y="1207690"/>
                  </a:lnTo>
                  <a:lnTo>
                    <a:pt x="0" y="1207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0"/>
              <a:ext cx="13759062" cy="130294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Ελληνικά, Αγησίλαος, Λακεδαιμονίων Πολιτεία, Κύρου Ανάβασις, Κύρου Παιδεία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483102" y="4772471"/>
            <a:ext cx="10743754" cy="19050"/>
            <a:chOff x="0" y="0"/>
            <a:chExt cx="14325005" cy="25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324964" cy="25400"/>
            </a:xfrm>
            <a:custGeom>
              <a:avLst/>
              <a:gdLst/>
              <a:ahLst/>
              <a:cxnLst/>
              <a:rect r="r" b="b" t="t" l="l"/>
              <a:pathLst>
                <a:path h="25400" w="14324964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4312264" y="0"/>
                  </a:lnTo>
                  <a:cubicBezTo>
                    <a:pt x="14319250" y="0"/>
                    <a:pt x="14324964" y="5715"/>
                    <a:pt x="14324964" y="12700"/>
                  </a:cubicBezTo>
                  <a:cubicBezTo>
                    <a:pt x="14324964" y="19685"/>
                    <a:pt x="14319250" y="25400"/>
                    <a:pt x="14312264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sp>
        <p:nvSpPr>
          <p:cNvPr name="Freeform 21" id="21" descr="preencoded.png"/>
          <p:cNvSpPr/>
          <p:nvPr/>
        </p:nvSpPr>
        <p:spPr>
          <a:xfrm flipH="false" flipV="false" rot="0">
            <a:off x="2376487" y="4826942"/>
            <a:ext cx="5381327" cy="2083445"/>
          </a:xfrm>
          <a:custGeom>
            <a:avLst/>
            <a:gdLst/>
            <a:ahLst/>
            <a:cxnLst/>
            <a:rect r="r" b="b" t="t" l="l"/>
            <a:pathLst>
              <a:path h="2083445" w="5381327">
                <a:moveTo>
                  <a:pt x="0" y="0"/>
                </a:moveTo>
                <a:lnTo>
                  <a:pt x="5381328" y="0"/>
                </a:lnTo>
                <a:lnTo>
                  <a:pt x="5381328" y="2083445"/>
                </a:lnTo>
                <a:lnTo>
                  <a:pt x="0" y="2083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7" r="0" b="-57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4964460" y="5585669"/>
            <a:ext cx="205234" cy="565994"/>
            <a:chOff x="0" y="0"/>
            <a:chExt cx="273645" cy="75465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73645" cy="754658"/>
            </a:xfrm>
            <a:custGeom>
              <a:avLst/>
              <a:gdLst/>
              <a:ahLst/>
              <a:cxnLst/>
              <a:rect r="r" b="b" t="t" l="l"/>
              <a:pathLst>
                <a:path h="754658" w="273645">
                  <a:moveTo>
                    <a:pt x="0" y="0"/>
                  </a:moveTo>
                  <a:lnTo>
                    <a:pt x="273645" y="0"/>
                  </a:lnTo>
                  <a:lnTo>
                    <a:pt x="273645" y="754658"/>
                  </a:lnTo>
                  <a:lnTo>
                    <a:pt x="0" y="754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33350"/>
              <a:ext cx="273645" cy="8880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040737" y="5109865"/>
            <a:ext cx="3537496" cy="442169"/>
            <a:chOff x="0" y="0"/>
            <a:chExt cx="4716662" cy="58955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716662" cy="589558"/>
            </a:xfrm>
            <a:custGeom>
              <a:avLst/>
              <a:gdLst/>
              <a:ahLst/>
              <a:cxnLst/>
              <a:rect r="r" b="b" t="t" l="l"/>
              <a:pathLst>
                <a:path h="589558" w="4716662">
                  <a:moveTo>
                    <a:pt x="0" y="0"/>
                  </a:moveTo>
                  <a:lnTo>
                    <a:pt x="4716662" y="0"/>
                  </a:lnTo>
                  <a:lnTo>
                    <a:pt x="4716662" y="589558"/>
                  </a:lnTo>
                  <a:lnTo>
                    <a:pt x="0" y="5895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4716662" cy="62765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Σωκρατικά Έργα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040737" y="5721697"/>
            <a:ext cx="8973890" cy="905767"/>
            <a:chOff x="0" y="0"/>
            <a:chExt cx="11965187" cy="120769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965187" cy="1207690"/>
            </a:xfrm>
            <a:custGeom>
              <a:avLst/>
              <a:gdLst/>
              <a:ahLst/>
              <a:cxnLst/>
              <a:rect r="r" b="b" t="t" l="l"/>
              <a:pathLst>
                <a:path h="1207690" w="11965187">
                  <a:moveTo>
                    <a:pt x="0" y="0"/>
                  </a:moveTo>
                  <a:lnTo>
                    <a:pt x="11965187" y="0"/>
                  </a:lnTo>
                  <a:lnTo>
                    <a:pt x="11965187" y="1207690"/>
                  </a:lnTo>
                  <a:lnTo>
                    <a:pt x="0" y="12076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95250"/>
              <a:ext cx="11965187" cy="130294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Απολογία Σωκράτους, Απομνημονεύματα Σωκράτους, Συμπόσιον, Οικονομικός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7828509" y="6926610"/>
            <a:ext cx="9398347" cy="19050"/>
            <a:chOff x="0" y="0"/>
            <a:chExt cx="12531130" cy="254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2531090" cy="25400"/>
            </a:xfrm>
            <a:custGeom>
              <a:avLst/>
              <a:gdLst/>
              <a:ahLst/>
              <a:cxnLst/>
              <a:rect r="r" b="b" t="t" l="l"/>
              <a:pathLst>
                <a:path h="25400" w="12531090">
                  <a:moveTo>
                    <a:pt x="0" y="12700"/>
                  </a:moveTo>
                  <a:cubicBezTo>
                    <a:pt x="0" y="5715"/>
                    <a:pt x="5715" y="0"/>
                    <a:pt x="12700" y="0"/>
                  </a:cubicBezTo>
                  <a:lnTo>
                    <a:pt x="12518390" y="0"/>
                  </a:lnTo>
                  <a:cubicBezTo>
                    <a:pt x="12525375" y="0"/>
                    <a:pt x="12531090" y="5715"/>
                    <a:pt x="12531090" y="12700"/>
                  </a:cubicBezTo>
                  <a:cubicBezTo>
                    <a:pt x="12531090" y="19685"/>
                    <a:pt x="12525375" y="25400"/>
                    <a:pt x="12518390" y="25400"/>
                  </a:cubicBezTo>
                  <a:lnTo>
                    <a:pt x="12700" y="25400"/>
                  </a:lnTo>
                  <a:cubicBezTo>
                    <a:pt x="5715" y="25400"/>
                    <a:pt x="0" y="19685"/>
                    <a:pt x="0" y="12700"/>
                  </a:cubicBezTo>
                  <a:close/>
                </a:path>
              </a:pathLst>
            </a:custGeom>
            <a:solidFill>
              <a:srgbClr val="CBC5B8"/>
            </a:solidFill>
          </p:spPr>
        </p:sp>
      </p:grpSp>
      <p:sp>
        <p:nvSpPr>
          <p:cNvPr name="Freeform 33" id="33" descr="preencoded.png"/>
          <p:cNvSpPr/>
          <p:nvPr/>
        </p:nvSpPr>
        <p:spPr>
          <a:xfrm flipH="false" flipV="false" rot="0">
            <a:off x="1031081" y="6981081"/>
            <a:ext cx="8071991" cy="2083445"/>
          </a:xfrm>
          <a:custGeom>
            <a:avLst/>
            <a:gdLst/>
            <a:ahLst/>
            <a:cxnLst/>
            <a:rect r="r" b="b" t="t" l="l"/>
            <a:pathLst>
              <a:path h="2083445" w="8071991">
                <a:moveTo>
                  <a:pt x="0" y="0"/>
                </a:moveTo>
                <a:lnTo>
                  <a:pt x="8071991" y="0"/>
                </a:lnTo>
                <a:lnTo>
                  <a:pt x="8071991" y="2083445"/>
                </a:lnTo>
                <a:lnTo>
                  <a:pt x="0" y="20834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7" r="0" b="-87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4964311" y="7739806"/>
            <a:ext cx="205234" cy="565994"/>
            <a:chOff x="0" y="0"/>
            <a:chExt cx="273645" cy="75465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73645" cy="754658"/>
            </a:xfrm>
            <a:custGeom>
              <a:avLst/>
              <a:gdLst/>
              <a:ahLst/>
              <a:cxnLst/>
              <a:rect r="r" b="b" t="t" l="l"/>
              <a:pathLst>
                <a:path h="754658" w="273645">
                  <a:moveTo>
                    <a:pt x="0" y="0"/>
                  </a:moveTo>
                  <a:lnTo>
                    <a:pt x="273645" y="0"/>
                  </a:lnTo>
                  <a:lnTo>
                    <a:pt x="273645" y="754658"/>
                  </a:lnTo>
                  <a:lnTo>
                    <a:pt x="0" y="7546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133350"/>
              <a:ext cx="273645" cy="8880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4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385995" y="7490371"/>
            <a:ext cx="3537496" cy="442169"/>
            <a:chOff x="0" y="0"/>
            <a:chExt cx="4716662" cy="58955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4716662" cy="589558"/>
            </a:xfrm>
            <a:custGeom>
              <a:avLst/>
              <a:gdLst/>
              <a:ahLst/>
              <a:cxnLst/>
              <a:rect r="r" b="b" t="t" l="l"/>
              <a:pathLst>
                <a:path h="589558" w="4716662">
                  <a:moveTo>
                    <a:pt x="0" y="0"/>
                  </a:moveTo>
                  <a:lnTo>
                    <a:pt x="4716662" y="0"/>
                  </a:lnTo>
                  <a:lnTo>
                    <a:pt x="4716662" y="589558"/>
                  </a:lnTo>
                  <a:lnTo>
                    <a:pt x="0" y="5895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4716662" cy="62765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Διδακτικά Έργα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385995" y="8102204"/>
            <a:ext cx="5051524" cy="452884"/>
            <a:chOff x="0" y="0"/>
            <a:chExt cx="6735365" cy="60384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735365" cy="603845"/>
            </a:xfrm>
            <a:custGeom>
              <a:avLst/>
              <a:gdLst/>
              <a:ahLst/>
              <a:cxnLst/>
              <a:rect r="r" b="b" t="t" l="l"/>
              <a:pathLst>
                <a:path h="603845" w="6735365">
                  <a:moveTo>
                    <a:pt x="0" y="0"/>
                  </a:moveTo>
                  <a:lnTo>
                    <a:pt x="6735365" y="0"/>
                  </a:lnTo>
                  <a:lnTo>
                    <a:pt x="6735365" y="603845"/>
                  </a:lnTo>
                  <a:lnTo>
                    <a:pt x="0" y="603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95250"/>
              <a:ext cx="6735365" cy="69909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Ιέρων, Πόροι, Περί ιππικής, Ιππαρχικός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850237" y="1156692"/>
            <a:ext cx="9445526" cy="1771947"/>
            <a:chOff x="0" y="0"/>
            <a:chExt cx="12594035" cy="23625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94035" cy="2362597"/>
            </a:xfrm>
            <a:custGeom>
              <a:avLst/>
              <a:gdLst/>
              <a:ahLst/>
              <a:cxnLst/>
              <a:rect r="r" b="b" t="t" l="l"/>
              <a:pathLst>
                <a:path h="2362597" w="12594035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937"/>
                </a:lnSpc>
              </a:pPr>
              <a:r>
                <a:rPr lang="en-US" sz="5562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Τα Ιστορικά Έργα του Ξενοφώντα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850237" y="3672780"/>
            <a:ext cx="637877" cy="637878"/>
            <a:chOff x="0" y="0"/>
            <a:chExt cx="850503" cy="8505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045798" y="3779044"/>
            <a:ext cx="246758" cy="425351"/>
            <a:chOff x="0" y="0"/>
            <a:chExt cx="329010" cy="5671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9010" cy="567135"/>
            </a:xfrm>
            <a:custGeom>
              <a:avLst/>
              <a:gdLst/>
              <a:ahLst/>
              <a:cxnLst/>
              <a:rect r="r" b="b" t="t" l="l"/>
              <a:pathLst>
                <a:path h="567135" w="329010">
                  <a:moveTo>
                    <a:pt x="0" y="0"/>
                  </a:moveTo>
                  <a:lnTo>
                    <a:pt x="329010" y="0"/>
                  </a:lnTo>
                  <a:lnTo>
                    <a:pt x="329010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329010" cy="5290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312"/>
                </a:lnSpc>
              </a:pPr>
              <a:r>
                <a:rPr lang="en-US" sz="331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771632" y="3672780"/>
            <a:ext cx="3544044" cy="442912"/>
            <a:chOff x="0" y="0"/>
            <a:chExt cx="4725392" cy="5905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Ελληνικά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771632" y="4285804"/>
            <a:ext cx="3659684" cy="1360885"/>
            <a:chOff x="0" y="0"/>
            <a:chExt cx="4879578" cy="181451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879579" cy="1814513"/>
            </a:xfrm>
            <a:custGeom>
              <a:avLst/>
              <a:gdLst/>
              <a:ahLst/>
              <a:cxnLst/>
              <a:rect r="r" b="b" t="t" l="l"/>
              <a:pathLst>
                <a:path h="1814513" w="4879579">
                  <a:moveTo>
                    <a:pt x="0" y="0"/>
                  </a:moveTo>
                  <a:lnTo>
                    <a:pt x="4879579" y="0"/>
                  </a:lnTo>
                  <a:lnTo>
                    <a:pt x="4879579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4879578" cy="19097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Περιγράφει τα στρατιωτικά και πολιτικά γεγονότα της περιόδου 411-362 π.Χ.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714834" y="3672780"/>
            <a:ext cx="637877" cy="637878"/>
            <a:chOff x="0" y="0"/>
            <a:chExt cx="850503" cy="85050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910394" y="3779044"/>
            <a:ext cx="246758" cy="425351"/>
            <a:chOff x="0" y="0"/>
            <a:chExt cx="329010" cy="56713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29010" cy="567135"/>
            </a:xfrm>
            <a:custGeom>
              <a:avLst/>
              <a:gdLst/>
              <a:ahLst/>
              <a:cxnLst/>
              <a:rect r="r" b="b" t="t" l="l"/>
              <a:pathLst>
                <a:path h="567135" w="329010">
                  <a:moveTo>
                    <a:pt x="0" y="0"/>
                  </a:moveTo>
                  <a:lnTo>
                    <a:pt x="329010" y="0"/>
                  </a:lnTo>
                  <a:lnTo>
                    <a:pt x="329010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38100"/>
              <a:ext cx="329010" cy="5290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312"/>
                </a:lnSpc>
              </a:pPr>
              <a:r>
                <a:rPr lang="en-US" sz="331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636229" y="3672780"/>
            <a:ext cx="3544044" cy="442912"/>
            <a:chOff x="0" y="0"/>
            <a:chExt cx="4725392" cy="5905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Αγησίλαος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636229" y="4285804"/>
            <a:ext cx="3659684" cy="1814512"/>
            <a:chOff x="0" y="0"/>
            <a:chExt cx="4879578" cy="24193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879579" cy="2419350"/>
            </a:xfrm>
            <a:custGeom>
              <a:avLst/>
              <a:gdLst/>
              <a:ahLst/>
              <a:cxnLst/>
              <a:rect r="r" b="b" t="t" l="l"/>
              <a:pathLst>
                <a:path h="2419350" w="4879579">
                  <a:moveTo>
                    <a:pt x="0" y="0"/>
                  </a:moveTo>
                  <a:lnTo>
                    <a:pt x="4879579" y="0"/>
                  </a:lnTo>
                  <a:lnTo>
                    <a:pt x="4879579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95250"/>
              <a:ext cx="487957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Βιογραφική έκθεση των αρετών του Σπαρτιάτη βασιλιά, θεωρείται το πρώτο ιστορικό εγκώμιο.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7850237" y="6702772"/>
            <a:ext cx="637877" cy="637877"/>
            <a:chOff x="0" y="0"/>
            <a:chExt cx="850503" cy="85050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8045798" y="6809035"/>
            <a:ext cx="246758" cy="425351"/>
            <a:chOff x="0" y="0"/>
            <a:chExt cx="329010" cy="56713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329010" cy="567135"/>
            </a:xfrm>
            <a:custGeom>
              <a:avLst/>
              <a:gdLst/>
              <a:ahLst/>
              <a:cxnLst/>
              <a:rect r="r" b="b" t="t" l="l"/>
              <a:pathLst>
                <a:path h="567135" w="329010">
                  <a:moveTo>
                    <a:pt x="0" y="0"/>
                  </a:moveTo>
                  <a:lnTo>
                    <a:pt x="329010" y="0"/>
                  </a:lnTo>
                  <a:lnTo>
                    <a:pt x="329010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38100"/>
              <a:ext cx="329010" cy="5290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312"/>
                </a:lnSpc>
              </a:pPr>
              <a:r>
                <a:rPr lang="en-US" sz="331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8771632" y="6702772"/>
            <a:ext cx="3544044" cy="442912"/>
            <a:chOff x="0" y="0"/>
            <a:chExt cx="4725392" cy="59055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Κύρου Ανάβασις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8771632" y="7315795"/>
            <a:ext cx="3659684" cy="1814512"/>
            <a:chOff x="0" y="0"/>
            <a:chExt cx="4879578" cy="241935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4879579" cy="2419350"/>
            </a:xfrm>
            <a:custGeom>
              <a:avLst/>
              <a:gdLst/>
              <a:ahLst/>
              <a:cxnLst/>
              <a:rect r="r" b="b" t="t" l="l"/>
              <a:pathLst>
                <a:path h="2419350" w="4879579">
                  <a:moveTo>
                    <a:pt x="0" y="0"/>
                  </a:moveTo>
                  <a:lnTo>
                    <a:pt x="4879579" y="0"/>
                  </a:lnTo>
                  <a:lnTo>
                    <a:pt x="4879579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95250"/>
              <a:ext cx="487957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Περιγράφει τη συμμετοχή των "μυρίων" στην εκστρατεία του Κύρου και την περιπλάνησή τους.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2714834" y="6702772"/>
            <a:ext cx="637877" cy="637877"/>
            <a:chOff x="0" y="0"/>
            <a:chExt cx="850503" cy="85050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50392" cy="850519"/>
            </a:xfrm>
            <a:custGeom>
              <a:avLst/>
              <a:gdLst/>
              <a:ahLst/>
              <a:cxnLst/>
              <a:rect r="r" b="b" t="t" l="l"/>
              <a:pathLst>
                <a:path h="850519" w="850392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793750" y="0"/>
                  </a:lnTo>
                  <a:cubicBezTo>
                    <a:pt x="825119" y="0"/>
                    <a:pt x="850392" y="25400"/>
                    <a:pt x="850392" y="56642"/>
                  </a:cubicBezTo>
                  <a:lnTo>
                    <a:pt x="850392" y="793750"/>
                  </a:lnTo>
                  <a:cubicBezTo>
                    <a:pt x="850392" y="825119"/>
                    <a:pt x="824992" y="850392"/>
                    <a:pt x="793750" y="850392"/>
                  </a:cubicBezTo>
                  <a:lnTo>
                    <a:pt x="56642" y="850392"/>
                  </a:lnTo>
                  <a:cubicBezTo>
                    <a:pt x="25400" y="850519"/>
                    <a:pt x="0" y="825119"/>
                    <a:pt x="0" y="793750"/>
                  </a:cubicBezTo>
                  <a:close/>
                </a:path>
              </a:pathLst>
            </a:custGeom>
            <a:solidFill>
              <a:srgbClr val="E5DFD2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2910394" y="6809035"/>
            <a:ext cx="246758" cy="425351"/>
            <a:chOff x="0" y="0"/>
            <a:chExt cx="329010" cy="56713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329010" cy="567135"/>
            </a:xfrm>
            <a:custGeom>
              <a:avLst/>
              <a:gdLst/>
              <a:ahLst/>
              <a:cxnLst/>
              <a:rect r="r" b="b" t="t" l="l"/>
              <a:pathLst>
                <a:path h="567135" w="329010">
                  <a:moveTo>
                    <a:pt x="0" y="0"/>
                  </a:moveTo>
                  <a:lnTo>
                    <a:pt x="329010" y="0"/>
                  </a:lnTo>
                  <a:lnTo>
                    <a:pt x="329010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38100"/>
              <a:ext cx="329010" cy="52903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3312"/>
                </a:lnSpc>
              </a:pPr>
              <a:r>
                <a:rPr lang="en-US" sz="3312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3636229" y="6702772"/>
            <a:ext cx="3544044" cy="442912"/>
            <a:chOff x="0" y="0"/>
            <a:chExt cx="4725392" cy="59055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4725392" cy="590550"/>
            </a:xfrm>
            <a:custGeom>
              <a:avLst/>
              <a:gdLst/>
              <a:ahLst/>
              <a:cxnLst/>
              <a:rect r="r" b="b" t="t" l="l"/>
              <a:pathLst>
                <a:path h="590550" w="4725392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750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Κύρου Παιδεία</a:t>
              </a: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3636229" y="7315795"/>
            <a:ext cx="3659684" cy="1814512"/>
            <a:chOff x="0" y="0"/>
            <a:chExt cx="4879578" cy="241935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4879579" cy="2419350"/>
            </a:xfrm>
            <a:custGeom>
              <a:avLst/>
              <a:gdLst/>
              <a:ahLst/>
              <a:cxnLst/>
              <a:rect r="r" b="b" t="t" l="l"/>
              <a:pathLst>
                <a:path h="2419350" w="4879579">
                  <a:moveTo>
                    <a:pt x="0" y="0"/>
                  </a:moveTo>
                  <a:lnTo>
                    <a:pt x="4879579" y="0"/>
                  </a:lnTo>
                  <a:lnTo>
                    <a:pt x="4879579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95250"/>
              <a:ext cx="4879578" cy="251460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Συνδυάζει ιστορικά στοιχεία και φανταστικά περιστατικά για τη ζωή του Κύρου του Μεγάλου.</a:t>
              </a: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0" y="-359496"/>
            <a:ext cx="3893799" cy="6006185"/>
          </a:xfrm>
          <a:custGeom>
            <a:avLst/>
            <a:gdLst/>
            <a:ahLst/>
            <a:cxnLst/>
            <a:rect r="r" b="b" t="t" l="l"/>
            <a:pathLst>
              <a:path h="6006185" w="3893799">
                <a:moveTo>
                  <a:pt x="0" y="0"/>
                </a:moveTo>
                <a:lnTo>
                  <a:pt x="3893799" y="0"/>
                </a:lnTo>
                <a:lnTo>
                  <a:pt x="3893799" y="6006185"/>
                </a:lnTo>
                <a:lnTo>
                  <a:pt x="0" y="6006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3080590" y="1326375"/>
            <a:ext cx="4483897" cy="5968565"/>
          </a:xfrm>
          <a:custGeom>
            <a:avLst/>
            <a:gdLst/>
            <a:ahLst/>
            <a:cxnLst/>
            <a:rect r="r" b="b" t="t" l="l"/>
            <a:pathLst>
              <a:path h="5968565" w="4483897">
                <a:moveTo>
                  <a:pt x="0" y="0"/>
                </a:moveTo>
                <a:lnTo>
                  <a:pt x="4483897" y="0"/>
                </a:lnTo>
                <a:lnTo>
                  <a:pt x="4483897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-926830" y="4695148"/>
            <a:ext cx="4547967" cy="5778062"/>
          </a:xfrm>
          <a:custGeom>
            <a:avLst/>
            <a:gdLst/>
            <a:ahLst/>
            <a:cxnLst/>
            <a:rect r="r" b="b" t="t" l="l"/>
            <a:pathLst>
              <a:path h="5778062" w="4547967">
                <a:moveTo>
                  <a:pt x="0" y="0"/>
                </a:moveTo>
                <a:lnTo>
                  <a:pt x="4547967" y="0"/>
                </a:lnTo>
                <a:lnTo>
                  <a:pt x="4547967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3464249" y="6100316"/>
            <a:ext cx="4100238" cy="6356958"/>
          </a:xfrm>
          <a:custGeom>
            <a:avLst/>
            <a:gdLst/>
            <a:ahLst/>
            <a:cxnLst/>
            <a:rect r="r" b="b" t="t" l="l"/>
            <a:pathLst>
              <a:path h="6356958" w="4100238">
                <a:moveTo>
                  <a:pt x="0" y="0"/>
                </a:moveTo>
                <a:lnTo>
                  <a:pt x="4100238" y="0"/>
                </a:lnTo>
                <a:lnTo>
                  <a:pt x="410023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6C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EC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3716000" y="0"/>
            <a:ext cx="4572000" cy="10287000"/>
          </a:xfrm>
          <a:custGeom>
            <a:avLst/>
            <a:gdLst/>
            <a:ahLst/>
            <a:cxnLst/>
            <a:rect r="r" b="b" t="t" l="l"/>
            <a:pathLst>
              <a:path h="10287000" w="4572000">
                <a:moveTo>
                  <a:pt x="0" y="0"/>
                </a:moveTo>
                <a:lnTo>
                  <a:pt x="4572000" y="0"/>
                </a:lnTo>
                <a:lnTo>
                  <a:pt x="4572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68127" y="763041"/>
            <a:ext cx="11779746" cy="1728788"/>
            <a:chOff x="0" y="0"/>
            <a:chExt cx="15706328" cy="23050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706328" cy="2305050"/>
            </a:xfrm>
            <a:custGeom>
              <a:avLst/>
              <a:gdLst/>
              <a:ahLst/>
              <a:cxnLst/>
              <a:rect r="r" b="b" t="t" l="l"/>
              <a:pathLst>
                <a:path h="2305050" w="15706328">
                  <a:moveTo>
                    <a:pt x="0" y="0"/>
                  </a:moveTo>
                  <a:lnTo>
                    <a:pt x="15706328" y="0"/>
                  </a:lnTo>
                  <a:lnTo>
                    <a:pt x="15706328" y="2305050"/>
                  </a:lnTo>
                  <a:lnTo>
                    <a:pt x="0" y="23050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5706328" cy="23526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749"/>
                </a:lnSpc>
              </a:pPr>
              <a:r>
                <a:rPr lang="en-US" sz="5437" b="true">
                  <a:solidFill>
                    <a:srgbClr val="282824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Τα Σωκρατικά Έργα του Ξενοφώντα</a:t>
              </a:r>
            </a:p>
          </p:txBody>
        </p:sp>
      </p:grpSp>
      <p:sp>
        <p:nvSpPr>
          <p:cNvPr name="Freeform 10" id="10" descr="preencoded.png"/>
          <p:cNvSpPr/>
          <p:nvPr/>
        </p:nvSpPr>
        <p:spPr>
          <a:xfrm flipH="false" flipV="false" rot="0">
            <a:off x="968127" y="2906614"/>
            <a:ext cx="691455" cy="691455"/>
          </a:xfrm>
          <a:custGeom>
            <a:avLst/>
            <a:gdLst/>
            <a:ahLst/>
            <a:cxnLst/>
            <a:rect r="r" b="b" t="t" l="l"/>
            <a:pathLst>
              <a:path h="691455" w="691455">
                <a:moveTo>
                  <a:pt x="0" y="0"/>
                </a:moveTo>
                <a:lnTo>
                  <a:pt x="691455" y="0"/>
                </a:lnTo>
                <a:lnTo>
                  <a:pt x="691455" y="691455"/>
                </a:lnTo>
                <a:lnTo>
                  <a:pt x="0" y="691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68127" y="3874591"/>
            <a:ext cx="3679924" cy="432047"/>
            <a:chOff x="0" y="0"/>
            <a:chExt cx="4906565" cy="5760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906565" cy="576063"/>
            </a:xfrm>
            <a:custGeom>
              <a:avLst/>
              <a:gdLst/>
              <a:ahLst/>
              <a:cxnLst/>
              <a:rect r="r" b="b" t="t" l="l"/>
              <a:pathLst>
                <a:path h="576063" w="4906565">
                  <a:moveTo>
                    <a:pt x="0" y="0"/>
                  </a:moveTo>
                  <a:lnTo>
                    <a:pt x="4906565" y="0"/>
                  </a:lnTo>
                  <a:lnTo>
                    <a:pt x="4906565" y="576063"/>
                  </a:lnTo>
                  <a:lnTo>
                    <a:pt x="0" y="5760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4906565" cy="6046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74"/>
                </a:lnSpc>
              </a:pPr>
              <a:r>
                <a:rPr lang="en-US" sz="2687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Απολογία Σωκράτους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68127" y="4472582"/>
            <a:ext cx="5682406" cy="1327845"/>
            <a:chOff x="0" y="0"/>
            <a:chExt cx="7576542" cy="17704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576541" cy="1770460"/>
            </a:xfrm>
            <a:custGeom>
              <a:avLst/>
              <a:gdLst/>
              <a:ahLst/>
              <a:cxnLst/>
              <a:rect r="r" b="b" t="t" l="l"/>
              <a:pathLst>
                <a:path h="1770460" w="7576541">
                  <a:moveTo>
                    <a:pt x="0" y="0"/>
                  </a:moveTo>
                  <a:lnTo>
                    <a:pt x="7576541" y="0"/>
                  </a:lnTo>
                  <a:lnTo>
                    <a:pt x="7576541" y="1770460"/>
                  </a:lnTo>
                  <a:lnTo>
                    <a:pt x="0" y="1770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0"/>
              <a:ext cx="7576542" cy="186571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125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Σωκράτης αντικρούει την κατηγορία για αθεΐα και προβάλλει την ηθική και τη σοφία του.</a:t>
              </a:r>
            </a:p>
          </p:txBody>
        </p:sp>
      </p:grpSp>
      <p:sp>
        <p:nvSpPr>
          <p:cNvPr name="Freeform 17" id="17" descr="preencoded.png"/>
          <p:cNvSpPr/>
          <p:nvPr/>
        </p:nvSpPr>
        <p:spPr>
          <a:xfrm flipH="false" flipV="false" rot="0">
            <a:off x="7065317" y="2906614"/>
            <a:ext cx="691455" cy="691455"/>
          </a:xfrm>
          <a:custGeom>
            <a:avLst/>
            <a:gdLst/>
            <a:ahLst/>
            <a:cxnLst/>
            <a:rect r="r" b="b" t="t" l="l"/>
            <a:pathLst>
              <a:path h="691455" w="691455">
                <a:moveTo>
                  <a:pt x="0" y="0"/>
                </a:moveTo>
                <a:lnTo>
                  <a:pt x="691455" y="0"/>
                </a:lnTo>
                <a:lnTo>
                  <a:pt x="691455" y="691455"/>
                </a:lnTo>
                <a:lnTo>
                  <a:pt x="0" y="691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065317" y="3874591"/>
            <a:ext cx="5278190" cy="432047"/>
            <a:chOff x="0" y="0"/>
            <a:chExt cx="7037587" cy="57606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37587" cy="576063"/>
            </a:xfrm>
            <a:custGeom>
              <a:avLst/>
              <a:gdLst/>
              <a:ahLst/>
              <a:cxnLst/>
              <a:rect r="r" b="b" t="t" l="l"/>
              <a:pathLst>
                <a:path h="576063" w="7037587">
                  <a:moveTo>
                    <a:pt x="0" y="0"/>
                  </a:moveTo>
                  <a:lnTo>
                    <a:pt x="7037587" y="0"/>
                  </a:lnTo>
                  <a:lnTo>
                    <a:pt x="7037587" y="576063"/>
                  </a:lnTo>
                  <a:lnTo>
                    <a:pt x="0" y="5760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7037587" cy="6046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74"/>
                </a:lnSpc>
              </a:pPr>
              <a:r>
                <a:rPr lang="en-US" sz="2687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Απομνημονεύματα Σωκράτους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065317" y="4472582"/>
            <a:ext cx="5682555" cy="885230"/>
            <a:chOff x="0" y="0"/>
            <a:chExt cx="7576740" cy="118030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576740" cy="1180307"/>
            </a:xfrm>
            <a:custGeom>
              <a:avLst/>
              <a:gdLst/>
              <a:ahLst/>
              <a:cxnLst/>
              <a:rect r="r" b="b" t="t" l="l"/>
              <a:pathLst>
                <a:path h="1180307" w="7576740">
                  <a:moveTo>
                    <a:pt x="0" y="0"/>
                  </a:moveTo>
                  <a:lnTo>
                    <a:pt x="7576740" y="0"/>
                  </a:lnTo>
                  <a:lnTo>
                    <a:pt x="7576740" y="1180307"/>
                  </a:lnTo>
                  <a:lnTo>
                    <a:pt x="0" y="1180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0"/>
              <a:ext cx="7576740" cy="12755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125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Διάλογοι του Σωκράτη που προβάλλουν την ηθική επιρροή του στους άλλους.</a:t>
              </a:r>
            </a:p>
          </p:txBody>
        </p:sp>
      </p:grpSp>
      <p:sp>
        <p:nvSpPr>
          <p:cNvPr name="Freeform 24" id="24" descr="preencoded.png"/>
          <p:cNvSpPr/>
          <p:nvPr/>
        </p:nvSpPr>
        <p:spPr>
          <a:xfrm flipH="false" flipV="false" rot="0">
            <a:off x="968127" y="6630144"/>
            <a:ext cx="691455" cy="691455"/>
          </a:xfrm>
          <a:custGeom>
            <a:avLst/>
            <a:gdLst/>
            <a:ahLst/>
            <a:cxnLst/>
            <a:rect r="r" b="b" t="t" l="l"/>
            <a:pathLst>
              <a:path h="691455" w="691455">
                <a:moveTo>
                  <a:pt x="0" y="0"/>
                </a:moveTo>
                <a:lnTo>
                  <a:pt x="691455" y="0"/>
                </a:lnTo>
                <a:lnTo>
                  <a:pt x="691455" y="691455"/>
                </a:lnTo>
                <a:lnTo>
                  <a:pt x="0" y="691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968127" y="7598122"/>
            <a:ext cx="3457724" cy="432047"/>
            <a:chOff x="0" y="0"/>
            <a:chExt cx="4610298" cy="57606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610298" cy="576063"/>
            </a:xfrm>
            <a:custGeom>
              <a:avLst/>
              <a:gdLst/>
              <a:ahLst/>
              <a:cxnLst/>
              <a:rect r="r" b="b" t="t" l="l"/>
              <a:pathLst>
                <a:path h="576063" w="4610298">
                  <a:moveTo>
                    <a:pt x="0" y="0"/>
                  </a:moveTo>
                  <a:lnTo>
                    <a:pt x="4610298" y="0"/>
                  </a:lnTo>
                  <a:lnTo>
                    <a:pt x="4610298" y="576063"/>
                  </a:lnTo>
                  <a:lnTo>
                    <a:pt x="0" y="5760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4610298" cy="6046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74"/>
                </a:lnSpc>
              </a:pPr>
              <a:r>
                <a:rPr lang="en-US" sz="2687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Συμπόσιον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68127" y="8196114"/>
            <a:ext cx="5682406" cy="885230"/>
            <a:chOff x="0" y="0"/>
            <a:chExt cx="7576542" cy="118030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576541" cy="1180307"/>
            </a:xfrm>
            <a:custGeom>
              <a:avLst/>
              <a:gdLst/>
              <a:ahLst/>
              <a:cxnLst/>
              <a:rect r="r" b="b" t="t" l="l"/>
              <a:pathLst>
                <a:path h="1180307" w="7576541">
                  <a:moveTo>
                    <a:pt x="0" y="0"/>
                  </a:moveTo>
                  <a:lnTo>
                    <a:pt x="7576541" y="0"/>
                  </a:lnTo>
                  <a:lnTo>
                    <a:pt x="7576541" y="1180307"/>
                  </a:lnTo>
                  <a:lnTo>
                    <a:pt x="0" y="11803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95250"/>
              <a:ext cx="7576542" cy="12755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125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Μια παρέα διασκεδάζει και συζητά με το Σωκράτη για τον έρωτα.</a:t>
              </a:r>
            </a:p>
          </p:txBody>
        </p:sp>
      </p:grpSp>
      <p:sp>
        <p:nvSpPr>
          <p:cNvPr name="Freeform 31" id="31" descr="preencoded.png"/>
          <p:cNvSpPr/>
          <p:nvPr/>
        </p:nvSpPr>
        <p:spPr>
          <a:xfrm flipH="false" flipV="false" rot="0">
            <a:off x="7065317" y="6630144"/>
            <a:ext cx="691455" cy="691455"/>
          </a:xfrm>
          <a:custGeom>
            <a:avLst/>
            <a:gdLst/>
            <a:ahLst/>
            <a:cxnLst/>
            <a:rect r="r" b="b" t="t" l="l"/>
            <a:pathLst>
              <a:path h="691455" w="691455">
                <a:moveTo>
                  <a:pt x="0" y="0"/>
                </a:moveTo>
                <a:lnTo>
                  <a:pt x="691455" y="0"/>
                </a:lnTo>
                <a:lnTo>
                  <a:pt x="691455" y="691455"/>
                </a:lnTo>
                <a:lnTo>
                  <a:pt x="0" y="691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7065317" y="7598122"/>
            <a:ext cx="3457724" cy="432047"/>
            <a:chOff x="0" y="0"/>
            <a:chExt cx="4610298" cy="57606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610298" cy="576063"/>
            </a:xfrm>
            <a:custGeom>
              <a:avLst/>
              <a:gdLst/>
              <a:ahLst/>
              <a:cxnLst/>
              <a:rect r="r" b="b" t="t" l="l"/>
              <a:pathLst>
                <a:path h="576063" w="4610298">
                  <a:moveTo>
                    <a:pt x="0" y="0"/>
                  </a:moveTo>
                  <a:lnTo>
                    <a:pt x="4610298" y="0"/>
                  </a:lnTo>
                  <a:lnTo>
                    <a:pt x="4610298" y="576063"/>
                  </a:lnTo>
                  <a:lnTo>
                    <a:pt x="0" y="5760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4610298" cy="60463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74"/>
                </a:lnSpc>
              </a:pPr>
              <a:r>
                <a:rPr lang="en-US" sz="2687" b="true">
                  <a:solidFill>
                    <a:srgbClr val="4A4A4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Οικονομικός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7065317" y="8196114"/>
            <a:ext cx="5682555" cy="1327845"/>
            <a:chOff x="0" y="0"/>
            <a:chExt cx="7576740" cy="177046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7576740" cy="1770460"/>
            </a:xfrm>
            <a:custGeom>
              <a:avLst/>
              <a:gdLst/>
              <a:ahLst/>
              <a:cxnLst/>
              <a:rect r="r" b="b" t="t" l="l"/>
              <a:pathLst>
                <a:path h="1770460" w="7576740">
                  <a:moveTo>
                    <a:pt x="0" y="0"/>
                  </a:moveTo>
                  <a:lnTo>
                    <a:pt x="7576740" y="0"/>
                  </a:lnTo>
                  <a:lnTo>
                    <a:pt x="7576740" y="1770460"/>
                  </a:lnTo>
                  <a:lnTo>
                    <a:pt x="0" y="1770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0"/>
              <a:ext cx="7576740" cy="186571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37"/>
                </a:lnSpc>
              </a:pPr>
              <a:r>
                <a:rPr lang="en-US" sz="2125">
                  <a:solidFill>
                    <a:srgbClr val="4A4A45"/>
                  </a:solidFill>
                  <a:latin typeface="Lato"/>
                  <a:ea typeface="Lato"/>
                  <a:cs typeface="Lato"/>
                  <a:sym typeface="Lato"/>
                </a:rPr>
                <a:t>Ο Ισχόμαχος εκθέτει στο Σωκράτη τις απόψεις του για τη διαχείριση του νοικοκυριού και του αγροκτήματος.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DAGcAOwnRtQ</dc:identifier>
  <dcterms:modified xsi:type="dcterms:W3CDTF">2011-08-01T06:04:30Z</dcterms:modified>
  <cp:revision>1</cp:revision>
  <dc:title>Ξενοφών - Η ζωή και το έργο του</dc:title>
</cp:coreProperties>
</file>