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4"/>
  </p:notesMasterIdLst>
  <p:sldIdLst>
    <p:sldId id="256" r:id="rId6"/>
    <p:sldId id="257" r:id="rId7"/>
    <p:sldId id="258" r:id="rId8"/>
    <p:sldId id="259" r:id="rId9"/>
    <p:sldId id="260" r:id="rId10"/>
    <p:sldId id="261" r:id="rId11"/>
    <p:sldId id="262" r:id="rId12"/>
    <p:sldId id="263" r:id="rId13"/>
  </p:sldIdLst>
  <p:sldSz cx="18288000" cy="10287000"/>
  <p:notesSz cx="6858000" cy="9144000"/>
  <p:embeddedFontLst>
    <p:embeddedFont>
      <p:font typeface="Barlow Medium" charset="1" panose="00000600000000000000"/>
      <p:regular r:id="rId17"/>
    </p:embeddedFont>
    <p:embeddedFont>
      <p:font typeface="Barlow" charset="1" panose="00000500000000000000"/>
      <p:regular r:id="rId18"/>
    </p:embeddedFont>
    <p:embeddedFont>
      <p:font typeface="Arimo Bold" charset="1" panose="020B0704020202020204"/>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notesMasters/notesMaster1.xml" Type="http://schemas.openxmlformats.org/officeDocument/2006/relationships/notesMaster"/><Relationship Id="rId15" Target="theme/theme2.xml" Type="http://schemas.openxmlformats.org/officeDocument/2006/relationships/theme"/><Relationship Id="rId16" Target="notesSlides/notesSlide1.xml" Type="http://schemas.openxmlformats.org/officeDocument/2006/relationships/note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notesSlides/notesSlide2.xml" Type="http://schemas.openxmlformats.org/officeDocument/2006/relationships/notesSlide"/><Relationship Id="rId21" Target="notesSlides/notesSlide3.xml" Type="http://schemas.openxmlformats.org/officeDocument/2006/relationships/notesSlide"/><Relationship Id="rId22" Target="notesSlides/notesSlide4.xml" Type="http://schemas.openxmlformats.org/officeDocument/2006/relationships/notesSlide"/><Relationship Id="rId23" Target="notesSlides/notesSlide5.xml" Type="http://schemas.openxmlformats.org/officeDocument/2006/relationships/notesSlide"/><Relationship Id="rId24" Target="notesSlides/notesSlide6.xml" Type="http://schemas.openxmlformats.org/officeDocument/2006/relationships/notesSlide"/><Relationship Id="rId25" Target="notesSlides/notesSlide7.xml" Type="http://schemas.openxmlformats.org/officeDocument/2006/relationships/notesSlide"/><Relationship Id="rId26" Target="notesSlides/notesSlide8.xml" Type="http://schemas.openxmlformats.org/officeDocument/2006/relationships/note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8</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 Id="rId6" Target="../media/image10.png" Type="http://schemas.openxmlformats.org/officeDocument/2006/relationships/image"/><Relationship Id="rId7" Target="../media/image1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1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1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14.png" Type="http://schemas.openxmlformats.org/officeDocument/2006/relationships/image"/><Relationship Id="rId5" Target="../media/image15.png" Type="http://schemas.openxmlformats.org/officeDocument/2006/relationships/image"/><Relationship Id="rId6" Target="../media/image16.png" Type="http://schemas.openxmlformats.org/officeDocument/2006/relationships/image"/><Relationship Id="rId7" Target="../media/image17.png" Type="http://schemas.openxmlformats.org/officeDocument/2006/relationships/image"/><Relationship Id="rId8" Target="../media/image1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1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191718">
                <a:alpha val="94902"/>
              </a:srgbClr>
            </a:solidFill>
          </p:spPr>
        </p:sp>
      </p:grpSp>
      <p:sp>
        <p:nvSpPr>
          <p:cNvPr name="Freeform 5" id="5" descr="preencoded.png"/>
          <p:cNvSpPr/>
          <p:nvPr/>
        </p:nvSpPr>
        <p:spPr>
          <a:xfrm flipH="false" flipV="false" rot="0">
            <a:off x="0" y="0"/>
            <a:ext cx="6858000" cy="10287000"/>
          </a:xfrm>
          <a:custGeom>
            <a:avLst/>
            <a:gdLst/>
            <a:ahLst/>
            <a:cxnLst/>
            <a:rect r="r" b="b" t="t" l="l"/>
            <a:pathLst>
              <a:path h="10287000" w="6858000">
                <a:moveTo>
                  <a:pt x="0" y="0"/>
                </a:moveTo>
                <a:lnTo>
                  <a:pt x="6858000" y="0"/>
                </a:lnTo>
                <a:lnTo>
                  <a:pt x="6858000" y="10287000"/>
                </a:lnTo>
                <a:lnTo>
                  <a:pt x="0" y="10287000"/>
                </a:lnTo>
                <a:lnTo>
                  <a:pt x="0" y="0"/>
                </a:lnTo>
                <a:close/>
              </a:path>
            </a:pathLst>
          </a:custGeom>
          <a:blipFill>
            <a:blip r:embed="rId4"/>
            <a:stretch>
              <a:fillRect l="0" t="0" r="0" b="0"/>
            </a:stretch>
          </a:blipFill>
        </p:spPr>
      </p:sp>
      <p:sp>
        <p:nvSpPr>
          <p:cNvPr name="TextBox 6" id="6"/>
          <p:cNvSpPr txBox="true"/>
          <p:nvPr/>
        </p:nvSpPr>
        <p:spPr>
          <a:xfrm rot="0">
            <a:off x="7938046" y="2091779"/>
            <a:ext cx="9269909" cy="1752600"/>
          </a:xfrm>
          <a:prstGeom prst="rect">
            <a:avLst/>
          </a:prstGeom>
        </p:spPr>
        <p:txBody>
          <a:bodyPr anchor="t" rtlCol="false" tIns="0" lIns="0" bIns="0" rIns="0">
            <a:spAutoFit/>
          </a:bodyPr>
          <a:lstStyle/>
          <a:p>
            <a:pPr algn="l">
              <a:lnSpc>
                <a:spcPts val="6749"/>
              </a:lnSpc>
            </a:pPr>
            <a:r>
              <a:rPr lang="en-US" sz="5374" b="true">
                <a:solidFill>
                  <a:srgbClr val="FFFFFF"/>
                </a:solidFill>
                <a:latin typeface="Barlow Medium"/>
                <a:ea typeface="Barlow Medium"/>
                <a:cs typeface="Barlow Medium"/>
                <a:sym typeface="Barlow Medium"/>
              </a:rPr>
              <a:t>Κατανοώντας την Αριστοτελική Λογική</a:t>
            </a:r>
          </a:p>
        </p:txBody>
      </p:sp>
      <p:sp>
        <p:nvSpPr>
          <p:cNvPr name="TextBox 7" id="7"/>
          <p:cNvSpPr txBox="true"/>
          <p:nvPr/>
        </p:nvSpPr>
        <p:spPr>
          <a:xfrm rot="0">
            <a:off x="7938046" y="4202460"/>
            <a:ext cx="9269909" cy="3067645"/>
          </a:xfrm>
          <a:prstGeom prst="rect">
            <a:avLst/>
          </a:prstGeom>
        </p:spPr>
        <p:txBody>
          <a:bodyPr anchor="t" rtlCol="false" tIns="0" lIns="0" bIns="0" rIns="0">
            <a:spAutoFit/>
          </a:bodyPr>
          <a:lstStyle/>
          <a:p>
            <a:pPr algn="l">
              <a:lnSpc>
                <a:spcPts val="3875"/>
              </a:lnSpc>
            </a:pPr>
            <a:r>
              <a:rPr lang="en-US" sz="2375">
                <a:solidFill>
                  <a:srgbClr val="E5E0DF"/>
                </a:solidFill>
                <a:latin typeface="Barlow"/>
                <a:ea typeface="Barlow"/>
                <a:cs typeface="Barlow"/>
                <a:sym typeface="Barlow"/>
              </a:rPr>
              <a:t>Σε αυτή την παρουσίαση, θα εξερευνήσουμε τις βασικές αρχές της Αριστοτελικής λογικής, εστιάζοντας στις έννοιες και τους συλλογισμούς. Θα αναλύσουμε το πλάτος και το βάθος των εννοιών, τη σχέση μεταξύ γένους και είδους, και θα εξετάσουμε τη δομή των συλλογισμών. Αυτή η γνώση αποτελεί το θεμέλιο για την κατανόηση της λογικής σκέψης και επιχειρηματολογίας.</a:t>
            </a:r>
          </a:p>
        </p:txBody>
      </p:sp>
      <p:grpSp>
        <p:nvGrpSpPr>
          <p:cNvPr name="Group 8" id="8"/>
          <p:cNvGrpSpPr/>
          <p:nvPr/>
        </p:nvGrpSpPr>
        <p:grpSpPr>
          <a:xfrm rot="0">
            <a:off x="7938046" y="8576816"/>
            <a:ext cx="503188" cy="503188"/>
            <a:chOff x="0" y="0"/>
            <a:chExt cx="670917" cy="670917"/>
          </a:xfrm>
        </p:grpSpPr>
        <p:sp>
          <p:nvSpPr>
            <p:cNvPr name="Freeform 9" id="9"/>
            <p:cNvSpPr/>
            <p:nvPr/>
          </p:nvSpPr>
          <p:spPr>
            <a:xfrm flipH="false" flipV="false" rot="0">
              <a:off x="0" y="0"/>
              <a:ext cx="670941" cy="670941"/>
            </a:xfrm>
            <a:custGeom>
              <a:avLst/>
              <a:gdLst/>
              <a:ahLst/>
              <a:cxnLst/>
              <a:rect r="r" b="b" t="t" l="l"/>
              <a:pathLst>
                <a:path h="670941" w="670941">
                  <a:moveTo>
                    <a:pt x="0" y="335407"/>
                  </a:moveTo>
                  <a:cubicBezTo>
                    <a:pt x="0" y="150241"/>
                    <a:pt x="150241" y="0"/>
                    <a:pt x="335407" y="0"/>
                  </a:cubicBezTo>
                  <a:cubicBezTo>
                    <a:pt x="337312" y="0"/>
                    <a:pt x="339217" y="889"/>
                    <a:pt x="340360" y="2413"/>
                  </a:cubicBezTo>
                  <a:lnTo>
                    <a:pt x="335407" y="6350"/>
                  </a:lnTo>
                  <a:lnTo>
                    <a:pt x="335407" y="0"/>
                  </a:lnTo>
                  <a:lnTo>
                    <a:pt x="335407" y="6350"/>
                  </a:lnTo>
                  <a:lnTo>
                    <a:pt x="335407" y="0"/>
                  </a:lnTo>
                  <a:cubicBezTo>
                    <a:pt x="520700" y="0"/>
                    <a:pt x="670941" y="150241"/>
                    <a:pt x="670941" y="335407"/>
                  </a:cubicBezTo>
                  <a:cubicBezTo>
                    <a:pt x="670941" y="337820"/>
                    <a:pt x="669544" y="339979"/>
                    <a:pt x="667385" y="341122"/>
                  </a:cubicBezTo>
                  <a:lnTo>
                    <a:pt x="664591" y="335407"/>
                  </a:lnTo>
                  <a:lnTo>
                    <a:pt x="670941" y="335407"/>
                  </a:lnTo>
                  <a:cubicBezTo>
                    <a:pt x="670941" y="520700"/>
                    <a:pt x="520700" y="670941"/>
                    <a:pt x="335407" y="670941"/>
                  </a:cubicBezTo>
                  <a:lnTo>
                    <a:pt x="335407" y="664591"/>
                  </a:lnTo>
                  <a:lnTo>
                    <a:pt x="335407" y="658241"/>
                  </a:lnTo>
                  <a:lnTo>
                    <a:pt x="335407" y="664591"/>
                  </a:lnTo>
                  <a:lnTo>
                    <a:pt x="335407" y="670941"/>
                  </a:lnTo>
                  <a:cubicBezTo>
                    <a:pt x="150241" y="670941"/>
                    <a:pt x="0" y="520700"/>
                    <a:pt x="0" y="335407"/>
                  </a:cubicBezTo>
                  <a:lnTo>
                    <a:pt x="6350" y="335407"/>
                  </a:lnTo>
                  <a:lnTo>
                    <a:pt x="0" y="335407"/>
                  </a:lnTo>
                  <a:moveTo>
                    <a:pt x="12700" y="335407"/>
                  </a:moveTo>
                  <a:lnTo>
                    <a:pt x="6350" y="335407"/>
                  </a:lnTo>
                  <a:lnTo>
                    <a:pt x="12700" y="335407"/>
                  </a:lnTo>
                  <a:cubicBezTo>
                    <a:pt x="12700" y="513715"/>
                    <a:pt x="157226" y="658241"/>
                    <a:pt x="335407" y="658241"/>
                  </a:cubicBezTo>
                  <a:cubicBezTo>
                    <a:pt x="338963" y="658241"/>
                    <a:pt x="341757" y="661035"/>
                    <a:pt x="341757" y="664591"/>
                  </a:cubicBezTo>
                  <a:cubicBezTo>
                    <a:pt x="341757" y="668147"/>
                    <a:pt x="338963" y="670941"/>
                    <a:pt x="335407" y="670941"/>
                  </a:cubicBezTo>
                  <a:cubicBezTo>
                    <a:pt x="331851" y="670941"/>
                    <a:pt x="329057" y="668147"/>
                    <a:pt x="329057" y="664591"/>
                  </a:cubicBezTo>
                  <a:cubicBezTo>
                    <a:pt x="329057" y="661035"/>
                    <a:pt x="331851" y="658241"/>
                    <a:pt x="335407" y="658241"/>
                  </a:cubicBezTo>
                  <a:cubicBezTo>
                    <a:pt x="513715" y="658241"/>
                    <a:pt x="658114" y="513715"/>
                    <a:pt x="658114" y="335534"/>
                  </a:cubicBezTo>
                  <a:cubicBezTo>
                    <a:pt x="658114" y="333121"/>
                    <a:pt x="659511" y="330962"/>
                    <a:pt x="661670" y="329819"/>
                  </a:cubicBezTo>
                  <a:lnTo>
                    <a:pt x="664464" y="335534"/>
                  </a:lnTo>
                  <a:lnTo>
                    <a:pt x="658114" y="335534"/>
                  </a:lnTo>
                  <a:cubicBezTo>
                    <a:pt x="658241" y="157226"/>
                    <a:pt x="513715" y="12700"/>
                    <a:pt x="335407" y="12700"/>
                  </a:cubicBezTo>
                  <a:cubicBezTo>
                    <a:pt x="333502" y="12700"/>
                    <a:pt x="331597" y="11811"/>
                    <a:pt x="330454" y="10287"/>
                  </a:cubicBezTo>
                  <a:lnTo>
                    <a:pt x="335407" y="6350"/>
                  </a:lnTo>
                  <a:lnTo>
                    <a:pt x="335407" y="12700"/>
                  </a:lnTo>
                  <a:cubicBezTo>
                    <a:pt x="157226" y="12700"/>
                    <a:pt x="12700" y="157226"/>
                    <a:pt x="12700" y="335407"/>
                  </a:cubicBezTo>
                  <a:close/>
                </a:path>
              </a:pathLst>
            </a:custGeom>
            <a:solidFill>
              <a:srgbClr val="FFFFFF"/>
            </a:solidFill>
          </p:spPr>
        </p:sp>
      </p:grpSp>
      <p:sp>
        <p:nvSpPr>
          <p:cNvPr name="Freeform 10" id="10" descr="preencoded.png"/>
          <p:cNvSpPr/>
          <p:nvPr/>
        </p:nvSpPr>
        <p:spPr>
          <a:xfrm flipH="false" flipV="false" rot="0">
            <a:off x="7933284" y="8605391"/>
            <a:ext cx="474612" cy="474612"/>
          </a:xfrm>
          <a:custGeom>
            <a:avLst/>
            <a:gdLst/>
            <a:ahLst/>
            <a:cxnLst/>
            <a:rect r="r" b="b" t="t" l="l"/>
            <a:pathLst>
              <a:path h="474612" w="474612">
                <a:moveTo>
                  <a:pt x="0" y="0"/>
                </a:moveTo>
                <a:lnTo>
                  <a:pt x="474612" y="0"/>
                </a:lnTo>
                <a:lnTo>
                  <a:pt x="474612" y="474613"/>
                </a:lnTo>
                <a:lnTo>
                  <a:pt x="0" y="474613"/>
                </a:lnTo>
                <a:lnTo>
                  <a:pt x="0" y="0"/>
                </a:lnTo>
                <a:close/>
              </a:path>
            </a:pathLst>
          </a:custGeom>
          <a:blipFill>
            <a:blip r:embed="rId5"/>
            <a:stretch>
              <a:fillRect l="0" t="0" r="0" b="0"/>
            </a:stretch>
          </a:blipFill>
        </p:spPr>
      </p:sp>
      <p:sp>
        <p:nvSpPr>
          <p:cNvPr name="TextBox 11" id="11"/>
          <p:cNvSpPr txBox="true"/>
          <p:nvPr/>
        </p:nvSpPr>
        <p:spPr>
          <a:xfrm rot="0">
            <a:off x="8634191" y="8650744"/>
            <a:ext cx="5774319" cy="429260"/>
          </a:xfrm>
          <a:prstGeom prst="rect">
            <a:avLst/>
          </a:prstGeom>
        </p:spPr>
        <p:txBody>
          <a:bodyPr anchor="t" rtlCol="false" tIns="0" lIns="0" bIns="0" rIns="0">
            <a:spAutoFit/>
          </a:bodyPr>
          <a:lstStyle/>
          <a:p>
            <a:pPr algn="l">
              <a:lnSpc>
                <a:spcPts val="3400"/>
              </a:lnSpc>
            </a:pPr>
            <a:r>
              <a:rPr lang="en-US" sz="2400" b="true">
                <a:solidFill>
                  <a:srgbClr val="E5E0DF"/>
                </a:solidFill>
                <a:latin typeface="Arimo Bold"/>
                <a:ea typeface="Arimo Bold"/>
                <a:cs typeface="Arimo Bold"/>
                <a:sym typeface="Arimo Bold"/>
              </a:rPr>
              <a:t>by Vasilis Varsamopoulos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191718">
                <a:alpha val="94902"/>
              </a:srgbClr>
            </a:solidFill>
          </p:spPr>
        </p:sp>
      </p:grpSp>
      <p:sp>
        <p:nvSpPr>
          <p:cNvPr name="TextBox 5" id="5"/>
          <p:cNvSpPr txBox="true"/>
          <p:nvPr/>
        </p:nvSpPr>
        <p:spPr>
          <a:xfrm rot="0">
            <a:off x="1651695" y="2549128"/>
            <a:ext cx="10534049" cy="847725"/>
          </a:xfrm>
          <a:prstGeom prst="rect">
            <a:avLst/>
          </a:prstGeom>
        </p:spPr>
        <p:txBody>
          <a:bodyPr anchor="t" rtlCol="false" tIns="0" lIns="0" bIns="0" rIns="0">
            <a:spAutoFit/>
          </a:bodyPr>
          <a:lstStyle/>
          <a:p>
            <a:pPr algn="l">
              <a:lnSpc>
                <a:spcPts val="6749"/>
              </a:lnSpc>
            </a:pPr>
            <a:r>
              <a:rPr lang="en-US" sz="5374" b="true">
                <a:solidFill>
                  <a:srgbClr val="FFFFFF"/>
                </a:solidFill>
                <a:latin typeface="Barlow Medium"/>
                <a:ea typeface="Barlow Medium"/>
                <a:cs typeface="Barlow Medium"/>
                <a:sym typeface="Barlow Medium"/>
              </a:rPr>
              <a:t>Πλάτος και Βάθος Εννοιών</a:t>
            </a:r>
          </a:p>
        </p:txBody>
      </p:sp>
      <p:sp>
        <p:nvSpPr>
          <p:cNvPr name="TextBox 6" id="6"/>
          <p:cNvSpPr txBox="true"/>
          <p:nvPr/>
        </p:nvSpPr>
        <p:spPr>
          <a:xfrm rot="0">
            <a:off x="1651695" y="4196804"/>
            <a:ext cx="3429000" cy="447675"/>
          </a:xfrm>
          <a:prstGeom prst="rect">
            <a:avLst/>
          </a:prstGeom>
        </p:spPr>
        <p:txBody>
          <a:bodyPr anchor="t" rtlCol="false" tIns="0" lIns="0" bIns="0" rIns="0">
            <a:spAutoFit/>
          </a:bodyPr>
          <a:lstStyle/>
          <a:p>
            <a:pPr algn="l">
              <a:lnSpc>
                <a:spcPts val="3374"/>
              </a:lnSpc>
            </a:pPr>
            <a:r>
              <a:rPr lang="en-US" sz="2687" b="true">
                <a:solidFill>
                  <a:srgbClr val="FFFFFF"/>
                </a:solidFill>
                <a:latin typeface="Barlow Medium"/>
                <a:ea typeface="Barlow Medium"/>
                <a:cs typeface="Barlow Medium"/>
                <a:sym typeface="Barlow Medium"/>
              </a:rPr>
              <a:t>Πλάτος Έννοιας</a:t>
            </a:r>
          </a:p>
        </p:txBody>
      </p:sp>
      <p:sp>
        <p:nvSpPr>
          <p:cNvPr name="TextBox 7" id="7"/>
          <p:cNvSpPr txBox="true"/>
          <p:nvPr/>
        </p:nvSpPr>
        <p:spPr>
          <a:xfrm rot="0">
            <a:off x="1651695" y="4848225"/>
            <a:ext cx="7115919" cy="2573834"/>
          </a:xfrm>
          <a:prstGeom prst="rect">
            <a:avLst/>
          </a:prstGeom>
        </p:spPr>
        <p:txBody>
          <a:bodyPr anchor="t" rtlCol="false" tIns="0" lIns="0" bIns="0" rIns="0">
            <a:spAutoFit/>
          </a:bodyPr>
          <a:lstStyle/>
          <a:p>
            <a:pPr algn="l">
              <a:lnSpc>
                <a:spcPts val="3875"/>
              </a:lnSpc>
            </a:pPr>
            <a:r>
              <a:rPr lang="en-US" sz="2375">
                <a:solidFill>
                  <a:srgbClr val="E5E0DF"/>
                </a:solidFill>
                <a:latin typeface="Barlow"/>
                <a:ea typeface="Barlow"/>
                <a:cs typeface="Barlow"/>
                <a:sym typeface="Barlow"/>
              </a:rPr>
              <a:t>Το πλάτος μιας έννοιας είναι το σύνολο των ομοειδών πραγμάτων που υπάγονται σε αυτήν. Για παράδειγμα, το σύνολο των αυτοκινήτων, των διαφορετικών μοντέλων, τύπων και μορφών, αποτελούν το πλάτος της έννοιας "αυτοκίνητο".</a:t>
            </a:r>
          </a:p>
        </p:txBody>
      </p:sp>
      <p:sp>
        <p:nvSpPr>
          <p:cNvPr name="TextBox 8" id="8"/>
          <p:cNvSpPr txBox="true"/>
          <p:nvPr/>
        </p:nvSpPr>
        <p:spPr>
          <a:xfrm rot="0">
            <a:off x="9529911" y="4196804"/>
            <a:ext cx="3429000" cy="447675"/>
          </a:xfrm>
          <a:prstGeom prst="rect">
            <a:avLst/>
          </a:prstGeom>
        </p:spPr>
        <p:txBody>
          <a:bodyPr anchor="t" rtlCol="false" tIns="0" lIns="0" bIns="0" rIns="0">
            <a:spAutoFit/>
          </a:bodyPr>
          <a:lstStyle/>
          <a:p>
            <a:pPr algn="l">
              <a:lnSpc>
                <a:spcPts val="3374"/>
              </a:lnSpc>
            </a:pPr>
            <a:r>
              <a:rPr lang="en-US" sz="2687" b="true">
                <a:solidFill>
                  <a:srgbClr val="FFFFFF"/>
                </a:solidFill>
                <a:latin typeface="Barlow Medium"/>
                <a:ea typeface="Barlow Medium"/>
                <a:cs typeface="Barlow Medium"/>
                <a:sym typeface="Barlow Medium"/>
              </a:rPr>
              <a:t>Βάθος Έννοιας</a:t>
            </a:r>
          </a:p>
        </p:txBody>
      </p:sp>
      <p:sp>
        <p:nvSpPr>
          <p:cNvPr name="TextBox 9" id="9"/>
          <p:cNvSpPr txBox="true"/>
          <p:nvPr/>
        </p:nvSpPr>
        <p:spPr>
          <a:xfrm rot="0">
            <a:off x="9529911" y="4848225"/>
            <a:ext cx="7115919" cy="2573834"/>
          </a:xfrm>
          <a:prstGeom prst="rect">
            <a:avLst/>
          </a:prstGeom>
        </p:spPr>
        <p:txBody>
          <a:bodyPr anchor="t" rtlCol="false" tIns="0" lIns="0" bIns="0" rIns="0">
            <a:spAutoFit/>
          </a:bodyPr>
          <a:lstStyle/>
          <a:p>
            <a:pPr algn="l">
              <a:lnSpc>
                <a:spcPts val="3875"/>
              </a:lnSpc>
            </a:pPr>
            <a:r>
              <a:rPr lang="en-US" sz="2375">
                <a:solidFill>
                  <a:srgbClr val="E5E0DF"/>
                </a:solidFill>
                <a:latin typeface="Barlow"/>
                <a:ea typeface="Barlow"/>
                <a:cs typeface="Barlow"/>
                <a:sym typeface="Barlow"/>
              </a:rPr>
              <a:t>Το βάθος μιας έννοιας είναι το σύνολο των κοινών χαρακτηριστικών όλων των αντικειμένων που υπάγονται σε αυτήν. Όσο περισσότερα είναι τα κοινά γνωρίσματα, τόσο μεγαλύτερο είναι το βάθος και στενότερο το πλάτος της έννοιας.</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191718">
                <a:alpha val="94902"/>
              </a:srgbClr>
            </a:solidFill>
          </p:spPr>
        </p:sp>
      </p:grpSp>
      <p:sp>
        <p:nvSpPr>
          <p:cNvPr name="TextBox 5" id="5"/>
          <p:cNvSpPr txBox="true"/>
          <p:nvPr/>
        </p:nvSpPr>
        <p:spPr>
          <a:xfrm rot="0">
            <a:off x="1651695" y="722262"/>
            <a:ext cx="8667325" cy="750887"/>
          </a:xfrm>
          <a:prstGeom prst="rect">
            <a:avLst/>
          </a:prstGeom>
        </p:spPr>
        <p:txBody>
          <a:bodyPr anchor="t" rtlCol="false" tIns="0" lIns="0" bIns="0" rIns="0">
            <a:spAutoFit/>
          </a:bodyPr>
          <a:lstStyle/>
          <a:p>
            <a:pPr algn="l">
              <a:lnSpc>
                <a:spcPts val="5937"/>
              </a:lnSpc>
            </a:pPr>
            <a:r>
              <a:rPr lang="en-US" sz="4750" b="true">
                <a:solidFill>
                  <a:srgbClr val="FFFFFF"/>
                </a:solidFill>
                <a:latin typeface="Barlow Medium"/>
                <a:ea typeface="Barlow Medium"/>
                <a:cs typeface="Barlow Medium"/>
                <a:sym typeface="Barlow Medium"/>
              </a:rPr>
              <a:t>Σχέση Γένους και Είδους</a:t>
            </a:r>
          </a:p>
        </p:txBody>
      </p:sp>
      <p:sp>
        <p:nvSpPr>
          <p:cNvPr name="Freeform 6" id="6" descr="preencoded.png"/>
          <p:cNvSpPr/>
          <p:nvPr/>
        </p:nvSpPr>
        <p:spPr>
          <a:xfrm flipH="false" flipV="false" rot="0">
            <a:off x="4470648" y="2054275"/>
            <a:ext cx="1854250" cy="1524446"/>
          </a:xfrm>
          <a:custGeom>
            <a:avLst/>
            <a:gdLst/>
            <a:ahLst/>
            <a:cxnLst/>
            <a:rect r="r" b="b" t="t" l="l"/>
            <a:pathLst>
              <a:path h="1524446" w="1854250">
                <a:moveTo>
                  <a:pt x="0" y="0"/>
                </a:moveTo>
                <a:lnTo>
                  <a:pt x="1854249" y="0"/>
                </a:lnTo>
                <a:lnTo>
                  <a:pt x="1854249" y="1524446"/>
                </a:lnTo>
                <a:lnTo>
                  <a:pt x="0" y="1524446"/>
                </a:lnTo>
                <a:lnTo>
                  <a:pt x="0" y="0"/>
                </a:lnTo>
                <a:close/>
              </a:path>
            </a:pathLst>
          </a:custGeom>
          <a:blipFill>
            <a:blip r:embed="rId4"/>
            <a:stretch>
              <a:fillRect l="-98" t="0" r="-98" b="0"/>
            </a:stretch>
          </a:blipFill>
        </p:spPr>
      </p:sp>
      <p:sp>
        <p:nvSpPr>
          <p:cNvPr name="TextBox 7" id="7"/>
          <p:cNvSpPr txBox="true"/>
          <p:nvPr/>
        </p:nvSpPr>
        <p:spPr>
          <a:xfrm rot="0">
            <a:off x="5337721" y="2626667"/>
            <a:ext cx="120104" cy="650230"/>
          </a:xfrm>
          <a:prstGeom prst="rect">
            <a:avLst/>
          </a:prstGeom>
        </p:spPr>
        <p:txBody>
          <a:bodyPr anchor="t" rtlCol="false" tIns="0" lIns="0" bIns="0" rIns="0">
            <a:spAutoFit/>
          </a:bodyPr>
          <a:lstStyle/>
          <a:p>
            <a:pPr algn="ctr">
              <a:lnSpc>
                <a:spcPts val="4250"/>
              </a:lnSpc>
            </a:pPr>
            <a:r>
              <a:rPr lang="en-US" sz="2625" b="true">
                <a:solidFill>
                  <a:srgbClr val="E5E0DF"/>
                </a:solidFill>
                <a:latin typeface="Barlow Medium"/>
                <a:ea typeface="Barlow Medium"/>
                <a:cs typeface="Barlow Medium"/>
                <a:sym typeface="Barlow Medium"/>
              </a:rPr>
              <a:t>1</a:t>
            </a:r>
          </a:p>
        </p:txBody>
      </p:sp>
      <p:sp>
        <p:nvSpPr>
          <p:cNvPr name="TextBox 8" id="8"/>
          <p:cNvSpPr txBox="true"/>
          <p:nvPr/>
        </p:nvSpPr>
        <p:spPr>
          <a:xfrm rot="0">
            <a:off x="6597700" y="2308026"/>
            <a:ext cx="2141190" cy="397966"/>
          </a:xfrm>
          <a:prstGeom prst="rect">
            <a:avLst/>
          </a:prstGeom>
        </p:spPr>
        <p:txBody>
          <a:bodyPr anchor="t" rtlCol="false" tIns="0" lIns="0" bIns="0" rIns="0">
            <a:spAutoFit/>
          </a:bodyPr>
          <a:lstStyle/>
          <a:p>
            <a:pPr algn="l">
              <a:lnSpc>
                <a:spcPts val="2937"/>
              </a:lnSpc>
            </a:pPr>
            <a:r>
              <a:rPr lang="en-US" sz="2375" b="true">
                <a:solidFill>
                  <a:srgbClr val="E5E0DF"/>
                </a:solidFill>
                <a:latin typeface="Barlow Medium"/>
                <a:ea typeface="Barlow Medium"/>
                <a:cs typeface="Barlow Medium"/>
                <a:sym typeface="Barlow Medium"/>
              </a:rPr>
              <a:t>Γένος</a:t>
            </a:r>
          </a:p>
        </p:txBody>
      </p:sp>
      <p:sp>
        <p:nvSpPr>
          <p:cNvPr name="TextBox 9" id="9"/>
          <p:cNvSpPr txBox="true"/>
          <p:nvPr/>
        </p:nvSpPr>
        <p:spPr>
          <a:xfrm rot="0">
            <a:off x="6597700" y="2793355"/>
            <a:ext cx="2141190" cy="512564"/>
          </a:xfrm>
          <a:prstGeom prst="rect">
            <a:avLst/>
          </a:prstGeom>
        </p:spPr>
        <p:txBody>
          <a:bodyPr anchor="t" rtlCol="false" tIns="0" lIns="0" bIns="0" rIns="0">
            <a:spAutoFit/>
          </a:bodyPr>
          <a:lstStyle/>
          <a:p>
            <a:pPr algn="l">
              <a:lnSpc>
                <a:spcPts val="3374"/>
              </a:lnSpc>
            </a:pPr>
            <a:r>
              <a:rPr lang="en-US" sz="2125">
                <a:solidFill>
                  <a:srgbClr val="E5E0DF"/>
                </a:solidFill>
                <a:latin typeface="Barlow"/>
                <a:ea typeface="Barlow"/>
                <a:cs typeface="Barlow"/>
                <a:sym typeface="Barlow"/>
              </a:rPr>
              <a:t>Ευρύτερη έννοια</a:t>
            </a:r>
          </a:p>
        </p:txBody>
      </p:sp>
      <p:grpSp>
        <p:nvGrpSpPr>
          <p:cNvPr name="Group 10" id="10"/>
          <p:cNvGrpSpPr/>
          <p:nvPr/>
        </p:nvGrpSpPr>
        <p:grpSpPr>
          <a:xfrm rot="0">
            <a:off x="6393061" y="3593752"/>
            <a:ext cx="10175081" cy="19050"/>
            <a:chOff x="0" y="0"/>
            <a:chExt cx="13566775" cy="25400"/>
          </a:xfrm>
        </p:grpSpPr>
        <p:sp>
          <p:nvSpPr>
            <p:cNvPr name="Freeform 11" id="11"/>
            <p:cNvSpPr/>
            <p:nvPr/>
          </p:nvSpPr>
          <p:spPr>
            <a:xfrm flipH="false" flipV="false" rot="0">
              <a:off x="0" y="0"/>
              <a:ext cx="13566775" cy="25400"/>
            </a:xfrm>
            <a:custGeom>
              <a:avLst/>
              <a:gdLst/>
              <a:ahLst/>
              <a:cxnLst/>
              <a:rect r="r" b="b" t="t" l="l"/>
              <a:pathLst>
                <a:path h="25400" w="13566775">
                  <a:moveTo>
                    <a:pt x="0" y="12700"/>
                  </a:moveTo>
                  <a:cubicBezTo>
                    <a:pt x="0" y="5715"/>
                    <a:pt x="5715" y="0"/>
                    <a:pt x="12700" y="0"/>
                  </a:cubicBezTo>
                  <a:lnTo>
                    <a:pt x="13554075" y="0"/>
                  </a:lnTo>
                  <a:cubicBezTo>
                    <a:pt x="13561061" y="0"/>
                    <a:pt x="13566775" y="5715"/>
                    <a:pt x="13566775" y="12700"/>
                  </a:cubicBezTo>
                  <a:cubicBezTo>
                    <a:pt x="13566775" y="19685"/>
                    <a:pt x="13561061" y="25400"/>
                    <a:pt x="13554075" y="25400"/>
                  </a:cubicBezTo>
                  <a:lnTo>
                    <a:pt x="12700" y="25400"/>
                  </a:lnTo>
                  <a:cubicBezTo>
                    <a:pt x="5715" y="25400"/>
                    <a:pt x="0" y="19685"/>
                    <a:pt x="0" y="12700"/>
                  </a:cubicBezTo>
                  <a:close/>
                </a:path>
              </a:pathLst>
            </a:custGeom>
            <a:solidFill>
              <a:srgbClr val="922022"/>
            </a:solidFill>
          </p:spPr>
        </p:sp>
      </p:grpSp>
      <p:sp>
        <p:nvSpPr>
          <p:cNvPr name="Freeform 12" id="12" descr="preencoded.png"/>
          <p:cNvSpPr/>
          <p:nvPr/>
        </p:nvSpPr>
        <p:spPr>
          <a:xfrm flipH="false" flipV="false" rot="0">
            <a:off x="3543449" y="3646884"/>
            <a:ext cx="3708648" cy="1524446"/>
          </a:xfrm>
          <a:custGeom>
            <a:avLst/>
            <a:gdLst/>
            <a:ahLst/>
            <a:cxnLst/>
            <a:rect r="r" b="b" t="t" l="l"/>
            <a:pathLst>
              <a:path h="1524446" w="3708648">
                <a:moveTo>
                  <a:pt x="0" y="0"/>
                </a:moveTo>
                <a:lnTo>
                  <a:pt x="3708647" y="0"/>
                </a:lnTo>
                <a:lnTo>
                  <a:pt x="3708647" y="1524446"/>
                </a:lnTo>
                <a:lnTo>
                  <a:pt x="0" y="1524446"/>
                </a:lnTo>
                <a:lnTo>
                  <a:pt x="0" y="0"/>
                </a:lnTo>
                <a:close/>
              </a:path>
            </a:pathLst>
          </a:custGeom>
          <a:blipFill>
            <a:blip r:embed="rId5"/>
            <a:stretch>
              <a:fillRect l="0" t="-31" r="0" b="-31"/>
            </a:stretch>
          </a:blipFill>
        </p:spPr>
      </p:sp>
      <p:sp>
        <p:nvSpPr>
          <p:cNvPr name="TextBox 13" id="13"/>
          <p:cNvSpPr txBox="true"/>
          <p:nvPr/>
        </p:nvSpPr>
        <p:spPr>
          <a:xfrm rot="0">
            <a:off x="5304830" y="4031605"/>
            <a:ext cx="185589" cy="650230"/>
          </a:xfrm>
          <a:prstGeom prst="rect">
            <a:avLst/>
          </a:prstGeom>
        </p:spPr>
        <p:txBody>
          <a:bodyPr anchor="t" rtlCol="false" tIns="0" lIns="0" bIns="0" rIns="0">
            <a:spAutoFit/>
          </a:bodyPr>
          <a:lstStyle/>
          <a:p>
            <a:pPr algn="ctr">
              <a:lnSpc>
                <a:spcPts val="4250"/>
              </a:lnSpc>
            </a:pPr>
            <a:r>
              <a:rPr lang="en-US" sz="2625" b="true">
                <a:solidFill>
                  <a:srgbClr val="E5E0DF"/>
                </a:solidFill>
                <a:latin typeface="Barlow Medium"/>
                <a:ea typeface="Barlow Medium"/>
                <a:cs typeface="Barlow Medium"/>
                <a:sym typeface="Barlow Medium"/>
              </a:rPr>
              <a:t>2</a:t>
            </a:r>
          </a:p>
        </p:txBody>
      </p:sp>
      <p:sp>
        <p:nvSpPr>
          <p:cNvPr name="TextBox 14" id="14"/>
          <p:cNvSpPr txBox="true"/>
          <p:nvPr/>
        </p:nvSpPr>
        <p:spPr>
          <a:xfrm rot="0">
            <a:off x="7524899" y="3900636"/>
            <a:ext cx="2996356" cy="397966"/>
          </a:xfrm>
          <a:prstGeom prst="rect">
            <a:avLst/>
          </a:prstGeom>
        </p:spPr>
        <p:txBody>
          <a:bodyPr anchor="t" rtlCol="false" tIns="0" lIns="0" bIns="0" rIns="0">
            <a:spAutoFit/>
          </a:bodyPr>
          <a:lstStyle/>
          <a:p>
            <a:pPr algn="l">
              <a:lnSpc>
                <a:spcPts val="2937"/>
              </a:lnSpc>
            </a:pPr>
            <a:r>
              <a:rPr lang="en-US" sz="2375" b="true">
                <a:solidFill>
                  <a:srgbClr val="E5E0DF"/>
                </a:solidFill>
                <a:latin typeface="Barlow Medium"/>
                <a:ea typeface="Barlow Medium"/>
                <a:cs typeface="Barlow Medium"/>
                <a:sym typeface="Barlow Medium"/>
              </a:rPr>
              <a:t>Προσεχές Γένος</a:t>
            </a:r>
          </a:p>
        </p:txBody>
      </p:sp>
      <p:sp>
        <p:nvSpPr>
          <p:cNvPr name="TextBox 15" id="15"/>
          <p:cNvSpPr txBox="true"/>
          <p:nvPr/>
        </p:nvSpPr>
        <p:spPr>
          <a:xfrm rot="0">
            <a:off x="7524899" y="4385965"/>
            <a:ext cx="2996356" cy="512564"/>
          </a:xfrm>
          <a:prstGeom prst="rect">
            <a:avLst/>
          </a:prstGeom>
        </p:spPr>
        <p:txBody>
          <a:bodyPr anchor="t" rtlCol="false" tIns="0" lIns="0" bIns="0" rIns="0">
            <a:spAutoFit/>
          </a:bodyPr>
          <a:lstStyle/>
          <a:p>
            <a:pPr algn="l">
              <a:lnSpc>
                <a:spcPts val="3374"/>
              </a:lnSpc>
            </a:pPr>
            <a:r>
              <a:rPr lang="en-US" sz="2125">
                <a:solidFill>
                  <a:srgbClr val="E5E0DF"/>
                </a:solidFill>
                <a:latin typeface="Barlow"/>
                <a:ea typeface="Barlow"/>
                <a:cs typeface="Barlow"/>
                <a:sym typeface="Barlow"/>
              </a:rPr>
              <a:t>Αμέσως ευρύτερο γένος</a:t>
            </a:r>
          </a:p>
        </p:txBody>
      </p:sp>
      <p:grpSp>
        <p:nvGrpSpPr>
          <p:cNvPr name="Group 16" id="16"/>
          <p:cNvGrpSpPr/>
          <p:nvPr/>
        </p:nvGrpSpPr>
        <p:grpSpPr>
          <a:xfrm rot="0">
            <a:off x="7320260" y="5186362"/>
            <a:ext cx="9247882" cy="19050"/>
            <a:chOff x="0" y="0"/>
            <a:chExt cx="12330510" cy="25400"/>
          </a:xfrm>
        </p:grpSpPr>
        <p:sp>
          <p:nvSpPr>
            <p:cNvPr name="Freeform 17" id="17"/>
            <p:cNvSpPr/>
            <p:nvPr/>
          </p:nvSpPr>
          <p:spPr>
            <a:xfrm flipH="false" flipV="false" rot="0">
              <a:off x="0" y="0"/>
              <a:ext cx="12330557" cy="25400"/>
            </a:xfrm>
            <a:custGeom>
              <a:avLst/>
              <a:gdLst/>
              <a:ahLst/>
              <a:cxnLst/>
              <a:rect r="r" b="b" t="t" l="l"/>
              <a:pathLst>
                <a:path h="25400" w="12330557">
                  <a:moveTo>
                    <a:pt x="0" y="12700"/>
                  </a:moveTo>
                  <a:cubicBezTo>
                    <a:pt x="0" y="5715"/>
                    <a:pt x="5715" y="0"/>
                    <a:pt x="12700" y="0"/>
                  </a:cubicBezTo>
                  <a:lnTo>
                    <a:pt x="12317857" y="0"/>
                  </a:lnTo>
                  <a:cubicBezTo>
                    <a:pt x="12324842" y="0"/>
                    <a:pt x="12330557" y="5715"/>
                    <a:pt x="12330557" y="12700"/>
                  </a:cubicBezTo>
                  <a:cubicBezTo>
                    <a:pt x="12330557" y="19685"/>
                    <a:pt x="12324842" y="25400"/>
                    <a:pt x="12317857" y="25400"/>
                  </a:cubicBezTo>
                  <a:lnTo>
                    <a:pt x="12700" y="25400"/>
                  </a:lnTo>
                  <a:cubicBezTo>
                    <a:pt x="5715" y="25400"/>
                    <a:pt x="0" y="19685"/>
                    <a:pt x="0" y="12700"/>
                  </a:cubicBezTo>
                  <a:close/>
                </a:path>
              </a:pathLst>
            </a:custGeom>
            <a:solidFill>
              <a:srgbClr val="922022"/>
            </a:solidFill>
          </p:spPr>
        </p:sp>
      </p:grpSp>
      <p:sp>
        <p:nvSpPr>
          <p:cNvPr name="Freeform 18" id="18" descr="preencoded.png"/>
          <p:cNvSpPr/>
          <p:nvPr/>
        </p:nvSpPr>
        <p:spPr>
          <a:xfrm flipH="false" flipV="false" rot="0">
            <a:off x="2616250" y="5239494"/>
            <a:ext cx="5562897" cy="1524446"/>
          </a:xfrm>
          <a:custGeom>
            <a:avLst/>
            <a:gdLst/>
            <a:ahLst/>
            <a:cxnLst/>
            <a:rect r="r" b="b" t="t" l="l"/>
            <a:pathLst>
              <a:path h="1524446" w="5562897">
                <a:moveTo>
                  <a:pt x="0" y="0"/>
                </a:moveTo>
                <a:lnTo>
                  <a:pt x="5562897" y="0"/>
                </a:lnTo>
                <a:lnTo>
                  <a:pt x="5562897" y="1524446"/>
                </a:lnTo>
                <a:lnTo>
                  <a:pt x="0" y="1524446"/>
                </a:lnTo>
                <a:lnTo>
                  <a:pt x="0" y="0"/>
                </a:lnTo>
                <a:close/>
              </a:path>
            </a:pathLst>
          </a:custGeom>
          <a:blipFill>
            <a:blip r:embed="rId6"/>
            <a:stretch>
              <a:fillRect l="-11" t="0" r="-11" b="0"/>
            </a:stretch>
          </a:blipFill>
        </p:spPr>
      </p:sp>
      <p:sp>
        <p:nvSpPr>
          <p:cNvPr name="TextBox 19" id="19"/>
          <p:cNvSpPr txBox="true"/>
          <p:nvPr/>
        </p:nvSpPr>
        <p:spPr>
          <a:xfrm rot="0">
            <a:off x="5308252" y="5624215"/>
            <a:ext cx="178743" cy="650230"/>
          </a:xfrm>
          <a:prstGeom prst="rect">
            <a:avLst/>
          </a:prstGeom>
        </p:spPr>
        <p:txBody>
          <a:bodyPr anchor="t" rtlCol="false" tIns="0" lIns="0" bIns="0" rIns="0">
            <a:spAutoFit/>
          </a:bodyPr>
          <a:lstStyle/>
          <a:p>
            <a:pPr algn="ctr">
              <a:lnSpc>
                <a:spcPts val="4250"/>
              </a:lnSpc>
            </a:pPr>
            <a:r>
              <a:rPr lang="en-US" sz="2625" b="true">
                <a:solidFill>
                  <a:srgbClr val="E5E0DF"/>
                </a:solidFill>
                <a:latin typeface="Barlow Medium"/>
                <a:ea typeface="Barlow Medium"/>
                <a:cs typeface="Barlow Medium"/>
                <a:sym typeface="Barlow Medium"/>
              </a:rPr>
              <a:t>3</a:t>
            </a:r>
          </a:p>
        </p:txBody>
      </p:sp>
      <p:sp>
        <p:nvSpPr>
          <p:cNvPr name="TextBox 20" id="20"/>
          <p:cNvSpPr txBox="true"/>
          <p:nvPr/>
        </p:nvSpPr>
        <p:spPr>
          <a:xfrm rot="0">
            <a:off x="8451949" y="5493246"/>
            <a:ext cx="3031331" cy="397966"/>
          </a:xfrm>
          <a:prstGeom prst="rect">
            <a:avLst/>
          </a:prstGeom>
        </p:spPr>
        <p:txBody>
          <a:bodyPr anchor="t" rtlCol="false" tIns="0" lIns="0" bIns="0" rIns="0">
            <a:spAutoFit/>
          </a:bodyPr>
          <a:lstStyle/>
          <a:p>
            <a:pPr algn="l">
              <a:lnSpc>
                <a:spcPts val="2937"/>
              </a:lnSpc>
            </a:pPr>
            <a:r>
              <a:rPr lang="en-US" sz="2375" b="true">
                <a:solidFill>
                  <a:srgbClr val="E5E0DF"/>
                </a:solidFill>
                <a:latin typeface="Barlow Medium"/>
                <a:ea typeface="Barlow Medium"/>
                <a:cs typeface="Barlow Medium"/>
                <a:sym typeface="Barlow Medium"/>
              </a:rPr>
              <a:t>Προσεχές Είδος</a:t>
            </a:r>
          </a:p>
        </p:txBody>
      </p:sp>
      <p:sp>
        <p:nvSpPr>
          <p:cNvPr name="TextBox 21" id="21"/>
          <p:cNvSpPr txBox="true"/>
          <p:nvPr/>
        </p:nvSpPr>
        <p:spPr>
          <a:xfrm rot="0">
            <a:off x="8451949" y="5978575"/>
            <a:ext cx="3076575" cy="512564"/>
          </a:xfrm>
          <a:prstGeom prst="rect">
            <a:avLst/>
          </a:prstGeom>
        </p:spPr>
        <p:txBody>
          <a:bodyPr anchor="t" rtlCol="false" tIns="0" lIns="0" bIns="0" rIns="0">
            <a:spAutoFit/>
          </a:bodyPr>
          <a:lstStyle/>
          <a:p>
            <a:pPr algn="l">
              <a:lnSpc>
                <a:spcPts val="3374"/>
              </a:lnSpc>
            </a:pPr>
            <a:r>
              <a:rPr lang="en-US" sz="2125">
                <a:solidFill>
                  <a:srgbClr val="E5E0DF"/>
                </a:solidFill>
                <a:latin typeface="Barlow"/>
                <a:ea typeface="Barlow"/>
                <a:cs typeface="Barlow"/>
                <a:sym typeface="Barlow"/>
              </a:rPr>
              <a:t>Αμέσως στενότερο είδος</a:t>
            </a:r>
          </a:p>
        </p:txBody>
      </p:sp>
      <p:grpSp>
        <p:nvGrpSpPr>
          <p:cNvPr name="Group 22" id="22"/>
          <p:cNvGrpSpPr/>
          <p:nvPr/>
        </p:nvGrpSpPr>
        <p:grpSpPr>
          <a:xfrm rot="0">
            <a:off x="8247310" y="6778972"/>
            <a:ext cx="8320831" cy="19050"/>
            <a:chOff x="0" y="0"/>
            <a:chExt cx="11094442" cy="25400"/>
          </a:xfrm>
        </p:grpSpPr>
        <p:sp>
          <p:nvSpPr>
            <p:cNvPr name="Freeform 23" id="23"/>
            <p:cNvSpPr/>
            <p:nvPr/>
          </p:nvSpPr>
          <p:spPr>
            <a:xfrm flipH="false" flipV="false" rot="0">
              <a:off x="0" y="0"/>
              <a:ext cx="11094466" cy="25400"/>
            </a:xfrm>
            <a:custGeom>
              <a:avLst/>
              <a:gdLst/>
              <a:ahLst/>
              <a:cxnLst/>
              <a:rect r="r" b="b" t="t" l="l"/>
              <a:pathLst>
                <a:path h="25400" w="11094466">
                  <a:moveTo>
                    <a:pt x="0" y="12700"/>
                  </a:moveTo>
                  <a:cubicBezTo>
                    <a:pt x="0" y="5715"/>
                    <a:pt x="5715" y="0"/>
                    <a:pt x="12700" y="0"/>
                  </a:cubicBezTo>
                  <a:lnTo>
                    <a:pt x="11081766" y="0"/>
                  </a:lnTo>
                  <a:cubicBezTo>
                    <a:pt x="11088751" y="0"/>
                    <a:pt x="11094466" y="5715"/>
                    <a:pt x="11094466" y="12700"/>
                  </a:cubicBezTo>
                  <a:cubicBezTo>
                    <a:pt x="11094466" y="19685"/>
                    <a:pt x="11088751" y="25400"/>
                    <a:pt x="11081766" y="25400"/>
                  </a:cubicBezTo>
                  <a:lnTo>
                    <a:pt x="12700" y="25400"/>
                  </a:lnTo>
                  <a:cubicBezTo>
                    <a:pt x="5715" y="25400"/>
                    <a:pt x="0" y="19685"/>
                    <a:pt x="0" y="12700"/>
                  </a:cubicBezTo>
                  <a:close/>
                </a:path>
              </a:pathLst>
            </a:custGeom>
            <a:solidFill>
              <a:srgbClr val="922022"/>
            </a:solidFill>
          </p:spPr>
        </p:sp>
      </p:grpSp>
      <p:sp>
        <p:nvSpPr>
          <p:cNvPr name="Freeform 24" id="24" descr="preencoded.png"/>
          <p:cNvSpPr/>
          <p:nvPr/>
        </p:nvSpPr>
        <p:spPr>
          <a:xfrm flipH="false" flipV="false" rot="0">
            <a:off x="1689050" y="6832104"/>
            <a:ext cx="7417296" cy="1524446"/>
          </a:xfrm>
          <a:custGeom>
            <a:avLst/>
            <a:gdLst/>
            <a:ahLst/>
            <a:cxnLst/>
            <a:rect r="r" b="b" t="t" l="l"/>
            <a:pathLst>
              <a:path h="1524446" w="7417296">
                <a:moveTo>
                  <a:pt x="0" y="0"/>
                </a:moveTo>
                <a:lnTo>
                  <a:pt x="7417296" y="0"/>
                </a:lnTo>
                <a:lnTo>
                  <a:pt x="7417296" y="1524446"/>
                </a:lnTo>
                <a:lnTo>
                  <a:pt x="0" y="1524446"/>
                </a:lnTo>
                <a:lnTo>
                  <a:pt x="0" y="0"/>
                </a:lnTo>
                <a:close/>
              </a:path>
            </a:pathLst>
          </a:custGeom>
          <a:blipFill>
            <a:blip r:embed="rId7"/>
            <a:stretch>
              <a:fillRect l="-32" t="0" r="-32" b="0"/>
            </a:stretch>
          </a:blipFill>
        </p:spPr>
      </p:sp>
      <p:sp>
        <p:nvSpPr>
          <p:cNvPr name="TextBox 25" id="25"/>
          <p:cNvSpPr txBox="true"/>
          <p:nvPr/>
        </p:nvSpPr>
        <p:spPr>
          <a:xfrm rot="0">
            <a:off x="5300365" y="7216825"/>
            <a:ext cx="194370" cy="650230"/>
          </a:xfrm>
          <a:prstGeom prst="rect">
            <a:avLst/>
          </a:prstGeom>
        </p:spPr>
        <p:txBody>
          <a:bodyPr anchor="t" rtlCol="false" tIns="0" lIns="0" bIns="0" rIns="0">
            <a:spAutoFit/>
          </a:bodyPr>
          <a:lstStyle/>
          <a:p>
            <a:pPr algn="ctr">
              <a:lnSpc>
                <a:spcPts val="4250"/>
              </a:lnSpc>
            </a:pPr>
            <a:r>
              <a:rPr lang="en-US" sz="2625" b="true">
                <a:solidFill>
                  <a:srgbClr val="E5E0DF"/>
                </a:solidFill>
                <a:latin typeface="Barlow Medium"/>
                <a:ea typeface="Barlow Medium"/>
                <a:cs typeface="Barlow Medium"/>
                <a:sym typeface="Barlow Medium"/>
              </a:rPr>
              <a:t>4</a:t>
            </a:r>
          </a:p>
        </p:txBody>
      </p:sp>
      <p:sp>
        <p:nvSpPr>
          <p:cNvPr name="TextBox 26" id="26"/>
          <p:cNvSpPr txBox="true"/>
          <p:nvPr/>
        </p:nvSpPr>
        <p:spPr>
          <a:xfrm rot="0">
            <a:off x="9379149" y="7085856"/>
            <a:ext cx="2218433" cy="397966"/>
          </a:xfrm>
          <a:prstGeom prst="rect">
            <a:avLst/>
          </a:prstGeom>
        </p:spPr>
        <p:txBody>
          <a:bodyPr anchor="t" rtlCol="false" tIns="0" lIns="0" bIns="0" rIns="0">
            <a:spAutoFit/>
          </a:bodyPr>
          <a:lstStyle/>
          <a:p>
            <a:pPr algn="l">
              <a:lnSpc>
                <a:spcPts val="2937"/>
              </a:lnSpc>
            </a:pPr>
            <a:r>
              <a:rPr lang="en-US" sz="2375" b="true">
                <a:solidFill>
                  <a:srgbClr val="E5E0DF"/>
                </a:solidFill>
                <a:latin typeface="Barlow Medium"/>
                <a:ea typeface="Barlow Medium"/>
                <a:cs typeface="Barlow Medium"/>
                <a:sym typeface="Barlow Medium"/>
              </a:rPr>
              <a:t>Είδος</a:t>
            </a:r>
          </a:p>
        </p:txBody>
      </p:sp>
      <p:sp>
        <p:nvSpPr>
          <p:cNvPr name="TextBox 27" id="27"/>
          <p:cNvSpPr txBox="true"/>
          <p:nvPr/>
        </p:nvSpPr>
        <p:spPr>
          <a:xfrm rot="0">
            <a:off x="9379149" y="7571185"/>
            <a:ext cx="2218433" cy="512564"/>
          </a:xfrm>
          <a:prstGeom prst="rect">
            <a:avLst/>
          </a:prstGeom>
        </p:spPr>
        <p:txBody>
          <a:bodyPr anchor="t" rtlCol="false" tIns="0" lIns="0" bIns="0" rIns="0">
            <a:spAutoFit/>
          </a:bodyPr>
          <a:lstStyle/>
          <a:p>
            <a:pPr algn="l">
              <a:lnSpc>
                <a:spcPts val="3374"/>
              </a:lnSpc>
            </a:pPr>
            <a:r>
              <a:rPr lang="en-US" sz="2125">
                <a:solidFill>
                  <a:srgbClr val="E5E0DF"/>
                </a:solidFill>
                <a:latin typeface="Barlow"/>
                <a:ea typeface="Barlow"/>
                <a:cs typeface="Barlow"/>
                <a:sym typeface="Barlow"/>
              </a:rPr>
              <a:t>Στενότερη έννοια</a:t>
            </a:r>
          </a:p>
        </p:txBody>
      </p:sp>
      <p:sp>
        <p:nvSpPr>
          <p:cNvPr name="TextBox 28" id="28"/>
          <p:cNvSpPr txBox="true"/>
          <p:nvPr/>
        </p:nvSpPr>
        <p:spPr>
          <a:xfrm rot="0">
            <a:off x="1651695" y="8587234"/>
            <a:ext cx="14984611" cy="948929"/>
          </a:xfrm>
          <a:prstGeom prst="rect">
            <a:avLst/>
          </a:prstGeom>
        </p:spPr>
        <p:txBody>
          <a:bodyPr anchor="t" rtlCol="false" tIns="0" lIns="0" bIns="0" rIns="0">
            <a:spAutoFit/>
          </a:bodyPr>
          <a:lstStyle/>
          <a:p>
            <a:pPr algn="l">
              <a:lnSpc>
                <a:spcPts val="3374"/>
              </a:lnSpc>
            </a:pPr>
            <a:r>
              <a:rPr lang="en-US" sz="2125">
                <a:solidFill>
                  <a:srgbClr val="E5E0DF"/>
                </a:solidFill>
                <a:latin typeface="Barlow"/>
                <a:ea typeface="Barlow"/>
                <a:cs typeface="Barlow"/>
                <a:sym typeface="Barlow"/>
              </a:rPr>
              <a:t>Το γένος περιλαμβάνει στο πλάτος του μία ή περισσότερες στενότερες έννοιες (είδη). Το προσεχές γένος και το προσεχές είδος είναι οι αμέσως ευρύτερες και στενότερες έννοιες αντίστοιχα.</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191718">
                <a:alpha val="94902"/>
              </a:srgbClr>
            </a:solidFill>
          </p:spPr>
        </p:sp>
      </p:grpSp>
      <p:sp>
        <p:nvSpPr>
          <p:cNvPr name="Freeform 5" id="5" descr="preencoded.png"/>
          <p:cNvSpPr/>
          <p:nvPr/>
        </p:nvSpPr>
        <p:spPr>
          <a:xfrm flipH="false" flipV="false" rot="0">
            <a:off x="11430000" y="0"/>
            <a:ext cx="6858000" cy="10287000"/>
          </a:xfrm>
          <a:custGeom>
            <a:avLst/>
            <a:gdLst/>
            <a:ahLst/>
            <a:cxnLst/>
            <a:rect r="r" b="b" t="t" l="l"/>
            <a:pathLst>
              <a:path h="10287000" w="6858000">
                <a:moveTo>
                  <a:pt x="0" y="0"/>
                </a:moveTo>
                <a:lnTo>
                  <a:pt x="6858000" y="0"/>
                </a:lnTo>
                <a:lnTo>
                  <a:pt x="6858000" y="10287000"/>
                </a:lnTo>
                <a:lnTo>
                  <a:pt x="0" y="10287000"/>
                </a:lnTo>
                <a:lnTo>
                  <a:pt x="0" y="0"/>
                </a:lnTo>
                <a:close/>
              </a:path>
            </a:pathLst>
          </a:custGeom>
          <a:blipFill>
            <a:blip r:embed="rId4"/>
            <a:stretch>
              <a:fillRect l="0" t="0" r="0" b="0"/>
            </a:stretch>
          </a:blipFill>
        </p:spPr>
      </p:sp>
      <p:sp>
        <p:nvSpPr>
          <p:cNvPr name="TextBox 6" id="6"/>
          <p:cNvSpPr txBox="true"/>
          <p:nvPr/>
        </p:nvSpPr>
        <p:spPr>
          <a:xfrm rot="0">
            <a:off x="816769" y="809179"/>
            <a:ext cx="9796462" cy="1315641"/>
          </a:xfrm>
          <a:prstGeom prst="rect">
            <a:avLst/>
          </a:prstGeom>
        </p:spPr>
        <p:txBody>
          <a:bodyPr anchor="t" rtlCol="false" tIns="0" lIns="0" bIns="0" rIns="0">
            <a:spAutoFit/>
          </a:bodyPr>
          <a:lstStyle/>
          <a:p>
            <a:pPr algn="l">
              <a:lnSpc>
                <a:spcPts val="5062"/>
              </a:lnSpc>
            </a:pPr>
            <a:r>
              <a:rPr lang="en-US" sz="4062" b="true">
                <a:solidFill>
                  <a:srgbClr val="FFFFFF"/>
                </a:solidFill>
                <a:latin typeface="Barlow Medium"/>
                <a:ea typeface="Barlow Medium"/>
                <a:cs typeface="Barlow Medium"/>
                <a:sym typeface="Barlow Medium"/>
              </a:rPr>
              <a:t>Ειδοποιός Διαφορά και Ορισμός Εννοιών</a:t>
            </a:r>
          </a:p>
        </p:txBody>
      </p:sp>
      <p:sp>
        <p:nvSpPr>
          <p:cNvPr name="Freeform 7" id="7" descr="preencoded.png"/>
          <p:cNvSpPr/>
          <p:nvPr/>
        </p:nvSpPr>
        <p:spPr>
          <a:xfrm flipH="false" flipV="false" rot="0">
            <a:off x="816769" y="2474862"/>
            <a:ext cx="1166961" cy="1867197"/>
          </a:xfrm>
          <a:custGeom>
            <a:avLst/>
            <a:gdLst/>
            <a:ahLst/>
            <a:cxnLst/>
            <a:rect r="r" b="b" t="t" l="l"/>
            <a:pathLst>
              <a:path h="1867197" w="1166961">
                <a:moveTo>
                  <a:pt x="0" y="0"/>
                </a:moveTo>
                <a:lnTo>
                  <a:pt x="1166961" y="0"/>
                </a:lnTo>
                <a:lnTo>
                  <a:pt x="1166961" y="1867198"/>
                </a:lnTo>
                <a:lnTo>
                  <a:pt x="0" y="1867198"/>
                </a:lnTo>
                <a:lnTo>
                  <a:pt x="0" y="0"/>
                </a:lnTo>
                <a:close/>
              </a:path>
            </a:pathLst>
          </a:custGeom>
          <a:blipFill>
            <a:blip r:embed="rId5"/>
            <a:stretch>
              <a:fillRect l="-205" t="0" r="-205" b="0"/>
            </a:stretch>
          </a:blipFill>
        </p:spPr>
      </p:sp>
      <p:sp>
        <p:nvSpPr>
          <p:cNvPr name="TextBox 8" id="8"/>
          <p:cNvSpPr txBox="true"/>
          <p:nvPr/>
        </p:nvSpPr>
        <p:spPr>
          <a:xfrm rot="0">
            <a:off x="2333774" y="2679650"/>
            <a:ext cx="2593330" cy="352723"/>
          </a:xfrm>
          <a:prstGeom prst="rect">
            <a:avLst/>
          </a:prstGeom>
        </p:spPr>
        <p:txBody>
          <a:bodyPr anchor="t" rtlCol="false" tIns="0" lIns="0" bIns="0" rIns="0">
            <a:spAutoFit/>
          </a:bodyPr>
          <a:lstStyle/>
          <a:p>
            <a:pPr algn="l">
              <a:lnSpc>
                <a:spcPts val="2500"/>
              </a:lnSpc>
            </a:pPr>
            <a:r>
              <a:rPr lang="en-US" sz="2000" b="true">
                <a:solidFill>
                  <a:srgbClr val="E5E0DF"/>
                </a:solidFill>
                <a:latin typeface="Barlow Medium"/>
                <a:ea typeface="Barlow Medium"/>
                <a:cs typeface="Barlow Medium"/>
                <a:sym typeface="Barlow Medium"/>
              </a:rPr>
              <a:t>Προσεχές Γένος</a:t>
            </a:r>
          </a:p>
        </p:txBody>
      </p:sp>
      <p:sp>
        <p:nvSpPr>
          <p:cNvPr name="TextBox 9" id="9"/>
          <p:cNvSpPr txBox="true"/>
          <p:nvPr/>
        </p:nvSpPr>
        <p:spPr>
          <a:xfrm rot="0">
            <a:off x="2333774" y="3096071"/>
            <a:ext cx="8279458" cy="449461"/>
          </a:xfrm>
          <a:prstGeom prst="rect">
            <a:avLst/>
          </a:prstGeom>
        </p:spPr>
        <p:txBody>
          <a:bodyPr anchor="t" rtlCol="false" tIns="0" lIns="0" bIns="0" rIns="0">
            <a:spAutoFit/>
          </a:bodyPr>
          <a:lstStyle/>
          <a:p>
            <a:pPr algn="l">
              <a:lnSpc>
                <a:spcPts val="2937"/>
              </a:lnSpc>
            </a:pPr>
            <a:r>
              <a:rPr lang="en-US" sz="1812">
                <a:solidFill>
                  <a:srgbClr val="E5E0DF"/>
                </a:solidFill>
                <a:latin typeface="Barlow"/>
                <a:ea typeface="Barlow"/>
                <a:cs typeface="Barlow"/>
                <a:sym typeface="Barlow"/>
              </a:rPr>
              <a:t>Η αμέσως ευρύτερη έννοια</a:t>
            </a:r>
          </a:p>
        </p:txBody>
      </p:sp>
      <p:sp>
        <p:nvSpPr>
          <p:cNvPr name="Freeform 10" id="10" descr="preencoded.png"/>
          <p:cNvSpPr/>
          <p:nvPr/>
        </p:nvSpPr>
        <p:spPr>
          <a:xfrm flipH="false" flipV="false" rot="0">
            <a:off x="816769" y="4342060"/>
            <a:ext cx="1166961" cy="1867197"/>
          </a:xfrm>
          <a:custGeom>
            <a:avLst/>
            <a:gdLst/>
            <a:ahLst/>
            <a:cxnLst/>
            <a:rect r="r" b="b" t="t" l="l"/>
            <a:pathLst>
              <a:path h="1867197" w="1166961">
                <a:moveTo>
                  <a:pt x="0" y="0"/>
                </a:moveTo>
                <a:lnTo>
                  <a:pt x="1166961" y="0"/>
                </a:lnTo>
                <a:lnTo>
                  <a:pt x="1166961" y="1867198"/>
                </a:lnTo>
                <a:lnTo>
                  <a:pt x="0" y="1867198"/>
                </a:lnTo>
                <a:lnTo>
                  <a:pt x="0" y="0"/>
                </a:lnTo>
                <a:close/>
              </a:path>
            </a:pathLst>
          </a:custGeom>
          <a:blipFill>
            <a:blip r:embed="rId6"/>
            <a:stretch>
              <a:fillRect l="-205" t="0" r="-205" b="0"/>
            </a:stretch>
          </a:blipFill>
        </p:spPr>
      </p:sp>
      <p:sp>
        <p:nvSpPr>
          <p:cNvPr name="TextBox 11" id="11"/>
          <p:cNvSpPr txBox="true"/>
          <p:nvPr/>
        </p:nvSpPr>
        <p:spPr>
          <a:xfrm rot="0">
            <a:off x="2333774" y="4546847"/>
            <a:ext cx="2593330" cy="352723"/>
          </a:xfrm>
          <a:prstGeom prst="rect">
            <a:avLst/>
          </a:prstGeom>
        </p:spPr>
        <p:txBody>
          <a:bodyPr anchor="t" rtlCol="false" tIns="0" lIns="0" bIns="0" rIns="0">
            <a:spAutoFit/>
          </a:bodyPr>
          <a:lstStyle/>
          <a:p>
            <a:pPr algn="l">
              <a:lnSpc>
                <a:spcPts val="2500"/>
              </a:lnSpc>
            </a:pPr>
            <a:r>
              <a:rPr lang="en-US" sz="2000" b="true">
                <a:solidFill>
                  <a:srgbClr val="E5E0DF"/>
                </a:solidFill>
                <a:latin typeface="Barlow Medium"/>
                <a:ea typeface="Barlow Medium"/>
                <a:cs typeface="Barlow Medium"/>
                <a:sym typeface="Barlow Medium"/>
              </a:rPr>
              <a:t>Ειδοποιός Διαφορά</a:t>
            </a:r>
          </a:p>
        </p:txBody>
      </p:sp>
      <p:sp>
        <p:nvSpPr>
          <p:cNvPr name="TextBox 12" id="12"/>
          <p:cNvSpPr txBox="true"/>
          <p:nvPr/>
        </p:nvSpPr>
        <p:spPr>
          <a:xfrm rot="0">
            <a:off x="2333774" y="4963269"/>
            <a:ext cx="8279458" cy="449461"/>
          </a:xfrm>
          <a:prstGeom prst="rect">
            <a:avLst/>
          </a:prstGeom>
        </p:spPr>
        <p:txBody>
          <a:bodyPr anchor="t" rtlCol="false" tIns="0" lIns="0" bIns="0" rIns="0">
            <a:spAutoFit/>
          </a:bodyPr>
          <a:lstStyle/>
          <a:p>
            <a:pPr algn="l">
              <a:lnSpc>
                <a:spcPts val="2937"/>
              </a:lnSpc>
            </a:pPr>
            <a:r>
              <a:rPr lang="en-US" sz="1812">
                <a:solidFill>
                  <a:srgbClr val="E5E0DF"/>
                </a:solidFill>
                <a:latin typeface="Barlow"/>
                <a:ea typeface="Barlow"/>
                <a:cs typeface="Barlow"/>
                <a:sym typeface="Barlow"/>
              </a:rPr>
              <a:t>Το χαρακτηριστικό που διαφοροποιεί</a:t>
            </a:r>
          </a:p>
        </p:txBody>
      </p:sp>
      <p:sp>
        <p:nvSpPr>
          <p:cNvPr name="Freeform 13" id="13" descr="preencoded.png"/>
          <p:cNvSpPr/>
          <p:nvPr/>
        </p:nvSpPr>
        <p:spPr>
          <a:xfrm flipH="false" flipV="false" rot="0">
            <a:off x="816769" y="6209259"/>
            <a:ext cx="1166961" cy="1867197"/>
          </a:xfrm>
          <a:custGeom>
            <a:avLst/>
            <a:gdLst/>
            <a:ahLst/>
            <a:cxnLst/>
            <a:rect r="r" b="b" t="t" l="l"/>
            <a:pathLst>
              <a:path h="1867197" w="1166961">
                <a:moveTo>
                  <a:pt x="0" y="0"/>
                </a:moveTo>
                <a:lnTo>
                  <a:pt x="1166961" y="0"/>
                </a:lnTo>
                <a:lnTo>
                  <a:pt x="1166961" y="1867197"/>
                </a:lnTo>
                <a:lnTo>
                  <a:pt x="0" y="1867197"/>
                </a:lnTo>
                <a:lnTo>
                  <a:pt x="0" y="0"/>
                </a:lnTo>
                <a:close/>
              </a:path>
            </a:pathLst>
          </a:custGeom>
          <a:blipFill>
            <a:blip r:embed="rId7"/>
            <a:stretch>
              <a:fillRect l="-205" t="0" r="-205" b="0"/>
            </a:stretch>
          </a:blipFill>
        </p:spPr>
      </p:sp>
      <p:sp>
        <p:nvSpPr>
          <p:cNvPr name="TextBox 14" id="14"/>
          <p:cNvSpPr txBox="true"/>
          <p:nvPr/>
        </p:nvSpPr>
        <p:spPr>
          <a:xfrm rot="0">
            <a:off x="2333774" y="6414046"/>
            <a:ext cx="2593330" cy="352722"/>
          </a:xfrm>
          <a:prstGeom prst="rect">
            <a:avLst/>
          </a:prstGeom>
        </p:spPr>
        <p:txBody>
          <a:bodyPr anchor="t" rtlCol="false" tIns="0" lIns="0" bIns="0" rIns="0">
            <a:spAutoFit/>
          </a:bodyPr>
          <a:lstStyle/>
          <a:p>
            <a:pPr algn="l">
              <a:lnSpc>
                <a:spcPts val="2500"/>
              </a:lnSpc>
            </a:pPr>
            <a:r>
              <a:rPr lang="en-US" sz="2000" b="true">
                <a:solidFill>
                  <a:srgbClr val="E5E0DF"/>
                </a:solidFill>
                <a:latin typeface="Barlow Medium"/>
                <a:ea typeface="Barlow Medium"/>
                <a:cs typeface="Barlow Medium"/>
                <a:sym typeface="Barlow Medium"/>
              </a:rPr>
              <a:t>Ορισμός Έννοιας</a:t>
            </a:r>
          </a:p>
        </p:txBody>
      </p:sp>
      <p:sp>
        <p:nvSpPr>
          <p:cNvPr name="TextBox 15" id="15"/>
          <p:cNvSpPr txBox="true"/>
          <p:nvPr/>
        </p:nvSpPr>
        <p:spPr>
          <a:xfrm rot="0">
            <a:off x="2333774" y="6830466"/>
            <a:ext cx="8279458" cy="449461"/>
          </a:xfrm>
          <a:prstGeom prst="rect">
            <a:avLst/>
          </a:prstGeom>
        </p:spPr>
        <p:txBody>
          <a:bodyPr anchor="t" rtlCol="false" tIns="0" lIns="0" bIns="0" rIns="0">
            <a:spAutoFit/>
          </a:bodyPr>
          <a:lstStyle/>
          <a:p>
            <a:pPr algn="l">
              <a:lnSpc>
                <a:spcPts val="2937"/>
              </a:lnSpc>
            </a:pPr>
            <a:r>
              <a:rPr lang="en-US" sz="1812">
                <a:solidFill>
                  <a:srgbClr val="E5E0DF"/>
                </a:solidFill>
                <a:latin typeface="Barlow"/>
                <a:ea typeface="Barlow"/>
                <a:cs typeface="Barlow"/>
                <a:sym typeface="Barlow"/>
              </a:rPr>
              <a:t>Συνδυασμός των δύο προηγούμενων</a:t>
            </a:r>
          </a:p>
        </p:txBody>
      </p:sp>
      <p:sp>
        <p:nvSpPr>
          <p:cNvPr name="TextBox 16" id="16"/>
          <p:cNvSpPr txBox="true"/>
          <p:nvPr/>
        </p:nvSpPr>
        <p:spPr>
          <a:xfrm rot="0">
            <a:off x="816769" y="8262789"/>
            <a:ext cx="9796462" cy="1195982"/>
          </a:xfrm>
          <a:prstGeom prst="rect">
            <a:avLst/>
          </a:prstGeom>
        </p:spPr>
        <p:txBody>
          <a:bodyPr anchor="t" rtlCol="false" tIns="0" lIns="0" bIns="0" rIns="0">
            <a:spAutoFit/>
          </a:bodyPr>
          <a:lstStyle/>
          <a:p>
            <a:pPr algn="l">
              <a:lnSpc>
                <a:spcPts val="2937"/>
              </a:lnSpc>
            </a:pPr>
            <a:r>
              <a:rPr lang="en-US" sz="1812">
                <a:solidFill>
                  <a:srgbClr val="E5E0DF"/>
                </a:solidFill>
                <a:latin typeface="Barlow"/>
                <a:ea typeface="Barlow"/>
                <a:cs typeface="Barlow"/>
                <a:sym typeface="Barlow"/>
              </a:rPr>
              <a:t>Ο καλύτερος τρόπος για να ορίσουμε μια έννοια είναι μέσα από το προσεχές γένος και την ειδοποιό διαφορά. Για παράδειγμα: Εξάτμιση (έννοια) είναι η εξαέρωση (προσεχές γένος) που γίνεται από την ελεύθερη πλευρά του υγρού (ειδοποιός διαφορά).</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191718">
                <a:alpha val="94902"/>
              </a:srgbClr>
            </a:solidFill>
          </p:spPr>
        </p:sp>
      </p:grpSp>
      <p:sp>
        <p:nvSpPr>
          <p:cNvPr name="Freeform 5" id="5" descr="preencoded.png"/>
          <p:cNvSpPr/>
          <p:nvPr/>
        </p:nvSpPr>
        <p:spPr>
          <a:xfrm flipH="false" flipV="false" rot="0">
            <a:off x="11430000" y="0"/>
            <a:ext cx="6858000" cy="10287000"/>
          </a:xfrm>
          <a:custGeom>
            <a:avLst/>
            <a:gdLst/>
            <a:ahLst/>
            <a:cxnLst/>
            <a:rect r="r" b="b" t="t" l="l"/>
            <a:pathLst>
              <a:path h="10287000" w="6858000">
                <a:moveTo>
                  <a:pt x="0" y="0"/>
                </a:moveTo>
                <a:lnTo>
                  <a:pt x="6858000" y="0"/>
                </a:lnTo>
                <a:lnTo>
                  <a:pt x="6858000" y="10287000"/>
                </a:lnTo>
                <a:lnTo>
                  <a:pt x="0" y="10287000"/>
                </a:lnTo>
                <a:lnTo>
                  <a:pt x="0" y="0"/>
                </a:lnTo>
                <a:close/>
              </a:path>
            </a:pathLst>
          </a:custGeom>
          <a:blipFill>
            <a:blip r:embed="rId4"/>
            <a:stretch>
              <a:fillRect l="0" t="0" r="0" b="0"/>
            </a:stretch>
          </a:blipFill>
        </p:spPr>
      </p:sp>
      <p:sp>
        <p:nvSpPr>
          <p:cNvPr name="TextBox 6" id="6"/>
          <p:cNvSpPr txBox="true"/>
          <p:nvPr/>
        </p:nvSpPr>
        <p:spPr>
          <a:xfrm rot="0">
            <a:off x="1076028" y="721965"/>
            <a:ext cx="9277945" cy="846137"/>
          </a:xfrm>
          <a:prstGeom prst="rect">
            <a:avLst/>
          </a:prstGeom>
        </p:spPr>
        <p:txBody>
          <a:bodyPr anchor="t" rtlCol="false" tIns="0" lIns="0" bIns="0" rIns="0">
            <a:spAutoFit/>
          </a:bodyPr>
          <a:lstStyle/>
          <a:p>
            <a:pPr algn="l">
              <a:lnSpc>
                <a:spcPts val="6687"/>
              </a:lnSpc>
            </a:pPr>
            <a:r>
              <a:rPr lang="en-US" sz="5374" b="true">
                <a:solidFill>
                  <a:srgbClr val="FFFFFF"/>
                </a:solidFill>
                <a:latin typeface="Barlow Medium"/>
                <a:ea typeface="Barlow Medium"/>
                <a:cs typeface="Barlow Medium"/>
                <a:sym typeface="Barlow Medium"/>
              </a:rPr>
              <a:t>Δομή των Συλλογισμών</a:t>
            </a:r>
          </a:p>
        </p:txBody>
      </p:sp>
      <p:grpSp>
        <p:nvGrpSpPr>
          <p:cNvPr name="Group 7" id="7"/>
          <p:cNvGrpSpPr/>
          <p:nvPr/>
        </p:nvGrpSpPr>
        <p:grpSpPr>
          <a:xfrm rot="0">
            <a:off x="1066503" y="2499866"/>
            <a:ext cx="710804" cy="710804"/>
            <a:chOff x="0" y="0"/>
            <a:chExt cx="947738" cy="947738"/>
          </a:xfrm>
        </p:grpSpPr>
        <p:sp>
          <p:nvSpPr>
            <p:cNvPr name="Freeform 8" id="8"/>
            <p:cNvSpPr/>
            <p:nvPr/>
          </p:nvSpPr>
          <p:spPr>
            <a:xfrm flipH="false" flipV="false" rot="0">
              <a:off x="12700" y="12700"/>
              <a:ext cx="922401" cy="922401"/>
            </a:xfrm>
            <a:custGeom>
              <a:avLst/>
              <a:gdLst/>
              <a:ahLst/>
              <a:cxnLst/>
              <a:rect r="r" b="b" t="t" l="l"/>
              <a:pathLst>
                <a:path h="922401" w="922401">
                  <a:moveTo>
                    <a:pt x="0" y="172212"/>
                  </a:moveTo>
                  <a:cubicBezTo>
                    <a:pt x="0" y="77089"/>
                    <a:pt x="77089" y="0"/>
                    <a:pt x="172212" y="0"/>
                  </a:cubicBezTo>
                  <a:lnTo>
                    <a:pt x="750189" y="0"/>
                  </a:lnTo>
                  <a:cubicBezTo>
                    <a:pt x="845312" y="0"/>
                    <a:pt x="922401" y="77089"/>
                    <a:pt x="922401" y="172212"/>
                  </a:cubicBezTo>
                  <a:lnTo>
                    <a:pt x="922401" y="750189"/>
                  </a:lnTo>
                  <a:cubicBezTo>
                    <a:pt x="922401" y="845312"/>
                    <a:pt x="845312" y="922401"/>
                    <a:pt x="750189" y="922401"/>
                  </a:cubicBezTo>
                  <a:lnTo>
                    <a:pt x="172212" y="922401"/>
                  </a:lnTo>
                  <a:cubicBezTo>
                    <a:pt x="77089" y="922401"/>
                    <a:pt x="0" y="845312"/>
                    <a:pt x="0" y="750189"/>
                  </a:cubicBezTo>
                  <a:close/>
                </a:path>
              </a:pathLst>
            </a:custGeom>
            <a:solidFill>
              <a:srgbClr val="790709"/>
            </a:solidFill>
          </p:spPr>
        </p:sp>
        <p:sp>
          <p:nvSpPr>
            <p:cNvPr name="Freeform 9" id="9"/>
            <p:cNvSpPr/>
            <p:nvPr/>
          </p:nvSpPr>
          <p:spPr>
            <a:xfrm flipH="false" flipV="false" rot="0">
              <a:off x="0" y="0"/>
              <a:ext cx="947801" cy="947801"/>
            </a:xfrm>
            <a:custGeom>
              <a:avLst/>
              <a:gdLst/>
              <a:ahLst/>
              <a:cxnLst/>
              <a:rect r="r" b="b" t="t" l="l"/>
              <a:pathLst>
                <a:path h="947801" w="947801">
                  <a:moveTo>
                    <a:pt x="0" y="184912"/>
                  </a:moveTo>
                  <a:cubicBezTo>
                    <a:pt x="0" y="82804"/>
                    <a:pt x="82804" y="0"/>
                    <a:pt x="184912" y="0"/>
                  </a:cubicBezTo>
                  <a:lnTo>
                    <a:pt x="762889" y="0"/>
                  </a:lnTo>
                  <a:lnTo>
                    <a:pt x="762889" y="12700"/>
                  </a:lnTo>
                  <a:lnTo>
                    <a:pt x="762889" y="0"/>
                  </a:lnTo>
                  <a:lnTo>
                    <a:pt x="762889" y="12700"/>
                  </a:lnTo>
                  <a:lnTo>
                    <a:pt x="762889" y="0"/>
                  </a:lnTo>
                  <a:cubicBezTo>
                    <a:pt x="864997" y="0"/>
                    <a:pt x="947801" y="82804"/>
                    <a:pt x="947801" y="184912"/>
                  </a:cubicBezTo>
                  <a:lnTo>
                    <a:pt x="947801" y="762889"/>
                  </a:lnTo>
                  <a:lnTo>
                    <a:pt x="935101" y="762889"/>
                  </a:lnTo>
                  <a:lnTo>
                    <a:pt x="947801" y="762889"/>
                  </a:lnTo>
                  <a:cubicBezTo>
                    <a:pt x="947801" y="864997"/>
                    <a:pt x="864997" y="947801"/>
                    <a:pt x="762889" y="947801"/>
                  </a:cubicBezTo>
                  <a:lnTo>
                    <a:pt x="762889" y="935101"/>
                  </a:lnTo>
                  <a:lnTo>
                    <a:pt x="762889" y="947801"/>
                  </a:lnTo>
                  <a:lnTo>
                    <a:pt x="184912" y="947801"/>
                  </a:lnTo>
                  <a:lnTo>
                    <a:pt x="184912" y="935101"/>
                  </a:lnTo>
                  <a:lnTo>
                    <a:pt x="184912" y="947801"/>
                  </a:lnTo>
                  <a:cubicBezTo>
                    <a:pt x="82804" y="947801"/>
                    <a:pt x="0" y="864997"/>
                    <a:pt x="0" y="762889"/>
                  </a:cubicBezTo>
                  <a:lnTo>
                    <a:pt x="0" y="184912"/>
                  </a:lnTo>
                  <a:lnTo>
                    <a:pt x="12700" y="184912"/>
                  </a:lnTo>
                  <a:lnTo>
                    <a:pt x="0" y="184912"/>
                  </a:lnTo>
                  <a:moveTo>
                    <a:pt x="25400" y="184912"/>
                  </a:moveTo>
                  <a:lnTo>
                    <a:pt x="25400" y="762889"/>
                  </a:lnTo>
                  <a:lnTo>
                    <a:pt x="12700" y="762889"/>
                  </a:lnTo>
                  <a:lnTo>
                    <a:pt x="25400" y="762889"/>
                  </a:lnTo>
                  <a:cubicBezTo>
                    <a:pt x="25400" y="850900"/>
                    <a:pt x="96774" y="922401"/>
                    <a:pt x="184912" y="922401"/>
                  </a:cubicBezTo>
                  <a:lnTo>
                    <a:pt x="762889" y="922401"/>
                  </a:lnTo>
                  <a:cubicBezTo>
                    <a:pt x="850900" y="922401"/>
                    <a:pt x="922401" y="850900"/>
                    <a:pt x="922401" y="762889"/>
                  </a:cubicBezTo>
                  <a:lnTo>
                    <a:pt x="922401" y="184912"/>
                  </a:lnTo>
                  <a:lnTo>
                    <a:pt x="935101" y="184912"/>
                  </a:lnTo>
                  <a:lnTo>
                    <a:pt x="922401" y="184912"/>
                  </a:lnTo>
                  <a:cubicBezTo>
                    <a:pt x="922401" y="96774"/>
                    <a:pt x="850900" y="25400"/>
                    <a:pt x="762889" y="25400"/>
                  </a:cubicBezTo>
                  <a:lnTo>
                    <a:pt x="184912" y="25400"/>
                  </a:lnTo>
                  <a:lnTo>
                    <a:pt x="184912" y="12700"/>
                  </a:lnTo>
                  <a:lnTo>
                    <a:pt x="184912" y="25400"/>
                  </a:lnTo>
                  <a:cubicBezTo>
                    <a:pt x="96774" y="25400"/>
                    <a:pt x="25400" y="96774"/>
                    <a:pt x="25400" y="184912"/>
                  </a:cubicBezTo>
                  <a:close/>
                </a:path>
              </a:pathLst>
            </a:custGeom>
            <a:solidFill>
              <a:srgbClr val="922022"/>
            </a:solidFill>
          </p:spPr>
        </p:sp>
      </p:grpSp>
      <p:sp>
        <p:nvSpPr>
          <p:cNvPr name="TextBox 10" id="10"/>
          <p:cNvSpPr txBox="true"/>
          <p:nvPr/>
        </p:nvSpPr>
        <p:spPr>
          <a:xfrm rot="0">
            <a:off x="1349722" y="2707332"/>
            <a:ext cx="144364" cy="352871"/>
          </a:xfrm>
          <a:prstGeom prst="rect">
            <a:avLst/>
          </a:prstGeom>
        </p:spPr>
        <p:txBody>
          <a:bodyPr anchor="t" rtlCol="false" tIns="0" lIns="0" bIns="0" rIns="0">
            <a:spAutoFit/>
          </a:bodyPr>
          <a:lstStyle/>
          <a:p>
            <a:pPr algn="ctr">
              <a:lnSpc>
                <a:spcPts val="3187"/>
              </a:lnSpc>
            </a:pPr>
            <a:r>
              <a:rPr lang="en-US" sz="3187" b="true">
                <a:solidFill>
                  <a:srgbClr val="E5E0DF"/>
                </a:solidFill>
                <a:latin typeface="Barlow Medium"/>
                <a:ea typeface="Barlow Medium"/>
                <a:cs typeface="Barlow Medium"/>
                <a:sym typeface="Barlow Medium"/>
              </a:rPr>
              <a:t>1</a:t>
            </a:r>
          </a:p>
        </p:txBody>
      </p:sp>
      <p:sp>
        <p:nvSpPr>
          <p:cNvPr name="TextBox 11" id="11"/>
          <p:cNvSpPr txBox="true"/>
          <p:nvPr/>
        </p:nvSpPr>
        <p:spPr>
          <a:xfrm rot="0">
            <a:off x="2075110" y="2490341"/>
            <a:ext cx="3416201" cy="445889"/>
          </a:xfrm>
          <a:prstGeom prst="rect">
            <a:avLst/>
          </a:prstGeom>
        </p:spPr>
        <p:txBody>
          <a:bodyPr anchor="t" rtlCol="false" tIns="0" lIns="0" bIns="0" rIns="0">
            <a:spAutoFit/>
          </a:bodyPr>
          <a:lstStyle/>
          <a:p>
            <a:pPr algn="l">
              <a:lnSpc>
                <a:spcPts val="3312"/>
              </a:lnSpc>
            </a:pPr>
            <a:r>
              <a:rPr lang="en-US" sz="2687" b="true">
                <a:solidFill>
                  <a:srgbClr val="E5E0DF"/>
                </a:solidFill>
                <a:latin typeface="Barlow Medium"/>
                <a:ea typeface="Barlow Medium"/>
                <a:cs typeface="Barlow Medium"/>
                <a:sym typeface="Barlow Medium"/>
              </a:rPr>
              <a:t>Ελάσσων Όρος (Υ)</a:t>
            </a:r>
          </a:p>
        </p:txBody>
      </p:sp>
      <p:sp>
        <p:nvSpPr>
          <p:cNvPr name="TextBox 12" id="12"/>
          <p:cNvSpPr txBox="true"/>
          <p:nvPr/>
        </p:nvSpPr>
        <p:spPr>
          <a:xfrm rot="0">
            <a:off x="2075110" y="3015854"/>
            <a:ext cx="8278862" cy="596653"/>
          </a:xfrm>
          <a:prstGeom prst="rect">
            <a:avLst/>
          </a:prstGeom>
        </p:spPr>
        <p:txBody>
          <a:bodyPr anchor="t" rtlCol="false" tIns="0" lIns="0" bIns="0" rIns="0">
            <a:spAutoFit/>
          </a:bodyPr>
          <a:lstStyle/>
          <a:p>
            <a:pPr algn="l">
              <a:lnSpc>
                <a:spcPts val="3812"/>
              </a:lnSpc>
            </a:pPr>
            <a:r>
              <a:rPr lang="en-US" sz="2375">
                <a:solidFill>
                  <a:srgbClr val="E5E0DF"/>
                </a:solidFill>
                <a:latin typeface="Barlow"/>
                <a:ea typeface="Barlow"/>
                <a:cs typeface="Barlow"/>
                <a:sym typeface="Barlow"/>
              </a:rPr>
              <a:t>Το υποκείμενο του συμπεράσματος</a:t>
            </a:r>
          </a:p>
        </p:txBody>
      </p:sp>
      <p:grpSp>
        <p:nvGrpSpPr>
          <p:cNvPr name="Group 13" id="13"/>
          <p:cNvGrpSpPr/>
          <p:nvPr/>
        </p:nvGrpSpPr>
        <p:grpSpPr>
          <a:xfrm rot="0">
            <a:off x="1066503" y="4256186"/>
            <a:ext cx="710804" cy="710804"/>
            <a:chOff x="0" y="0"/>
            <a:chExt cx="947738" cy="947738"/>
          </a:xfrm>
        </p:grpSpPr>
        <p:sp>
          <p:nvSpPr>
            <p:cNvPr name="Freeform 14" id="14"/>
            <p:cNvSpPr/>
            <p:nvPr/>
          </p:nvSpPr>
          <p:spPr>
            <a:xfrm flipH="false" flipV="false" rot="0">
              <a:off x="12700" y="12700"/>
              <a:ext cx="922401" cy="922401"/>
            </a:xfrm>
            <a:custGeom>
              <a:avLst/>
              <a:gdLst/>
              <a:ahLst/>
              <a:cxnLst/>
              <a:rect r="r" b="b" t="t" l="l"/>
              <a:pathLst>
                <a:path h="922401" w="922401">
                  <a:moveTo>
                    <a:pt x="0" y="172212"/>
                  </a:moveTo>
                  <a:cubicBezTo>
                    <a:pt x="0" y="77089"/>
                    <a:pt x="77089" y="0"/>
                    <a:pt x="172212" y="0"/>
                  </a:cubicBezTo>
                  <a:lnTo>
                    <a:pt x="750189" y="0"/>
                  </a:lnTo>
                  <a:cubicBezTo>
                    <a:pt x="845312" y="0"/>
                    <a:pt x="922401" y="77089"/>
                    <a:pt x="922401" y="172212"/>
                  </a:cubicBezTo>
                  <a:lnTo>
                    <a:pt x="922401" y="750189"/>
                  </a:lnTo>
                  <a:cubicBezTo>
                    <a:pt x="922401" y="845312"/>
                    <a:pt x="845312" y="922401"/>
                    <a:pt x="750189" y="922401"/>
                  </a:cubicBezTo>
                  <a:lnTo>
                    <a:pt x="172212" y="922401"/>
                  </a:lnTo>
                  <a:cubicBezTo>
                    <a:pt x="77089" y="922401"/>
                    <a:pt x="0" y="845312"/>
                    <a:pt x="0" y="750189"/>
                  </a:cubicBezTo>
                  <a:close/>
                </a:path>
              </a:pathLst>
            </a:custGeom>
            <a:solidFill>
              <a:srgbClr val="790709"/>
            </a:solidFill>
          </p:spPr>
        </p:sp>
        <p:sp>
          <p:nvSpPr>
            <p:cNvPr name="Freeform 15" id="15"/>
            <p:cNvSpPr/>
            <p:nvPr/>
          </p:nvSpPr>
          <p:spPr>
            <a:xfrm flipH="false" flipV="false" rot="0">
              <a:off x="0" y="0"/>
              <a:ext cx="947801" cy="947801"/>
            </a:xfrm>
            <a:custGeom>
              <a:avLst/>
              <a:gdLst/>
              <a:ahLst/>
              <a:cxnLst/>
              <a:rect r="r" b="b" t="t" l="l"/>
              <a:pathLst>
                <a:path h="947801" w="947801">
                  <a:moveTo>
                    <a:pt x="0" y="184912"/>
                  </a:moveTo>
                  <a:cubicBezTo>
                    <a:pt x="0" y="82804"/>
                    <a:pt x="82804" y="0"/>
                    <a:pt x="184912" y="0"/>
                  </a:cubicBezTo>
                  <a:lnTo>
                    <a:pt x="762889" y="0"/>
                  </a:lnTo>
                  <a:lnTo>
                    <a:pt x="762889" y="12700"/>
                  </a:lnTo>
                  <a:lnTo>
                    <a:pt x="762889" y="0"/>
                  </a:lnTo>
                  <a:lnTo>
                    <a:pt x="762889" y="12700"/>
                  </a:lnTo>
                  <a:lnTo>
                    <a:pt x="762889" y="0"/>
                  </a:lnTo>
                  <a:cubicBezTo>
                    <a:pt x="864997" y="0"/>
                    <a:pt x="947801" y="82804"/>
                    <a:pt x="947801" y="184912"/>
                  </a:cubicBezTo>
                  <a:lnTo>
                    <a:pt x="947801" y="762889"/>
                  </a:lnTo>
                  <a:lnTo>
                    <a:pt x="935101" y="762889"/>
                  </a:lnTo>
                  <a:lnTo>
                    <a:pt x="947801" y="762889"/>
                  </a:lnTo>
                  <a:cubicBezTo>
                    <a:pt x="947801" y="864997"/>
                    <a:pt x="864997" y="947801"/>
                    <a:pt x="762889" y="947801"/>
                  </a:cubicBezTo>
                  <a:lnTo>
                    <a:pt x="762889" y="935101"/>
                  </a:lnTo>
                  <a:lnTo>
                    <a:pt x="762889" y="947801"/>
                  </a:lnTo>
                  <a:lnTo>
                    <a:pt x="184912" y="947801"/>
                  </a:lnTo>
                  <a:lnTo>
                    <a:pt x="184912" y="935101"/>
                  </a:lnTo>
                  <a:lnTo>
                    <a:pt x="184912" y="947801"/>
                  </a:lnTo>
                  <a:cubicBezTo>
                    <a:pt x="82804" y="947801"/>
                    <a:pt x="0" y="864997"/>
                    <a:pt x="0" y="762889"/>
                  </a:cubicBezTo>
                  <a:lnTo>
                    <a:pt x="0" y="184912"/>
                  </a:lnTo>
                  <a:lnTo>
                    <a:pt x="12700" y="184912"/>
                  </a:lnTo>
                  <a:lnTo>
                    <a:pt x="0" y="184912"/>
                  </a:lnTo>
                  <a:moveTo>
                    <a:pt x="25400" y="184912"/>
                  </a:moveTo>
                  <a:lnTo>
                    <a:pt x="25400" y="762889"/>
                  </a:lnTo>
                  <a:lnTo>
                    <a:pt x="12700" y="762889"/>
                  </a:lnTo>
                  <a:lnTo>
                    <a:pt x="25400" y="762889"/>
                  </a:lnTo>
                  <a:cubicBezTo>
                    <a:pt x="25400" y="850900"/>
                    <a:pt x="96774" y="922401"/>
                    <a:pt x="184912" y="922401"/>
                  </a:cubicBezTo>
                  <a:lnTo>
                    <a:pt x="762889" y="922401"/>
                  </a:lnTo>
                  <a:cubicBezTo>
                    <a:pt x="850900" y="922401"/>
                    <a:pt x="922401" y="850900"/>
                    <a:pt x="922401" y="762889"/>
                  </a:cubicBezTo>
                  <a:lnTo>
                    <a:pt x="922401" y="184912"/>
                  </a:lnTo>
                  <a:lnTo>
                    <a:pt x="935101" y="184912"/>
                  </a:lnTo>
                  <a:lnTo>
                    <a:pt x="922401" y="184912"/>
                  </a:lnTo>
                  <a:cubicBezTo>
                    <a:pt x="922401" y="96774"/>
                    <a:pt x="850900" y="25400"/>
                    <a:pt x="762889" y="25400"/>
                  </a:cubicBezTo>
                  <a:lnTo>
                    <a:pt x="184912" y="25400"/>
                  </a:lnTo>
                  <a:lnTo>
                    <a:pt x="184912" y="12700"/>
                  </a:lnTo>
                  <a:lnTo>
                    <a:pt x="184912" y="25400"/>
                  </a:lnTo>
                  <a:cubicBezTo>
                    <a:pt x="96774" y="25400"/>
                    <a:pt x="25400" y="96774"/>
                    <a:pt x="25400" y="184912"/>
                  </a:cubicBezTo>
                  <a:close/>
                </a:path>
              </a:pathLst>
            </a:custGeom>
            <a:solidFill>
              <a:srgbClr val="922022"/>
            </a:solidFill>
          </p:spPr>
        </p:sp>
      </p:grpSp>
      <p:sp>
        <p:nvSpPr>
          <p:cNvPr name="TextBox 16" id="16"/>
          <p:cNvSpPr txBox="true"/>
          <p:nvPr/>
        </p:nvSpPr>
        <p:spPr>
          <a:xfrm rot="0">
            <a:off x="1310282" y="4463654"/>
            <a:ext cx="223094" cy="352871"/>
          </a:xfrm>
          <a:prstGeom prst="rect">
            <a:avLst/>
          </a:prstGeom>
        </p:spPr>
        <p:txBody>
          <a:bodyPr anchor="t" rtlCol="false" tIns="0" lIns="0" bIns="0" rIns="0">
            <a:spAutoFit/>
          </a:bodyPr>
          <a:lstStyle/>
          <a:p>
            <a:pPr algn="ctr">
              <a:lnSpc>
                <a:spcPts val="3187"/>
              </a:lnSpc>
            </a:pPr>
            <a:r>
              <a:rPr lang="en-US" sz="3187" b="true">
                <a:solidFill>
                  <a:srgbClr val="E5E0DF"/>
                </a:solidFill>
                <a:latin typeface="Barlow Medium"/>
                <a:ea typeface="Barlow Medium"/>
                <a:cs typeface="Barlow Medium"/>
                <a:sym typeface="Barlow Medium"/>
              </a:rPr>
              <a:t>2</a:t>
            </a:r>
          </a:p>
        </p:txBody>
      </p:sp>
      <p:sp>
        <p:nvSpPr>
          <p:cNvPr name="TextBox 17" id="17"/>
          <p:cNvSpPr txBox="true"/>
          <p:nvPr/>
        </p:nvSpPr>
        <p:spPr>
          <a:xfrm rot="0">
            <a:off x="2075110" y="4246661"/>
            <a:ext cx="3416201" cy="445889"/>
          </a:xfrm>
          <a:prstGeom prst="rect">
            <a:avLst/>
          </a:prstGeom>
        </p:spPr>
        <p:txBody>
          <a:bodyPr anchor="t" rtlCol="false" tIns="0" lIns="0" bIns="0" rIns="0">
            <a:spAutoFit/>
          </a:bodyPr>
          <a:lstStyle/>
          <a:p>
            <a:pPr algn="l">
              <a:lnSpc>
                <a:spcPts val="3312"/>
              </a:lnSpc>
            </a:pPr>
            <a:r>
              <a:rPr lang="en-US" sz="2687" b="true">
                <a:solidFill>
                  <a:srgbClr val="E5E0DF"/>
                </a:solidFill>
                <a:latin typeface="Barlow Medium"/>
                <a:ea typeface="Barlow Medium"/>
                <a:cs typeface="Barlow Medium"/>
                <a:sym typeface="Barlow Medium"/>
              </a:rPr>
              <a:t>Μείζων Όρος (Κ)</a:t>
            </a:r>
          </a:p>
        </p:txBody>
      </p:sp>
      <p:sp>
        <p:nvSpPr>
          <p:cNvPr name="TextBox 18" id="18"/>
          <p:cNvSpPr txBox="true"/>
          <p:nvPr/>
        </p:nvSpPr>
        <p:spPr>
          <a:xfrm rot="0">
            <a:off x="2075110" y="4772174"/>
            <a:ext cx="8278862" cy="596653"/>
          </a:xfrm>
          <a:prstGeom prst="rect">
            <a:avLst/>
          </a:prstGeom>
        </p:spPr>
        <p:txBody>
          <a:bodyPr anchor="t" rtlCol="false" tIns="0" lIns="0" bIns="0" rIns="0">
            <a:spAutoFit/>
          </a:bodyPr>
          <a:lstStyle/>
          <a:p>
            <a:pPr algn="l">
              <a:lnSpc>
                <a:spcPts val="3812"/>
              </a:lnSpc>
            </a:pPr>
            <a:r>
              <a:rPr lang="en-US" sz="2375">
                <a:solidFill>
                  <a:srgbClr val="E5E0DF"/>
                </a:solidFill>
                <a:latin typeface="Barlow"/>
                <a:ea typeface="Barlow"/>
                <a:cs typeface="Barlow"/>
                <a:sym typeface="Barlow"/>
              </a:rPr>
              <a:t>Το κατηγόρημα του συμπεράσματος</a:t>
            </a:r>
          </a:p>
        </p:txBody>
      </p:sp>
      <p:grpSp>
        <p:nvGrpSpPr>
          <p:cNvPr name="Group 19" id="19"/>
          <p:cNvGrpSpPr/>
          <p:nvPr/>
        </p:nvGrpSpPr>
        <p:grpSpPr>
          <a:xfrm rot="0">
            <a:off x="1066503" y="6012508"/>
            <a:ext cx="710804" cy="710804"/>
            <a:chOff x="0" y="0"/>
            <a:chExt cx="947738" cy="947738"/>
          </a:xfrm>
        </p:grpSpPr>
        <p:sp>
          <p:nvSpPr>
            <p:cNvPr name="Freeform 20" id="20"/>
            <p:cNvSpPr/>
            <p:nvPr/>
          </p:nvSpPr>
          <p:spPr>
            <a:xfrm flipH="false" flipV="false" rot="0">
              <a:off x="12700" y="12700"/>
              <a:ext cx="922401" cy="922401"/>
            </a:xfrm>
            <a:custGeom>
              <a:avLst/>
              <a:gdLst/>
              <a:ahLst/>
              <a:cxnLst/>
              <a:rect r="r" b="b" t="t" l="l"/>
              <a:pathLst>
                <a:path h="922401" w="922401">
                  <a:moveTo>
                    <a:pt x="0" y="172212"/>
                  </a:moveTo>
                  <a:cubicBezTo>
                    <a:pt x="0" y="77089"/>
                    <a:pt x="77089" y="0"/>
                    <a:pt x="172212" y="0"/>
                  </a:cubicBezTo>
                  <a:lnTo>
                    <a:pt x="750189" y="0"/>
                  </a:lnTo>
                  <a:cubicBezTo>
                    <a:pt x="845312" y="0"/>
                    <a:pt x="922401" y="77089"/>
                    <a:pt x="922401" y="172212"/>
                  </a:cubicBezTo>
                  <a:lnTo>
                    <a:pt x="922401" y="750189"/>
                  </a:lnTo>
                  <a:cubicBezTo>
                    <a:pt x="922401" y="845312"/>
                    <a:pt x="845312" y="922401"/>
                    <a:pt x="750189" y="922401"/>
                  </a:cubicBezTo>
                  <a:lnTo>
                    <a:pt x="172212" y="922401"/>
                  </a:lnTo>
                  <a:cubicBezTo>
                    <a:pt x="77089" y="922401"/>
                    <a:pt x="0" y="845312"/>
                    <a:pt x="0" y="750189"/>
                  </a:cubicBezTo>
                  <a:close/>
                </a:path>
              </a:pathLst>
            </a:custGeom>
            <a:solidFill>
              <a:srgbClr val="790709"/>
            </a:solidFill>
          </p:spPr>
        </p:sp>
        <p:sp>
          <p:nvSpPr>
            <p:cNvPr name="Freeform 21" id="21"/>
            <p:cNvSpPr/>
            <p:nvPr/>
          </p:nvSpPr>
          <p:spPr>
            <a:xfrm flipH="false" flipV="false" rot="0">
              <a:off x="0" y="0"/>
              <a:ext cx="947801" cy="947801"/>
            </a:xfrm>
            <a:custGeom>
              <a:avLst/>
              <a:gdLst/>
              <a:ahLst/>
              <a:cxnLst/>
              <a:rect r="r" b="b" t="t" l="l"/>
              <a:pathLst>
                <a:path h="947801" w="947801">
                  <a:moveTo>
                    <a:pt x="0" y="184912"/>
                  </a:moveTo>
                  <a:cubicBezTo>
                    <a:pt x="0" y="82804"/>
                    <a:pt x="82804" y="0"/>
                    <a:pt x="184912" y="0"/>
                  </a:cubicBezTo>
                  <a:lnTo>
                    <a:pt x="762889" y="0"/>
                  </a:lnTo>
                  <a:lnTo>
                    <a:pt x="762889" y="12700"/>
                  </a:lnTo>
                  <a:lnTo>
                    <a:pt x="762889" y="0"/>
                  </a:lnTo>
                  <a:lnTo>
                    <a:pt x="762889" y="12700"/>
                  </a:lnTo>
                  <a:lnTo>
                    <a:pt x="762889" y="0"/>
                  </a:lnTo>
                  <a:cubicBezTo>
                    <a:pt x="864997" y="0"/>
                    <a:pt x="947801" y="82804"/>
                    <a:pt x="947801" y="184912"/>
                  </a:cubicBezTo>
                  <a:lnTo>
                    <a:pt x="947801" y="762889"/>
                  </a:lnTo>
                  <a:lnTo>
                    <a:pt x="935101" y="762889"/>
                  </a:lnTo>
                  <a:lnTo>
                    <a:pt x="947801" y="762889"/>
                  </a:lnTo>
                  <a:cubicBezTo>
                    <a:pt x="947801" y="864997"/>
                    <a:pt x="864997" y="947801"/>
                    <a:pt x="762889" y="947801"/>
                  </a:cubicBezTo>
                  <a:lnTo>
                    <a:pt x="762889" y="935101"/>
                  </a:lnTo>
                  <a:lnTo>
                    <a:pt x="762889" y="947801"/>
                  </a:lnTo>
                  <a:lnTo>
                    <a:pt x="184912" y="947801"/>
                  </a:lnTo>
                  <a:lnTo>
                    <a:pt x="184912" y="935101"/>
                  </a:lnTo>
                  <a:lnTo>
                    <a:pt x="184912" y="947801"/>
                  </a:lnTo>
                  <a:cubicBezTo>
                    <a:pt x="82804" y="947801"/>
                    <a:pt x="0" y="864997"/>
                    <a:pt x="0" y="762889"/>
                  </a:cubicBezTo>
                  <a:lnTo>
                    <a:pt x="0" y="184912"/>
                  </a:lnTo>
                  <a:lnTo>
                    <a:pt x="12700" y="184912"/>
                  </a:lnTo>
                  <a:lnTo>
                    <a:pt x="0" y="184912"/>
                  </a:lnTo>
                  <a:moveTo>
                    <a:pt x="25400" y="184912"/>
                  </a:moveTo>
                  <a:lnTo>
                    <a:pt x="25400" y="762889"/>
                  </a:lnTo>
                  <a:lnTo>
                    <a:pt x="12700" y="762889"/>
                  </a:lnTo>
                  <a:lnTo>
                    <a:pt x="25400" y="762889"/>
                  </a:lnTo>
                  <a:cubicBezTo>
                    <a:pt x="25400" y="850900"/>
                    <a:pt x="96774" y="922401"/>
                    <a:pt x="184912" y="922401"/>
                  </a:cubicBezTo>
                  <a:lnTo>
                    <a:pt x="762889" y="922401"/>
                  </a:lnTo>
                  <a:cubicBezTo>
                    <a:pt x="850900" y="922401"/>
                    <a:pt x="922401" y="850900"/>
                    <a:pt x="922401" y="762889"/>
                  </a:cubicBezTo>
                  <a:lnTo>
                    <a:pt x="922401" y="184912"/>
                  </a:lnTo>
                  <a:lnTo>
                    <a:pt x="935101" y="184912"/>
                  </a:lnTo>
                  <a:lnTo>
                    <a:pt x="922401" y="184912"/>
                  </a:lnTo>
                  <a:cubicBezTo>
                    <a:pt x="922401" y="96774"/>
                    <a:pt x="850900" y="25400"/>
                    <a:pt x="762889" y="25400"/>
                  </a:cubicBezTo>
                  <a:lnTo>
                    <a:pt x="184912" y="25400"/>
                  </a:lnTo>
                  <a:lnTo>
                    <a:pt x="184912" y="12700"/>
                  </a:lnTo>
                  <a:lnTo>
                    <a:pt x="184912" y="25400"/>
                  </a:lnTo>
                  <a:cubicBezTo>
                    <a:pt x="96774" y="25400"/>
                    <a:pt x="25400" y="96774"/>
                    <a:pt x="25400" y="184912"/>
                  </a:cubicBezTo>
                  <a:close/>
                </a:path>
              </a:pathLst>
            </a:custGeom>
            <a:solidFill>
              <a:srgbClr val="922022"/>
            </a:solidFill>
          </p:spPr>
        </p:sp>
      </p:grpSp>
      <p:sp>
        <p:nvSpPr>
          <p:cNvPr name="TextBox 22" id="22"/>
          <p:cNvSpPr txBox="true"/>
          <p:nvPr/>
        </p:nvSpPr>
        <p:spPr>
          <a:xfrm rot="0">
            <a:off x="1314450" y="6219974"/>
            <a:ext cx="214908" cy="352871"/>
          </a:xfrm>
          <a:prstGeom prst="rect">
            <a:avLst/>
          </a:prstGeom>
        </p:spPr>
        <p:txBody>
          <a:bodyPr anchor="t" rtlCol="false" tIns="0" lIns="0" bIns="0" rIns="0">
            <a:spAutoFit/>
          </a:bodyPr>
          <a:lstStyle/>
          <a:p>
            <a:pPr algn="ctr">
              <a:lnSpc>
                <a:spcPts val="3187"/>
              </a:lnSpc>
            </a:pPr>
            <a:r>
              <a:rPr lang="en-US" sz="3187" b="true">
                <a:solidFill>
                  <a:srgbClr val="E5E0DF"/>
                </a:solidFill>
                <a:latin typeface="Barlow Medium"/>
                <a:ea typeface="Barlow Medium"/>
                <a:cs typeface="Barlow Medium"/>
                <a:sym typeface="Barlow Medium"/>
              </a:rPr>
              <a:t>3</a:t>
            </a:r>
          </a:p>
        </p:txBody>
      </p:sp>
      <p:sp>
        <p:nvSpPr>
          <p:cNvPr name="TextBox 23" id="23"/>
          <p:cNvSpPr txBox="true"/>
          <p:nvPr/>
        </p:nvSpPr>
        <p:spPr>
          <a:xfrm rot="0">
            <a:off x="2075110" y="6002982"/>
            <a:ext cx="3416201" cy="445889"/>
          </a:xfrm>
          <a:prstGeom prst="rect">
            <a:avLst/>
          </a:prstGeom>
        </p:spPr>
        <p:txBody>
          <a:bodyPr anchor="t" rtlCol="false" tIns="0" lIns="0" bIns="0" rIns="0">
            <a:spAutoFit/>
          </a:bodyPr>
          <a:lstStyle/>
          <a:p>
            <a:pPr algn="l">
              <a:lnSpc>
                <a:spcPts val="3312"/>
              </a:lnSpc>
            </a:pPr>
            <a:r>
              <a:rPr lang="en-US" sz="2687" b="true">
                <a:solidFill>
                  <a:srgbClr val="E5E0DF"/>
                </a:solidFill>
                <a:latin typeface="Barlow Medium"/>
                <a:ea typeface="Barlow Medium"/>
                <a:cs typeface="Barlow Medium"/>
                <a:sym typeface="Barlow Medium"/>
              </a:rPr>
              <a:t>Μέσος Όρος (Μ)</a:t>
            </a:r>
          </a:p>
        </p:txBody>
      </p:sp>
      <p:sp>
        <p:nvSpPr>
          <p:cNvPr name="TextBox 24" id="24"/>
          <p:cNvSpPr txBox="true"/>
          <p:nvPr/>
        </p:nvSpPr>
        <p:spPr>
          <a:xfrm rot="0">
            <a:off x="2075110" y="6528495"/>
            <a:ext cx="8278862" cy="596653"/>
          </a:xfrm>
          <a:prstGeom prst="rect">
            <a:avLst/>
          </a:prstGeom>
        </p:spPr>
        <p:txBody>
          <a:bodyPr anchor="t" rtlCol="false" tIns="0" lIns="0" bIns="0" rIns="0">
            <a:spAutoFit/>
          </a:bodyPr>
          <a:lstStyle/>
          <a:p>
            <a:pPr algn="l">
              <a:lnSpc>
                <a:spcPts val="3812"/>
              </a:lnSpc>
            </a:pPr>
            <a:r>
              <a:rPr lang="en-US" sz="2375">
                <a:solidFill>
                  <a:srgbClr val="E5E0DF"/>
                </a:solidFill>
                <a:latin typeface="Barlow"/>
                <a:ea typeface="Barlow"/>
                <a:cs typeface="Barlow"/>
                <a:sym typeface="Barlow"/>
              </a:rPr>
              <a:t>Ο τρίτος όρος που εμφανίζεται μόνο στις προκείμενες</a:t>
            </a:r>
          </a:p>
        </p:txBody>
      </p:sp>
      <p:sp>
        <p:nvSpPr>
          <p:cNvPr name="TextBox 25" id="25"/>
          <p:cNvSpPr txBox="true"/>
          <p:nvPr/>
        </p:nvSpPr>
        <p:spPr>
          <a:xfrm rot="0">
            <a:off x="1076028" y="7366247"/>
            <a:ext cx="9277945" cy="2072283"/>
          </a:xfrm>
          <a:prstGeom prst="rect">
            <a:avLst/>
          </a:prstGeom>
        </p:spPr>
        <p:txBody>
          <a:bodyPr anchor="t" rtlCol="false" tIns="0" lIns="0" bIns="0" rIns="0">
            <a:spAutoFit/>
          </a:bodyPr>
          <a:lstStyle/>
          <a:p>
            <a:pPr algn="l">
              <a:lnSpc>
                <a:spcPts val="3812"/>
              </a:lnSpc>
            </a:pPr>
            <a:r>
              <a:rPr lang="en-US" sz="2375">
                <a:solidFill>
                  <a:srgbClr val="E5E0DF"/>
                </a:solidFill>
                <a:latin typeface="Barlow"/>
                <a:ea typeface="Barlow"/>
                <a:cs typeface="Barlow"/>
                <a:sym typeface="Barlow"/>
              </a:rPr>
              <a:t>Οι συλλογισμοί αποτελούν μια συγκεκριμένη μορφή επιχειρημάτων. Το συμπέρασμα προκύπτει από δύο μόνο προκείμενες προτάσεις, της μορφής Υ-Κ, και εμπλέκονται τρεις έννοιες.</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191718">
                <a:alpha val="94902"/>
              </a:srgbClr>
            </a:solidFill>
          </p:spPr>
        </p:sp>
      </p:grpSp>
      <p:sp>
        <p:nvSpPr>
          <p:cNvPr name="Freeform 5" id="5" descr="preencoded.png"/>
          <p:cNvSpPr/>
          <p:nvPr/>
        </p:nvSpPr>
        <p:spPr>
          <a:xfrm flipH="false" flipV="false" rot="0">
            <a:off x="0" y="0"/>
            <a:ext cx="18288000" cy="3641675"/>
          </a:xfrm>
          <a:custGeom>
            <a:avLst/>
            <a:gdLst/>
            <a:ahLst/>
            <a:cxnLst/>
            <a:rect r="r" b="b" t="t" l="l"/>
            <a:pathLst>
              <a:path h="3641675" w="18288000">
                <a:moveTo>
                  <a:pt x="0" y="0"/>
                </a:moveTo>
                <a:lnTo>
                  <a:pt x="18288000" y="0"/>
                </a:lnTo>
                <a:lnTo>
                  <a:pt x="18288000" y="3641675"/>
                </a:lnTo>
                <a:lnTo>
                  <a:pt x="0" y="3641675"/>
                </a:lnTo>
                <a:lnTo>
                  <a:pt x="0" y="0"/>
                </a:lnTo>
                <a:close/>
              </a:path>
            </a:pathLst>
          </a:custGeom>
          <a:blipFill>
            <a:blip r:embed="rId4"/>
            <a:stretch>
              <a:fillRect l="-42" t="0" r="-42" b="0"/>
            </a:stretch>
          </a:blipFill>
        </p:spPr>
      </p:sp>
      <p:sp>
        <p:nvSpPr>
          <p:cNvPr name="TextBox 6" id="6"/>
          <p:cNvSpPr txBox="true"/>
          <p:nvPr/>
        </p:nvSpPr>
        <p:spPr>
          <a:xfrm rot="0">
            <a:off x="1651695" y="4423916"/>
            <a:ext cx="9591971" cy="798513"/>
          </a:xfrm>
          <a:prstGeom prst="rect">
            <a:avLst/>
          </a:prstGeom>
        </p:spPr>
        <p:txBody>
          <a:bodyPr anchor="t" rtlCol="false" tIns="0" lIns="0" bIns="0" rIns="0">
            <a:spAutoFit/>
          </a:bodyPr>
          <a:lstStyle/>
          <a:p>
            <a:pPr algn="l">
              <a:lnSpc>
                <a:spcPts val="6312"/>
              </a:lnSpc>
            </a:pPr>
            <a:r>
              <a:rPr lang="en-US" sz="5062" b="true">
                <a:solidFill>
                  <a:srgbClr val="FFFFFF"/>
                </a:solidFill>
                <a:latin typeface="Barlow Medium"/>
                <a:ea typeface="Barlow Medium"/>
                <a:cs typeface="Barlow Medium"/>
                <a:sym typeface="Barlow Medium"/>
              </a:rPr>
              <a:t>Παράδειγμα Συλλογισμού</a:t>
            </a:r>
          </a:p>
        </p:txBody>
      </p:sp>
      <p:grpSp>
        <p:nvGrpSpPr>
          <p:cNvPr name="Group 7" id="7"/>
          <p:cNvGrpSpPr/>
          <p:nvPr/>
        </p:nvGrpSpPr>
        <p:grpSpPr>
          <a:xfrm rot="0">
            <a:off x="1646932" y="5693866"/>
            <a:ext cx="4810274" cy="2060972"/>
            <a:chOff x="0" y="0"/>
            <a:chExt cx="6413698" cy="2747963"/>
          </a:xfrm>
        </p:grpSpPr>
        <p:sp>
          <p:nvSpPr>
            <p:cNvPr name="Freeform 8" id="8"/>
            <p:cNvSpPr/>
            <p:nvPr/>
          </p:nvSpPr>
          <p:spPr>
            <a:xfrm flipH="false" flipV="false" rot="0">
              <a:off x="6350" y="6350"/>
              <a:ext cx="6400927" cy="2735326"/>
            </a:xfrm>
            <a:custGeom>
              <a:avLst/>
              <a:gdLst/>
              <a:ahLst/>
              <a:cxnLst/>
              <a:rect r="r" b="b" t="t" l="l"/>
              <a:pathLst>
                <a:path h="2735326" w="6400927">
                  <a:moveTo>
                    <a:pt x="0" y="163195"/>
                  </a:moveTo>
                  <a:cubicBezTo>
                    <a:pt x="0" y="73025"/>
                    <a:pt x="73279" y="0"/>
                    <a:pt x="163576" y="0"/>
                  </a:cubicBezTo>
                  <a:lnTo>
                    <a:pt x="6237351" y="0"/>
                  </a:lnTo>
                  <a:cubicBezTo>
                    <a:pt x="6327648" y="0"/>
                    <a:pt x="6400927" y="73025"/>
                    <a:pt x="6400927" y="163195"/>
                  </a:cubicBezTo>
                  <a:lnTo>
                    <a:pt x="6400927" y="2572131"/>
                  </a:lnTo>
                  <a:cubicBezTo>
                    <a:pt x="6400927" y="2662301"/>
                    <a:pt x="6327648" y="2735326"/>
                    <a:pt x="6237351" y="2735326"/>
                  </a:cubicBezTo>
                  <a:lnTo>
                    <a:pt x="163576" y="2735326"/>
                  </a:lnTo>
                  <a:cubicBezTo>
                    <a:pt x="73279" y="2735326"/>
                    <a:pt x="0" y="2662174"/>
                    <a:pt x="0" y="2572131"/>
                  </a:cubicBezTo>
                  <a:close/>
                </a:path>
              </a:pathLst>
            </a:custGeom>
            <a:solidFill>
              <a:srgbClr val="790709"/>
            </a:solidFill>
          </p:spPr>
        </p:sp>
        <p:sp>
          <p:nvSpPr>
            <p:cNvPr name="Freeform 9" id="9"/>
            <p:cNvSpPr/>
            <p:nvPr/>
          </p:nvSpPr>
          <p:spPr>
            <a:xfrm flipH="false" flipV="false" rot="0">
              <a:off x="0" y="0"/>
              <a:ext cx="6413627" cy="2748026"/>
            </a:xfrm>
            <a:custGeom>
              <a:avLst/>
              <a:gdLst/>
              <a:ahLst/>
              <a:cxnLst/>
              <a:rect r="r" b="b" t="t" l="l"/>
              <a:pathLst>
                <a:path h="2748026" w="6413627">
                  <a:moveTo>
                    <a:pt x="0" y="169545"/>
                  </a:moveTo>
                  <a:cubicBezTo>
                    <a:pt x="0" y="75819"/>
                    <a:pt x="76073" y="0"/>
                    <a:pt x="169926" y="0"/>
                  </a:cubicBezTo>
                  <a:lnTo>
                    <a:pt x="6243701" y="0"/>
                  </a:lnTo>
                  <a:lnTo>
                    <a:pt x="6243701" y="6350"/>
                  </a:lnTo>
                  <a:lnTo>
                    <a:pt x="6243701" y="0"/>
                  </a:lnTo>
                  <a:cubicBezTo>
                    <a:pt x="6337554" y="0"/>
                    <a:pt x="6413627" y="75819"/>
                    <a:pt x="6413627" y="169545"/>
                  </a:cubicBezTo>
                  <a:lnTo>
                    <a:pt x="6407277" y="169545"/>
                  </a:lnTo>
                  <a:lnTo>
                    <a:pt x="6413627" y="169545"/>
                  </a:lnTo>
                  <a:lnTo>
                    <a:pt x="6413627" y="2578481"/>
                  </a:lnTo>
                  <a:lnTo>
                    <a:pt x="6407277" y="2578481"/>
                  </a:lnTo>
                  <a:lnTo>
                    <a:pt x="6413627" y="2578481"/>
                  </a:lnTo>
                  <a:cubicBezTo>
                    <a:pt x="6413627" y="2672080"/>
                    <a:pt x="6337554" y="2748026"/>
                    <a:pt x="6243701" y="2748026"/>
                  </a:cubicBezTo>
                  <a:lnTo>
                    <a:pt x="6243701" y="2741676"/>
                  </a:lnTo>
                  <a:lnTo>
                    <a:pt x="6243701" y="2748026"/>
                  </a:lnTo>
                  <a:lnTo>
                    <a:pt x="169926" y="2748026"/>
                  </a:lnTo>
                  <a:lnTo>
                    <a:pt x="169926" y="2741676"/>
                  </a:lnTo>
                  <a:lnTo>
                    <a:pt x="169926" y="2748026"/>
                  </a:lnTo>
                  <a:cubicBezTo>
                    <a:pt x="76073" y="2748026"/>
                    <a:pt x="0" y="2672080"/>
                    <a:pt x="0" y="2578481"/>
                  </a:cubicBezTo>
                  <a:lnTo>
                    <a:pt x="0" y="169545"/>
                  </a:lnTo>
                  <a:lnTo>
                    <a:pt x="6350" y="169545"/>
                  </a:lnTo>
                  <a:lnTo>
                    <a:pt x="0" y="169545"/>
                  </a:lnTo>
                  <a:moveTo>
                    <a:pt x="12700" y="169545"/>
                  </a:moveTo>
                  <a:lnTo>
                    <a:pt x="12700" y="2578481"/>
                  </a:lnTo>
                  <a:lnTo>
                    <a:pt x="6350" y="2578481"/>
                  </a:lnTo>
                  <a:lnTo>
                    <a:pt x="12700" y="2578481"/>
                  </a:lnTo>
                  <a:cubicBezTo>
                    <a:pt x="12700" y="2665095"/>
                    <a:pt x="83058" y="2735326"/>
                    <a:pt x="169926" y="2735326"/>
                  </a:cubicBezTo>
                  <a:lnTo>
                    <a:pt x="6243701" y="2735326"/>
                  </a:lnTo>
                  <a:cubicBezTo>
                    <a:pt x="6330569" y="2735326"/>
                    <a:pt x="6400927" y="2665095"/>
                    <a:pt x="6400927" y="2578481"/>
                  </a:cubicBezTo>
                  <a:lnTo>
                    <a:pt x="6400927" y="169545"/>
                  </a:lnTo>
                  <a:cubicBezTo>
                    <a:pt x="6401054" y="82931"/>
                    <a:pt x="6330569" y="12700"/>
                    <a:pt x="6243701" y="12700"/>
                  </a:cubicBezTo>
                  <a:lnTo>
                    <a:pt x="169926" y="12700"/>
                  </a:lnTo>
                  <a:lnTo>
                    <a:pt x="169926" y="6350"/>
                  </a:lnTo>
                  <a:lnTo>
                    <a:pt x="169926" y="12700"/>
                  </a:lnTo>
                  <a:cubicBezTo>
                    <a:pt x="83058" y="12700"/>
                    <a:pt x="12700" y="82931"/>
                    <a:pt x="12700" y="169545"/>
                  </a:cubicBezTo>
                  <a:close/>
                </a:path>
              </a:pathLst>
            </a:custGeom>
            <a:solidFill>
              <a:srgbClr val="922022"/>
            </a:solidFill>
          </p:spPr>
        </p:sp>
      </p:grpSp>
      <p:sp>
        <p:nvSpPr>
          <p:cNvPr name="TextBox 10" id="10"/>
          <p:cNvSpPr txBox="true"/>
          <p:nvPr/>
        </p:nvSpPr>
        <p:spPr>
          <a:xfrm rot="0">
            <a:off x="1952476" y="5989885"/>
            <a:ext cx="4199185" cy="818555"/>
          </a:xfrm>
          <a:prstGeom prst="rect">
            <a:avLst/>
          </a:prstGeom>
        </p:spPr>
        <p:txBody>
          <a:bodyPr anchor="t" rtlCol="false" tIns="0" lIns="0" bIns="0" rIns="0">
            <a:spAutoFit/>
          </a:bodyPr>
          <a:lstStyle/>
          <a:p>
            <a:pPr algn="l">
              <a:lnSpc>
                <a:spcPts val="3124"/>
              </a:lnSpc>
            </a:pPr>
            <a:r>
              <a:rPr lang="en-US" sz="2499" b="true">
                <a:solidFill>
                  <a:srgbClr val="E5E0DF"/>
                </a:solidFill>
                <a:latin typeface="Barlow Medium"/>
                <a:ea typeface="Barlow Medium"/>
                <a:cs typeface="Barlow Medium"/>
                <a:sym typeface="Barlow Medium"/>
              </a:rPr>
              <a:t>Μ-Κ: Όλοι οι άνθρωποι είναι θνητοί</a:t>
            </a:r>
          </a:p>
        </p:txBody>
      </p:sp>
      <p:sp>
        <p:nvSpPr>
          <p:cNvPr name="TextBox 11" id="11"/>
          <p:cNvSpPr txBox="true"/>
          <p:nvPr/>
        </p:nvSpPr>
        <p:spPr>
          <a:xfrm rot="0">
            <a:off x="1952476" y="6887915"/>
            <a:ext cx="4199185" cy="561380"/>
          </a:xfrm>
          <a:prstGeom prst="rect">
            <a:avLst/>
          </a:prstGeom>
        </p:spPr>
        <p:txBody>
          <a:bodyPr anchor="t" rtlCol="false" tIns="0" lIns="0" bIns="0" rIns="0">
            <a:spAutoFit/>
          </a:bodyPr>
          <a:lstStyle/>
          <a:p>
            <a:pPr algn="l">
              <a:lnSpc>
                <a:spcPts val="3624"/>
              </a:lnSpc>
            </a:pPr>
            <a:r>
              <a:rPr lang="en-US" sz="2249">
                <a:solidFill>
                  <a:srgbClr val="E5E0DF"/>
                </a:solidFill>
                <a:latin typeface="Barlow"/>
                <a:ea typeface="Barlow"/>
                <a:cs typeface="Barlow"/>
                <a:sym typeface="Barlow"/>
              </a:rPr>
              <a:t>Μείζων πρόταση</a:t>
            </a:r>
          </a:p>
        </p:txBody>
      </p:sp>
      <p:grpSp>
        <p:nvGrpSpPr>
          <p:cNvPr name="Group 12" id="12"/>
          <p:cNvGrpSpPr/>
          <p:nvPr/>
        </p:nvGrpSpPr>
        <p:grpSpPr>
          <a:xfrm rot="0">
            <a:off x="6738937" y="5693866"/>
            <a:ext cx="4810274" cy="2060972"/>
            <a:chOff x="0" y="0"/>
            <a:chExt cx="6413698" cy="2747963"/>
          </a:xfrm>
        </p:grpSpPr>
        <p:sp>
          <p:nvSpPr>
            <p:cNvPr name="Freeform 13" id="13"/>
            <p:cNvSpPr/>
            <p:nvPr/>
          </p:nvSpPr>
          <p:spPr>
            <a:xfrm flipH="false" flipV="false" rot="0">
              <a:off x="6350" y="6350"/>
              <a:ext cx="6400927" cy="2735326"/>
            </a:xfrm>
            <a:custGeom>
              <a:avLst/>
              <a:gdLst/>
              <a:ahLst/>
              <a:cxnLst/>
              <a:rect r="r" b="b" t="t" l="l"/>
              <a:pathLst>
                <a:path h="2735326" w="6400927">
                  <a:moveTo>
                    <a:pt x="0" y="163195"/>
                  </a:moveTo>
                  <a:cubicBezTo>
                    <a:pt x="0" y="73025"/>
                    <a:pt x="73279" y="0"/>
                    <a:pt x="163576" y="0"/>
                  </a:cubicBezTo>
                  <a:lnTo>
                    <a:pt x="6237351" y="0"/>
                  </a:lnTo>
                  <a:cubicBezTo>
                    <a:pt x="6327648" y="0"/>
                    <a:pt x="6400927" y="73025"/>
                    <a:pt x="6400927" y="163195"/>
                  </a:cubicBezTo>
                  <a:lnTo>
                    <a:pt x="6400927" y="2572131"/>
                  </a:lnTo>
                  <a:cubicBezTo>
                    <a:pt x="6400927" y="2662301"/>
                    <a:pt x="6327648" y="2735326"/>
                    <a:pt x="6237351" y="2735326"/>
                  </a:cubicBezTo>
                  <a:lnTo>
                    <a:pt x="163576" y="2735326"/>
                  </a:lnTo>
                  <a:cubicBezTo>
                    <a:pt x="73279" y="2735326"/>
                    <a:pt x="0" y="2662174"/>
                    <a:pt x="0" y="2572131"/>
                  </a:cubicBezTo>
                  <a:close/>
                </a:path>
              </a:pathLst>
            </a:custGeom>
            <a:solidFill>
              <a:srgbClr val="790709"/>
            </a:solidFill>
          </p:spPr>
        </p:sp>
        <p:sp>
          <p:nvSpPr>
            <p:cNvPr name="Freeform 14" id="14"/>
            <p:cNvSpPr/>
            <p:nvPr/>
          </p:nvSpPr>
          <p:spPr>
            <a:xfrm flipH="false" flipV="false" rot="0">
              <a:off x="0" y="0"/>
              <a:ext cx="6413627" cy="2748026"/>
            </a:xfrm>
            <a:custGeom>
              <a:avLst/>
              <a:gdLst/>
              <a:ahLst/>
              <a:cxnLst/>
              <a:rect r="r" b="b" t="t" l="l"/>
              <a:pathLst>
                <a:path h="2748026" w="6413627">
                  <a:moveTo>
                    <a:pt x="0" y="169545"/>
                  </a:moveTo>
                  <a:cubicBezTo>
                    <a:pt x="0" y="75819"/>
                    <a:pt x="76073" y="0"/>
                    <a:pt x="169926" y="0"/>
                  </a:cubicBezTo>
                  <a:lnTo>
                    <a:pt x="6243701" y="0"/>
                  </a:lnTo>
                  <a:lnTo>
                    <a:pt x="6243701" y="6350"/>
                  </a:lnTo>
                  <a:lnTo>
                    <a:pt x="6243701" y="0"/>
                  </a:lnTo>
                  <a:cubicBezTo>
                    <a:pt x="6337554" y="0"/>
                    <a:pt x="6413627" y="75819"/>
                    <a:pt x="6413627" y="169545"/>
                  </a:cubicBezTo>
                  <a:lnTo>
                    <a:pt x="6407277" y="169545"/>
                  </a:lnTo>
                  <a:lnTo>
                    <a:pt x="6413627" y="169545"/>
                  </a:lnTo>
                  <a:lnTo>
                    <a:pt x="6413627" y="2578481"/>
                  </a:lnTo>
                  <a:lnTo>
                    <a:pt x="6407277" y="2578481"/>
                  </a:lnTo>
                  <a:lnTo>
                    <a:pt x="6413627" y="2578481"/>
                  </a:lnTo>
                  <a:cubicBezTo>
                    <a:pt x="6413627" y="2672080"/>
                    <a:pt x="6337554" y="2748026"/>
                    <a:pt x="6243701" y="2748026"/>
                  </a:cubicBezTo>
                  <a:lnTo>
                    <a:pt x="6243701" y="2741676"/>
                  </a:lnTo>
                  <a:lnTo>
                    <a:pt x="6243701" y="2748026"/>
                  </a:lnTo>
                  <a:lnTo>
                    <a:pt x="169926" y="2748026"/>
                  </a:lnTo>
                  <a:lnTo>
                    <a:pt x="169926" y="2741676"/>
                  </a:lnTo>
                  <a:lnTo>
                    <a:pt x="169926" y="2748026"/>
                  </a:lnTo>
                  <a:cubicBezTo>
                    <a:pt x="76073" y="2748026"/>
                    <a:pt x="0" y="2672080"/>
                    <a:pt x="0" y="2578481"/>
                  </a:cubicBezTo>
                  <a:lnTo>
                    <a:pt x="0" y="169545"/>
                  </a:lnTo>
                  <a:lnTo>
                    <a:pt x="6350" y="169545"/>
                  </a:lnTo>
                  <a:lnTo>
                    <a:pt x="0" y="169545"/>
                  </a:lnTo>
                  <a:moveTo>
                    <a:pt x="12700" y="169545"/>
                  </a:moveTo>
                  <a:lnTo>
                    <a:pt x="12700" y="2578481"/>
                  </a:lnTo>
                  <a:lnTo>
                    <a:pt x="6350" y="2578481"/>
                  </a:lnTo>
                  <a:lnTo>
                    <a:pt x="12700" y="2578481"/>
                  </a:lnTo>
                  <a:cubicBezTo>
                    <a:pt x="12700" y="2665095"/>
                    <a:pt x="83058" y="2735326"/>
                    <a:pt x="169926" y="2735326"/>
                  </a:cubicBezTo>
                  <a:lnTo>
                    <a:pt x="6243701" y="2735326"/>
                  </a:lnTo>
                  <a:cubicBezTo>
                    <a:pt x="6330569" y="2735326"/>
                    <a:pt x="6400927" y="2665095"/>
                    <a:pt x="6400927" y="2578481"/>
                  </a:cubicBezTo>
                  <a:lnTo>
                    <a:pt x="6400927" y="169545"/>
                  </a:lnTo>
                  <a:cubicBezTo>
                    <a:pt x="6401054" y="82931"/>
                    <a:pt x="6330569" y="12700"/>
                    <a:pt x="6243701" y="12700"/>
                  </a:cubicBezTo>
                  <a:lnTo>
                    <a:pt x="169926" y="12700"/>
                  </a:lnTo>
                  <a:lnTo>
                    <a:pt x="169926" y="6350"/>
                  </a:lnTo>
                  <a:lnTo>
                    <a:pt x="169926" y="12700"/>
                  </a:lnTo>
                  <a:cubicBezTo>
                    <a:pt x="83058" y="12700"/>
                    <a:pt x="12700" y="82931"/>
                    <a:pt x="12700" y="169545"/>
                  </a:cubicBezTo>
                  <a:close/>
                </a:path>
              </a:pathLst>
            </a:custGeom>
            <a:solidFill>
              <a:srgbClr val="922022"/>
            </a:solidFill>
          </p:spPr>
        </p:sp>
      </p:grpSp>
      <p:sp>
        <p:nvSpPr>
          <p:cNvPr name="TextBox 15" id="15"/>
          <p:cNvSpPr txBox="true"/>
          <p:nvPr/>
        </p:nvSpPr>
        <p:spPr>
          <a:xfrm rot="0">
            <a:off x="7044481" y="5989885"/>
            <a:ext cx="4199185" cy="818555"/>
          </a:xfrm>
          <a:prstGeom prst="rect">
            <a:avLst/>
          </a:prstGeom>
        </p:spPr>
        <p:txBody>
          <a:bodyPr anchor="t" rtlCol="false" tIns="0" lIns="0" bIns="0" rIns="0">
            <a:spAutoFit/>
          </a:bodyPr>
          <a:lstStyle/>
          <a:p>
            <a:pPr algn="l">
              <a:lnSpc>
                <a:spcPts val="3124"/>
              </a:lnSpc>
            </a:pPr>
            <a:r>
              <a:rPr lang="en-US" sz="2499" b="true">
                <a:solidFill>
                  <a:srgbClr val="E5E0DF"/>
                </a:solidFill>
                <a:latin typeface="Barlow Medium"/>
                <a:ea typeface="Barlow Medium"/>
                <a:cs typeface="Barlow Medium"/>
                <a:sym typeface="Barlow Medium"/>
              </a:rPr>
              <a:t>Υ-Μ: Ο Σωκράτης είναι άνθρωπος</a:t>
            </a:r>
          </a:p>
        </p:txBody>
      </p:sp>
      <p:sp>
        <p:nvSpPr>
          <p:cNvPr name="TextBox 16" id="16"/>
          <p:cNvSpPr txBox="true"/>
          <p:nvPr/>
        </p:nvSpPr>
        <p:spPr>
          <a:xfrm rot="0">
            <a:off x="7044481" y="6887915"/>
            <a:ext cx="4199185" cy="561380"/>
          </a:xfrm>
          <a:prstGeom prst="rect">
            <a:avLst/>
          </a:prstGeom>
        </p:spPr>
        <p:txBody>
          <a:bodyPr anchor="t" rtlCol="false" tIns="0" lIns="0" bIns="0" rIns="0">
            <a:spAutoFit/>
          </a:bodyPr>
          <a:lstStyle/>
          <a:p>
            <a:pPr algn="l">
              <a:lnSpc>
                <a:spcPts val="3624"/>
              </a:lnSpc>
            </a:pPr>
            <a:r>
              <a:rPr lang="en-US" sz="2249">
                <a:solidFill>
                  <a:srgbClr val="E5E0DF"/>
                </a:solidFill>
                <a:latin typeface="Barlow"/>
                <a:ea typeface="Barlow"/>
                <a:cs typeface="Barlow"/>
                <a:sym typeface="Barlow"/>
              </a:rPr>
              <a:t>Ελάσσων πρόταση</a:t>
            </a:r>
          </a:p>
        </p:txBody>
      </p:sp>
      <p:grpSp>
        <p:nvGrpSpPr>
          <p:cNvPr name="Group 17" id="17"/>
          <p:cNvGrpSpPr/>
          <p:nvPr/>
        </p:nvGrpSpPr>
        <p:grpSpPr>
          <a:xfrm rot="0">
            <a:off x="11830942" y="5693866"/>
            <a:ext cx="4810274" cy="2060972"/>
            <a:chOff x="0" y="0"/>
            <a:chExt cx="6413698" cy="2747963"/>
          </a:xfrm>
        </p:grpSpPr>
        <p:sp>
          <p:nvSpPr>
            <p:cNvPr name="Freeform 18" id="18"/>
            <p:cNvSpPr/>
            <p:nvPr/>
          </p:nvSpPr>
          <p:spPr>
            <a:xfrm flipH="false" flipV="false" rot="0">
              <a:off x="6350" y="6350"/>
              <a:ext cx="6400927" cy="2735326"/>
            </a:xfrm>
            <a:custGeom>
              <a:avLst/>
              <a:gdLst/>
              <a:ahLst/>
              <a:cxnLst/>
              <a:rect r="r" b="b" t="t" l="l"/>
              <a:pathLst>
                <a:path h="2735326" w="6400927">
                  <a:moveTo>
                    <a:pt x="0" y="163195"/>
                  </a:moveTo>
                  <a:cubicBezTo>
                    <a:pt x="0" y="73025"/>
                    <a:pt x="73279" y="0"/>
                    <a:pt x="163576" y="0"/>
                  </a:cubicBezTo>
                  <a:lnTo>
                    <a:pt x="6237351" y="0"/>
                  </a:lnTo>
                  <a:cubicBezTo>
                    <a:pt x="6327648" y="0"/>
                    <a:pt x="6400927" y="73025"/>
                    <a:pt x="6400927" y="163195"/>
                  </a:cubicBezTo>
                  <a:lnTo>
                    <a:pt x="6400927" y="2572131"/>
                  </a:lnTo>
                  <a:cubicBezTo>
                    <a:pt x="6400927" y="2662301"/>
                    <a:pt x="6327648" y="2735326"/>
                    <a:pt x="6237351" y="2735326"/>
                  </a:cubicBezTo>
                  <a:lnTo>
                    <a:pt x="163576" y="2735326"/>
                  </a:lnTo>
                  <a:cubicBezTo>
                    <a:pt x="73279" y="2735326"/>
                    <a:pt x="0" y="2662174"/>
                    <a:pt x="0" y="2572131"/>
                  </a:cubicBezTo>
                  <a:close/>
                </a:path>
              </a:pathLst>
            </a:custGeom>
            <a:solidFill>
              <a:srgbClr val="790709"/>
            </a:solidFill>
          </p:spPr>
        </p:sp>
        <p:sp>
          <p:nvSpPr>
            <p:cNvPr name="Freeform 19" id="19"/>
            <p:cNvSpPr/>
            <p:nvPr/>
          </p:nvSpPr>
          <p:spPr>
            <a:xfrm flipH="false" flipV="false" rot="0">
              <a:off x="0" y="0"/>
              <a:ext cx="6413627" cy="2748026"/>
            </a:xfrm>
            <a:custGeom>
              <a:avLst/>
              <a:gdLst/>
              <a:ahLst/>
              <a:cxnLst/>
              <a:rect r="r" b="b" t="t" l="l"/>
              <a:pathLst>
                <a:path h="2748026" w="6413627">
                  <a:moveTo>
                    <a:pt x="0" y="169545"/>
                  </a:moveTo>
                  <a:cubicBezTo>
                    <a:pt x="0" y="75819"/>
                    <a:pt x="76073" y="0"/>
                    <a:pt x="169926" y="0"/>
                  </a:cubicBezTo>
                  <a:lnTo>
                    <a:pt x="6243701" y="0"/>
                  </a:lnTo>
                  <a:lnTo>
                    <a:pt x="6243701" y="6350"/>
                  </a:lnTo>
                  <a:lnTo>
                    <a:pt x="6243701" y="0"/>
                  </a:lnTo>
                  <a:cubicBezTo>
                    <a:pt x="6337554" y="0"/>
                    <a:pt x="6413627" y="75819"/>
                    <a:pt x="6413627" y="169545"/>
                  </a:cubicBezTo>
                  <a:lnTo>
                    <a:pt x="6407277" y="169545"/>
                  </a:lnTo>
                  <a:lnTo>
                    <a:pt x="6413627" y="169545"/>
                  </a:lnTo>
                  <a:lnTo>
                    <a:pt x="6413627" y="2578481"/>
                  </a:lnTo>
                  <a:lnTo>
                    <a:pt x="6407277" y="2578481"/>
                  </a:lnTo>
                  <a:lnTo>
                    <a:pt x="6413627" y="2578481"/>
                  </a:lnTo>
                  <a:cubicBezTo>
                    <a:pt x="6413627" y="2672080"/>
                    <a:pt x="6337554" y="2748026"/>
                    <a:pt x="6243701" y="2748026"/>
                  </a:cubicBezTo>
                  <a:lnTo>
                    <a:pt x="6243701" y="2741676"/>
                  </a:lnTo>
                  <a:lnTo>
                    <a:pt x="6243701" y="2748026"/>
                  </a:lnTo>
                  <a:lnTo>
                    <a:pt x="169926" y="2748026"/>
                  </a:lnTo>
                  <a:lnTo>
                    <a:pt x="169926" y="2741676"/>
                  </a:lnTo>
                  <a:lnTo>
                    <a:pt x="169926" y="2748026"/>
                  </a:lnTo>
                  <a:cubicBezTo>
                    <a:pt x="76073" y="2748026"/>
                    <a:pt x="0" y="2672080"/>
                    <a:pt x="0" y="2578481"/>
                  </a:cubicBezTo>
                  <a:lnTo>
                    <a:pt x="0" y="169545"/>
                  </a:lnTo>
                  <a:lnTo>
                    <a:pt x="6350" y="169545"/>
                  </a:lnTo>
                  <a:lnTo>
                    <a:pt x="0" y="169545"/>
                  </a:lnTo>
                  <a:moveTo>
                    <a:pt x="12700" y="169545"/>
                  </a:moveTo>
                  <a:lnTo>
                    <a:pt x="12700" y="2578481"/>
                  </a:lnTo>
                  <a:lnTo>
                    <a:pt x="6350" y="2578481"/>
                  </a:lnTo>
                  <a:lnTo>
                    <a:pt x="12700" y="2578481"/>
                  </a:lnTo>
                  <a:cubicBezTo>
                    <a:pt x="12700" y="2665095"/>
                    <a:pt x="83058" y="2735326"/>
                    <a:pt x="169926" y="2735326"/>
                  </a:cubicBezTo>
                  <a:lnTo>
                    <a:pt x="6243701" y="2735326"/>
                  </a:lnTo>
                  <a:cubicBezTo>
                    <a:pt x="6330569" y="2735326"/>
                    <a:pt x="6400927" y="2665095"/>
                    <a:pt x="6400927" y="2578481"/>
                  </a:cubicBezTo>
                  <a:lnTo>
                    <a:pt x="6400927" y="169545"/>
                  </a:lnTo>
                  <a:cubicBezTo>
                    <a:pt x="6401054" y="82931"/>
                    <a:pt x="6330569" y="12700"/>
                    <a:pt x="6243701" y="12700"/>
                  </a:cubicBezTo>
                  <a:lnTo>
                    <a:pt x="169926" y="12700"/>
                  </a:lnTo>
                  <a:lnTo>
                    <a:pt x="169926" y="6350"/>
                  </a:lnTo>
                  <a:lnTo>
                    <a:pt x="169926" y="12700"/>
                  </a:lnTo>
                  <a:cubicBezTo>
                    <a:pt x="83058" y="12700"/>
                    <a:pt x="12700" y="82931"/>
                    <a:pt x="12700" y="169545"/>
                  </a:cubicBezTo>
                  <a:close/>
                </a:path>
              </a:pathLst>
            </a:custGeom>
            <a:solidFill>
              <a:srgbClr val="922022"/>
            </a:solidFill>
          </p:spPr>
        </p:sp>
      </p:grpSp>
      <p:sp>
        <p:nvSpPr>
          <p:cNvPr name="TextBox 20" id="20"/>
          <p:cNvSpPr txBox="true"/>
          <p:nvPr/>
        </p:nvSpPr>
        <p:spPr>
          <a:xfrm rot="0">
            <a:off x="12136487" y="5989885"/>
            <a:ext cx="4199185" cy="818555"/>
          </a:xfrm>
          <a:prstGeom prst="rect">
            <a:avLst/>
          </a:prstGeom>
        </p:spPr>
        <p:txBody>
          <a:bodyPr anchor="t" rtlCol="false" tIns="0" lIns="0" bIns="0" rIns="0">
            <a:spAutoFit/>
          </a:bodyPr>
          <a:lstStyle/>
          <a:p>
            <a:pPr algn="l">
              <a:lnSpc>
                <a:spcPts val="3124"/>
              </a:lnSpc>
            </a:pPr>
            <a:r>
              <a:rPr lang="en-US" sz="2499" b="true">
                <a:solidFill>
                  <a:srgbClr val="E5E0DF"/>
                </a:solidFill>
                <a:latin typeface="Barlow Medium"/>
                <a:ea typeface="Barlow Medium"/>
                <a:cs typeface="Barlow Medium"/>
                <a:sym typeface="Barlow Medium"/>
              </a:rPr>
              <a:t>Υ-Κ: Άρα, ο Σωκράτης είναι θνητός</a:t>
            </a:r>
          </a:p>
        </p:txBody>
      </p:sp>
      <p:sp>
        <p:nvSpPr>
          <p:cNvPr name="TextBox 21" id="21"/>
          <p:cNvSpPr txBox="true"/>
          <p:nvPr/>
        </p:nvSpPr>
        <p:spPr>
          <a:xfrm rot="0">
            <a:off x="12136487" y="6887915"/>
            <a:ext cx="4199185" cy="561380"/>
          </a:xfrm>
          <a:prstGeom prst="rect">
            <a:avLst/>
          </a:prstGeom>
        </p:spPr>
        <p:txBody>
          <a:bodyPr anchor="t" rtlCol="false" tIns="0" lIns="0" bIns="0" rIns="0">
            <a:spAutoFit/>
          </a:bodyPr>
          <a:lstStyle/>
          <a:p>
            <a:pPr algn="l">
              <a:lnSpc>
                <a:spcPts val="3624"/>
              </a:lnSpc>
            </a:pPr>
            <a:r>
              <a:rPr lang="en-US" sz="2249">
                <a:solidFill>
                  <a:srgbClr val="E5E0DF"/>
                </a:solidFill>
                <a:latin typeface="Barlow"/>
                <a:ea typeface="Barlow"/>
                <a:cs typeface="Barlow"/>
                <a:sym typeface="Barlow"/>
              </a:rPr>
              <a:t>Συμπέρασμα</a:t>
            </a:r>
          </a:p>
        </p:txBody>
      </p:sp>
      <p:sp>
        <p:nvSpPr>
          <p:cNvPr name="TextBox 22" id="22"/>
          <p:cNvSpPr txBox="true"/>
          <p:nvPr/>
        </p:nvSpPr>
        <p:spPr>
          <a:xfrm rot="0">
            <a:off x="1651695" y="7982545"/>
            <a:ext cx="14984611" cy="1493639"/>
          </a:xfrm>
          <a:prstGeom prst="rect">
            <a:avLst/>
          </a:prstGeom>
        </p:spPr>
        <p:txBody>
          <a:bodyPr anchor="t" rtlCol="false" tIns="0" lIns="0" bIns="0" rIns="0">
            <a:spAutoFit/>
          </a:bodyPr>
          <a:lstStyle/>
          <a:p>
            <a:pPr algn="l">
              <a:lnSpc>
                <a:spcPts val="3624"/>
              </a:lnSpc>
            </a:pPr>
            <a:r>
              <a:rPr lang="en-US" sz="2249">
                <a:solidFill>
                  <a:srgbClr val="E5E0DF"/>
                </a:solidFill>
                <a:latin typeface="Barlow"/>
                <a:ea typeface="Barlow"/>
                <a:cs typeface="Barlow"/>
                <a:sym typeface="Barlow"/>
              </a:rPr>
              <a:t>Σε αυτό το παράδειγμα, ο μέσος όρος (άνθρωπος) συνδέεται στις δύο προκείμενες με το κατηγόρημα (θνητός) και το υποκείμενο (Σωκράτης). Παρατηρούμε ότι στη μια προκείμενη ο μέσος όρος (άνθρωπος) χρησιμοποιείται σε όλο το πλάτος του (όλοι οι άνθρωποι).</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191718">
                <a:alpha val="94902"/>
              </a:srgbClr>
            </a:solidFill>
          </p:spPr>
        </p:sp>
      </p:grpSp>
      <p:sp>
        <p:nvSpPr>
          <p:cNvPr name="Freeform 5" id="5" descr="preencoded.png"/>
          <p:cNvSpPr/>
          <p:nvPr/>
        </p:nvSpPr>
        <p:spPr>
          <a:xfrm flipH="false" flipV="false" rot="0">
            <a:off x="0" y="0"/>
            <a:ext cx="6858000" cy="10287000"/>
          </a:xfrm>
          <a:custGeom>
            <a:avLst/>
            <a:gdLst/>
            <a:ahLst/>
            <a:cxnLst/>
            <a:rect r="r" b="b" t="t" l="l"/>
            <a:pathLst>
              <a:path h="10287000" w="6858000">
                <a:moveTo>
                  <a:pt x="0" y="0"/>
                </a:moveTo>
                <a:lnTo>
                  <a:pt x="6858000" y="0"/>
                </a:lnTo>
                <a:lnTo>
                  <a:pt x="6858000" y="10287000"/>
                </a:lnTo>
                <a:lnTo>
                  <a:pt x="0" y="10287000"/>
                </a:lnTo>
                <a:lnTo>
                  <a:pt x="0" y="0"/>
                </a:lnTo>
                <a:close/>
              </a:path>
            </a:pathLst>
          </a:custGeom>
          <a:blipFill>
            <a:blip r:embed="rId4"/>
            <a:stretch>
              <a:fillRect l="0" t="0" r="0" b="0"/>
            </a:stretch>
          </a:blipFill>
        </p:spPr>
      </p:sp>
      <p:sp>
        <p:nvSpPr>
          <p:cNvPr name="TextBox 6" id="6"/>
          <p:cNvSpPr txBox="true"/>
          <p:nvPr/>
        </p:nvSpPr>
        <p:spPr>
          <a:xfrm rot="0">
            <a:off x="7536508" y="669578"/>
            <a:ext cx="8835476" cy="525462"/>
          </a:xfrm>
          <a:prstGeom prst="rect">
            <a:avLst/>
          </a:prstGeom>
        </p:spPr>
        <p:txBody>
          <a:bodyPr anchor="t" rtlCol="false" tIns="0" lIns="0" bIns="0" rIns="0">
            <a:spAutoFit/>
          </a:bodyPr>
          <a:lstStyle/>
          <a:p>
            <a:pPr algn="l">
              <a:lnSpc>
                <a:spcPts val="4187"/>
              </a:lnSpc>
            </a:pPr>
            <a:r>
              <a:rPr lang="en-US" sz="3374" b="true">
                <a:solidFill>
                  <a:srgbClr val="FFFFFF"/>
                </a:solidFill>
                <a:latin typeface="Barlow Medium"/>
                <a:ea typeface="Barlow Medium"/>
                <a:cs typeface="Barlow Medium"/>
                <a:sym typeface="Barlow Medium"/>
              </a:rPr>
              <a:t>Τύποι Προτάσεων στους Συλλογισμούς</a:t>
            </a:r>
          </a:p>
        </p:txBody>
      </p:sp>
      <p:sp>
        <p:nvSpPr>
          <p:cNvPr name="Freeform 7" id="7" descr="preencoded.png"/>
          <p:cNvSpPr/>
          <p:nvPr/>
        </p:nvSpPr>
        <p:spPr>
          <a:xfrm flipH="false" flipV="false" rot="0">
            <a:off x="7536507" y="1517897"/>
            <a:ext cx="484734" cy="484734"/>
          </a:xfrm>
          <a:custGeom>
            <a:avLst/>
            <a:gdLst/>
            <a:ahLst/>
            <a:cxnLst/>
            <a:rect r="r" b="b" t="t" l="l"/>
            <a:pathLst>
              <a:path h="484734" w="484734">
                <a:moveTo>
                  <a:pt x="0" y="0"/>
                </a:moveTo>
                <a:lnTo>
                  <a:pt x="484734" y="0"/>
                </a:lnTo>
                <a:lnTo>
                  <a:pt x="484734" y="484734"/>
                </a:lnTo>
                <a:lnTo>
                  <a:pt x="0" y="484734"/>
                </a:lnTo>
                <a:lnTo>
                  <a:pt x="0" y="0"/>
                </a:lnTo>
                <a:close/>
              </a:path>
            </a:pathLst>
          </a:custGeom>
          <a:blipFill>
            <a:blip r:embed="rId5"/>
            <a:stretch>
              <a:fillRect l="0" t="0" r="0" b="0"/>
            </a:stretch>
          </a:blipFill>
        </p:spPr>
      </p:sp>
      <p:sp>
        <p:nvSpPr>
          <p:cNvPr name="TextBox 8" id="8"/>
          <p:cNvSpPr txBox="true"/>
          <p:nvPr/>
        </p:nvSpPr>
        <p:spPr>
          <a:xfrm rot="0">
            <a:off x="7536507" y="2186880"/>
            <a:ext cx="2349104" cy="278904"/>
          </a:xfrm>
          <a:prstGeom prst="rect">
            <a:avLst/>
          </a:prstGeom>
        </p:spPr>
        <p:txBody>
          <a:bodyPr anchor="t" rtlCol="false" tIns="0" lIns="0" bIns="0" rIns="0">
            <a:spAutoFit/>
          </a:bodyPr>
          <a:lstStyle/>
          <a:p>
            <a:pPr algn="l">
              <a:lnSpc>
                <a:spcPts val="2062"/>
              </a:lnSpc>
            </a:pPr>
            <a:r>
              <a:rPr lang="en-US" sz="1687" b="true">
                <a:solidFill>
                  <a:srgbClr val="E5E0DF"/>
                </a:solidFill>
                <a:latin typeface="Barlow Medium"/>
                <a:ea typeface="Barlow Medium"/>
                <a:cs typeface="Barlow Medium"/>
                <a:sym typeface="Barlow Medium"/>
              </a:rPr>
              <a:t>Καθολικές Καταφατικές</a:t>
            </a:r>
          </a:p>
        </p:txBody>
      </p:sp>
      <p:sp>
        <p:nvSpPr>
          <p:cNvPr name="TextBox 9" id="9"/>
          <p:cNvSpPr txBox="true"/>
          <p:nvPr/>
        </p:nvSpPr>
        <p:spPr>
          <a:xfrm rot="0">
            <a:off x="7536507" y="2524869"/>
            <a:ext cx="10072985" cy="367308"/>
          </a:xfrm>
          <a:prstGeom prst="rect">
            <a:avLst/>
          </a:prstGeom>
        </p:spPr>
        <p:txBody>
          <a:bodyPr anchor="t" rtlCol="false" tIns="0" lIns="0" bIns="0" rIns="0">
            <a:spAutoFit/>
          </a:bodyPr>
          <a:lstStyle/>
          <a:p>
            <a:pPr algn="l">
              <a:lnSpc>
                <a:spcPts val="2437"/>
              </a:lnSpc>
            </a:pPr>
            <a:r>
              <a:rPr lang="en-US" sz="1500">
                <a:solidFill>
                  <a:srgbClr val="E5E0DF"/>
                </a:solidFill>
                <a:latin typeface="Barlow"/>
                <a:ea typeface="Barlow"/>
                <a:cs typeface="Barlow"/>
                <a:sym typeface="Barlow"/>
              </a:rPr>
              <a:t>Όλα τα Α είναι Β</a:t>
            </a:r>
          </a:p>
        </p:txBody>
      </p:sp>
      <p:sp>
        <p:nvSpPr>
          <p:cNvPr name="Freeform 10" id="10" descr="preencoded.png"/>
          <p:cNvSpPr/>
          <p:nvPr/>
        </p:nvSpPr>
        <p:spPr>
          <a:xfrm flipH="false" flipV="false" rot="0">
            <a:off x="7536507" y="3473798"/>
            <a:ext cx="484734" cy="484734"/>
          </a:xfrm>
          <a:custGeom>
            <a:avLst/>
            <a:gdLst/>
            <a:ahLst/>
            <a:cxnLst/>
            <a:rect r="r" b="b" t="t" l="l"/>
            <a:pathLst>
              <a:path h="484734" w="484734">
                <a:moveTo>
                  <a:pt x="0" y="0"/>
                </a:moveTo>
                <a:lnTo>
                  <a:pt x="484734" y="0"/>
                </a:lnTo>
                <a:lnTo>
                  <a:pt x="484734" y="484733"/>
                </a:lnTo>
                <a:lnTo>
                  <a:pt x="0" y="484733"/>
                </a:lnTo>
                <a:lnTo>
                  <a:pt x="0" y="0"/>
                </a:lnTo>
                <a:close/>
              </a:path>
            </a:pathLst>
          </a:custGeom>
          <a:blipFill>
            <a:blip r:embed="rId6"/>
            <a:stretch>
              <a:fillRect l="0" t="0" r="0" b="0"/>
            </a:stretch>
          </a:blipFill>
        </p:spPr>
      </p:sp>
      <p:sp>
        <p:nvSpPr>
          <p:cNvPr name="TextBox 11" id="11"/>
          <p:cNvSpPr txBox="true"/>
          <p:nvPr/>
        </p:nvSpPr>
        <p:spPr>
          <a:xfrm rot="0">
            <a:off x="7536507" y="4142780"/>
            <a:ext cx="2258169" cy="278904"/>
          </a:xfrm>
          <a:prstGeom prst="rect">
            <a:avLst/>
          </a:prstGeom>
        </p:spPr>
        <p:txBody>
          <a:bodyPr anchor="t" rtlCol="false" tIns="0" lIns="0" bIns="0" rIns="0">
            <a:spAutoFit/>
          </a:bodyPr>
          <a:lstStyle/>
          <a:p>
            <a:pPr algn="l">
              <a:lnSpc>
                <a:spcPts val="2062"/>
              </a:lnSpc>
            </a:pPr>
            <a:r>
              <a:rPr lang="en-US" sz="1687" b="true">
                <a:solidFill>
                  <a:srgbClr val="E5E0DF"/>
                </a:solidFill>
                <a:latin typeface="Barlow Medium"/>
                <a:ea typeface="Barlow Medium"/>
                <a:cs typeface="Barlow Medium"/>
                <a:sym typeface="Barlow Medium"/>
              </a:rPr>
              <a:t>Καθολικές Αποφατικές</a:t>
            </a:r>
          </a:p>
        </p:txBody>
      </p:sp>
      <p:sp>
        <p:nvSpPr>
          <p:cNvPr name="TextBox 12" id="12"/>
          <p:cNvSpPr txBox="true"/>
          <p:nvPr/>
        </p:nvSpPr>
        <p:spPr>
          <a:xfrm rot="0">
            <a:off x="7536507" y="4480769"/>
            <a:ext cx="10072985" cy="367308"/>
          </a:xfrm>
          <a:prstGeom prst="rect">
            <a:avLst/>
          </a:prstGeom>
        </p:spPr>
        <p:txBody>
          <a:bodyPr anchor="t" rtlCol="false" tIns="0" lIns="0" bIns="0" rIns="0">
            <a:spAutoFit/>
          </a:bodyPr>
          <a:lstStyle/>
          <a:p>
            <a:pPr algn="l">
              <a:lnSpc>
                <a:spcPts val="2437"/>
              </a:lnSpc>
            </a:pPr>
            <a:r>
              <a:rPr lang="en-US" sz="1500">
                <a:solidFill>
                  <a:srgbClr val="E5E0DF"/>
                </a:solidFill>
                <a:latin typeface="Barlow"/>
                <a:ea typeface="Barlow"/>
                <a:cs typeface="Barlow"/>
                <a:sym typeface="Barlow"/>
              </a:rPr>
              <a:t>Κανένα Α δεν είναι Β</a:t>
            </a:r>
          </a:p>
        </p:txBody>
      </p:sp>
      <p:sp>
        <p:nvSpPr>
          <p:cNvPr name="Freeform 13" id="13" descr="preencoded.png"/>
          <p:cNvSpPr/>
          <p:nvPr/>
        </p:nvSpPr>
        <p:spPr>
          <a:xfrm flipH="false" flipV="false" rot="0">
            <a:off x="7536507" y="5429696"/>
            <a:ext cx="484734" cy="484734"/>
          </a:xfrm>
          <a:custGeom>
            <a:avLst/>
            <a:gdLst/>
            <a:ahLst/>
            <a:cxnLst/>
            <a:rect r="r" b="b" t="t" l="l"/>
            <a:pathLst>
              <a:path h="484734" w="484734">
                <a:moveTo>
                  <a:pt x="0" y="0"/>
                </a:moveTo>
                <a:lnTo>
                  <a:pt x="484734" y="0"/>
                </a:lnTo>
                <a:lnTo>
                  <a:pt x="484734" y="484734"/>
                </a:lnTo>
                <a:lnTo>
                  <a:pt x="0" y="484734"/>
                </a:lnTo>
                <a:lnTo>
                  <a:pt x="0" y="0"/>
                </a:lnTo>
                <a:close/>
              </a:path>
            </a:pathLst>
          </a:custGeom>
          <a:blipFill>
            <a:blip r:embed="rId7"/>
            <a:stretch>
              <a:fillRect l="0" t="0" r="0" b="0"/>
            </a:stretch>
          </a:blipFill>
        </p:spPr>
      </p:sp>
      <p:sp>
        <p:nvSpPr>
          <p:cNvPr name="TextBox 14" id="14"/>
          <p:cNvSpPr txBox="true"/>
          <p:nvPr/>
        </p:nvSpPr>
        <p:spPr>
          <a:xfrm rot="0">
            <a:off x="7536507" y="6098679"/>
            <a:ext cx="2154436" cy="278904"/>
          </a:xfrm>
          <a:prstGeom prst="rect">
            <a:avLst/>
          </a:prstGeom>
        </p:spPr>
        <p:txBody>
          <a:bodyPr anchor="t" rtlCol="false" tIns="0" lIns="0" bIns="0" rIns="0">
            <a:spAutoFit/>
          </a:bodyPr>
          <a:lstStyle/>
          <a:p>
            <a:pPr algn="l">
              <a:lnSpc>
                <a:spcPts val="2062"/>
              </a:lnSpc>
            </a:pPr>
            <a:r>
              <a:rPr lang="en-US" sz="1687" b="true">
                <a:solidFill>
                  <a:srgbClr val="E5E0DF"/>
                </a:solidFill>
                <a:latin typeface="Barlow Medium"/>
                <a:ea typeface="Barlow Medium"/>
                <a:cs typeface="Barlow Medium"/>
                <a:sym typeface="Barlow Medium"/>
              </a:rPr>
              <a:t>Μερικές Καταφατικές</a:t>
            </a:r>
          </a:p>
        </p:txBody>
      </p:sp>
      <p:sp>
        <p:nvSpPr>
          <p:cNvPr name="TextBox 15" id="15"/>
          <p:cNvSpPr txBox="true"/>
          <p:nvPr/>
        </p:nvSpPr>
        <p:spPr>
          <a:xfrm rot="0">
            <a:off x="7536507" y="6436667"/>
            <a:ext cx="10072985" cy="367308"/>
          </a:xfrm>
          <a:prstGeom prst="rect">
            <a:avLst/>
          </a:prstGeom>
        </p:spPr>
        <p:txBody>
          <a:bodyPr anchor="t" rtlCol="false" tIns="0" lIns="0" bIns="0" rIns="0">
            <a:spAutoFit/>
          </a:bodyPr>
          <a:lstStyle/>
          <a:p>
            <a:pPr algn="l">
              <a:lnSpc>
                <a:spcPts val="2437"/>
              </a:lnSpc>
            </a:pPr>
            <a:r>
              <a:rPr lang="en-US" sz="1500">
                <a:solidFill>
                  <a:srgbClr val="E5E0DF"/>
                </a:solidFill>
                <a:latin typeface="Barlow"/>
                <a:ea typeface="Barlow"/>
                <a:cs typeface="Barlow"/>
                <a:sym typeface="Barlow"/>
              </a:rPr>
              <a:t>Μερικά Α είναι Β</a:t>
            </a:r>
          </a:p>
        </p:txBody>
      </p:sp>
      <p:sp>
        <p:nvSpPr>
          <p:cNvPr name="Freeform 16" id="16" descr="preencoded.png"/>
          <p:cNvSpPr/>
          <p:nvPr/>
        </p:nvSpPr>
        <p:spPr>
          <a:xfrm flipH="false" flipV="false" rot="0">
            <a:off x="7536507" y="7385596"/>
            <a:ext cx="484734" cy="484734"/>
          </a:xfrm>
          <a:custGeom>
            <a:avLst/>
            <a:gdLst/>
            <a:ahLst/>
            <a:cxnLst/>
            <a:rect r="r" b="b" t="t" l="l"/>
            <a:pathLst>
              <a:path h="484734" w="484734">
                <a:moveTo>
                  <a:pt x="0" y="0"/>
                </a:moveTo>
                <a:lnTo>
                  <a:pt x="484734" y="0"/>
                </a:lnTo>
                <a:lnTo>
                  <a:pt x="484734" y="484734"/>
                </a:lnTo>
                <a:lnTo>
                  <a:pt x="0" y="484734"/>
                </a:lnTo>
                <a:lnTo>
                  <a:pt x="0" y="0"/>
                </a:lnTo>
                <a:close/>
              </a:path>
            </a:pathLst>
          </a:custGeom>
          <a:blipFill>
            <a:blip r:embed="rId8"/>
            <a:stretch>
              <a:fillRect l="0" t="0" r="0" b="0"/>
            </a:stretch>
          </a:blipFill>
        </p:spPr>
      </p:sp>
      <p:sp>
        <p:nvSpPr>
          <p:cNvPr name="TextBox 17" id="17"/>
          <p:cNvSpPr txBox="true"/>
          <p:nvPr/>
        </p:nvSpPr>
        <p:spPr>
          <a:xfrm rot="0">
            <a:off x="7536507" y="8054579"/>
            <a:ext cx="2154436" cy="278904"/>
          </a:xfrm>
          <a:prstGeom prst="rect">
            <a:avLst/>
          </a:prstGeom>
        </p:spPr>
        <p:txBody>
          <a:bodyPr anchor="t" rtlCol="false" tIns="0" lIns="0" bIns="0" rIns="0">
            <a:spAutoFit/>
          </a:bodyPr>
          <a:lstStyle/>
          <a:p>
            <a:pPr algn="l">
              <a:lnSpc>
                <a:spcPts val="2062"/>
              </a:lnSpc>
            </a:pPr>
            <a:r>
              <a:rPr lang="en-US" sz="1687" b="true">
                <a:solidFill>
                  <a:srgbClr val="E5E0DF"/>
                </a:solidFill>
                <a:latin typeface="Barlow Medium"/>
                <a:ea typeface="Barlow Medium"/>
                <a:cs typeface="Barlow Medium"/>
                <a:sym typeface="Barlow Medium"/>
              </a:rPr>
              <a:t>Μερικές Αποφατικές</a:t>
            </a:r>
          </a:p>
        </p:txBody>
      </p:sp>
      <p:sp>
        <p:nvSpPr>
          <p:cNvPr name="TextBox 18" id="18"/>
          <p:cNvSpPr txBox="true"/>
          <p:nvPr/>
        </p:nvSpPr>
        <p:spPr>
          <a:xfrm rot="0">
            <a:off x="7536507" y="8392566"/>
            <a:ext cx="10072985" cy="367308"/>
          </a:xfrm>
          <a:prstGeom prst="rect">
            <a:avLst/>
          </a:prstGeom>
        </p:spPr>
        <p:txBody>
          <a:bodyPr anchor="t" rtlCol="false" tIns="0" lIns="0" bIns="0" rIns="0">
            <a:spAutoFit/>
          </a:bodyPr>
          <a:lstStyle/>
          <a:p>
            <a:pPr algn="l">
              <a:lnSpc>
                <a:spcPts val="2437"/>
              </a:lnSpc>
            </a:pPr>
            <a:r>
              <a:rPr lang="en-US" sz="1500">
                <a:solidFill>
                  <a:srgbClr val="E5E0DF"/>
                </a:solidFill>
                <a:latin typeface="Barlow"/>
                <a:ea typeface="Barlow"/>
                <a:cs typeface="Barlow"/>
                <a:sym typeface="Barlow"/>
              </a:rPr>
              <a:t>Μερικά Α δεν είναι Β</a:t>
            </a:r>
          </a:p>
        </p:txBody>
      </p:sp>
      <p:sp>
        <p:nvSpPr>
          <p:cNvPr name="TextBox 19" id="19"/>
          <p:cNvSpPr txBox="true"/>
          <p:nvPr/>
        </p:nvSpPr>
        <p:spPr>
          <a:xfrm rot="0">
            <a:off x="7536507" y="8920757"/>
            <a:ext cx="10072985" cy="677466"/>
          </a:xfrm>
          <a:prstGeom prst="rect">
            <a:avLst/>
          </a:prstGeom>
        </p:spPr>
        <p:txBody>
          <a:bodyPr anchor="t" rtlCol="false" tIns="0" lIns="0" bIns="0" rIns="0">
            <a:spAutoFit/>
          </a:bodyPr>
          <a:lstStyle/>
          <a:p>
            <a:pPr algn="l">
              <a:lnSpc>
                <a:spcPts val="2437"/>
              </a:lnSpc>
            </a:pPr>
            <a:r>
              <a:rPr lang="en-US" sz="1500">
                <a:solidFill>
                  <a:srgbClr val="E5E0DF"/>
                </a:solidFill>
                <a:latin typeface="Barlow"/>
                <a:ea typeface="Barlow"/>
                <a:cs typeface="Barlow"/>
                <a:sym typeface="Barlow"/>
              </a:rPr>
              <a:t>Εκτός από την περίπτωση να είναι όλες οι προτάσεις καθολικές αποφατικές, μπορούμε να έχουμε και προτάσεις που να ανήκουν και στα άλλα είδη. Αυτή η ποικιλία επιτρέπει τη δημιουργία διαφορετικών τύπων συλλογισμών.</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descr="preencoded.png"/>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0" r="0" b="0"/>
            </a:stretch>
          </a:blipFill>
        </p:spPr>
      </p:sp>
      <p:grpSp>
        <p:nvGrpSpPr>
          <p:cNvPr name="Group 3" id="3"/>
          <p:cNvGrpSpPr/>
          <p:nvPr/>
        </p:nvGrpSpPr>
        <p:grpSpPr>
          <a:xfrm rot="0">
            <a:off x="0" y="0"/>
            <a:ext cx="18288000" cy="10287000"/>
            <a:chOff x="0" y="0"/>
            <a:chExt cx="24384000" cy="13716000"/>
          </a:xfrm>
        </p:grpSpPr>
        <p:sp>
          <p:nvSpPr>
            <p:cNvPr name="Freeform 4" id="4"/>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close/>
                </a:path>
              </a:pathLst>
            </a:custGeom>
            <a:solidFill>
              <a:srgbClr val="191718">
                <a:alpha val="94902"/>
              </a:srgbClr>
            </a:solidFill>
          </p:spPr>
        </p:sp>
      </p:grpSp>
      <p:sp>
        <p:nvSpPr>
          <p:cNvPr name="Freeform 5" id="5" descr="preencoded.png"/>
          <p:cNvSpPr/>
          <p:nvPr/>
        </p:nvSpPr>
        <p:spPr>
          <a:xfrm flipH="false" flipV="false" rot="0">
            <a:off x="11430000" y="0"/>
            <a:ext cx="6858000" cy="10287000"/>
          </a:xfrm>
          <a:custGeom>
            <a:avLst/>
            <a:gdLst/>
            <a:ahLst/>
            <a:cxnLst/>
            <a:rect r="r" b="b" t="t" l="l"/>
            <a:pathLst>
              <a:path h="10287000" w="6858000">
                <a:moveTo>
                  <a:pt x="0" y="0"/>
                </a:moveTo>
                <a:lnTo>
                  <a:pt x="6858000" y="0"/>
                </a:lnTo>
                <a:lnTo>
                  <a:pt x="6858000" y="10287000"/>
                </a:lnTo>
                <a:lnTo>
                  <a:pt x="0" y="10287000"/>
                </a:lnTo>
                <a:lnTo>
                  <a:pt x="0" y="0"/>
                </a:lnTo>
                <a:close/>
              </a:path>
            </a:pathLst>
          </a:custGeom>
          <a:blipFill>
            <a:blip r:embed="rId4"/>
            <a:stretch>
              <a:fillRect l="0" t="0" r="0" b="0"/>
            </a:stretch>
          </a:blipFill>
        </p:spPr>
      </p:sp>
      <p:sp>
        <p:nvSpPr>
          <p:cNvPr name="TextBox 6" id="6"/>
          <p:cNvSpPr txBox="true"/>
          <p:nvPr/>
        </p:nvSpPr>
        <p:spPr>
          <a:xfrm rot="0">
            <a:off x="824805" y="758577"/>
            <a:ext cx="7277844" cy="683121"/>
          </a:xfrm>
          <a:prstGeom prst="rect">
            <a:avLst/>
          </a:prstGeom>
        </p:spPr>
        <p:txBody>
          <a:bodyPr anchor="t" rtlCol="false" tIns="0" lIns="0" bIns="0" rIns="0">
            <a:spAutoFit/>
          </a:bodyPr>
          <a:lstStyle/>
          <a:p>
            <a:pPr algn="l">
              <a:lnSpc>
                <a:spcPts val="5125"/>
              </a:lnSpc>
            </a:pPr>
            <a:r>
              <a:rPr lang="en-US" sz="4062" b="true">
                <a:solidFill>
                  <a:srgbClr val="FFFFFF"/>
                </a:solidFill>
                <a:latin typeface="Barlow Medium"/>
                <a:ea typeface="Barlow Medium"/>
                <a:cs typeface="Barlow Medium"/>
                <a:sym typeface="Barlow Medium"/>
              </a:rPr>
              <a:t>Συμπεράσματα και Εφαρμογές</a:t>
            </a:r>
          </a:p>
        </p:txBody>
      </p:sp>
      <p:grpSp>
        <p:nvGrpSpPr>
          <p:cNvPr name="Group 7" id="7"/>
          <p:cNvGrpSpPr/>
          <p:nvPr/>
        </p:nvGrpSpPr>
        <p:grpSpPr>
          <a:xfrm rot="0">
            <a:off x="1163985" y="1795165"/>
            <a:ext cx="28575" cy="5931099"/>
            <a:chOff x="0" y="0"/>
            <a:chExt cx="38100" cy="7908132"/>
          </a:xfrm>
        </p:grpSpPr>
        <p:sp>
          <p:nvSpPr>
            <p:cNvPr name="Freeform 8" id="8"/>
            <p:cNvSpPr/>
            <p:nvPr/>
          </p:nvSpPr>
          <p:spPr>
            <a:xfrm flipH="false" flipV="false" rot="0">
              <a:off x="0" y="0"/>
              <a:ext cx="38100" cy="7908163"/>
            </a:xfrm>
            <a:custGeom>
              <a:avLst/>
              <a:gdLst/>
              <a:ahLst/>
              <a:cxnLst/>
              <a:rect r="r" b="b" t="t" l="l"/>
              <a:pathLst>
                <a:path h="7908163" w="38100">
                  <a:moveTo>
                    <a:pt x="0" y="19050"/>
                  </a:moveTo>
                  <a:cubicBezTo>
                    <a:pt x="0" y="8509"/>
                    <a:pt x="8509" y="0"/>
                    <a:pt x="19050" y="0"/>
                  </a:cubicBezTo>
                  <a:cubicBezTo>
                    <a:pt x="29591" y="0"/>
                    <a:pt x="38100" y="8509"/>
                    <a:pt x="38100" y="19050"/>
                  </a:cubicBezTo>
                  <a:lnTo>
                    <a:pt x="38100" y="7889113"/>
                  </a:lnTo>
                  <a:cubicBezTo>
                    <a:pt x="38100" y="7899654"/>
                    <a:pt x="29591" y="7908163"/>
                    <a:pt x="19050" y="7908163"/>
                  </a:cubicBezTo>
                  <a:cubicBezTo>
                    <a:pt x="8509" y="7908163"/>
                    <a:pt x="0" y="7899654"/>
                    <a:pt x="0" y="7889113"/>
                  </a:cubicBezTo>
                  <a:close/>
                </a:path>
              </a:pathLst>
            </a:custGeom>
            <a:solidFill>
              <a:srgbClr val="922022"/>
            </a:solidFill>
          </p:spPr>
        </p:sp>
      </p:grpSp>
      <p:grpSp>
        <p:nvGrpSpPr>
          <p:cNvPr name="Group 9" id="9"/>
          <p:cNvGrpSpPr/>
          <p:nvPr/>
        </p:nvGrpSpPr>
        <p:grpSpPr>
          <a:xfrm rot="0">
            <a:off x="1414835" y="2311004"/>
            <a:ext cx="824805" cy="28575"/>
            <a:chOff x="0" y="0"/>
            <a:chExt cx="1099740" cy="38100"/>
          </a:xfrm>
        </p:grpSpPr>
        <p:sp>
          <p:nvSpPr>
            <p:cNvPr name="Freeform 10" id="10"/>
            <p:cNvSpPr/>
            <p:nvPr/>
          </p:nvSpPr>
          <p:spPr>
            <a:xfrm flipH="false" flipV="false" rot="0">
              <a:off x="0" y="0"/>
              <a:ext cx="1099693" cy="38100"/>
            </a:xfrm>
            <a:custGeom>
              <a:avLst/>
              <a:gdLst/>
              <a:ahLst/>
              <a:cxnLst/>
              <a:rect r="r" b="b" t="t" l="l"/>
              <a:pathLst>
                <a:path h="38100" w="1099693">
                  <a:moveTo>
                    <a:pt x="0" y="19050"/>
                  </a:moveTo>
                  <a:cubicBezTo>
                    <a:pt x="0" y="8509"/>
                    <a:pt x="8509" y="0"/>
                    <a:pt x="19050" y="0"/>
                  </a:cubicBezTo>
                  <a:lnTo>
                    <a:pt x="1080643" y="0"/>
                  </a:lnTo>
                  <a:cubicBezTo>
                    <a:pt x="1091184" y="0"/>
                    <a:pt x="1099693" y="8509"/>
                    <a:pt x="1099693" y="19050"/>
                  </a:cubicBezTo>
                  <a:cubicBezTo>
                    <a:pt x="1099693" y="29591"/>
                    <a:pt x="1091184" y="38100"/>
                    <a:pt x="1080643" y="38100"/>
                  </a:cubicBezTo>
                  <a:lnTo>
                    <a:pt x="19050" y="38100"/>
                  </a:lnTo>
                  <a:cubicBezTo>
                    <a:pt x="8509" y="38100"/>
                    <a:pt x="0" y="29591"/>
                    <a:pt x="0" y="19050"/>
                  </a:cubicBezTo>
                  <a:close/>
                </a:path>
              </a:pathLst>
            </a:custGeom>
            <a:solidFill>
              <a:srgbClr val="922022"/>
            </a:solidFill>
          </p:spPr>
        </p:sp>
      </p:grpSp>
      <p:grpSp>
        <p:nvGrpSpPr>
          <p:cNvPr name="Group 11" id="11"/>
          <p:cNvGrpSpPr/>
          <p:nvPr/>
        </p:nvGrpSpPr>
        <p:grpSpPr>
          <a:xfrm rot="0">
            <a:off x="908372" y="2055465"/>
            <a:ext cx="539800" cy="539800"/>
            <a:chOff x="0" y="0"/>
            <a:chExt cx="719733" cy="719733"/>
          </a:xfrm>
        </p:grpSpPr>
        <p:sp>
          <p:nvSpPr>
            <p:cNvPr name="Freeform 12" id="12"/>
            <p:cNvSpPr/>
            <p:nvPr/>
          </p:nvSpPr>
          <p:spPr>
            <a:xfrm flipH="false" flipV="false" rot="0">
              <a:off x="6350" y="6350"/>
              <a:ext cx="707009" cy="707009"/>
            </a:xfrm>
            <a:custGeom>
              <a:avLst/>
              <a:gdLst/>
              <a:ahLst/>
              <a:cxnLst/>
              <a:rect r="r" b="b" t="t" l="l"/>
              <a:pathLst>
                <a:path h="707009" w="707009">
                  <a:moveTo>
                    <a:pt x="0" y="131953"/>
                  </a:moveTo>
                  <a:cubicBezTo>
                    <a:pt x="0" y="59055"/>
                    <a:pt x="59055" y="0"/>
                    <a:pt x="131953" y="0"/>
                  </a:cubicBezTo>
                  <a:lnTo>
                    <a:pt x="575056" y="0"/>
                  </a:lnTo>
                  <a:cubicBezTo>
                    <a:pt x="647954" y="0"/>
                    <a:pt x="707009" y="59055"/>
                    <a:pt x="707009" y="131953"/>
                  </a:cubicBezTo>
                  <a:lnTo>
                    <a:pt x="707009" y="575056"/>
                  </a:lnTo>
                  <a:cubicBezTo>
                    <a:pt x="707009" y="647954"/>
                    <a:pt x="647954" y="707009"/>
                    <a:pt x="575056" y="707009"/>
                  </a:cubicBezTo>
                  <a:lnTo>
                    <a:pt x="131953" y="707009"/>
                  </a:lnTo>
                  <a:cubicBezTo>
                    <a:pt x="59055" y="707009"/>
                    <a:pt x="0" y="647954"/>
                    <a:pt x="0" y="575056"/>
                  </a:cubicBezTo>
                  <a:close/>
                </a:path>
              </a:pathLst>
            </a:custGeom>
            <a:solidFill>
              <a:srgbClr val="790709"/>
            </a:solidFill>
          </p:spPr>
        </p:sp>
        <p:sp>
          <p:nvSpPr>
            <p:cNvPr name="Freeform 13" id="13"/>
            <p:cNvSpPr/>
            <p:nvPr/>
          </p:nvSpPr>
          <p:spPr>
            <a:xfrm flipH="false" flipV="false" rot="0">
              <a:off x="0" y="0"/>
              <a:ext cx="719709" cy="719709"/>
            </a:xfrm>
            <a:custGeom>
              <a:avLst/>
              <a:gdLst/>
              <a:ahLst/>
              <a:cxnLst/>
              <a:rect r="r" b="b" t="t" l="l"/>
              <a:pathLst>
                <a:path h="719709" w="719709">
                  <a:moveTo>
                    <a:pt x="0" y="138303"/>
                  </a:moveTo>
                  <a:cubicBezTo>
                    <a:pt x="0" y="61976"/>
                    <a:pt x="61976" y="0"/>
                    <a:pt x="138303" y="0"/>
                  </a:cubicBezTo>
                  <a:lnTo>
                    <a:pt x="581406" y="0"/>
                  </a:lnTo>
                  <a:lnTo>
                    <a:pt x="581406" y="6350"/>
                  </a:lnTo>
                  <a:lnTo>
                    <a:pt x="581406" y="0"/>
                  </a:lnTo>
                  <a:cubicBezTo>
                    <a:pt x="657860" y="0"/>
                    <a:pt x="719709" y="61976"/>
                    <a:pt x="719709" y="138303"/>
                  </a:cubicBezTo>
                  <a:lnTo>
                    <a:pt x="713359" y="138303"/>
                  </a:lnTo>
                  <a:lnTo>
                    <a:pt x="719709" y="138303"/>
                  </a:lnTo>
                  <a:lnTo>
                    <a:pt x="719709" y="581406"/>
                  </a:lnTo>
                  <a:lnTo>
                    <a:pt x="713359" y="581406"/>
                  </a:lnTo>
                  <a:lnTo>
                    <a:pt x="719709" y="581406"/>
                  </a:lnTo>
                  <a:cubicBezTo>
                    <a:pt x="719709" y="657860"/>
                    <a:pt x="657733" y="719709"/>
                    <a:pt x="581406" y="719709"/>
                  </a:cubicBezTo>
                  <a:lnTo>
                    <a:pt x="581406" y="713359"/>
                  </a:lnTo>
                  <a:lnTo>
                    <a:pt x="581406" y="719709"/>
                  </a:lnTo>
                  <a:lnTo>
                    <a:pt x="138303" y="719709"/>
                  </a:lnTo>
                  <a:lnTo>
                    <a:pt x="138303" y="713359"/>
                  </a:lnTo>
                  <a:lnTo>
                    <a:pt x="138303" y="719709"/>
                  </a:lnTo>
                  <a:cubicBezTo>
                    <a:pt x="61976" y="719709"/>
                    <a:pt x="0" y="657860"/>
                    <a:pt x="0" y="581406"/>
                  </a:cubicBezTo>
                  <a:lnTo>
                    <a:pt x="0" y="138303"/>
                  </a:lnTo>
                  <a:lnTo>
                    <a:pt x="6350" y="138303"/>
                  </a:lnTo>
                  <a:lnTo>
                    <a:pt x="0" y="138303"/>
                  </a:lnTo>
                  <a:moveTo>
                    <a:pt x="12700" y="138303"/>
                  </a:moveTo>
                  <a:lnTo>
                    <a:pt x="12700" y="581406"/>
                  </a:lnTo>
                  <a:lnTo>
                    <a:pt x="6350" y="581406"/>
                  </a:lnTo>
                  <a:lnTo>
                    <a:pt x="12700" y="581406"/>
                  </a:lnTo>
                  <a:cubicBezTo>
                    <a:pt x="12700" y="650748"/>
                    <a:pt x="68961" y="707009"/>
                    <a:pt x="138303" y="707009"/>
                  </a:cubicBezTo>
                  <a:lnTo>
                    <a:pt x="581406" y="707009"/>
                  </a:lnTo>
                  <a:cubicBezTo>
                    <a:pt x="650748" y="707009"/>
                    <a:pt x="707009" y="650748"/>
                    <a:pt x="707009" y="581406"/>
                  </a:cubicBezTo>
                  <a:lnTo>
                    <a:pt x="707009" y="138303"/>
                  </a:lnTo>
                  <a:cubicBezTo>
                    <a:pt x="707009" y="68961"/>
                    <a:pt x="650748" y="12700"/>
                    <a:pt x="581406" y="12700"/>
                  </a:cubicBezTo>
                  <a:lnTo>
                    <a:pt x="138303" y="12700"/>
                  </a:lnTo>
                  <a:lnTo>
                    <a:pt x="138303" y="6350"/>
                  </a:lnTo>
                  <a:lnTo>
                    <a:pt x="138303" y="12700"/>
                  </a:lnTo>
                  <a:cubicBezTo>
                    <a:pt x="68961" y="12700"/>
                    <a:pt x="12700" y="68961"/>
                    <a:pt x="12700" y="138303"/>
                  </a:cubicBezTo>
                  <a:close/>
                </a:path>
              </a:pathLst>
            </a:custGeom>
            <a:solidFill>
              <a:srgbClr val="922022"/>
            </a:solidFill>
          </p:spPr>
        </p:sp>
      </p:grpSp>
      <p:sp>
        <p:nvSpPr>
          <p:cNvPr name="TextBox 14" id="14"/>
          <p:cNvSpPr txBox="true"/>
          <p:nvPr/>
        </p:nvSpPr>
        <p:spPr>
          <a:xfrm rot="0">
            <a:off x="1122834" y="2206377"/>
            <a:ext cx="110729" cy="276076"/>
          </a:xfrm>
          <a:prstGeom prst="rect">
            <a:avLst/>
          </a:prstGeom>
        </p:spPr>
        <p:txBody>
          <a:bodyPr anchor="t" rtlCol="false" tIns="0" lIns="0" bIns="0" rIns="0">
            <a:spAutoFit/>
          </a:bodyPr>
          <a:lstStyle/>
          <a:p>
            <a:pPr algn="ctr">
              <a:lnSpc>
                <a:spcPts val="2437"/>
              </a:lnSpc>
            </a:pPr>
            <a:r>
              <a:rPr lang="en-US" sz="2437" b="true">
                <a:solidFill>
                  <a:srgbClr val="E5E0DF"/>
                </a:solidFill>
                <a:latin typeface="Barlow Medium"/>
                <a:ea typeface="Barlow Medium"/>
                <a:cs typeface="Barlow Medium"/>
                <a:sym typeface="Barlow Medium"/>
              </a:rPr>
              <a:t>1</a:t>
            </a:r>
          </a:p>
        </p:txBody>
      </p:sp>
      <p:sp>
        <p:nvSpPr>
          <p:cNvPr name="TextBox 15" id="15"/>
          <p:cNvSpPr txBox="true"/>
          <p:nvPr/>
        </p:nvSpPr>
        <p:spPr>
          <a:xfrm rot="0">
            <a:off x="2474416" y="2002185"/>
            <a:ext cx="2618631" cy="355996"/>
          </a:xfrm>
          <a:prstGeom prst="rect">
            <a:avLst/>
          </a:prstGeom>
        </p:spPr>
        <p:txBody>
          <a:bodyPr anchor="t" rtlCol="false" tIns="0" lIns="0" bIns="0" rIns="0">
            <a:spAutoFit/>
          </a:bodyPr>
          <a:lstStyle/>
          <a:p>
            <a:pPr algn="l">
              <a:lnSpc>
                <a:spcPts val="2562"/>
              </a:lnSpc>
            </a:pPr>
            <a:r>
              <a:rPr lang="en-US" sz="2000" b="true">
                <a:solidFill>
                  <a:srgbClr val="E5E0DF"/>
                </a:solidFill>
                <a:latin typeface="Barlow Medium"/>
                <a:ea typeface="Barlow Medium"/>
                <a:cs typeface="Barlow Medium"/>
                <a:sym typeface="Barlow Medium"/>
              </a:rPr>
              <a:t>Κατανόηση Εννοιών</a:t>
            </a:r>
          </a:p>
        </p:txBody>
      </p:sp>
      <p:sp>
        <p:nvSpPr>
          <p:cNvPr name="TextBox 16" id="16"/>
          <p:cNvSpPr txBox="true"/>
          <p:nvPr/>
        </p:nvSpPr>
        <p:spPr>
          <a:xfrm rot="0">
            <a:off x="2474416" y="2423369"/>
            <a:ext cx="8130779" cy="1207591"/>
          </a:xfrm>
          <a:prstGeom prst="rect">
            <a:avLst/>
          </a:prstGeom>
        </p:spPr>
        <p:txBody>
          <a:bodyPr anchor="t" rtlCol="false" tIns="0" lIns="0" bIns="0" rIns="0">
            <a:spAutoFit/>
          </a:bodyPr>
          <a:lstStyle/>
          <a:p>
            <a:pPr algn="l">
              <a:lnSpc>
                <a:spcPts val="2937"/>
              </a:lnSpc>
            </a:pPr>
            <a:r>
              <a:rPr lang="en-US" sz="1812">
                <a:solidFill>
                  <a:srgbClr val="E5E0DF"/>
                </a:solidFill>
                <a:latin typeface="Barlow"/>
                <a:ea typeface="Barlow"/>
                <a:cs typeface="Barlow"/>
                <a:sym typeface="Barlow"/>
              </a:rPr>
              <a:t>Η εξοικείωση με το πλάτος και το βάθος των εννοιών βοηθά στην ακριβέστερη χρήση της γλώσσας και στην καλύτερη κατανόηση των ιδεών.</a:t>
            </a:r>
          </a:p>
        </p:txBody>
      </p:sp>
      <p:grpSp>
        <p:nvGrpSpPr>
          <p:cNvPr name="Group 17" id="17"/>
          <p:cNvGrpSpPr/>
          <p:nvPr/>
        </p:nvGrpSpPr>
        <p:grpSpPr>
          <a:xfrm rot="0">
            <a:off x="1414835" y="4617988"/>
            <a:ext cx="824805" cy="28575"/>
            <a:chOff x="0" y="0"/>
            <a:chExt cx="1099740" cy="38100"/>
          </a:xfrm>
        </p:grpSpPr>
        <p:sp>
          <p:nvSpPr>
            <p:cNvPr name="Freeform 18" id="18"/>
            <p:cNvSpPr/>
            <p:nvPr/>
          </p:nvSpPr>
          <p:spPr>
            <a:xfrm flipH="false" flipV="false" rot="0">
              <a:off x="0" y="0"/>
              <a:ext cx="1099693" cy="38100"/>
            </a:xfrm>
            <a:custGeom>
              <a:avLst/>
              <a:gdLst/>
              <a:ahLst/>
              <a:cxnLst/>
              <a:rect r="r" b="b" t="t" l="l"/>
              <a:pathLst>
                <a:path h="38100" w="1099693">
                  <a:moveTo>
                    <a:pt x="0" y="19050"/>
                  </a:moveTo>
                  <a:cubicBezTo>
                    <a:pt x="0" y="8509"/>
                    <a:pt x="8509" y="0"/>
                    <a:pt x="19050" y="0"/>
                  </a:cubicBezTo>
                  <a:lnTo>
                    <a:pt x="1080643" y="0"/>
                  </a:lnTo>
                  <a:cubicBezTo>
                    <a:pt x="1091184" y="0"/>
                    <a:pt x="1099693" y="8509"/>
                    <a:pt x="1099693" y="19050"/>
                  </a:cubicBezTo>
                  <a:cubicBezTo>
                    <a:pt x="1099693" y="29591"/>
                    <a:pt x="1091184" y="38100"/>
                    <a:pt x="1080643" y="38100"/>
                  </a:cubicBezTo>
                  <a:lnTo>
                    <a:pt x="19050" y="38100"/>
                  </a:lnTo>
                  <a:cubicBezTo>
                    <a:pt x="8509" y="38100"/>
                    <a:pt x="0" y="29591"/>
                    <a:pt x="0" y="19050"/>
                  </a:cubicBezTo>
                  <a:close/>
                </a:path>
              </a:pathLst>
            </a:custGeom>
            <a:solidFill>
              <a:srgbClr val="922022"/>
            </a:solidFill>
          </p:spPr>
        </p:sp>
      </p:grpSp>
      <p:grpSp>
        <p:nvGrpSpPr>
          <p:cNvPr name="Group 19" id="19"/>
          <p:cNvGrpSpPr/>
          <p:nvPr/>
        </p:nvGrpSpPr>
        <p:grpSpPr>
          <a:xfrm rot="0">
            <a:off x="908372" y="4362450"/>
            <a:ext cx="539800" cy="539800"/>
            <a:chOff x="0" y="0"/>
            <a:chExt cx="719733" cy="719733"/>
          </a:xfrm>
        </p:grpSpPr>
        <p:sp>
          <p:nvSpPr>
            <p:cNvPr name="Freeform 20" id="20"/>
            <p:cNvSpPr/>
            <p:nvPr/>
          </p:nvSpPr>
          <p:spPr>
            <a:xfrm flipH="false" flipV="false" rot="0">
              <a:off x="6350" y="6350"/>
              <a:ext cx="707009" cy="707009"/>
            </a:xfrm>
            <a:custGeom>
              <a:avLst/>
              <a:gdLst/>
              <a:ahLst/>
              <a:cxnLst/>
              <a:rect r="r" b="b" t="t" l="l"/>
              <a:pathLst>
                <a:path h="707009" w="707009">
                  <a:moveTo>
                    <a:pt x="0" y="131953"/>
                  </a:moveTo>
                  <a:cubicBezTo>
                    <a:pt x="0" y="59055"/>
                    <a:pt x="59055" y="0"/>
                    <a:pt x="131953" y="0"/>
                  </a:cubicBezTo>
                  <a:lnTo>
                    <a:pt x="575056" y="0"/>
                  </a:lnTo>
                  <a:cubicBezTo>
                    <a:pt x="647954" y="0"/>
                    <a:pt x="707009" y="59055"/>
                    <a:pt x="707009" y="131953"/>
                  </a:cubicBezTo>
                  <a:lnTo>
                    <a:pt x="707009" y="575056"/>
                  </a:lnTo>
                  <a:cubicBezTo>
                    <a:pt x="707009" y="647954"/>
                    <a:pt x="647954" y="707009"/>
                    <a:pt x="575056" y="707009"/>
                  </a:cubicBezTo>
                  <a:lnTo>
                    <a:pt x="131953" y="707009"/>
                  </a:lnTo>
                  <a:cubicBezTo>
                    <a:pt x="59055" y="707009"/>
                    <a:pt x="0" y="647954"/>
                    <a:pt x="0" y="575056"/>
                  </a:cubicBezTo>
                  <a:close/>
                </a:path>
              </a:pathLst>
            </a:custGeom>
            <a:solidFill>
              <a:srgbClr val="790709"/>
            </a:solidFill>
          </p:spPr>
        </p:sp>
        <p:sp>
          <p:nvSpPr>
            <p:cNvPr name="Freeform 21" id="21"/>
            <p:cNvSpPr/>
            <p:nvPr/>
          </p:nvSpPr>
          <p:spPr>
            <a:xfrm flipH="false" flipV="false" rot="0">
              <a:off x="0" y="0"/>
              <a:ext cx="719709" cy="719709"/>
            </a:xfrm>
            <a:custGeom>
              <a:avLst/>
              <a:gdLst/>
              <a:ahLst/>
              <a:cxnLst/>
              <a:rect r="r" b="b" t="t" l="l"/>
              <a:pathLst>
                <a:path h="719709" w="719709">
                  <a:moveTo>
                    <a:pt x="0" y="138303"/>
                  </a:moveTo>
                  <a:cubicBezTo>
                    <a:pt x="0" y="61976"/>
                    <a:pt x="61976" y="0"/>
                    <a:pt x="138303" y="0"/>
                  </a:cubicBezTo>
                  <a:lnTo>
                    <a:pt x="581406" y="0"/>
                  </a:lnTo>
                  <a:lnTo>
                    <a:pt x="581406" y="6350"/>
                  </a:lnTo>
                  <a:lnTo>
                    <a:pt x="581406" y="0"/>
                  </a:lnTo>
                  <a:cubicBezTo>
                    <a:pt x="657860" y="0"/>
                    <a:pt x="719709" y="61976"/>
                    <a:pt x="719709" y="138303"/>
                  </a:cubicBezTo>
                  <a:lnTo>
                    <a:pt x="713359" y="138303"/>
                  </a:lnTo>
                  <a:lnTo>
                    <a:pt x="719709" y="138303"/>
                  </a:lnTo>
                  <a:lnTo>
                    <a:pt x="719709" y="581406"/>
                  </a:lnTo>
                  <a:lnTo>
                    <a:pt x="713359" y="581406"/>
                  </a:lnTo>
                  <a:lnTo>
                    <a:pt x="719709" y="581406"/>
                  </a:lnTo>
                  <a:cubicBezTo>
                    <a:pt x="719709" y="657860"/>
                    <a:pt x="657733" y="719709"/>
                    <a:pt x="581406" y="719709"/>
                  </a:cubicBezTo>
                  <a:lnTo>
                    <a:pt x="581406" y="713359"/>
                  </a:lnTo>
                  <a:lnTo>
                    <a:pt x="581406" y="719709"/>
                  </a:lnTo>
                  <a:lnTo>
                    <a:pt x="138303" y="719709"/>
                  </a:lnTo>
                  <a:lnTo>
                    <a:pt x="138303" y="713359"/>
                  </a:lnTo>
                  <a:lnTo>
                    <a:pt x="138303" y="719709"/>
                  </a:lnTo>
                  <a:cubicBezTo>
                    <a:pt x="61976" y="719709"/>
                    <a:pt x="0" y="657860"/>
                    <a:pt x="0" y="581406"/>
                  </a:cubicBezTo>
                  <a:lnTo>
                    <a:pt x="0" y="138303"/>
                  </a:lnTo>
                  <a:lnTo>
                    <a:pt x="6350" y="138303"/>
                  </a:lnTo>
                  <a:lnTo>
                    <a:pt x="0" y="138303"/>
                  </a:lnTo>
                  <a:moveTo>
                    <a:pt x="12700" y="138303"/>
                  </a:moveTo>
                  <a:lnTo>
                    <a:pt x="12700" y="581406"/>
                  </a:lnTo>
                  <a:lnTo>
                    <a:pt x="6350" y="581406"/>
                  </a:lnTo>
                  <a:lnTo>
                    <a:pt x="12700" y="581406"/>
                  </a:lnTo>
                  <a:cubicBezTo>
                    <a:pt x="12700" y="650748"/>
                    <a:pt x="68961" y="707009"/>
                    <a:pt x="138303" y="707009"/>
                  </a:cubicBezTo>
                  <a:lnTo>
                    <a:pt x="581406" y="707009"/>
                  </a:lnTo>
                  <a:cubicBezTo>
                    <a:pt x="650748" y="707009"/>
                    <a:pt x="707009" y="650748"/>
                    <a:pt x="707009" y="581406"/>
                  </a:cubicBezTo>
                  <a:lnTo>
                    <a:pt x="707009" y="138303"/>
                  </a:lnTo>
                  <a:cubicBezTo>
                    <a:pt x="707009" y="68961"/>
                    <a:pt x="650748" y="12700"/>
                    <a:pt x="581406" y="12700"/>
                  </a:cubicBezTo>
                  <a:lnTo>
                    <a:pt x="138303" y="12700"/>
                  </a:lnTo>
                  <a:lnTo>
                    <a:pt x="138303" y="6350"/>
                  </a:lnTo>
                  <a:lnTo>
                    <a:pt x="138303" y="12700"/>
                  </a:lnTo>
                  <a:cubicBezTo>
                    <a:pt x="68961" y="12700"/>
                    <a:pt x="12700" y="68961"/>
                    <a:pt x="12700" y="138303"/>
                  </a:cubicBezTo>
                  <a:close/>
                </a:path>
              </a:pathLst>
            </a:custGeom>
            <a:solidFill>
              <a:srgbClr val="922022"/>
            </a:solidFill>
          </p:spPr>
        </p:sp>
      </p:grpSp>
      <p:sp>
        <p:nvSpPr>
          <p:cNvPr name="TextBox 22" id="22"/>
          <p:cNvSpPr txBox="true"/>
          <p:nvPr/>
        </p:nvSpPr>
        <p:spPr>
          <a:xfrm rot="0">
            <a:off x="1092770" y="4513361"/>
            <a:ext cx="171004" cy="276076"/>
          </a:xfrm>
          <a:prstGeom prst="rect">
            <a:avLst/>
          </a:prstGeom>
        </p:spPr>
        <p:txBody>
          <a:bodyPr anchor="t" rtlCol="false" tIns="0" lIns="0" bIns="0" rIns="0">
            <a:spAutoFit/>
          </a:bodyPr>
          <a:lstStyle/>
          <a:p>
            <a:pPr algn="ctr">
              <a:lnSpc>
                <a:spcPts val="2437"/>
              </a:lnSpc>
            </a:pPr>
            <a:r>
              <a:rPr lang="en-US" sz="2437" b="true">
                <a:solidFill>
                  <a:srgbClr val="E5E0DF"/>
                </a:solidFill>
                <a:latin typeface="Barlow Medium"/>
                <a:ea typeface="Barlow Medium"/>
                <a:cs typeface="Barlow Medium"/>
                <a:sym typeface="Barlow Medium"/>
              </a:rPr>
              <a:t>2</a:t>
            </a:r>
          </a:p>
        </p:txBody>
      </p:sp>
      <p:sp>
        <p:nvSpPr>
          <p:cNvPr name="TextBox 23" id="23"/>
          <p:cNvSpPr txBox="true"/>
          <p:nvPr/>
        </p:nvSpPr>
        <p:spPr>
          <a:xfrm rot="0">
            <a:off x="2474416" y="4309170"/>
            <a:ext cx="2618631" cy="355996"/>
          </a:xfrm>
          <a:prstGeom prst="rect">
            <a:avLst/>
          </a:prstGeom>
        </p:spPr>
        <p:txBody>
          <a:bodyPr anchor="t" rtlCol="false" tIns="0" lIns="0" bIns="0" rIns="0">
            <a:spAutoFit/>
          </a:bodyPr>
          <a:lstStyle/>
          <a:p>
            <a:pPr algn="l">
              <a:lnSpc>
                <a:spcPts val="2562"/>
              </a:lnSpc>
            </a:pPr>
            <a:r>
              <a:rPr lang="en-US" sz="2000" b="true">
                <a:solidFill>
                  <a:srgbClr val="E5E0DF"/>
                </a:solidFill>
                <a:latin typeface="Barlow Medium"/>
                <a:ea typeface="Barlow Medium"/>
                <a:cs typeface="Barlow Medium"/>
                <a:sym typeface="Barlow Medium"/>
              </a:rPr>
              <a:t>Δομή Συλλογισμών</a:t>
            </a:r>
          </a:p>
        </p:txBody>
      </p:sp>
      <p:sp>
        <p:nvSpPr>
          <p:cNvPr name="TextBox 24" id="24"/>
          <p:cNvSpPr txBox="true"/>
          <p:nvPr/>
        </p:nvSpPr>
        <p:spPr>
          <a:xfrm rot="0">
            <a:off x="2474416" y="4730354"/>
            <a:ext cx="8130779" cy="830461"/>
          </a:xfrm>
          <a:prstGeom prst="rect">
            <a:avLst/>
          </a:prstGeom>
        </p:spPr>
        <p:txBody>
          <a:bodyPr anchor="t" rtlCol="false" tIns="0" lIns="0" bIns="0" rIns="0">
            <a:spAutoFit/>
          </a:bodyPr>
          <a:lstStyle/>
          <a:p>
            <a:pPr algn="l">
              <a:lnSpc>
                <a:spcPts val="2937"/>
              </a:lnSpc>
            </a:pPr>
            <a:r>
              <a:rPr lang="en-US" sz="1812">
                <a:solidFill>
                  <a:srgbClr val="E5E0DF"/>
                </a:solidFill>
                <a:latin typeface="Barlow"/>
                <a:ea typeface="Barlow"/>
                <a:cs typeface="Barlow"/>
                <a:sym typeface="Barlow"/>
              </a:rPr>
              <a:t>Η γνώση της δομής των συλλογισμών επιτρέπει την αναγνώριση και κατασκευή έγκυρων επιχειρημάτων.</a:t>
            </a:r>
          </a:p>
        </p:txBody>
      </p:sp>
      <p:grpSp>
        <p:nvGrpSpPr>
          <p:cNvPr name="Group 25" id="25"/>
          <p:cNvGrpSpPr/>
          <p:nvPr/>
        </p:nvGrpSpPr>
        <p:grpSpPr>
          <a:xfrm rot="0">
            <a:off x="1414835" y="6547842"/>
            <a:ext cx="824805" cy="28575"/>
            <a:chOff x="0" y="0"/>
            <a:chExt cx="1099740" cy="38100"/>
          </a:xfrm>
        </p:grpSpPr>
        <p:sp>
          <p:nvSpPr>
            <p:cNvPr name="Freeform 26" id="26"/>
            <p:cNvSpPr/>
            <p:nvPr/>
          </p:nvSpPr>
          <p:spPr>
            <a:xfrm flipH="false" flipV="false" rot="0">
              <a:off x="0" y="0"/>
              <a:ext cx="1099693" cy="38100"/>
            </a:xfrm>
            <a:custGeom>
              <a:avLst/>
              <a:gdLst/>
              <a:ahLst/>
              <a:cxnLst/>
              <a:rect r="r" b="b" t="t" l="l"/>
              <a:pathLst>
                <a:path h="38100" w="1099693">
                  <a:moveTo>
                    <a:pt x="0" y="19050"/>
                  </a:moveTo>
                  <a:cubicBezTo>
                    <a:pt x="0" y="8509"/>
                    <a:pt x="8509" y="0"/>
                    <a:pt x="19050" y="0"/>
                  </a:cubicBezTo>
                  <a:lnTo>
                    <a:pt x="1080643" y="0"/>
                  </a:lnTo>
                  <a:cubicBezTo>
                    <a:pt x="1091184" y="0"/>
                    <a:pt x="1099693" y="8509"/>
                    <a:pt x="1099693" y="19050"/>
                  </a:cubicBezTo>
                  <a:cubicBezTo>
                    <a:pt x="1099693" y="29591"/>
                    <a:pt x="1091184" y="38100"/>
                    <a:pt x="1080643" y="38100"/>
                  </a:cubicBezTo>
                  <a:lnTo>
                    <a:pt x="19050" y="38100"/>
                  </a:lnTo>
                  <a:cubicBezTo>
                    <a:pt x="8509" y="38100"/>
                    <a:pt x="0" y="29591"/>
                    <a:pt x="0" y="19050"/>
                  </a:cubicBezTo>
                  <a:close/>
                </a:path>
              </a:pathLst>
            </a:custGeom>
            <a:solidFill>
              <a:srgbClr val="922022"/>
            </a:solidFill>
          </p:spPr>
        </p:sp>
      </p:grpSp>
      <p:grpSp>
        <p:nvGrpSpPr>
          <p:cNvPr name="Group 27" id="27"/>
          <p:cNvGrpSpPr/>
          <p:nvPr/>
        </p:nvGrpSpPr>
        <p:grpSpPr>
          <a:xfrm rot="0">
            <a:off x="908372" y="6292304"/>
            <a:ext cx="539800" cy="539800"/>
            <a:chOff x="0" y="0"/>
            <a:chExt cx="719733" cy="719733"/>
          </a:xfrm>
        </p:grpSpPr>
        <p:sp>
          <p:nvSpPr>
            <p:cNvPr name="Freeform 28" id="28"/>
            <p:cNvSpPr/>
            <p:nvPr/>
          </p:nvSpPr>
          <p:spPr>
            <a:xfrm flipH="false" flipV="false" rot="0">
              <a:off x="6350" y="6350"/>
              <a:ext cx="707009" cy="707009"/>
            </a:xfrm>
            <a:custGeom>
              <a:avLst/>
              <a:gdLst/>
              <a:ahLst/>
              <a:cxnLst/>
              <a:rect r="r" b="b" t="t" l="l"/>
              <a:pathLst>
                <a:path h="707009" w="707009">
                  <a:moveTo>
                    <a:pt x="0" y="131953"/>
                  </a:moveTo>
                  <a:cubicBezTo>
                    <a:pt x="0" y="59055"/>
                    <a:pt x="59055" y="0"/>
                    <a:pt x="131953" y="0"/>
                  </a:cubicBezTo>
                  <a:lnTo>
                    <a:pt x="575056" y="0"/>
                  </a:lnTo>
                  <a:cubicBezTo>
                    <a:pt x="647954" y="0"/>
                    <a:pt x="707009" y="59055"/>
                    <a:pt x="707009" y="131953"/>
                  </a:cubicBezTo>
                  <a:lnTo>
                    <a:pt x="707009" y="575056"/>
                  </a:lnTo>
                  <a:cubicBezTo>
                    <a:pt x="707009" y="647954"/>
                    <a:pt x="647954" y="707009"/>
                    <a:pt x="575056" y="707009"/>
                  </a:cubicBezTo>
                  <a:lnTo>
                    <a:pt x="131953" y="707009"/>
                  </a:lnTo>
                  <a:cubicBezTo>
                    <a:pt x="59055" y="707009"/>
                    <a:pt x="0" y="647954"/>
                    <a:pt x="0" y="575056"/>
                  </a:cubicBezTo>
                  <a:close/>
                </a:path>
              </a:pathLst>
            </a:custGeom>
            <a:solidFill>
              <a:srgbClr val="790709"/>
            </a:solidFill>
          </p:spPr>
        </p:sp>
        <p:sp>
          <p:nvSpPr>
            <p:cNvPr name="Freeform 29" id="29"/>
            <p:cNvSpPr/>
            <p:nvPr/>
          </p:nvSpPr>
          <p:spPr>
            <a:xfrm flipH="false" flipV="false" rot="0">
              <a:off x="0" y="0"/>
              <a:ext cx="719709" cy="719709"/>
            </a:xfrm>
            <a:custGeom>
              <a:avLst/>
              <a:gdLst/>
              <a:ahLst/>
              <a:cxnLst/>
              <a:rect r="r" b="b" t="t" l="l"/>
              <a:pathLst>
                <a:path h="719709" w="719709">
                  <a:moveTo>
                    <a:pt x="0" y="138303"/>
                  </a:moveTo>
                  <a:cubicBezTo>
                    <a:pt x="0" y="61976"/>
                    <a:pt x="61976" y="0"/>
                    <a:pt x="138303" y="0"/>
                  </a:cubicBezTo>
                  <a:lnTo>
                    <a:pt x="581406" y="0"/>
                  </a:lnTo>
                  <a:lnTo>
                    <a:pt x="581406" y="6350"/>
                  </a:lnTo>
                  <a:lnTo>
                    <a:pt x="581406" y="0"/>
                  </a:lnTo>
                  <a:cubicBezTo>
                    <a:pt x="657860" y="0"/>
                    <a:pt x="719709" y="61976"/>
                    <a:pt x="719709" y="138303"/>
                  </a:cubicBezTo>
                  <a:lnTo>
                    <a:pt x="713359" y="138303"/>
                  </a:lnTo>
                  <a:lnTo>
                    <a:pt x="719709" y="138303"/>
                  </a:lnTo>
                  <a:lnTo>
                    <a:pt x="719709" y="581406"/>
                  </a:lnTo>
                  <a:lnTo>
                    <a:pt x="713359" y="581406"/>
                  </a:lnTo>
                  <a:lnTo>
                    <a:pt x="719709" y="581406"/>
                  </a:lnTo>
                  <a:cubicBezTo>
                    <a:pt x="719709" y="657860"/>
                    <a:pt x="657733" y="719709"/>
                    <a:pt x="581406" y="719709"/>
                  </a:cubicBezTo>
                  <a:lnTo>
                    <a:pt x="581406" y="713359"/>
                  </a:lnTo>
                  <a:lnTo>
                    <a:pt x="581406" y="719709"/>
                  </a:lnTo>
                  <a:lnTo>
                    <a:pt x="138303" y="719709"/>
                  </a:lnTo>
                  <a:lnTo>
                    <a:pt x="138303" y="713359"/>
                  </a:lnTo>
                  <a:lnTo>
                    <a:pt x="138303" y="719709"/>
                  </a:lnTo>
                  <a:cubicBezTo>
                    <a:pt x="61976" y="719709"/>
                    <a:pt x="0" y="657860"/>
                    <a:pt x="0" y="581406"/>
                  </a:cubicBezTo>
                  <a:lnTo>
                    <a:pt x="0" y="138303"/>
                  </a:lnTo>
                  <a:lnTo>
                    <a:pt x="6350" y="138303"/>
                  </a:lnTo>
                  <a:lnTo>
                    <a:pt x="0" y="138303"/>
                  </a:lnTo>
                  <a:moveTo>
                    <a:pt x="12700" y="138303"/>
                  </a:moveTo>
                  <a:lnTo>
                    <a:pt x="12700" y="581406"/>
                  </a:lnTo>
                  <a:lnTo>
                    <a:pt x="6350" y="581406"/>
                  </a:lnTo>
                  <a:lnTo>
                    <a:pt x="12700" y="581406"/>
                  </a:lnTo>
                  <a:cubicBezTo>
                    <a:pt x="12700" y="650748"/>
                    <a:pt x="68961" y="707009"/>
                    <a:pt x="138303" y="707009"/>
                  </a:cubicBezTo>
                  <a:lnTo>
                    <a:pt x="581406" y="707009"/>
                  </a:lnTo>
                  <a:cubicBezTo>
                    <a:pt x="650748" y="707009"/>
                    <a:pt x="707009" y="650748"/>
                    <a:pt x="707009" y="581406"/>
                  </a:cubicBezTo>
                  <a:lnTo>
                    <a:pt x="707009" y="138303"/>
                  </a:lnTo>
                  <a:cubicBezTo>
                    <a:pt x="707009" y="68961"/>
                    <a:pt x="650748" y="12700"/>
                    <a:pt x="581406" y="12700"/>
                  </a:cubicBezTo>
                  <a:lnTo>
                    <a:pt x="138303" y="12700"/>
                  </a:lnTo>
                  <a:lnTo>
                    <a:pt x="138303" y="6350"/>
                  </a:lnTo>
                  <a:lnTo>
                    <a:pt x="138303" y="12700"/>
                  </a:lnTo>
                  <a:cubicBezTo>
                    <a:pt x="68961" y="12700"/>
                    <a:pt x="12700" y="68961"/>
                    <a:pt x="12700" y="138303"/>
                  </a:cubicBezTo>
                  <a:close/>
                </a:path>
              </a:pathLst>
            </a:custGeom>
            <a:solidFill>
              <a:srgbClr val="922022"/>
            </a:solidFill>
          </p:spPr>
        </p:sp>
      </p:grpSp>
      <p:sp>
        <p:nvSpPr>
          <p:cNvPr name="TextBox 30" id="30"/>
          <p:cNvSpPr txBox="true"/>
          <p:nvPr/>
        </p:nvSpPr>
        <p:spPr>
          <a:xfrm rot="0">
            <a:off x="1095896" y="6443216"/>
            <a:ext cx="164753" cy="276076"/>
          </a:xfrm>
          <a:prstGeom prst="rect">
            <a:avLst/>
          </a:prstGeom>
        </p:spPr>
        <p:txBody>
          <a:bodyPr anchor="t" rtlCol="false" tIns="0" lIns="0" bIns="0" rIns="0">
            <a:spAutoFit/>
          </a:bodyPr>
          <a:lstStyle/>
          <a:p>
            <a:pPr algn="ctr">
              <a:lnSpc>
                <a:spcPts val="2437"/>
              </a:lnSpc>
            </a:pPr>
            <a:r>
              <a:rPr lang="en-US" sz="2437" b="true">
                <a:solidFill>
                  <a:srgbClr val="E5E0DF"/>
                </a:solidFill>
                <a:latin typeface="Barlow Medium"/>
                <a:ea typeface="Barlow Medium"/>
                <a:cs typeface="Barlow Medium"/>
                <a:sym typeface="Barlow Medium"/>
              </a:rPr>
              <a:t>3</a:t>
            </a:r>
          </a:p>
        </p:txBody>
      </p:sp>
      <p:sp>
        <p:nvSpPr>
          <p:cNvPr name="TextBox 31" id="31"/>
          <p:cNvSpPr txBox="true"/>
          <p:nvPr/>
        </p:nvSpPr>
        <p:spPr>
          <a:xfrm rot="0">
            <a:off x="2474416" y="6239024"/>
            <a:ext cx="2618631" cy="355996"/>
          </a:xfrm>
          <a:prstGeom prst="rect">
            <a:avLst/>
          </a:prstGeom>
        </p:spPr>
        <p:txBody>
          <a:bodyPr anchor="t" rtlCol="false" tIns="0" lIns="0" bIns="0" rIns="0">
            <a:spAutoFit/>
          </a:bodyPr>
          <a:lstStyle/>
          <a:p>
            <a:pPr algn="l">
              <a:lnSpc>
                <a:spcPts val="2562"/>
              </a:lnSpc>
            </a:pPr>
            <a:r>
              <a:rPr lang="en-US" sz="2000" b="true">
                <a:solidFill>
                  <a:srgbClr val="E5E0DF"/>
                </a:solidFill>
                <a:latin typeface="Barlow Medium"/>
                <a:ea typeface="Barlow Medium"/>
                <a:cs typeface="Barlow Medium"/>
                <a:sym typeface="Barlow Medium"/>
              </a:rPr>
              <a:t>Κριτική Σκέψη</a:t>
            </a:r>
          </a:p>
        </p:txBody>
      </p:sp>
      <p:sp>
        <p:nvSpPr>
          <p:cNvPr name="TextBox 32" id="32"/>
          <p:cNvSpPr txBox="true"/>
          <p:nvPr/>
        </p:nvSpPr>
        <p:spPr>
          <a:xfrm rot="0">
            <a:off x="2474416" y="6660208"/>
            <a:ext cx="8130779" cy="830461"/>
          </a:xfrm>
          <a:prstGeom prst="rect">
            <a:avLst/>
          </a:prstGeom>
        </p:spPr>
        <p:txBody>
          <a:bodyPr anchor="t" rtlCol="false" tIns="0" lIns="0" bIns="0" rIns="0">
            <a:spAutoFit/>
          </a:bodyPr>
          <a:lstStyle/>
          <a:p>
            <a:pPr algn="l">
              <a:lnSpc>
                <a:spcPts val="2937"/>
              </a:lnSpc>
            </a:pPr>
            <a:r>
              <a:rPr lang="en-US" sz="1812">
                <a:solidFill>
                  <a:srgbClr val="E5E0DF"/>
                </a:solidFill>
                <a:latin typeface="Barlow"/>
                <a:ea typeface="Barlow"/>
                <a:cs typeface="Barlow"/>
                <a:sym typeface="Barlow"/>
              </a:rPr>
              <a:t>Η εφαρμογή της Αριστοτελικής λογικής ενισχύει την κριτική σκέψη και την ικανότητα ανάλυσης πολύπλοκων ιδεών.</a:t>
            </a:r>
          </a:p>
        </p:txBody>
      </p:sp>
      <p:sp>
        <p:nvSpPr>
          <p:cNvPr name="TextBox 33" id="33"/>
          <p:cNvSpPr txBox="true"/>
          <p:nvPr/>
        </p:nvSpPr>
        <p:spPr>
          <a:xfrm rot="0">
            <a:off x="824805" y="7915126"/>
            <a:ext cx="9780389" cy="1584722"/>
          </a:xfrm>
          <a:prstGeom prst="rect">
            <a:avLst/>
          </a:prstGeom>
        </p:spPr>
        <p:txBody>
          <a:bodyPr anchor="t" rtlCol="false" tIns="0" lIns="0" bIns="0" rIns="0">
            <a:spAutoFit/>
          </a:bodyPr>
          <a:lstStyle/>
          <a:p>
            <a:pPr algn="l">
              <a:lnSpc>
                <a:spcPts val="2937"/>
              </a:lnSpc>
            </a:pPr>
            <a:r>
              <a:rPr lang="en-US" sz="1812">
                <a:solidFill>
                  <a:srgbClr val="E5E0DF"/>
                </a:solidFill>
                <a:latin typeface="Barlow"/>
                <a:ea typeface="Barlow"/>
                <a:cs typeface="Barlow"/>
                <a:sym typeface="Barlow"/>
              </a:rPr>
              <a:t>Η κατανόηση της Αριστοτελικής λογικής παρέχει ένα ισχυρό εργαλείο για την ανάλυση επιχειρημάτων και την ανάπτυξη λογικής σκέψης. Αυτές οι δεξιότητες είναι πολύτιμες σε πολλούς τομείς, από τη φιλοσοφία και την επιστήμη μέχρι την καθημερινή λήψη αποφάσεων.</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DAGWwk47Ig4</dc:identifier>
  <dcterms:modified xsi:type="dcterms:W3CDTF">2011-08-01T06:04:30Z</dcterms:modified>
  <cp:revision>1</cp:revision>
  <dc:title>2.5. Αριστοτελική λογική</dc:title>
</cp:coreProperties>
</file>