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3" r:id="rId7"/>
    <p:sldId id="262" r:id="rId8"/>
    <p:sldId id="264" r:id="rId9"/>
    <p:sldId id="275" r:id="rId10"/>
    <p:sldId id="265" r:id="rId11"/>
    <p:sldId id="266" r:id="rId12"/>
    <p:sldId id="267" r:id="rId13"/>
    <p:sldId id="270" r:id="rId14"/>
    <p:sldId id="269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30/11/2020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87624" y="1988840"/>
            <a:ext cx="624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>
                <a:solidFill>
                  <a:srgbClr val="FF0000"/>
                </a:solidFill>
              </a:rPr>
              <a:t>ΟΡΜΗ – ΔΙΑΤΗΡΗΣΗ ΟΡΜΗΣ</a:t>
            </a:r>
          </a:p>
        </p:txBody>
      </p:sp>
    </p:spTree>
    <p:extLst>
      <p:ext uri="{BB962C8B-B14F-4D97-AF65-F5344CB8AC3E}">
        <p14:creationId xmlns:p14="http://schemas.microsoft.com/office/powerpoint/2010/main" val="8977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22818" y="206791"/>
            <a:ext cx="7621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Στη Φυσική δύσκολα μπορούμε να “απομονώσουμε” ένα σύστημα από</a:t>
            </a:r>
          </a:p>
          <a:p>
            <a:r>
              <a:rPr lang="el-GR" sz="1600" dirty="0"/>
              <a:t>την επίδραση των εξωτερικών δυνάμεων. Αν όμως οι εξωτερικές δυνάμεις</a:t>
            </a:r>
          </a:p>
          <a:p>
            <a:r>
              <a:rPr lang="el-GR" sz="1600" dirty="0"/>
              <a:t>έχουν συνισταμένη μηδέν, τότε το σύστημα αυτό θα ονομάζεται </a:t>
            </a:r>
            <a:r>
              <a:rPr lang="el-GR" sz="1600" b="1" dirty="0">
                <a:solidFill>
                  <a:srgbClr val="C00000"/>
                </a:solidFill>
              </a:rPr>
              <a:t>μονωμένο</a:t>
            </a:r>
            <a:r>
              <a:rPr lang="el-GR" sz="16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" y="1412776"/>
            <a:ext cx="7068785" cy="53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4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2125" y="1268760"/>
            <a:ext cx="4081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δύο συστήματα που φαίνονται στις εικόνες α, β μπορούν να θεωρηθούν μονωμένα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r>
              <a:rPr lang="el-GR" dirty="0"/>
              <a:t>Να εξηγήσετε την άποψή </a:t>
            </a:r>
            <a:r>
              <a:rPr lang="el-GR" dirty="0" smtClean="0"/>
              <a:t>σας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347864" y="18864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>
                <a:solidFill>
                  <a:srgbClr val="00B0F0"/>
                </a:solidFill>
              </a:rPr>
              <a:t>ΕΦΑΡΜΟΓΗ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90357" cy="489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5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779912" y="476672"/>
            <a:ext cx="959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ΚΡΟΥΣΗ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43608" y="112474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έννοια της κρούσης στο μακρόκοσμο αφορά την σύγκρουση δύο σωμάτων όπως οι μπάλες του μπιλιάρδου, η σύγκρουση δύο οχημάτων κλπ.</a:t>
            </a:r>
          </a:p>
          <a:p>
            <a:r>
              <a:rPr lang="el-GR" dirty="0"/>
              <a:t>Στη διάρκεια των παραπάνω φαινομένων ασκούνται μεταξύ των σωμάτων πολύ ισχυρές εσωτερικές δυνάμεις για πολύ μικρό χρονικό </a:t>
            </a:r>
            <a:r>
              <a:rPr lang="el-GR" dirty="0" smtClean="0"/>
              <a:t>διάστημα με αποτέλεσμα να </a:t>
            </a:r>
            <a:r>
              <a:rPr lang="el-GR" b="1" dirty="0" smtClean="0"/>
              <a:t>μεταβάλλεται απότομα η κινητική κατάσταση των σωμάτων.</a:t>
            </a:r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8" y="3717032"/>
            <a:ext cx="2789504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7"/>
            <a:ext cx="2126096" cy="22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112474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Κατ’ επέκταση, κρούση ονομάζουμε και κάθε φαινόμενο του μικρόκοσμου, στο οποίο ενώ τα σωματίδια που συγκρούονται δεν έρχονται σε επαφή, αλληλεπιδρούν με σχετικά μεγάλες δυνάμεις για πολύ μικρό χρονικό διάστημα.</a:t>
            </a:r>
            <a:br>
              <a:rPr lang="el-GR" dirty="0"/>
            </a:br>
            <a:r>
              <a:rPr lang="el-GR" dirty="0"/>
              <a:t>Η κρούση στο μικρόκοσμο, ονομάζεται </a:t>
            </a:r>
            <a:r>
              <a:rPr lang="el-GR" b="1" dirty="0"/>
              <a:t>σκέδαση</a:t>
            </a:r>
            <a:r>
              <a:rPr lang="el-G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7807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1578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8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5594" y="69640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Όλα τα παραπάνω φαινόμενα μπορούν να περιγραφούν με έναν ενιαίο τρόπο: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76473" y="119675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όλες τις περιπτώσεις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α</a:t>
            </a:r>
            <a:r>
              <a:rPr lang="el-GR" dirty="0"/>
              <a:t>) τα σώματα αλληλεπιδρούν μεταξύ τους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β</a:t>
            </a:r>
            <a:r>
              <a:rPr lang="el-GR" dirty="0"/>
              <a:t>) μπορούμε να θεωρήσουμε ότι αποτελούν ένα μονωμένο σύστημα.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76473" y="2348880"/>
            <a:ext cx="8011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Ακόμα και στην περίπτωση των αυτοκινήτων </a:t>
            </a:r>
            <a:r>
              <a:rPr lang="el-GR" dirty="0" smtClean="0"/>
              <a:t>στην </a:t>
            </a:r>
            <a:r>
              <a:rPr lang="el-GR" dirty="0"/>
              <a:t>οποία οι εξωτερικές δυνάμεις δεν έχουν συνισταμένη μηδέν, επειδή υπάρχουν </a:t>
            </a:r>
            <a:r>
              <a:rPr lang="el-GR" dirty="0" smtClean="0"/>
              <a:t>τριβές</a:t>
            </a:r>
            <a:r>
              <a:rPr lang="el-GR" dirty="0"/>
              <a:t>, οι δυνάμεις που αναπτύσσονται κατά τη σύγκρουση είναι τόσο μεγάλες ώστε μπορούμε να αγνοήσουμε όλες τις εξωτερικές δυνάμεις. Δηλαδή να θεωρούμε το σύστημα μονωμένο.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81474"/>
            <a:ext cx="4176464" cy="207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1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59832" y="476672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 Η ΕΝΝΟΙΑ ΤΗΣ ΟΡΜΗΣ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67544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Στις περιπτώσεις κατά τις οποίες συμβαίνει απότομη μεταβολή της κινητικής κατάστασης των σωμάτων (π.χ. κρούσεις) η κατάσταση είναι πολύπλοκη, και δε μπορεί να μελετηθεί με τους νόμους της μηχανικής ούτε με χρήση μοντέλων που βασίζονται στη διατήρηση της ενέργειας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67544" y="285293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Δεν μπορούμε να χρησιμοποιήσουμε το μοντέλο του σωματιδίου υπό την</a:t>
            </a:r>
          </a:p>
          <a:p>
            <a:r>
              <a:rPr lang="el-GR" dirty="0" smtClean="0"/>
              <a:t>      επίδραση </a:t>
            </a:r>
            <a:r>
              <a:rPr lang="el-GR" dirty="0"/>
              <a:t>σταθερής δύναμης.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7030" y="3890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Δεν ξέρουμε τίποτα για τις δυνάμεις και τις επιταχύνσεις στα σώματα </a:t>
            </a:r>
            <a:r>
              <a:rPr lang="el-GR" dirty="0" smtClean="0"/>
              <a:t>που αλληλεπιδρούν</a:t>
            </a:r>
            <a:r>
              <a:rPr lang="el-GR" dirty="0"/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17030" y="4803807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Δεν έχουμε πληροφορίες για το έργο </a:t>
            </a:r>
            <a:r>
              <a:rPr lang="el-GR" dirty="0" smtClean="0"/>
              <a:t>των δυνάμεων ή </a:t>
            </a:r>
            <a:r>
              <a:rPr lang="el-GR" dirty="0"/>
              <a:t>την </a:t>
            </a:r>
            <a:r>
              <a:rPr lang="el-GR" dirty="0" smtClean="0"/>
              <a:t>ενέργεια των σωμάτων.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50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1759419"/>
            <a:ext cx="8064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Χρειαζόμαστε ένα </a:t>
            </a:r>
            <a:r>
              <a:rPr lang="el-GR" dirty="0" smtClean="0"/>
              <a:t>νέο διανυσματικό  μέγεθος που να εξαρτάται από τη μάζα και την ταχύτητα των σωμάτων. Το μέγεθος αυτό ονομάζεται </a:t>
            </a:r>
            <a:r>
              <a:rPr lang="el-GR" b="1" dirty="0" smtClean="0">
                <a:solidFill>
                  <a:srgbClr val="C00000"/>
                </a:solidFill>
              </a:rPr>
              <a:t>ορμή</a:t>
            </a:r>
            <a:r>
              <a:rPr lang="el-GR" dirty="0" smtClean="0"/>
              <a:t>. </a:t>
            </a:r>
          </a:p>
          <a:p>
            <a:endParaRPr lang="el-GR" dirty="0"/>
          </a:p>
          <a:p>
            <a:r>
              <a:rPr lang="el-GR" b="1" dirty="0" smtClean="0">
                <a:solidFill>
                  <a:srgbClr val="C00000"/>
                </a:solidFill>
              </a:rPr>
              <a:t>Ορμή ενός σώματος μάζας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l-GR" b="1" dirty="0" smtClean="0">
                <a:solidFill>
                  <a:srgbClr val="C00000"/>
                </a:solidFill>
              </a:rPr>
              <a:t> που κινείται με ταχύτητα υ είναι το γινόμενο της μάζας του με την ταχύτητά του.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67544" y="61407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παρατήρηση δείχνει ότι το </a:t>
            </a:r>
            <a:r>
              <a:rPr lang="el-GR" dirty="0"/>
              <a:t>αποτέλεσμα </a:t>
            </a:r>
            <a:r>
              <a:rPr lang="el-GR" dirty="0" smtClean="0"/>
              <a:t>της κρούσης </a:t>
            </a:r>
            <a:r>
              <a:rPr lang="el-GR" dirty="0"/>
              <a:t>επηρεάζεται τόσο από τη μάζα, όσο και από την </a:t>
            </a:r>
            <a:r>
              <a:rPr lang="el-GR" dirty="0" smtClean="0"/>
              <a:t>ταχύτητα (το μέτρο και την κατεύθυνσή της) </a:t>
            </a:r>
            <a:r>
              <a:rPr lang="el-GR" dirty="0"/>
              <a:t>των συγκρουόμενων σωμάτων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60" y="3236747"/>
            <a:ext cx="1274812" cy="6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8600" y="4149080"/>
            <a:ext cx="7791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ορμή είναι </a:t>
            </a:r>
            <a:r>
              <a:rPr lang="el-GR" b="1" dirty="0"/>
              <a:t>διανυσματικό</a:t>
            </a:r>
            <a:r>
              <a:rPr lang="el-GR" dirty="0"/>
              <a:t> μέγεθος, που </a:t>
            </a:r>
            <a:r>
              <a:rPr lang="el-GR" b="1" dirty="0"/>
              <a:t>έχει κατεύθυνση την κατεύθυνση της ταχύτητας του σώματος</a:t>
            </a:r>
            <a:r>
              <a:rPr lang="el-GR" b="1" dirty="0" smtClean="0"/>
              <a:t>.</a:t>
            </a:r>
            <a:endParaRPr lang="en-US" b="1" dirty="0" smtClean="0"/>
          </a:p>
          <a:p>
            <a:endParaRPr lang="el-GR" dirty="0"/>
          </a:p>
          <a:p>
            <a:r>
              <a:rPr lang="el-GR" dirty="0"/>
              <a:t>Η μονάδα μέτρησης της ορμής στο σύστημα S.I. Είναι το </a:t>
            </a:r>
            <a:r>
              <a:rPr lang="el-GR" b="1" dirty="0"/>
              <a:t>1Kg.m/s</a:t>
            </a:r>
            <a:r>
              <a:rPr lang="el-GR" b="1" baseline="30000" dirty="0"/>
              <a:t>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1727990" cy="111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70868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σημασία της έννοιας της ορμής είναι πολύ μεγάλη για τη Φυσική, αφού με αυτήν μπορούμε να </a:t>
            </a:r>
            <a:r>
              <a:rPr lang="el-GR" dirty="0" smtClean="0"/>
              <a:t>μελετήσουμε τα πολύπλοκα </a:t>
            </a:r>
            <a:r>
              <a:rPr lang="en-US" dirty="0" smtClean="0"/>
              <a:t> </a:t>
            </a:r>
            <a:r>
              <a:rPr lang="el-GR" dirty="0" smtClean="0"/>
              <a:t>φαινόμενα κρούσης και προώθησης των πυραύλων.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Ωστόσο</a:t>
            </a:r>
            <a:r>
              <a:rPr lang="el-GR" dirty="0"/>
              <a:t>, πολλές φορές χρησιμοποιούμε την έννοια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ορμής </a:t>
            </a:r>
            <a:r>
              <a:rPr lang="el-GR" dirty="0"/>
              <a:t>για να μ</a:t>
            </a:r>
            <a:r>
              <a:rPr lang="el-GR" dirty="0" smtClean="0"/>
              <a:t>ελετήσουμε </a:t>
            </a:r>
            <a:r>
              <a:rPr lang="el-GR" dirty="0"/>
              <a:t>εξίσου καλά μια </a:t>
            </a:r>
            <a:r>
              <a:rPr lang="el-GR" dirty="0" smtClean="0"/>
              <a:t>κίνηση ακόμα και όταν μπορούμε να τη μελετήσουμε και με τους άλλους νόμους της μηχανικής.</a:t>
            </a:r>
          </a:p>
          <a:p>
            <a:endParaRPr lang="el-GR" dirty="0"/>
          </a:p>
          <a:p>
            <a:r>
              <a:rPr lang="en-US" b="1" dirty="0" smtClean="0"/>
              <a:t>H</a:t>
            </a:r>
            <a:r>
              <a:rPr lang="el-GR" b="1" dirty="0" smtClean="0"/>
              <a:t> </a:t>
            </a:r>
            <a:r>
              <a:rPr lang="el-GR" b="1" dirty="0"/>
              <a:t>περιγραφή της κρούσης με τη βοήθεια της έννοιας της ορμής πλεονεκτεί της περιγραφής με </a:t>
            </a:r>
            <a:r>
              <a:rPr lang="el-GR" b="1" dirty="0" smtClean="0"/>
              <a:t>τη βοήθεια </a:t>
            </a:r>
            <a:r>
              <a:rPr lang="el-GR" b="1" dirty="0"/>
              <a:t>της έννοιας της ταχύτητας, γιατί η ορμή ως φυσικό μέγεθος </a:t>
            </a:r>
            <a:r>
              <a:rPr lang="el-GR" b="1" dirty="0">
                <a:solidFill>
                  <a:srgbClr val="C00000"/>
                </a:solidFill>
              </a:rPr>
              <a:t>διατηρείται</a:t>
            </a:r>
            <a:r>
              <a:rPr lang="el-GR" b="1" dirty="0" smtClean="0"/>
              <a:t>.</a:t>
            </a:r>
          </a:p>
          <a:p>
            <a:endParaRPr lang="el-GR" b="1" dirty="0"/>
          </a:p>
          <a:p>
            <a:r>
              <a:rPr lang="el-GR" dirty="0"/>
              <a:t>Η ιδιότητα αυτή της ορμής είναι πολύ χρήσιμη, αφού μας επιτρέπει</a:t>
            </a:r>
          </a:p>
          <a:p>
            <a:r>
              <a:rPr lang="el-GR" dirty="0"/>
              <a:t>να κάνουμε προβλέψεις και να καταλήγουμε σε συμπεράσματα που αφορούν</a:t>
            </a:r>
          </a:p>
          <a:p>
            <a:r>
              <a:rPr lang="el-GR" dirty="0"/>
              <a:t>στην κίνηση ενός σώματος ή ενός συστήματος, χωρίς να χρειάζεται ο κουραστικός υπολογισμός όλων των λεπτομερειών της κίνησης.</a:t>
            </a:r>
          </a:p>
        </p:txBody>
      </p:sp>
    </p:spTree>
    <p:extLst>
      <p:ext uri="{BB962C8B-B14F-4D97-AF65-F5344CB8AC3E}">
        <p14:creationId xmlns:p14="http://schemas.microsoft.com/office/powerpoint/2010/main" val="420533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63688" y="404664"/>
            <a:ext cx="554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accent2"/>
                </a:solidFill>
              </a:rPr>
              <a:t>Η ΔΥΝΑΜΗ ΚΑΙ Η ΜΕΤΑΒΟΛΗ ΤΗΣ ΟΡΜΗΣ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1520" y="1700808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</a:t>
            </a:r>
            <a:r>
              <a:rPr lang="el-GR" dirty="0"/>
              <a:t>τη διάρκεια της </a:t>
            </a:r>
            <a:r>
              <a:rPr lang="el-GR" dirty="0" smtClean="0"/>
              <a:t>κρούσης εμφανίζονται </a:t>
            </a:r>
            <a:r>
              <a:rPr lang="el-GR" dirty="0"/>
              <a:t>δυνάμεις μεγάλου μέτρου.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Αυτές </a:t>
            </a:r>
            <a:r>
              <a:rPr lang="el-GR" dirty="0"/>
              <a:t>οι δυνάμεις προκαλούν </a:t>
            </a:r>
            <a:r>
              <a:rPr lang="el-GR" dirty="0" smtClean="0"/>
              <a:t>τις </a:t>
            </a:r>
            <a:r>
              <a:rPr lang="el-GR" b="1" dirty="0" smtClean="0"/>
              <a:t>αλλαγές </a:t>
            </a:r>
            <a:r>
              <a:rPr lang="el-GR" b="1" dirty="0"/>
              <a:t>στην ταχύτητα και την ορμή</a:t>
            </a:r>
            <a:r>
              <a:rPr lang="el-GR" dirty="0"/>
              <a:t> των σωμάτων που συγκρούονται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Συνεπώς πρέπει να αναζητήσουμε σχέση μεταξύ δύναμης και ορμής,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4751"/>
            <a:ext cx="29813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652120" y="4444300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Η άσκηση της δύναμης F </a:t>
            </a:r>
            <a:r>
              <a:rPr lang="el-GR" sz="1200" dirty="0" smtClean="0"/>
              <a:t>προκάλεσε </a:t>
            </a:r>
            <a:r>
              <a:rPr lang="el-GR" sz="1200" dirty="0"/>
              <a:t>την αύξηση της ταχύτητας από υ</a:t>
            </a:r>
            <a:r>
              <a:rPr lang="el-GR" sz="900" dirty="0"/>
              <a:t>αρχ</a:t>
            </a:r>
            <a:r>
              <a:rPr lang="el-GR" sz="1200" dirty="0"/>
              <a:t> σε υ</a:t>
            </a:r>
            <a:r>
              <a:rPr lang="el-GR" sz="900" dirty="0"/>
              <a:t>τελ</a:t>
            </a:r>
            <a:r>
              <a:rPr lang="el-GR" sz="1200" dirty="0"/>
              <a:t> και </a:t>
            </a:r>
            <a:r>
              <a:rPr lang="el-GR" sz="1200" dirty="0" smtClean="0"/>
              <a:t>συνεπώς αύξηση </a:t>
            </a:r>
            <a:r>
              <a:rPr lang="el-GR" sz="1200" dirty="0"/>
              <a:t>της ορμής του σώματος.</a:t>
            </a:r>
          </a:p>
        </p:txBody>
      </p:sp>
    </p:spTree>
    <p:extLst>
      <p:ext uri="{BB962C8B-B14F-4D97-AF65-F5344CB8AC3E}">
        <p14:creationId xmlns:p14="http://schemas.microsoft.com/office/powerpoint/2010/main" val="20690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2" y="188640"/>
            <a:ext cx="5760640" cy="27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1058" y="6368163"/>
            <a:ext cx="818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Συνεπώς για να αλλάξει η ορμή ενός σώματος απαιτείται η άσκηση δύναμης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" y="2935249"/>
            <a:ext cx="5970599" cy="327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6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i="1" dirty="0" smtClean="0">
                <a:solidFill>
                  <a:srgbClr val="7030A0"/>
                </a:solidFill>
              </a:rPr>
              <a:t>ΕΙΣΑΓΩΓΗ</a:t>
            </a:r>
            <a:endParaRPr lang="el-GR" i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25462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ΠΡΟΗΓΟΥΜΕΝΗ ΓΝΩΣΗ:</a:t>
            </a:r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 smtClean="0"/>
              <a:t>- Μελέτη ενός μόνο σώματος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- Τα πραγματικά σώματα τα αντιπροσώπευε μια συμβολική οντότητα: το </a:t>
            </a:r>
            <a:r>
              <a:rPr lang="el-GR" dirty="0" smtClean="0">
                <a:solidFill>
                  <a:srgbClr val="C00000"/>
                </a:solidFill>
              </a:rPr>
              <a:t>σωμάτιο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- Μελέτη της </a:t>
            </a:r>
            <a:r>
              <a:rPr lang="el-GR" dirty="0" smtClean="0">
                <a:solidFill>
                  <a:srgbClr val="C00000"/>
                </a:solidFill>
              </a:rPr>
              <a:t>δύναμης</a:t>
            </a:r>
            <a:r>
              <a:rPr lang="el-GR" dirty="0" smtClean="0"/>
              <a:t> ως αιτία αλλαγής της κινητικής κατάστασης ή της παραμόρφωσης των σωμάτων.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- Ο πρώτος και δεύτερος Νόμος του Νεύτωνα αρκούσαν για την παραπάνω μελέτη.</a:t>
            </a:r>
          </a:p>
          <a:p>
            <a:pPr>
              <a:buFontTx/>
              <a:buChar char="-"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ΑΝΑΓΚΗ ΕΠΕΚΤΑΣΗΣ ΤΗΣ ΜΕΛΕΤΗΣ ΤΗΣ ΚΙΝΗΣΗΣ ΚΑΙ ΤΩΝ ΜΕΤΑΒΟΛΩΝ</a:t>
            </a:r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 smtClean="0"/>
              <a:t>Με την εισαγωγή δύο νέων εννοιών: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-    </a:t>
            </a:r>
            <a:r>
              <a:rPr lang="el-GR" sz="3400" b="1" dirty="0" smtClean="0">
                <a:solidFill>
                  <a:srgbClr val="C00000"/>
                </a:solidFill>
              </a:rPr>
              <a:t>Αλληλεπίδραση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l-GR" sz="3400" b="1" dirty="0" smtClean="0">
                <a:solidFill>
                  <a:srgbClr val="C00000"/>
                </a:solidFill>
              </a:rPr>
              <a:t>Σύστημα σωμάτων</a:t>
            </a:r>
          </a:p>
          <a:p>
            <a:pPr>
              <a:buFontTx/>
              <a:buChar char="-"/>
            </a:pPr>
            <a:endParaRPr lang="el-GR" sz="3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3400" dirty="0" smtClean="0">
                <a:solidFill>
                  <a:srgbClr val="0070C0"/>
                </a:solidFill>
              </a:rPr>
              <a:t> </a:t>
            </a:r>
            <a:r>
              <a:rPr lang="el-GR" sz="2900" dirty="0" smtClean="0"/>
              <a:t>Ο Τρίτος Νόμος του Νεύτωνα    επιβάλλει την εισαγωγή τους.</a:t>
            </a:r>
          </a:p>
        </p:txBody>
      </p:sp>
    </p:spTree>
    <p:extLst>
      <p:ext uri="{BB962C8B-B14F-4D97-AF65-F5344CB8AC3E}">
        <p14:creationId xmlns:p14="http://schemas.microsoft.com/office/powerpoint/2010/main" val="358059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7667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</a:t>
            </a:r>
            <a:r>
              <a:rPr lang="el-GR" dirty="0"/>
              <a:t>ποδόσφαιρο για να αποκτήσει η μπάλα μεγάλη ταχύτητα και συνεπώς μεγάλη ορμή πρέπει </a:t>
            </a:r>
            <a:r>
              <a:rPr lang="el-GR" dirty="0" smtClean="0"/>
              <a:t>να της </a:t>
            </a:r>
            <a:r>
              <a:rPr lang="el-GR" dirty="0"/>
              <a:t>δώσουμε μια “δυνατή κλωτσιά”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23528" y="1413524"/>
            <a:ext cx="24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Τι σημαίνει όμως αυτό;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84" y="477420"/>
            <a:ext cx="197118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1794621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Σημαίνει ότι πρέπει στην μπάλα να ασκηθεί μεγάλη δύναμη. Έτσι</a:t>
            </a:r>
            <a:r>
              <a:rPr lang="el-GR" dirty="0" smtClean="0"/>
              <a:t>, όπως </a:t>
            </a:r>
            <a:r>
              <a:rPr lang="el-GR" dirty="0"/>
              <a:t>προκύπτει από τη σχέση (3) όσο πιο μεγάλη είναι η δύναμη, τόσο </a:t>
            </a:r>
            <a:r>
              <a:rPr lang="el-GR" dirty="0" smtClean="0"/>
              <a:t>πιο μεγάλη </a:t>
            </a:r>
            <a:r>
              <a:rPr lang="el-GR" dirty="0"/>
              <a:t>θα είναι η μεταβολή της ορμής της μπάλας. </a:t>
            </a:r>
            <a:endParaRPr lang="el-GR" dirty="0" smtClean="0"/>
          </a:p>
          <a:p>
            <a:r>
              <a:rPr lang="el-GR" dirty="0" smtClean="0"/>
              <a:t>Θεωρώντας </a:t>
            </a:r>
            <a:r>
              <a:rPr lang="el-GR" dirty="0"/>
              <a:t>ότι η </a:t>
            </a:r>
            <a:r>
              <a:rPr lang="el-GR" dirty="0" smtClean="0"/>
              <a:t>μπάλα ήταν </a:t>
            </a:r>
            <a:r>
              <a:rPr lang="el-GR" dirty="0"/>
              <a:t>αρχικά ακίνητη, προκύπτει ότι: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88" y="3429000"/>
            <a:ext cx="17977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18596" y="3923254"/>
            <a:ext cx="538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όπου </a:t>
            </a:r>
            <a:r>
              <a:rPr lang="en-US" dirty="0" smtClean="0"/>
              <a:t>P</a:t>
            </a:r>
            <a:r>
              <a:rPr lang="el-GR" sz="1200" baseline="-25000" dirty="0" err="1" smtClean="0"/>
              <a:t>μπάλλας</a:t>
            </a:r>
            <a:r>
              <a:rPr lang="el-GR" dirty="0" smtClean="0"/>
              <a:t> είναι </a:t>
            </a:r>
            <a:r>
              <a:rPr lang="el-GR" dirty="0"/>
              <a:t>η ορμή της μπάλας και </a:t>
            </a:r>
            <a:r>
              <a:rPr lang="el-GR" dirty="0" err="1"/>
              <a:t>Δt</a:t>
            </a:r>
            <a:r>
              <a:rPr lang="el-GR" dirty="0"/>
              <a:t> η διάρκεια της επαφής του </a:t>
            </a:r>
            <a:r>
              <a:rPr lang="el-GR" dirty="0" smtClean="0"/>
              <a:t>ποδιού με </a:t>
            </a:r>
            <a:r>
              <a:rPr lang="el-GR" dirty="0"/>
              <a:t>την μπάλα. </a:t>
            </a:r>
          </a:p>
        </p:txBody>
      </p:sp>
    </p:spTree>
    <p:extLst>
      <p:ext uri="{BB962C8B-B14F-4D97-AF65-F5344CB8AC3E}">
        <p14:creationId xmlns:p14="http://schemas.microsoft.com/office/powerpoint/2010/main" val="332505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7667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Παράδειγμα</a:t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Ένας </a:t>
            </a:r>
            <a:r>
              <a:rPr lang="el-GR" dirty="0"/>
              <a:t>ποδοσφαιριστής δίνει μια “δυνατή κλωτσιά” και η μπάλα αποκτά ταχύτητα 23m/s. Από μετρήσεις βρέθηκε ότι στις δυνατές κλωτσιές </a:t>
            </a:r>
            <a:r>
              <a:rPr lang="el-GR" dirty="0" smtClean="0"/>
              <a:t>η επαφή </a:t>
            </a:r>
            <a:r>
              <a:rPr lang="el-GR" dirty="0"/>
              <a:t>της μπάλας με το παπούτσι του ποδοσφαιριστή διαρκεί 0,008s. </a:t>
            </a:r>
            <a:endParaRPr lang="el-GR" dirty="0" smtClean="0"/>
          </a:p>
          <a:p>
            <a:r>
              <a:rPr lang="el-GR" dirty="0" smtClean="0"/>
              <a:t>Η μάζα </a:t>
            </a:r>
            <a:r>
              <a:rPr lang="el-GR" dirty="0"/>
              <a:t>της μπάλας σύμφωνα με τους κανονισμούς, είναι 0,425kg. </a:t>
            </a:r>
            <a:endParaRPr lang="el-GR" dirty="0" smtClean="0"/>
          </a:p>
          <a:p>
            <a:r>
              <a:rPr lang="el-GR" dirty="0" smtClean="0"/>
              <a:t>Μπορούμε χρησιμοποιώντας </a:t>
            </a:r>
            <a:r>
              <a:rPr lang="el-GR" dirty="0"/>
              <a:t>τη σχέση (3) να υπολογίσουμε τη δύναμη.</a:t>
            </a:r>
          </a:p>
          <a:p>
            <a:r>
              <a:rPr lang="el-GR" dirty="0"/>
              <a:t>Αντικαθιστούμε τα παραπάνω δεδομένα και έχουμε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Για να εκτιμήσουμε το πόσο μεγάλη είναι αυτή η δύναμη μπορούμε να τη συγκρίνουμε με το βάρος του ποδοσφαιριστή. Αν δεχθούμε ότι η μάζα του ποδοσφαιριστή είναι 70kg, το βάρος του </a:t>
            </a:r>
            <a:r>
              <a:rPr lang="el-GR" dirty="0" smtClean="0"/>
              <a:t>είναι 70kg </a:t>
            </a:r>
            <a:r>
              <a:rPr lang="el-GR" dirty="0"/>
              <a:t>· 9,81m/s2 = 686,7Ν.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Συγκρίνοντας </a:t>
            </a:r>
            <a:r>
              <a:rPr lang="el-GR" dirty="0"/>
              <a:t>τα μέτρα των δύο αυτών </a:t>
            </a:r>
            <a:r>
              <a:rPr lang="el-GR" dirty="0" smtClean="0"/>
              <a:t>δυνάμεων προκύπτει </a:t>
            </a:r>
            <a:r>
              <a:rPr lang="el-GR" dirty="0"/>
              <a:t>ότι η δύναμη που άσκησε ο ποδοσφαιριστής στην μπάλα </a:t>
            </a:r>
            <a:r>
              <a:rPr lang="el-GR" dirty="0" smtClean="0"/>
              <a:t>είναι περίπου </a:t>
            </a:r>
            <a:r>
              <a:rPr lang="el-GR" dirty="0"/>
              <a:t>διπλάσια από το βάρος του.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34" y="2780928"/>
            <a:ext cx="2128682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6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339752" y="404664"/>
            <a:ext cx="338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 ΑΡΧΗ ΔΙΑΤΗΡΗΣΗΣ ΤΗΣ ΟΡΜΗΣ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66056" y="21328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 συνολική ορμή ενός μονωμένου συστήματος σωμάτων διατηρείται σταθερή.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95265" y="105273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Με τη βοήθεια της έννοιας της ορμής οι επιστήμονες απλοποίησαν</a:t>
            </a:r>
          </a:p>
          <a:p>
            <a:r>
              <a:rPr lang="el-GR" dirty="0"/>
              <a:t>τη μελέτη των πολύπλοκων φαινομένων της κρούσης και κατέληξαν στο</a:t>
            </a:r>
          </a:p>
          <a:p>
            <a:r>
              <a:rPr lang="el-GR" dirty="0"/>
              <a:t>ακόλουθο συμπέρασμα: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56116" y="2996952"/>
            <a:ext cx="7500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πρόταση αυτή είναι άμεση συνέπεια του τρίτου νόμου του Νεύτωνα σύμφωνα με τον οποίο η δράση είναι ίση με την αντίδραση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Ας θεωρήσουμε δύο σώματα που αλληλεπιδρούν. Εφ’ όσον οι δυνάμεις που ασκούνται σ’ αυτά είναι αντίθετες, θα ισχύει: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3340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6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5657"/>
            <a:ext cx="8102268" cy="450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8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99592" y="620688"/>
            <a:ext cx="120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Εφαρμογή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67544" y="126876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αμαξάκια </a:t>
            </a:r>
            <a:r>
              <a:rPr lang="el-GR" dirty="0" smtClean="0"/>
              <a:t>Σ</a:t>
            </a:r>
            <a:r>
              <a:rPr lang="el-GR" baseline="-25000" dirty="0" smtClean="0"/>
              <a:t>1</a:t>
            </a:r>
            <a:r>
              <a:rPr lang="el-GR" dirty="0" smtClean="0"/>
              <a:t>  </a:t>
            </a:r>
            <a:r>
              <a:rPr lang="el-GR" dirty="0"/>
              <a:t>και </a:t>
            </a:r>
            <a:r>
              <a:rPr lang="el-GR" dirty="0" smtClean="0"/>
              <a:t>Σ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τα οποία φαίνονται στην εικόνα έχουν ίσες μάζες</a:t>
            </a:r>
          </a:p>
          <a:p>
            <a:r>
              <a:rPr lang="el-GR" dirty="0"/>
              <a:t>και μπορεί να κινηθούν χωρίς τριβές. </a:t>
            </a:r>
            <a:endParaRPr lang="el-GR" dirty="0" smtClean="0"/>
          </a:p>
          <a:p>
            <a:r>
              <a:rPr lang="el-GR" dirty="0" smtClean="0"/>
              <a:t>Θέτουμε </a:t>
            </a:r>
            <a:r>
              <a:rPr lang="el-GR" dirty="0"/>
              <a:t>σε κίνηση το αμαξάκι </a:t>
            </a:r>
            <a:r>
              <a:rPr lang="el-GR" dirty="0" smtClean="0"/>
              <a:t>Σ</a:t>
            </a:r>
            <a:r>
              <a:rPr lang="el-GR" baseline="-25000" dirty="0" smtClean="0"/>
              <a:t>1</a:t>
            </a:r>
            <a:r>
              <a:rPr lang="el-GR" dirty="0" smtClean="0"/>
              <a:t> το οποίο </a:t>
            </a:r>
            <a:r>
              <a:rPr lang="el-GR" dirty="0"/>
              <a:t>φτάνει στο </a:t>
            </a:r>
            <a:r>
              <a:rPr lang="el-GR" dirty="0" smtClean="0"/>
              <a:t>Σ</a:t>
            </a:r>
            <a:r>
              <a:rPr lang="el-GR" baseline="-25000" dirty="0" smtClean="0"/>
              <a:t>2</a:t>
            </a:r>
            <a:r>
              <a:rPr lang="el-GR" dirty="0" smtClean="0"/>
              <a:t>  </a:t>
            </a:r>
            <a:r>
              <a:rPr lang="el-GR" dirty="0"/>
              <a:t>με ταχύτητα </a:t>
            </a:r>
            <a:r>
              <a:rPr lang="el-GR" dirty="0" smtClean="0"/>
              <a:t>υ</a:t>
            </a:r>
            <a:r>
              <a:rPr lang="el-GR" baseline="-25000" dirty="0" smtClean="0"/>
              <a:t>1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Μετά τη σύγκρουση παρατηρούμε το αμαξάκι </a:t>
            </a:r>
            <a:r>
              <a:rPr lang="el-GR" dirty="0" smtClean="0"/>
              <a:t>Σ</a:t>
            </a:r>
            <a:r>
              <a:rPr lang="el-GR" baseline="-25000" dirty="0" smtClean="0"/>
              <a:t>1 </a:t>
            </a:r>
            <a:r>
              <a:rPr lang="el-GR" dirty="0" smtClean="0"/>
              <a:t> </a:t>
            </a:r>
            <a:r>
              <a:rPr lang="el-GR" dirty="0"/>
              <a:t>να ακινητοποιείται, ενώ</a:t>
            </a:r>
          </a:p>
          <a:p>
            <a:r>
              <a:rPr lang="el-GR" dirty="0"/>
              <a:t>το </a:t>
            </a:r>
            <a:r>
              <a:rPr lang="el-GR" dirty="0" smtClean="0"/>
              <a:t>Σ</a:t>
            </a:r>
            <a:r>
              <a:rPr lang="el-GR" baseline="-25000" dirty="0" smtClean="0"/>
              <a:t>2 </a:t>
            </a:r>
            <a:r>
              <a:rPr lang="el-GR" dirty="0" smtClean="0"/>
              <a:t> </a:t>
            </a:r>
            <a:r>
              <a:rPr lang="el-GR" dirty="0"/>
              <a:t>να αποκτά ταχύτητα </a:t>
            </a:r>
            <a:r>
              <a:rPr lang="el-GR" dirty="0" smtClean="0"/>
              <a:t>υ</a:t>
            </a:r>
            <a:r>
              <a:rPr lang="el-GR" baseline="-25000" dirty="0" smtClean="0"/>
              <a:t>2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9762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47390"/>
            <a:ext cx="6768753" cy="10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6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836711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πορίσματα που προκύπτουν αν εφαρμόσουμε τη διατήρηση της ορμής</a:t>
            </a:r>
          </a:p>
          <a:p>
            <a:r>
              <a:rPr lang="el-GR" dirty="0"/>
              <a:t>για την κίνηση των σωμάτων που συγκρούονται έχουν ελεγχθεί πειραματικά πάρα πολλές φορές, ώστε σήμερα δεν υπάρχει καμία αμφιβολία για την</a:t>
            </a:r>
          </a:p>
          <a:p>
            <a:r>
              <a:rPr lang="el-GR" dirty="0"/>
              <a:t>εγκυρότητά τους.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Έτσι </a:t>
            </a:r>
            <a:r>
              <a:rPr lang="el-GR" dirty="0"/>
              <a:t>η διατήρηση της ορμής έχει αναβαθμιστεί στη σκέψη των επιστημόνων και ονομάζεται </a:t>
            </a:r>
            <a:r>
              <a:rPr lang="el-GR" b="1" dirty="0"/>
              <a:t>Αρχή διατήρησης της ορμής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39214" y="32849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αρχή αυτή </a:t>
            </a:r>
            <a:r>
              <a:rPr lang="el-GR" dirty="0"/>
              <a:t>δεν περιορίζεται σε απλές περιπτώσεις, </a:t>
            </a:r>
            <a:r>
              <a:rPr lang="el-GR" dirty="0" smtClean="0"/>
              <a:t>αλλά </a:t>
            </a:r>
            <a:r>
              <a:rPr lang="el-GR" dirty="0"/>
              <a:t>επεκτείνεται και σε περιοχές όπως η Πυρηνική Φυσική</a:t>
            </a:r>
            <a:r>
              <a:rPr lang="el-GR" dirty="0" smtClean="0"/>
              <a:t>, όπου </a:t>
            </a:r>
            <a:r>
              <a:rPr lang="el-GR" dirty="0"/>
              <a:t>πυρήνες βομβαρδίζονται με σωμάτια όπως τα πρωτόνια ή τα νετρόνια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Στη Φυσική ισχύουν και άλλες αρχές, όπως π.χ. η αρχή διατήρησης της</a:t>
            </a:r>
          </a:p>
          <a:p>
            <a:r>
              <a:rPr lang="el-GR" dirty="0"/>
              <a:t>ενέργειας, του ηλεκτρικού φορτίου, κ.τ.λ.</a:t>
            </a:r>
          </a:p>
        </p:txBody>
      </p:sp>
    </p:spTree>
    <p:extLst>
      <p:ext uri="{BB962C8B-B14F-4D97-AF65-F5344CB8AC3E}">
        <p14:creationId xmlns:p14="http://schemas.microsoft.com/office/powerpoint/2010/main" val="182068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75656" y="30279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ΜΕΓΕΘΗ ΠΟΥ ΔΕΝ </a:t>
            </a:r>
            <a:r>
              <a:rPr lang="el-GR" b="1" dirty="0" smtClean="0">
                <a:solidFill>
                  <a:srgbClr val="C00000"/>
                </a:solidFill>
              </a:rPr>
              <a:t>ΔΙΑΤΗΡΟΥΝΤΑΙ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ΣΤΗΝ </a:t>
            </a:r>
            <a:r>
              <a:rPr lang="el-GR" b="1" dirty="0">
                <a:solidFill>
                  <a:srgbClr val="C00000"/>
                </a:solidFill>
              </a:rPr>
              <a:t>ΚΡΟΥΣΗ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9552" y="95161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Ελέγχουμε αν η </a:t>
            </a:r>
            <a:r>
              <a:rPr lang="el-GR" dirty="0"/>
              <a:t>κινητική ενέργεια</a:t>
            </a:r>
            <a:r>
              <a:rPr lang="el-GR" dirty="0" smtClean="0"/>
              <a:t>, διατηρείται  </a:t>
            </a:r>
            <a:r>
              <a:rPr lang="el-GR" dirty="0"/>
              <a:t>κατά την κρούση. </a:t>
            </a:r>
            <a:endParaRPr lang="el-GR" dirty="0" smtClean="0"/>
          </a:p>
          <a:p>
            <a:r>
              <a:rPr lang="el-GR" dirty="0" smtClean="0"/>
              <a:t>Ας </a:t>
            </a:r>
            <a:r>
              <a:rPr lang="el-GR" dirty="0"/>
              <a:t>μελετήσουμε το εξής παράδειγμα: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39552" y="168457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Έστω δύο αμαξάκια μαζών </a:t>
            </a:r>
            <a:r>
              <a:rPr lang="el-GR" dirty="0" smtClean="0"/>
              <a:t>m</a:t>
            </a:r>
            <a:r>
              <a:rPr lang="el-GR" baseline="-25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m</a:t>
            </a:r>
            <a:r>
              <a:rPr lang="el-GR" baseline="-25000" dirty="0" smtClean="0"/>
              <a:t>2</a:t>
            </a:r>
            <a:r>
              <a:rPr lang="el-GR" dirty="0" smtClean="0"/>
              <a:t>  </a:t>
            </a:r>
            <a:r>
              <a:rPr lang="el-GR" dirty="0"/>
              <a:t>με ταχύτητες υ</a:t>
            </a:r>
            <a:r>
              <a:rPr lang="el-GR" baseline="-25000" dirty="0"/>
              <a:t>1</a:t>
            </a:r>
            <a:r>
              <a:rPr lang="el-GR" dirty="0"/>
              <a:t> ≠ 0 </a:t>
            </a:r>
            <a:r>
              <a:rPr lang="el-GR" dirty="0" smtClean="0"/>
              <a:t>και υ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= 0 </a:t>
            </a:r>
            <a:r>
              <a:rPr lang="el-GR" dirty="0" smtClean="0"/>
              <a:t>αντίστοιχα. Κατά </a:t>
            </a:r>
            <a:r>
              <a:rPr lang="el-GR" dirty="0"/>
              <a:t>την κρούση το καρφί που υπάρχει </a:t>
            </a:r>
            <a:r>
              <a:rPr lang="el-GR" dirty="0" smtClean="0"/>
              <a:t>στο αμαξάκι </a:t>
            </a:r>
            <a:r>
              <a:rPr lang="el-GR" dirty="0"/>
              <a:t>(1) σφηνώνεται στο αμαξάκι (2) και τα δύο κινούνται ως ένα </a:t>
            </a:r>
            <a:r>
              <a:rPr lang="el-GR" dirty="0" smtClean="0"/>
              <a:t>σώμα με </a:t>
            </a:r>
            <a:r>
              <a:rPr lang="el-GR" dirty="0"/>
              <a:t>μάζα που είναι (</a:t>
            </a:r>
            <a:r>
              <a:rPr lang="el-GR" dirty="0" err="1"/>
              <a:t>m</a:t>
            </a:r>
            <a:r>
              <a:rPr lang="el-GR" baseline="-25000" dirty="0" err="1"/>
              <a:t>1</a:t>
            </a:r>
            <a:r>
              <a:rPr lang="el-GR" dirty="0"/>
              <a:t> + </a:t>
            </a:r>
            <a:r>
              <a:rPr lang="el-GR" dirty="0" smtClean="0"/>
              <a:t>m</a:t>
            </a:r>
            <a:r>
              <a:rPr lang="el-GR" baseline="-25000" dirty="0" smtClean="0"/>
              <a:t>2</a:t>
            </a:r>
            <a:r>
              <a:rPr lang="el-GR" dirty="0" smtClean="0"/>
              <a:t>) </a:t>
            </a:r>
            <a:r>
              <a:rPr lang="el-GR" dirty="0"/>
              <a:t>και ταχύτητα V. Η κρούση αυτή </a:t>
            </a:r>
            <a:r>
              <a:rPr lang="el-GR" dirty="0" smtClean="0"/>
              <a:t>ονομάζεται </a:t>
            </a:r>
            <a:r>
              <a:rPr lang="el-GR" b="1" dirty="0" smtClean="0">
                <a:solidFill>
                  <a:srgbClr val="C00000"/>
                </a:solidFill>
              </a:rPr>
              <a:t>πλαστική</a:t>
            </a:r>
            <a:r>
              <a:rPr lang="el-GR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437966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42121" y="4361847"/>
            <a:ext cx="8216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Εφαρμόζοντας την αρχή διατήρησης της ορμής έχουμε: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925564"/>
            <a:ext cx="4424237" cy="10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3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3568" y="6206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Πολλαπλασιάζοντας κατά μέλη τις σχέσεις (1), (2) και διαιρώντας το</a:t>
            </a:r>
          </a:p>
          <a:p>
            <a:r>
              <a:rPr lang="el-GR" dirty="0"/>
              <a:t>γινόμενό τους διά 2 προκύπτει: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79037"/>
            <a:ext cx="29253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83568" y="229830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To πρώτο μέλος της παραπάνω σχέσης είναι η αρχική κινητική ενέργεια που έχουν τα αμαξάκια και το δεύτερο η τελική. Η σχέση (3) μας επιτρέπει να συμπεράνουμε ότι η κινητική ενέργεια του συστήματος (τα </a:t>
            </a:r>
            <a:r>
              <a:rPr lang="el-GR" dirty="0" smtClean="0"/>
              <a:t>δύο αμαξάκια</a:t>
            </a:r>
            <a:r>
              <a:rPr lang="el-GR" dirty="0"/>
              <a:t>) μειώθηκε κατά την κρούση. Δηλαδή η κινητική ενέργεια του </a:t>
            </a:r>
            <a:r>
              <a:rPr lang="el-GR" dirty="0" smtClean="0"/>
              <a:t>συστήματος </a:t>
            </a:r>
            <a:r>
              <a:rPr lang="el-GR" b="1" dirty="0" smtClean="0"/>
              <a:t>στην πλαστική κρούση  </a:t>
            </a:r>
            <a:r>
              <a:rPr lang="el-GR" b="1" dirty="0"/>
              <a:t>δεν διατηρείται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73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04866" y="3200572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Δυο σώματα αλληλεπιδρούν όταν ασκούν </a:t>
            </a:r>
            <a:r>
              <a:rPr lang="el-GR" dirty="0" smtClean="0"/>
              <a:t>μεταξύ τους </a:t>
            </a:r>
            <a:r>
              <a:rPr lang="el-GR" dirty="0"/>
              <a:t>δυνάμεις.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Για </a:t>
            </a:r>
            <a:r>
              <a:rPr lang="el-GR" dirty="0"/>
              <a:t>παράδειγμα  </a:t>
            </a:r>
            <a:r>
              <a:rPr lang="el-GR" dirty="0" smtClean="0"/>
              <a:t>ο μαγνήτης έλκει τη μεταλλική σφαίρα, αλλά και </a:t>
            </a:r>
            <a:r>
              <a:rPr lang="el-GR" dirty="0"/>
              <a:t>η μεταλλική </a:t>
            </a:r>
            <a:r>
              <a:rPr lang="el-GR" dirty="0" smtClean="0"/>
              <a:t>σφαίρα έλκει </a:t>
            </a:r>
            <a:r>
              <a:rPr lang="el-GR" dirty="0"/>
              <a:t>το μαγνήτη.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8953"/>
            <a:ext cx="2170398" cy="149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658"/>
            <a:ext cx="1800200" cy="15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214005" y="374605"/>
            <a:ext cx="268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 </a:t>
            </a:r>
            <a:r>
              <a:rPr lang="el-GR" sz="2800" b="1" dirty="0">
                <a:solidFill>
                  <a:srgbClr val="C00000"/>
                </a:solidFill>
              </a:rPr>
              <a:t>Αλληλεπίδραση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43608" y="2639517"/>
            <a:ext cx="201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</a:t>
            </a:r>
            <a:r>
              <a:rPr lang="el-GR" sz="1200" dirty="0"/>
              <a:t>Ο μαγνήτης έλκει τη σφαίρα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860032" y="2723793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Η σφαίρα έλκει το </a:t>
            </a:r>
            <a:r>
              <a:rPr lang="el-GR" sz="1200" dirty="0" smtClean="0"/>
              <a:t>μαγνήτη</a:t>
            </a:r>
            <a:endParaRPr lang="el-GR" sz="1200" dirty="0"/>
          </a:p>
        </p:txBody>
      </p:sp>
      <p:sp>
        <p:nvSpPr>
          <p:cNvPr id="6" name="Ορθογώνιο 5"/>
          <p:cNvSpPr/>
          <p:nvPr/>
        </p:nvSpPr>
        <p:spPr>
          <a:xfrm>
            <a:off x="782485" y="4437404"/>
            <a:ext cx="6725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dirty="0" smtClean="0"/>
              <a:t>Δηλαδή ο </a:t>
            </a:r>
            <a:r>
              <a:rPr lang="el-GR" dirty="0"/>
              <a:t>μαγνήτης και η μεταλλική σφαίρα αλληλεπιδρούν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60466"/>
            <a:ext cx="2112505" cy="15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1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339752" y="389855"/>
            <a:ext cx="4325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Παραδείγματα αλληλεπίδρασης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8" y="1340768"/>
            <a:ext cx="3162915" cy="17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95587" y="3077339"/>
            <a:ext cx="291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 </a:t>
            </a:r>
            <a:r>
              <a:rPr lang="el-GR" sz="1400" dirty="0" smtClean="0"/>
              <a:t>Έλξη μεταξύ </a:t>
            </a:r>
            <a:r>
              <a:rPr lang="el-GR" sz="1400" dirty="0"/>
              <a:t>φορτισμένων σωμάτων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58888"/>
            <a:ext cx="1872207" cy="20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868144" y="3388710"/>
            <a:ext cx="2030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Έλξη </a:t>
            </a:r>
            <a:r>
              <a:rPr lang="el-GR" sz="1200" dirty="0"/>
              <a:t>μεταξύ Γης και Σελήνης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82142" y="5877272"/>
            <a:ext cx="8266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δυνάμεις είναι αποτέλεσμα των αλληλεπιδράσεων μεταξύ των σωμάτων.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4" y="4046657"/>
            <a:ext cx="4032448" cy="13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65" y="4077208"/>
            <a:ext cx="3548322" cy="13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0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7971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</a:rPr>
              <a:t>Η ΕΝΝΟΙΑ ΤΟΥ ΣΥΣΤΗΜΑΤΟΣ.</a:t>
            </a:r>
          </a:p>
          <a:p>
            <a:r>
              <a:rPr lang="el-GR" b="1" dirty="0">
                <a:solidFill>
                  <a:srgbClr val="FF0000"/>
                </a:solidFill>
              </a:rPr>
              <a:t>ΕΣΩΤΕΡΙΚΕΣ ΚΑΙ ΕΞΩΤΕΡΙΚΕΣ ΔΥΝΑΜΕΙΣ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9552" y="141277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Στη Φυσική μπορούμε να θεωρήσουμε </a:t>
            </a:r>
            <a:r>
              <a:rPr lang="el-GR" dirty="0" smtClean="0"/>
              <a:t>ότι ένα </a:t>
            </a:r>
            <a:r>
              <a:rPr lang="el-GR" dirty="0"/>
              <a:t>σύνολο δύο ή περισσοτέρων σωμάτων που </a:t>
            </a:r>
            <a:r>
              <a:rPr lang="el-GR" b="1" dirty="0"/>
              <a:t>αλληλεπιδρούν</a:t>
            </a:r>
            <a:r>
              <a:rPr lang="el-GR" dirty="0"/>
              <a:t> </a:t>
            </a:r>
            <a:r>
              <a:rPr lang="el-GR" dirty="0" smtClean="0"/>
              <a:t>αποτελούν </a:t>
            </a:r>
            <a:r>
              <a:rPr lang="el-GR" b="1" dirty="0" smtClean="0">
                <a:solidFill>
                  <a:srgbClr val="C00000"/>
                </a:solidFill>
              </a:rPr>
              <a:t>σύστημα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9552" y="241333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ένα σύστημα σωμάτων διακρίνουμε δύο είδη δυνάμεων</a:t>
            </a:r>
            <a:r>
              <a:rPr lang="el-GR" dirty="0" smtClean="0"/>
              <a:t>:</a:t>
            </a:r>
            <a:br>
              <a:rPr lang="el-GR" dirty="0" smtClean="0"/>
            </a:br>
            <a:endParaRPr lang="el-GR" dirty="0"/>
          </a:p>
          <a:p>
            <a:r>
              <a:rPr lang="el-GR" b="1" dirty="0"/>
              <a:t>α)</a:t>
            </a:r>
            <a:r>
              <a:rPr lang="el-GR" dirty="0"/>
              <a:t> αυτές που προέρχονται αποκλειστικά από τα σώματα που αποτελούν το σύστημα και τις οποίες ονομάζουμε </a:t>
            </a:r>
            <a:r>
              <a:rPr lang="el-GR" b="1" dirty="0">
                <a:solidFill>
                  <a:srgbClr val="0070C0"/>
                </a:solidFill>
              </a:rPr>
              <a:t>εσωτερικές</a:t>
            </a:r>
            <a:r>
              <a:rPr lang="el-GR" dirty="0" smtClean="0"/>
              <a:t>,</a:t>
            </a:r>
            <a:br>
              <a:rPr lang="el-GR" dirty="0" smtClean="0"/>
            </a:br>
            <a:endParaRPr lang="el-GR" dirty="0"/>
          </a:p>
          <a:p>
            <a:r>
              <a:rPr lang="el-GR" b="1" dirty="0"/>
              <a:t>β)</a:t>
            </a:r>
            <a:r>
              <a:rPr lang="el-GR" dirty="0"/>
              <a:t> δυνάμεις που προέρχονται από άλλα σώματα και οι οποίες ονομάζονται </a:t>
            </a:r>
            <a:r>
              <a:rPr lang="el-GR" b="1" dirty="0">
                <a:solidFill>
                  <a:srgbClr val="0070C0"/>
                </a:solidFill>
              </a:rPr>
              <a:t>εξωτερικές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04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600400" cy="377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0519" y="105090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Στο παιδί Α ασκούνται οι εξής δυνάμεις:</a:t>
            </a:r>
          </a:p>
          <a:p>
            <a:r>
              <a:rPr lang="el-GR" dirty="0"/>
              <a:t>Το βάρος του w</a:t>
            </a:r>
            <a:r>
              <a:rPr lang="el-GR" sz="1000" dirty="0"/>
              <a:t>A</a:t>
            </a:r>
            <a:r>
              <a:rPr lang="el-GR" dirty="0"/>
              <a:t>,</a:t>
            </a:r>
          </a:p>
          <a:p>
            <a:r>
              <a:rPr lang="el-GR" dirty="0"/>
              <a:t>η δύναμη στήριξης Ν</a:t>
            </a:r>
            <a:r>
              <a:rPr lang="el-GR" sz="1000" dirty="0"/>
              <a:t>Α</a:t>
            </a:r>
            <a:r>
              <a:rPr lang="el-GR" dirty="0"/>
              <a:t> και</a:t>
            </a:r>
          </a:p>
          <a:p>
            <a:r>
              <a:rPr lang="el-GR" dirty="0"/>
              <a:t>η τάση του νήματος </a:t>
            </a:r>
            <a:r>
              <a:rPr lang="el-GR" dirty="0" smtClean="0"/>
              <a:t>Τ</a:t>
            </a:r>
            <a:r>
              <a:rPr lang="el-GR" sz="1000" dirty="0" smtClean="0"/>
              <a:t>1</a:t>
            </a:r>
          </a:p>
          <a:p>
            <a:endParaRPr lang="el-GR" sz="1000" dirty="0"/>
          </a:p>
          <a:p>
            <a:r>
              <a:rPr lang="el-GR" dirty="0"/>
              <a:t>Στο παιδί Β ασκούνται οι εξής δυνάμεις:</a:t>
            </a:r>
          </a:p>
          <a:p>
            <a:r>
              <a:rPr lang="el-GR" dirty="0"/>
              <a:t>Το βάρος του </a:t>
            </a:r>
            <a:r>
              <a:rPr lang="el-GR" dirty="0" err="1"/>
              <a:t>w</a:t>
            </a:r>
            <a:r>
              <a:rPr lang="el-GR" sz="1000" dirty="0" err="1"/>
              <a:t>Β</a:t>
            </a:r>
            <a:r>
              <a:rPr lang="el-GR" dirty="0"/>
              <a:t>,</a:t>
            </a:r>
          </a:p>
          <a:p>
            <a:r>
              <a:rPr lang="el-GR" dirty="0"/>
              <a:t>η δύναμη στήριξης Ν</a:t>
            </a:r>
            <a:r>
              <a:rPr lang="el-GR" sz="1000" dirty="0"/>
              <a:t>Β</a:t>
            </a:r>
            <a:r>
              <a:rPr lang="el-GR" dirty="0"/>
              <a:t> και</a:t>
            </a:r>
          </a:p>
          <a:p>
            <a:r>
              <a:rPr lang="el-GR" dirty="0"/>
              <a:t>η τάση του νήματος Τ</a:t>
            </a:r>
            <a:r>
              <a:rPr lang="el-GR" sz="1000" dirty="0"/>
              <a:t>2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b="1" dirty="0"/>
              <a:t>Από τις παραπάνω δυνάμεις εσωτερικές δυνάμεις του συστήματος</a:t>
            </a:r>
          </a:p>
          <a:p>
            <a:r>
              <a:rPr lang="el-GR" b="1" dirty="0"/>
              <a:t>είναι οι Τ</a:t>
            </a:r>
            <a:r>
              <a:rPr lang="el-GR" sz="1000" b="1" dirty="0"/>
              <a:t>1</a:t>
            </a:r>
            <a:r>
              <a:rPr lang="el-GR" b="1" dirty="0"/>
              <a:t>, Τ</a:t>
            </a:r>
            <a:r>
              <a:rPr lang="el-GR" sz="1000" b="1" dirty="0"/>
              <a:t>2</a:t>
            </a:r>
            <a:r>
              <a:rPr lang="el-GR" b="1" dirty="0"/>
              <a:t> και όλες οι άλλες είναι εξωτερικές.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619672" y="373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Σύστημα </a:t>
            </a:r>
            <a:r>
              <a:rPr lang="el-GR" b="1" dirty="0" smtClean="0"/>
              <a:t>σωμάτων: Παιδί </a:t>
            </a:r>
            <a:r>
              <a:rPr lang="el-GR" b="1" dirty="0"/>
              <a:t>Α και παιδί Β</a:t>
            </a:r>
          </a:p>
        </p:txBody>
      </p:sp>
    </p:spTree>
    <p:extLst>
      <p:ext uri="{BB962C8B-B14F-4D97-AF65-F5344CB8AC3E}">
        <p14:creationId xmlns:p14="http://schemas.microsoft.com/office/powerpoint/2010/main" val="99367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3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46719" y="49411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55577" y="40466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Ωστόσο τα σώματα αυτά επειδή αλληλεπιδρούν και με άλλα σώματα μπορούν να ανήκουν και σε άλλα συστήματα.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" y="1412776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9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" y="1438703"/>
            <a:ext cx="2214353" cy="31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020010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 σύστημα σωμάτων μπορεί να περιλαμβάνει </a:t>
            </a:r>
            <a:r>
              <a:rPr lang="el-GR" dirty="0" smtClean="0"/>
              <a:t> </a:t>
            </a:r>
            <a:r>
              <a:rPr lang="el-GR" dirty="0"/>
              <a:t>περισσότερα </a:t>
            </a:r>
            <a:r>
              <a:rPr lang="el-GR" dirty="0" smtClean="0"/>
              <a:t>σώματα από δύο σώματα, ανάλογα με τις ανάγκες της μελέτης μας.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8936"/>
            <a:ext cx="257831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1" y="5229200"/>
            <a:ext cx="6486014" cy="127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487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1404</Words>
  <Application>Microsoft Office PowerPoint</Application>
  <PresentationFormat>Προβολή στην οθόνη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Παρουσίαση του PowerPoint</vt:lpstr>
      <vt:lpstr>ΕΙΣΑΓΩΓΗ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ΟΡΜΗ – ΔΙΑΤΗΡΗΣΗ ΟΡΜΗΣ</dc:title>
  <dc:creator>oem</dc:creator>
  <cp:lastModifiedBy>oem</cp:lastModifiedBy>
  <cp:revision>64</cp:revision>
  <dcterms:created xsi:type="dcterms:W3CDTF">2020-11-13T20:23:49Z</dcterms:created>
  <dcterms:modified xsi:type="dcterms:W3CDTF">2020-11-30T20:20:40Z</dcterms:modified>
</cp:coreProperties>
</file>