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3335000" cy="8382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40">
          <p15:clr>
            <a:srgbClr val="000000"/>
          </p15:clr>
        </p15:guide>
        <p15:guide id="2" pos="420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0rzEZ5cgHakQbX1s3CQ0aCvMZ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1170" y="72"/>
      </p:cViewPr>
      <p:guideLst>
        <p:guide orient="horz" pos="2640"/>
        <p:guide pos="4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1000125" y="2420937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on left, text on right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1000125" y="2420937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457200" marR="0" lvl="0" indent="-469900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Char char="•"/>
              <a:defRPr sz="3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38150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Char char="–"/>
              <a:defRPr sz="3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»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1000125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4556125" y="7637462"/>
            <a:ext cx="4222750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9556750" y="7637462"/>
            <a:ext cx="2778125" cy="5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None/>
              <a:defRPr sz="1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ctrTitle"/>
          </p:nvPr>
        </p:nvSpPr>
        <p:spPr>
          <a:xfrm>
            <a:off x="763587" y="519112"/>
            <a:ext cx="1148715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6600"/>
              <a:buFont typeface="Comic Sans MS"/>
              <a:buNone/>
            </a:pPr>
            <a:r>
              <a:rPr lang="en-US" sz="66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ΔΙΑΤΡΟΦΗ </a:t>
            </a:r>
            <a:r>
              <a:rPr lang="en-US" sz="6600" b="1" i="0" u="none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&amp; ΥΓΕΙΑ</a:t>
            </a:r>
            <a:endParaRPr/>
          </a:p>
        </p:txBody>
      </p:sp>
      <p:pic>
        <p:nvPicPr>
          <p:cNvPr id="41" name="Google Shape;41;p1" descr="Σχετική εικόν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6825" y="2174875"/>
            <a:ext cx="10656887" cy="5329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7975" y="4183062"/>
            <a:ext cx="15875" cy="1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6076950" cy="3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622800"/>
            <a:ext cx="6162675" cy="3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2325" y="4622800"/>
            <a:ext cx="6162675" cy="37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72325" y="0"/>
            <a:ext cx="6162675" cy="34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0" descr="Αποτέλεσμα εικόνας για animated gif foo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11737" y="2967037"/>
            <a:ext cx="3455987" cy="252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Noto Sans Symbols"/>
              <a:buChar char="⮚"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ΛΙΠΗ</a:t>
            </a:r>
            <a:b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200" b="0" i="0" u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Αποθήκες ενέργειας</a:t>
            </a:r>
            <a:endParaRPr/>
          </a:p>
        </p:txBody>
      </p:sp>
      <p:sp>
        <p:nvSpPr>
          <p:cNvPr id="112" name="Google Shape;112;p11"/>
          <p:cNvSpPr txBox="1">
            <a:spLocks noGrp="1"/>
          </p:cNvSpPr>
          <p:nvPr>
            <p:ph type="body" idx="1"/>
          </p:nvPr>
        </p:nvSpPr>
        <p:spPr>
          <a:xfrm>
            <a:off x="1111250" y="2420937"/>
            <a:ext cx="4222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en-US" sz="2800" b="1" i="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Κορεσμένα λίπη: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Γάλα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Τυρί 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Βούτυρο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en-US" sz="2800" b="1" i="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Ακόρεστα λίπη: 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Ελαιόλαδο 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Ξηροί καρποί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None/>
            </a:pPr>
            <a:r>
              <a:rPr lang="en-US" sz="2800" b="1" i="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Τρανς λιπαρά:</a:t>
            </a: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Μπισκότα</a:t>
            </a:r>
            <a:endParaRPr/>
          </a:p>
          <a:p>
            <a:pPr marL="407987" marR="0" lvl="0" indent="-407987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c Sans MS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Κράκερς </a:t>
            </a:r>
            <a:endParaRPr/>
          </a:p>
        </p:txBody>
      </p:sp>
      <p:pic>
        <p:nvPicPr>
          <p:cNvPr id="113" name="Google Shape;1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9075" y="2535237"/>
            <a:ext cx="6264275" cy="47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2"/>
          <p:cNvSpPr txBox="1">
            <a:spLocks noGrp="1"/>
          </p:cNvSpPr>
          <p:nvPr>
            <p:ph type="title"/>
          </p:nvPr>
        </p:nvSpPr>
        <p:spPr>
          <a:xfrm>
            <a:off x="-820737" y="735012"/>
            <a:ext cx="9864725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0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ΧΟΛΗΣΤΕΡΙΝΗ</a:t>
            </a:r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body" idx="1"/>
          </p:nvPr>
        </p:nvSpPr>
        <p:spPr>
          <a:xfrm>
            <a:off x="1000125" y="2420937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mic Sans MS"/>
              <a:buChar char="•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HDL ή «καλή» χοληστερίνη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Comic Sans MS"/>
              <a:buNone/>
            </a:pPr>
            <a:r>
              <a:rPr lang="en-US" sz="2800" b="0" i="0" u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Προστατεύει τα αγγεία από αρτηριοσκλήρυνση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mic Sans MS"/>
              <a:buChar char="•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LDL ή «κακή» χοληστερίνη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6600"/>
              </a:buClr>
              <a:buSzPts val="2800"/>
              <a:buFont typeface="Comic Sans MS"/>
              <a:buNone/>
            </a:pPr>
            <a:r>
              <a:rPr lang="en-US" sz="2800" b="0" i="0" u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Οδηγεί στη δημιουργία αθυρωματικής πλάκας στα αγγεία</a:t>
            </a:r>
            <a:endParaRPr/>
          </a:p>
        </p:txBody>
      </p:sp>
      <p:pic>
        <p:nvPicPr>
          <p:cNvPr id="120" name="Google Shape;12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4162" y="5486400"/>
            <a:ext cx="5976937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55062" y="519112"/>
            <a:ext cx="3959225" cy="2808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3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ΑΡΤΗΡΙΟΣΚΛΗΡΥΝΣΗ</a:t>
            </a:r>
            <a:endParaRPr/>
          </a:p>
        </p:txBody>
      </p:sp>
      <p:pic>
        <p:nvPicPr>
          <p:cNvPr id="127" name="Google Shape;1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2700337"/>
            <a:ext cx="8167687" cy="4564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Noto Sans Symbols"/>
              <a:buChar char="⮚"/>
            </a:pPr>
            <a:r>
              <a:rPr lang="en-US" sz="5200" b="0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ΝΕΡΟ</a:t>
            </a:r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body" idx="4294967295"/>
          </p:nvPr>
        </p:nvSpPr>
        <p:spPr>
          <a:xfrm>
            <a:off x="906462" y="2390775"/>
            <a:ext cx="5916612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Μεταφέρει τα θρεπτικά   συστατικά στους ιστούς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Αποκρίνει τις άχρηστες ουσίες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Συμβάλλει στη ρύθμιση της θερμοκρασίας του σώματος.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Αποτελεί τα 2/3 του βάρους μας</a:t>
            </a:r>
            <a:endParaRPr/>
          </a:p>
        </p:txBody>
      </p:sp>
      <p:pic>
        <p:nvPicPr>
          <p:cNvPr id="134" name="Google Shape;134;p14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34287" y="2606675"/>
            <a:ext cx="4578350" cy="417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 idx="4294967295"/>
          </p:nvPr>
        </p:nvSpPr>
        <p:spPr>
          <a:xfrm>
            <a:off x="1000125" y="303212"/>
            <a:ext cx="11334750" cy="158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Noto Sans Symbols"/>
              <a:buChar char="⮚"/>
            </a:pPr>
            <a:r>
              <a:rPr lang="en-US" sz="5200" b="0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ΒΙΤΑΜΙΝΕΣ</a:t>
            </a:r>
            <a:br>
              <a:rPr lang="en-US" sz="5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2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Α</a:t>
            </a:r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body" idx="4294967295"/>
          </p:nvPr>
        </p:nvSpPr>
        <p:spPr>
          <a:xfrm>
            <a:off x="906462" y="21034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Συκώτι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Μουρουνέλαιο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Καρότα</a:t>
            </a: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body" idx="4294967295"/>
          </p:nvPr>
        </p:nvSpPr>
        <p:spPr>
          <a:xfrm>
            <a:off x="6738937" y="21748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Δερματοπάθειες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Ξηροφθαλμία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Νυκταλωπία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2" name="Google Shape;142;p15" descr="Αποτέλεσμα εικόνας για εικόνες βιταμίνη 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5612" y="5270500"/>
            <a:ext cx="6048375" cy="311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 idx="4294967295"/>
          </p:nvPr>
        </p:nvSpPr>
        <p:spPr>
          <a:xfrm>
            <a:off x="1122362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Β</a:t>
            </a:r>
            <a:r>
              <a:rPr lang="en-US" sz="2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body" idx="4294967295"/>
          </p:nvPr>
        </p:nvSpPr>
        <p:spPr>
          <a:xfrm>
            <a:off x="619125" y="13112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Κρέας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Γαλακτοκομικά προϊόντα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4294967295"/>
          </p:nvPr>
        </p:nvSpPr>
        <p:spPr>
          <a:xfrm>
            <a:off x="6738937" y="1382712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Δερματοπάθειες</a:t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3400" y="3543300"/>
            <a:ext cx="6048375" cy="4459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>
            <a:spLocks noGrp="1"/>
          </p:cNvSpPr>
          <p:nvPr>
            <p:ph type="title" idx="4294967295"/>
          </p:nvPr>
        </p:nvSpPr>
        <p:spPr>
          <a:xfrm>
            <a:off x="1050925" y="44608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Β</a:t>
            </a:r>
            <a:r>
              <a:rPr lang="en-US" sz="2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12</a:t>
            </a:r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4294967295"/>
          </p:nvPr>
        </p:nvSpPr>
        <p:spPr>
          <a:xfrm>
            <a:off x="763587" y="23907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Κρέας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Γάλα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9075" y="2678112"/>
            <a:ext cx="5689600" cy="31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>
            <a:spLocks noGrp="1"/>
          </p:cNvSpPr>
          <p:nvPr>
            <p:ph type="title" idx="4294967295"/>
          </p:nvPr>
        </p:nvSpPr>
        <p:spPr>
          <a:xfrm>
            <a:off x="906462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C</a:t>
            </a:r>
            <a:r>
              <a:rPr lang="en-US" sz="5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body" idx="4294967295"/>
          </p:nvPr>
        </p:nvSpPr>
        <p:spPr>
          <a:xfrm>
            <a:off x="835025" y="13112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1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Φρούτα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Λαχανικά</a:t>
            </a:r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body" idx="4294967295"/>
          </p:nvPr>
        </p:nvSpPr>
        <p:spPr>
          <a:xfrm>
            <a:off x="6954837" y="13112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Αναιμία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Αιμορραγίες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Παραμόρφωση οστών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Σκορβούτο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p18" descr="Αποτέλεσμα εικόνας για εικόνες βιταμίνη 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462" y="3830637"/>
            <a:ext cx="5400675" cy="35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/>
          <p:cNvSpPr txBox="1">
            <a:spLocks noGrp="1"/>
          </p:cNvSpPr>
          <p:nvPr>
            <p:ph type="title" idx="4294967295"/>
          </p:nvPr>
        </p:nvSpPr>
        <p:spPr>
          <a:xfrm>
            <a:off x="1050925" y="303212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5200"/>
              <a:buFont typeface="Comic Sans MS"/>
              <a:buNone/>
            </a:pPr>
            <a:r>
              <a:rPr lang="en-US" sz="52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D</a:t>
            </a:r>
            <a:endParaRPr/>
          </a:p>
        </p:txBody>
      </p:sp>
      <p:sp>
        <p:nvSpPr>
          <p:cNvPr id="171" name="Google Shape;171;p19"/>
          <p:cNvSpPr txBox="1">
            <a:spLocks noGrp="1"/>
          </p:cNvSpPr>
          <p:nvPr>
            <p:ph type="body" idx="4294967295"/>
          </p:nvPr>
        </p:nvSpPr>
        <p:spPr>
          <a:xfrm>
            <a:off x="979487" y="1814512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Βούτυρο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Ψάρια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Συκώτι</a:t>
            </a:r>
            <a:endParaRPr/>
          </a:p>
        </p:txBody>
      </p:sp>
      <p:pic>
        <p:nvPicPr>
          <p:cNvPr id="172" name="Google Shape;172;p19" descr="Αποτέλεσμα εικόνας για εικόνες βιταμίνη 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0875" y="2030412"/>
            <a:ext cx="6337300" cy="345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"/>
          <p:cNvSpPr txBox="1">
            <a:spLocks noGrp="1"/>
          </p:cNvSpPr>
          <p:nvPr>
            <p:ph type="title"/>
          </p:nvPr>
        </p:nvSpPr>
        <p:spPr>
          <a:xfrm>
            <a:off x="979487" y="59055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0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ποσότητα της προσλαμβανόμενης τροφής εξαρτάται από:</a:t>
            </a:r>
            <a:endParaRPr/>
          </a:p>
        </p:txBody>
      </p:sp>
      <p:sp>
        <p:nvSpPr>
          <p:cNvPr id="47" name="Google Shape;47;p2"/>
          <p:cNvSpPr txBox="1">
            <a:spLocks noGrp="1"/>
          </p:cNvSpPr>
          <p:nvPr>
            <p:ph type="body" idx="1"/>
          </p:nvPr>
        </p:nvSpPr>
        <p:spPr>
          <a:xfrm>
            <a:off x="979487" y="3614737"/>
            <a:ext cx="11334750" cy="428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Την ηλικία,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Το φύλο,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Τη σωματική του διάπλαση (βάρος, ύψος),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Τις καθημερινές δραστηριότητες του ανθρώπου.</a:t>
            </a:r>
            <a:endParaRPr/>
          </a:p>
        </p:txBody>
      </p:sp>
      <p:pic>
        <p:nvPicPr>
          <p:cNvPr id="48" name="Google Shape;48;p2" descr="Αποτέλεσμα εικόνας για gif foo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4612" y="2462212"/>
            <a:ext cx="4824412" cy="2376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0"/>
          <p:cNvSpPr txBox="1"/>
          <p:nvPr/>
        </p:nvSpPr>
        <p:spPr>
          <a:xfrm>
            <a:off x="1554162" y="303212"/>
            <a:ext cx="9866312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4000"/>
              <a:buFont typeface="Comic Sans MS"/>
              <a:buNone/>
            </a:pPr>
            <a:r>
              <a:rPr lang="en-US" sz="40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βιταμίνης D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endParaRPr sz="4000" b="0" i="0" u="none" strike="noStrike" cap="none">
              <a:solidFill>
                <a:srgbClr val="00808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" name="Google Shape;178;p20" descr="Αποτέλεσμα εικόνας για εικόνες βιταμίνη 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762" y="1238250"/>
            <a:ext cx="12817475" cy="714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 idx="4294967295"/>
          </p:nvPr>
        </p:nvSpPr>
        <p:spPr>
          <a:xfrm>
            <a:off x="763587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Βιταμίνη Ε</a:t>
            </a:r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body" idx="4294967295"/>
          </p:nvPr>
        </p:nvSpPr>
        <p:spPr>
          <a:xfrm>
            <a:off x="619125" y="1598612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Δημητριακά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Φυτικά έλαια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Μαργαρίνη 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5" name="Google Shape;185;p21"/>
          <p:cNvSpPr txBox="1">
            <a:spLocks noGrp="1"/>
          </p:cNvSpPr>
          <p:nvPr>
            <p:ph type="body" idx="4294967295"/>
          </p:nvPr>
        </p:nvSpPr>
        <p:spPr>
          <a:xfrm>
            <a:off x="6667500" y="17430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Αναιμία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6" name="Google Shape;18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5837" y="3975100"/>
            <a:ext cx="6911975" cy="4176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 idx="4294967295"/>
          </p:nvPr>
        </p:nvSpPr>
        <p:spPr>
          <a:xfrm>
            <a:off x="979487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3800" b="0" i="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</a:t>
            </a:r>
            <a:r>
              <a:rPr lang="en-US" sz="38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(Ασβέστιο)</a:t>
            </a:r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4294967295"/>
          </p:nvPr>
        </p:nvSpPr>
        <p:spPr>
          <a:xfrm>
            <a:off x="835025" y="13112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Γαλακτοκομικά προϊόντα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Ψάρια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Πράσινα λαχανικά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Μουρουνέλαιο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3" name="Google Shape;193;p22"/>
          <p:cNvSpPr txBox="1">
            <a:spLocks noGrp="1"/>
          </p:cNvSpPr>
          <p:nvPr>
            <p:ph type="body" idx="4294967295"/>
          </p:nvPr>
        </p:nvSpPr>
        <p:spPr>
          <a:xfrm>
            <a:off x="6738937" y="1382712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 sz="37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Διαταραχές στη λειτουργία  του νευρικού και μυϊκού συστήματος.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Οστεοπόρωση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Ραχίτιδα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6550" y="5583237"/>
            <a:ext cx="4752975" cy="279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Ανόργανα συστατικά</a:t>
            </a:r>
            <a:b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200" b="0" i="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Fe</a:t>
            </a:r>
            <a: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38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(Σίδηρος)</a:t>
            </a:r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4294967295"/>
          </p:nvPr>
        </p:nvSpPr>
        <p:spPr>
          <a:xfrm>
            <a:off x="10001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Κρέας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Συκώτι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Φασόλια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Φακές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Πράσινα λαχανικά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Μαύρο ψωμί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4294967295"/>
          </p:nvPr>
        </p:nvSpPr>
        <p:spPr>
          <a:xfrm>
            <a:off x="67786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omic Sans MS"/>
              <a:buNone/>
            </a:pPr>
            <a:r>
              <a:rPr lang="en-US" sz="29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Σιδηροπενική αναιμία </a:t>
            </a:r>
            <a:endParaRPr/>
          </a:p>
        </p:txBody>
      </p:sp>
      <p:pic>
        <p:nvPicPr>
          <p:cNvPr id="202" name="Google Shape;202;p23" descr="Αποτέλεσμα εικόνας για εικόνες βιταμίνη FE σίδηρος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0162" y="4478337"/>
            <a:ext cx="5616575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 txBox="1">
            <a:spLocks noGrp="1"/>
          </p:cNvSpPr>
          <p:nvPr>
            <p:ph type="title" idx="4294967295"/>
          </p:nvPr>
        </p:nvSpPr>
        <p:spPr>
          <a:xfrm>
            <a:off x="906462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3800" b="0" i="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</a:t>
            </a:r>
            <a:r>
              <a:rPr lang="en-US" sz="38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(Φώσφορος)</a:t>
            </a:r>
            <a:endParaRPr/>
          </a:p>
        </p:txBody>
      </p:sp>
      <p:sp>
        <p:nvSpPr>
          <p:cNvPr id="208" name="Google Shape;208;p24"/>
          <p:cNvSpPr txBox="1">
            <a:spLocks noGrp="1"/>
          </p:cNvSpPr>
          <p:nvPr>
            <p:ph type="body" idx="4294967295"/>
          </p:nvPr>
        </p:nvSpPr>
        <p:spPr>
          <a:xfrm>
            <a:off x="619125" y="1311275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Τη συναντάμε σε: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Γαλακτοκομικά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Φιστίκια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Κρέας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Ψωμί (πιτυρούχο) </a:t>
            </a: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4294967295"/>
          </p:nvPr>
        </p:nvSpPr>
        <p:spPr>
          <a:xfrm>
            <a:off x="6883400" y="1382712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έλλειψή της προκαλεί: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Διαταραχές στο  μεταβολισμό λιπών, υδατανθράκων, πρωτεϊνών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0" name="Google Shape;210;p24" descr="Σχετική εικόν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4037" y="4767262"/>
            <a:ext cx="5543550" cy="331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5"/>
          <p:cNvSpPr txBox="1">
            <a:spLocks noGrp="1"/>
          </p:cNvSpPr>
          <p:nvPr>
            <p:ph type="title"/>
          </p:nvPr>
        </p:nvSpPr>
        <p:spPr>
          <a:xfrm>
            <a:off x="889000" y="558800"/>
            <a:ext cx="10890250" cy="652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ΙΧΝΟΣΤΟΙΧΕΙΑ</a:t>
            </a:r>
            <a:endParaRPr/>
          </a:p>
        </p:txBody>
      </p:sp>
      <p:grpSp>
        <p:nvGrpSpPr>
          <p:cNvPr id="216" name="Google Shape;216;p25"/>
          <p:cNvGrpSpPr/>
          <p:nvPr/>
        </p:nvGrpSpPr>
        <p:grpSpPr>
          <a:xfrm>
            <a:off x="1778000" y="1770062"/>
            <a:ext cx="10223500" cy="5491162"/>
            <a:chOff x="1120" y="1115"/>
            <a:chExt cx="6440" cy="3459"/>
          </a:xfrm>
        </p:grpSpPr>
        <p:sp>
          <p:nvSpPr>
            <p:cNvPr id="217" name="Google Shape;217;p25"/>
            <p:cNvSpPr txBox="1"/>
            <p:nvPr/>
          </p:nvSpPr>
          <p:spPr>
            <a:xfrm>
              <a:off x="4200" y="3189"/>
              <a:ext cx="3360" cy="1385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Διαταραχές στο θυρεοειδή αδένα (βρογχοκήλη)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18" name="Google Shape;218;p25"/>
            <p:cNvSpPr txBox="1"/>
            <p:nvPr/>
          </p:nvSpPr>
          <p:spPr>
            <a:xfrm>
              <a:off x="1120" y="3189"/>
              <a:ext cx="3080" cy="138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Διαταραχές στα οστά και τα δόντια</a:t>
              </a:r>
              <a:endParaRPr/>
            </a:p>
          </p:txBody>
        </p:sp>
        <p:sp>
          <p:nvSpPr>
            <p:cNvPr id="219" name="Google Shape;219;p25"/>
            <p:cNvSpPr txBox="1"/>
            <p:nvPr/>
          </p:nvSpPr>
          <p:spPr>
            <a:xfrm>
              <a:off x="4200" y="1995"/>
              <a:ext cx="3360" cy="1194"/>
            </a:xfrm>
            <a:prstGeom prst="rect">
              <a:avLst/>
            </a:prstGeom>
            <a:solidFill>
              <a:srgbClr val="CCFF99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Όλες οι θαλασσινές τροφές</a:t>
              </a:r>
              <a:endParaRPr/>
            </a:p>
          </p:txBody>
        </p:sp>
        <p:sp>
          <p:nvSpPr>
            <p:cNvPr id="220" name="Google Shape;220;p25"/>
            <p:cNvSpPr txBox="1"/>
            <p:nvPr/>
          </p:nvSpPr>
          <p:spPr>
            <a:xfrm>
              <a:off x="1120" y="1995"/>
              <a:ext cx="3080" cy="119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Πόσιμο νερό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Τσάι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6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Comic Sans MS"/>
                <a:buNone/>
              </a:pPr>
              <a:r>
                <a:rPr lang="en-US" sz="3300" b="0" i="0" u="none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Θαλασσινά</a:t>
              </a:r>
              <a:endParaRPr/>
            </a:p>
          </p:txBody>
        </p:sp>
        <p:sp>
          <p:nvSpPr>
            <p:cNvPr id="221" name="Google Shape;221;p25"/>
            <p:cNvSpPr txBox="1"/>
            <p:nvPr/>
          </p:nvSpPr>
          <p:spPr>
            <a:xfrm>
              <a:off x="4200" y="1115"/>
              <a:ext cx="3360" cy="880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Times New Roman"/>
                <a:buNone/>
              </a:pPr>
              <a:endParaRPr sz="3300" b="0" i="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20"/>
                </a:spcBef>
                <a:spcAft>
                  <a:spcPts val="0"/>
                </a:spcAft>
                <a:buClr>
                  <a:srgbClr val="FF6600"/>
                </a:buClr>
                <a:buSzPts val="3600"/>
                <a:buFont typeface="Comic Sans MS"/>
                <a:buNone/>
              </a:pPr>
              <a:r>
                <a:rPr lang="en-US" sz="3600" b="1" i="0" u="none">
                  <a:solidFill>
                    <a:srgbClr val="FF66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Ιώδιο</a:t>
              </a:r>
              <a:endParaRPr/>
            </a:p>
          </p:txBody>
        </p:sp>
        <p:sp>
          <p:nvSpPr>
            <p:cNvPr id="222" name="Google Shape;222;p25"/>
            <p:cNvSpPr txBox="1"/>
            <p:nvPr/>
          </p:nvSpPr>
          <p:spPr>
            <a:xfrm>
              <a:off x="1120" y="1115"/>
              <a:ext cx="3080" cy="88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txBody>
            <a:bodyPr spcFirstLastPara="1" wrap="square" lIns="108825" tIns="54400" rIns="108825" bIns="544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300"/>
                <a:buFont typeface="Times New Roman"/>
                <a:buNone/>
              </a:pPr>
              <a:endParaRPr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720"/>
                </a:spcBef>
                <a:spcAft>
                  <a:spcPts val="0"/>
                </a:spcAft>
                <a:buClr>
                  <a:srgbClr val="FF6600"/>
                </a:buClr>
                <a:buSzPts val="3600"/>
                <a:buFont typeface="Comic Sans MS"/>
                <a:buNone/>
              </a:pPr>
              <a:r>
                <a:rPr lang="en-US" sz="3600" b="1" i="0" u="none">
                  <a:solidFill>
                    <a:srgbClr val="FF66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Φθόριο</a:t>
              </a:r>
              <a:endParaRPr/>
            </a:p>
          </p:txBody>
        </p:sp>
        <p:cxnSp>
          <p:nvCxnSpPr>
            <p:cNvPr id="223" name="Google Shape;223;p25"/>
            <p:cNvCxnSpPr/>
            <p:nvPr/>
          </p:nvCxnSpPr>
          <p:spPr>
            <a:xfrm>
              <a:off x="1120" y="1115"/>
              <a:ext cx="644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4" name="Google Shape;224;p25"/>
            <p:cNvCxnSpPr/>
            <p:nvPr/>
          </p:nvCxnSpPr>
          <p:spPr>
            <a:xfrm>
              <a:off x="1120" y="1995"/>
              <a:ext cx="6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5" name="Google Shape;225;p25"/>
            <p:cNvCxnSpPr/>
            <p:nvPr/>
          </p:nvCxnSpPr>
          <p:spPr>
            <a:xfrm>
              <a:off x="1120" y="3189"/>
              <a:ext cx="644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6" name="Google Shape;226;p25"/>
            <p:cNvCxnSpPr/>
            <p:nvPr/>
          </p:nvCxnSpPr>
          <p:spPr>
            <a:xfrm>
              <a:off x="1120" y="4574"/>
              <a:ext cx="6440" cy="0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7" name="Google Shape;227;p25"/>
            <p:cNvCxnSpPr/>
            <p:nvPr/>
          </p:nvCxnSpPr>
          <p:spPr>
            <a:xfrm>
              <a:off x="1120" y="1115"/>
              <a:ext cx="0" cy="3459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8" name="Google Shape;228;p25"/>
            <p:cNvCxnSpPr/>
            <p:nvPr/>
          </p:nvCxnSpPr>
          <p:spPr>
            <a:xfrm>
              <a:off x="4200" y="1115"/>
              <a:ext cx="0" cy="3459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29" name="Google Shape;229;p25"/>
            <p:cNvCxnSpPr/>
            <p:nvPr/>
          </p:nvCxnSpPr>
          <p:spPr>
            <a:xfrm>
              <a:off x="7560" y="1115"/>
              <a:ext cx="0" cy="3459"/>
            </a:xfrm>
            <a:prstGeom prst="straightConnector1">
              <a:avLst/>
            </a:prstGeom>
            <a:noFill/>
            <a:ln w="28575" cap="sq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6" descr="Σχετική εικόνα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3335000" cy="83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7"/>
          <p:cNvSpPr txBox="1">
            <a:spLocks noGrp="1"/>
          </p:cNvSpPr>
          <p:nvPr>
            <p:ph type="title"/>
          </p:nvPr>
        </p:nvSpPr>
        <p:spPr>
          <a:xfrm>
            <a:off x="1000125" y="0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4400"/>
              <a:buFont typeface="Comic Sans MS"/>
              <a:buNone/>
            </a:pPr>
            <a:r>
              <a:rPr lang="en-US" sz="44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ΤΡΟΦΙΚΗ ΠΥΡΑΜΙΔΑ</a:t>
            </a:r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125" y="1023937"/>
            <a:ext cx="9001125" cy="7078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100" y="374650"/>
            <a:ext cx="12458700" cy="777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 descr="Αποτέλεσμα εικόνας για healthy food animated 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6550" y="6711950"/>
            <a:ext cx="4752975" cy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>
            <a:spLocks noGrp="1"/>
          </p:cNvSpPr>
          <p:nvPr>
            <p:ph type="title"/>
          </p:nvPr>
        </p:nvSpPr>
        <p:spPr>
          <a:xfrm>
            <a:off x="1050925" y="303212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mic Sans MS"/>
              <a:buNone/>
            </a:pPr>
            <a:b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ΜΕΣΟΓΕΙΑΚΗ ΔΙΑΤΡΟΦΗ</a:t>
            </a:r>
            <a:b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5200" b="0" i="0" u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ΧΑΡΑΚΤΗΡΙΣΤΙΚΑ</a:t>
            </a:r>
            <a: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body" idx="1"/>
          </p:nvPr>
        </p:nvSpPr>
        <p:spPr>
          <a:xfrm>
            <a:off x="979487" y="2319337"/>
            <a:ext cx="11880850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Γαλακτοκομικά προϊόντα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Ψάρια και πουλερικά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Ελαιόλαδο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Άφθονες φυτικές ίνες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(φρούτα, λαχανικά,ψωμί/δημητριακά, </a:t>
            </a: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mic Sans MS"/>
              <a:buNone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πατάτες,όσπρια, καρποί)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Ελάχιστα επεξεργασμένα προϊόντα</a:t>
            </a:r>
            <a:endParaRPr/>
          </a:p>
        </p:txBody>
      </p:sp>
      <p:pic>
        <p:nvPicPr>
          <p:cNvPr id="253" name="Google Shape;253;p29" descr="Αποτέλεσμα εικόνας για εικόνες διατροφή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1325" y="2319337"/>
            <a:ext cx="3529012" cy="48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4800"/>
              <a:buFont typeface="Arial"/>
              <a:buNone/>
            </a:pPr>
            <a:r>
              <a:rPr lang="en-US" sz="4800" b="1" i="0" u="none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ΤΑ </a:t>
            </a:r>
            <a:r>
              <a:rPr lang="en-US" sz="48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ΘΡΕΠΤΙΚΑ ΣΥΣΤΑΤΙΚΑ </a:t>
            </a:r>
            <a:r>
              <a:rPr lang="en-US" sz="4800" b="1" i="0" u="none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ΤΩΝ </a:t>
            </a:r>
            <a:r>
              <a:rPr lang="en-US" sz="48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ΤΡΟΦ</a:t>
            </a:r>
            <a:r>
              <a:rPr lang="en-US" sz="4800" b="1" i="0" u="none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ΩΝ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body" idx="1"/>
          </p:nvPr>
        </p:nvSpPr>
        <p:spPr>
          <a:xfrm>
            <a:off x="1000125" y="2420937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Υδατάνθρακες (σάκχαρα) </a:t>
            </a:r>
            <a:endParaRPr sz="3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Πρωτεΐνες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Λίπη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Βιταμίνες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Άλατα μετάλλων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Noto Sans Symbols"/>
              <a:buChar char="⮚"/>
            </a:pPr>
            <a:r>
              <a:rPr lang="en-US" sz="3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Νερό</a:t>
            </a:r>
            <a:endParaRPr/>
          </a:p>
        </p:txBody>
      </p:sp>
      <p:pic>
        <p:nvPicPr>
          <p:cNvPr id="55" name="Google Shape;55;p3" descr="Αποτέλεσμα εικόνας για healthy food animated 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5925" y="2606675"/>
            <a:ext cx="3455987" cy="410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546100" y="374650"/>
            <a:ext cx="9432925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4400"/>
              <a:buFont typeface="Comic Sans MS"/>
              <a:buNone/>
            </a:pPr>
            <a:r>
              <a:rPr lang="en-US" sz="44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ΜΕΣΟΓΕΙΑΚΗ ΔΙΑΤΡΟΦΗ:</a:t>
            </a:r>
            <a: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1"/>
          </p:nvPr>
        </p:nvSpPr>
        <p:spPr>
          <a:xfrm>
            <a:off x="835025" y="2390775"/>
            <a:ext cx="11334750" cy="575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Προστατεύει από ασθένειες που σχετίζονται με το γήρας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Μειώνει την αρτηριακή πίεση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Ελέγχει το μεταβολισμό της γλυκόζης και των λιπιδίων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Μειώνει τον κίνδυνο αρτηριοσκλήρυνσης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Μειώνει τον κίνδυνο καρκίνου του παχέος εντέρου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Noto Sans Symbols"/>
              <a:buChar char="❑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Ασκεί έλεγχο στο σωματικό βάρος.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666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666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Times New Roman"/>
              <a:buNone/>
            </a:pP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0" name="Google Shape;26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12412" y="303212"/>
            <a:ext cx="2592387" cy="185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Noto Sans Symbols"/>
              <a:buChar char="⮚"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 ΥΔΑΤΑΝΘΡΑΚΕΣ</a:t>
            </a:r>
            <a:br>
              <a:rPr lang="en-US" sz="5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8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Η κύρια πηγή ενέργειας του οργανισμού.</a:t>
            </a:r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body" idx="4294967295"/>
          </p:nvPr>
        </p:nvSpPr>
        <p:spPr>
          <a:xfrm>
            <a:off x="10001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AutoNum type="arabicPeriod"/>
            </a:pPr>
            <a:r>
              <a:rPr lang="en-US" sz="3300" b="1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Απλοί υδατάνθρακες:</a:t>
            </a:r>
            <a:endParaRPr/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1" i="0" u="sng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Comic Sans MS"/>
              <a:buNone/>
            </a:pPr>
            <a:r>
              <a:rPr lang="en-US" sz="33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Γλυκόζη-Φρουκτόζη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AutoNum type="arabicPeriod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μέλι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AutoNum type="arabicPeriod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φρούτα </a:t>
            </a:r>
            <a:endParaRPr/>
          </a:p>
          <a:p>
            <a:pPr marL="407987" marR="0" lvl="0" indent="-198437" algn="ctr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Comic Sans MS"/>
              <a:buNone/>
            </a:pPr>
            <a:r>
              <a:rPr lang="en-US" sz="33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Λακτόζη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AutoNum type="arabicPeriod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Γάλα</a:t>
            </a:r>
            <a:endParaRPr/>
          </a:p>
        </p:txBody>
      </p:sp>
      <p:pic>
        <p:nvPicPr>
          <p:cNvPr id="62" name="Google Shape;62;p4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38937" y="2967037"/>
            <a:ext cx="5591175" cy="408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ΥΔΑΤΑΝΘΡΑΚΕΣ</a:t>
            </a:r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body" idx="4294967295"/>
          </p:nvPr>
        </p:nvSpPr>
        <p:spPr>
          <a:xfrm>
            <a:off x="67786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</a:t>
            </a:r>
            <a:r>
              <a:rPr lang="en-US" sz="3300" b="1" i="0" u="sng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Σύνθετοι υδατάνθρακες: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Comic Sans MS"/>
              <a:buNone/>
            </a:pPr>
            <a:r>
              <a:rPr lang="en-US" sz="33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Άμυλο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Ψωμί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Ζυμαρικά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FF6600"/>
              </a:buClr>
              <a:buSzPts val="3300"/>
              <a:buFont typeface="Noto Sans Symbols"/>
              <a:buChar char="❑"/>
            </a:pPr>
            <a:r>
              <a:rPr lang="en-US" sz="33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ρύζι</a:t>
            </a:r>
            <a:endParaRPr/>
          </a:p>
        </p:txBody>
      </p:sp>
      <p:pic>
        <p:nvPicPr>
          <p:cNvPr id="69" name="Google Shape;69;p5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0125" y="2678112"/>
            <a:ext cx="5591175" cy="38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"/>
          <p:cNvSpPr txBox="1">
            <a:spLocks noGrp="1"/>
          </p:cNvSpPr>
          <p:nvPr>
            <p:ph type="title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Άπεπτες φυτικές ίνες</a:t>
            </a:r>
            <a:br>
              <a:rPr lang="en-US" sz="5200" b="0" i="0" u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800" b="0" i="0" u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Βοηθούν στην καλή λειτουργία του εντέρου</a:t>
            </a:r>
            <a:endParaRPr/>
          </a:p>
        </p:txBody>
      </p:sp>
      <p:sp>
        <p:nvSpPr>
          <p:cNvPr id="75" name="Google Shape;75;p6"/>
          <p:cNvSpPr txBox="1">
            <a:spLocks noGrp="1"/>
          </p:cNvSpPr>
          <p:nvPr>
            <p:ph type="body" idx="1"/>
          </p:nvPr>
        </p:nvSpPr>
        <p:spPr>
          <a:xfrm>
            <a:off x="990600" y="2819400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mic Sans MS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Προστατεύουν τον οργανισμό από: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Noto Sans Symbols"/>
              <a:buChar char="❖"/>
            </a:pPr>
            <a:r>
              <a:rPr lang="en-US"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Παχυσαρκία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Noto Sans Symbols"/>
              <a:buChar char="❖"/>
            </a:pPr>
            <a:r>
              <a:rPr lang="en-US"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Καρκίνο του παχέος εντέρου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Noto Sans Symbols"/>
              <a:buChar char="❖"/>
            </a:pPr>
            <a:r>
              <a:rPr lang="en-US"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Δυσκοιλιότητα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rgbClr val="FF6600"/>
              </a:buClr>
              <a:buSzPts val="3600"/>
              <a:buFont typeface="Noto Sans Symbols"/>
              <a:buChar char="❖"/>
            </a:pPr>
            <a:r>
              <a:rPr lang="en-US" sz="3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Αρτηριοσκλήρυνση</a:t>
            </a:r>
            <a:endParaRPr/>
          </a:p>
          <a:p>
            <a:pPr marL="407987" marR="0" lvl="0" indent="-1793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79387" algn="l" rtl="0">
              <a:lnSpc>
                <a:spcPct val="100000"/>
              </a:lnSpc>
              <a:spcBef>
                <a:spcPts val="216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79387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endParaRPr sz="36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Noto Sans Symbols"/>
              <a:buChar char="⮚"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ΠΡΩΤΕΪΝΕΣ</a:t>
            </a:r>
            <a:br>
              <a:rPr lang="en-US" sz="52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2800" b="0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Τα δομικά και λειτουργικά χαρακτηριστικά του οργανισμού.</a:t>
            </a:r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4294967295"/>
          </p:nvPr>
        </p:nvSpPr>
        <p:spPr>
          <a:xfrm>
            <a:off x="10001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Ζωικές πρωτεΐνες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αυγά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κρέας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ψάρια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γάλα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τυρί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19843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2" name="Google Shape;82;p7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43700" y="2751137"/>
            <a:ext cx="5591175" cy="3814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title" idx="4294967295"/>
          </p:nvPr>
        </p:nvSpPr>
        <p:spPr>
          <a:xfrm>
            <a:off x="1000125" y="744537"/>
            <a:ext cx="11334750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200"/>
              <a:buFont typeface="Comic Sans MS"/>
              <a:buNone/>
            </a:pPr>
            <a:r>
              <a:rPr lang="en-US" sz="5200" b="1" i="0" u="none" strike="noStrike" cap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ΠΡΩΤΕΪΝΕΣ</a:t>
            </a:r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4294967295"/>
          </p:nvPr>
        </p:nvSpPr>
        <p:spPr>
          <a:xfrm>
            <a:off x="1000125" y="2420937"/>
            <a:ext cx="55562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407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None/>
            </a:pPr>
            <a:r>
              <a:rPr lang="en-US" sz="3300" b="1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Φυτικές πρωτεΐνες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 New Roman"/>
              <a:buNone/>
            </a:pPr>
            <a:endParaRPr sz="3300" b="1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Όσπρια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omic Sans MS"/>
              <a:buChar char="•"/>
            </a:pPr>
            <a:r>
              <a:rPr lang="en-US" sz="33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Ξηροί καρποί</a:t>
            </a:r>
            <a:endParaRPr/>
          </a:p>
        </p:txBody>
      </p:sp>
      <p:pic>
        <p:nvPicPr>
          <p:cNvPr id="89" name="Google Shape;89;p8"/>
          <p:cNvPicPr preferRelativeResize="0">
            <a:picLocks noGrp="1"/>
          </p:cNvPicPr>
          <p:nvPr>
            <p:ph type="clipArt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67500" y="2462212"/>
            <a:ext cx="5591175" cy="373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"/>
          <p:cNvSpPr txBox="1">
            <a:spLocks noGrp="1"/>
          </p:cNvSpPr>
          <p:nvPr>
            <p:ph type="title"/>
          </p:nvPr>
        </p:nvSpPr>
        <p:spPr>
          <a:xfrm>
            <a:off x="474662" y="744537"/>
            <a:ext cx="12601574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5000"/>
              <a:buFont typeface="Comic Sans MS"/>
              <a:buNone/>
            </a:pPr>
            <a:r>
              <a:rPr lang="en-US" sz="5000" b="1" i="0" u="none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ΟΙ ΕΠΙΠΤΩΣΕΙΣ ΤΗΣ ΠΑΧΥΣΑΡΚΙΑΣ</a:t>
            </a:r>
            <a:endParaRPr/>
          </a:p>
        </p:txBody>
      </p:sp>
      <p:sp>
        <p:nvSpPr>
          <p:cNvPr id="95" name="Google Shape;95;p9"/>
          <p:cNvSpPr txBox="1">
            <a:spLocks noGrp="1"/>
          </p:cNvSpPr>
          <p:nvPr>
            <p:ph type="body" idx="1"/>
          </p:nvPr>
        </p:nvSpPr>
        <p:spPr>
          <a:xfrm>
            <a:off x="1000125" y="2420937"/>
            <a:ext cx="1133475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7987" marR="0" lvl="0" indent="-1666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Times New Roman"/>
              <a:buNone/>
            </a:pP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Comic Sans MS"/>
              <a:buAutoNum type="arabicPeriod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Παχυσαρκία </a:t>
            </a: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Comic Sans MS"/>
              <a:buAutoNum type="arabicPeriod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Διαβήτης </a:t>
            </a:r>
            <a:endParaRPr sz="3800" b="0" i="0" u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Comic Sans MS"/>
              <a:buAutoNum type="arabicPeriod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Καρδιοπάθειες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rgbClr val="FF6600"/>
              </a:buClr>
              <a:buSzPts val="3800"/>
              <a:buFont typeface="Comic Sans MS"/>
              <a:buAutoNum type="arabicPeriod"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Τερηδόνα </a:t>
            </a:r>
            <a:endParaRPr/>
          </a:p>
          <a:p>
            <a:pPr marL="407987" marR="0" lvl="0" indent="-407987" algn="l" rtl="0">
              <a:lnSpc>
                <a:spcPct val="100000"/>
              </a:lnSpc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omic Sans MS"/>
              <a:buNone/>
            </a:pPr>
            <a:r>
              <a:rPr lang="en-US" sz="3800" b="0" i="0" u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 </a:t>
            </a:r>
            <a:endParaRPr/>
          </a:p>
        </p:txBody>
      </p:sp>
      <p:pic>
        <p:nvPicPr>
          <p:cNvPr id="96" name="Google Shape;9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8000" y="2319337"/>
            <a:ext cx="7056437" cy="518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533</Words>
  <Application>Microsoft Office PowerPoint</Application>
  <PresentationFormat>Προσαρμογή</PresentationFormat>
  <Paragraphs>200</Paragraphs>
  <Slides>30</Slides>
  <Notes>30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5" baseType="lpstr">
      <vt:lpstr>Arial</vt:lpstr>
      <vt:lpstr>Comic Sans MS</vt:lpstr>
      <vt:lpstr>Noto Sans Symbols</vt:lpstr>
      <vt:lpstr>Times New Roman</vt:lpstr>
      <vt:lpstr>Προεπιλεγμένη σχεδίαση</vt:lpstr>
      <vt:lpstr>ΔΙΑΤΡΟΦΗ &amp; ΥΓΕΙΑ</vt:lpstr>
      <vt:lpstr>Η ποσότητα της προσλαμβανόμενης τροφής εξαρτάται από:</vt:lpstr>
      <vt:lpstr>ΤΑ ΘΡΕΠΤΙΚΑ ΣΥΣΤΑΤΙΚΑ ΤΩΝ ΤΡΟΦΩΝ</vt:lpstr>
      <vt:lpstr> ΥΔΑΤΑΝΘΡΑΚΕΣ Η κύρια πηγή ενέργειας του οργανισμού.</vt:lpstr>
      <vt:lpstr>ΥΔΑΤΑΝΘΡΑΚΕΣ</vt:lpstr>
      <vt:lpstr>Άπεπτες φυτικές ίνες Βοηθούν στην καλή λειτουργία του εντέρου</vt:lpstr>
      <vt:lpstr>ΠΡΩΤΕΪΝΕΣ Τα δομικά και λειτουργικά χαρακτηριστικά του οργανισμού.</vt:lpstr>
      <vt:lpstr>ΠΡΩΤΕΪΝΕΣ</vt:lpstr>
      <vt:lpstr>ΟΙ ΕΠΙΠΤΩΣΕΙΣ ΤΗΣ ΠΑΧΥΣΑΡΚΙΑΣ</vt:lpstr>
      <vt:lpstr>Παρουσίαση του PowerPoint</vt:lpstr>
      <vt:lpstr> ΛΙΠΗ Αποθήκες ενέργειας</vt:lpstr>
      <vt:lpstr>ΧΟΛΗΣΤΕΡΙΝΗ</vt:lpstr>
      <vt:lpstr>ΑΡΤΗΡΙΟΣΚΛΗΡΥΝΣΗ</vt:lpstr>
      <vt:lpstr> ΝΕΡΟ</vt:lpstr>
      <vt:lpstr> ΒΙΤΑΜΙΝΕΣ Βιταμίνη Α</vt:lpstr>
      <vt:lpstr>Βιταμίνη Β2</vt:lpstr>
      <vt:lpstr>Βιταμίνη Β12</vt:lpstr>
      <vt:lpstr>Βιταμίνη C </vt:lpstr>
      <vt:lpstr>Βιταμίνη D</vt:lpstr>
      <vt:lpstr>Παρουσίαση του PowerPoint</vt:lpstr>
      <vt:lpstr>Βιταμίνη Ε</vt:lpstr>
      <vt:lpstr>Ca (Ασβέστιο)</vt:lpstr>
      <vt:lpstr>Ανόργανα συστατικά Fe (Σίδηρος)</vt:lpstr>
      <vt:lpstr>P (Φώσφορος)</vt:lpstr>
      <vt:lpstr>ΙΧΝΟΣΤΟΙΧΕΙΑ</vt:lpstr>
      <vt:lpstr>Παρουσίαση του PowerPoint</vt:lpstr>
      <vt:lpstr>ΤΡΟΦΙΚΗ ΠΥΡΑΜΙΔΑ</vt:lpstr>
      <vt:lpstr>Παρουσίαση του PowerPoint</vt:lpstr>
      <vt:lpstr> ΜΕΣΟΓΕΙΑΚΗ ΔΙΑΤΡΟΦΗ  ΧΑΡΑΚΤΗΡΙΣΤΙΚΑ </vt:lpstr>
      <vt:lpstr>Η ΜΕΣΟΓΕΙΑΚΗ ΔΙΑΤΡΟΦΗ: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ΔΙΑΤΡΟΦΗ &amp; ΥΓΕΙΑ</dc:title>
  <dc:creator>User</dc:creator>
  <cp:lastModifiedBy>ΓΙΩΡΓΟΣ ΖΟΥΜΠΟΥΛΗΣ</cp:lastModifiedBy>
  <cp:revision>1</cp:revision>
  <dcterms:created xsi:type="dcterms:W3CDTF">2008-05-08T13:41:23Z</dcterms:created>
  <dcterms:modified xsi:type="dcterms:W3CDTF">2020-12-09T17:28:43Z</dcterms:modified>
</cp:coreProperties>
</file>