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5" r:id="rId8"/>
    <p:sldId id="276" r:id="rId9"/>
    <p:sldId id="262" r:id="rId10"/>
    <p:sldId id="263" r:id="rId11"/>
    <p:sldId id="264" r:id="rId12"/>
    <p:sldId id="265" r:id="rId13"/>
    <p:sldId id="266" r:id="rId14"/>
    <p:sldId id="267" r:id="rId15"/>
    <p:sldId id="274" r:id="rId16"/>
    <p:sldId id="268" r:id="rId17"/>
    <p:sldId id="269" r:id="rId18"/>
    <p:sldId id="270" r:id="rId19"/>
    <p:sldId id="271" r:id="rId20"/>
    <p:sldId id="272" r:id="rId21"/>
    <p:sldId id="273"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96600"/>
    <a:srgbClr val="2A827E"/>
    <a:srgbClr val="FF66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2" d="100"/>
          <a:sy n="72" d="100"/>
        </p:scale>
        <p:origin x="-450"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4003BDFF-D6BB-4A19-9EDB-22AE1D4532DD}" type="datetimeFigureOut">
              <a:rPr lang="el-GR" smtClean="0"/>
              <a:pPr/>
              <a:t>6/5/2014</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BD9DC7D7-7C1E-4587-A524-331DA8B4232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003BDFF-D6BB-4A19-9EDB-22AE1D4532DD}" type="datetimeFigureOut">
              <a:rPr lang="el-GR" smtClean="0"/>
              <a:pPr/>
              <a:t>6/5/2014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D9DC7D7-7C1E-4587-A524-331DA8B4232C}" type="slidenum">
              <a:rPr lang="el-GR" smtClean="0"/>
              <a:pPr/>
              <a:t>‹#›</a:t>
            </a:fld>
            <a:endParaRPr lang="el-G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003BDFF-D6BB-4A19-9EDB-22AE1D4532DD}" type="datetimeFigureOut">
              <a:rPr lang="el-GR" smtClean="0"/>
              <a:pPr/>
              <a:t>6/5/2014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D9DC7D7-7C1E-4587-A524-331DA8B4232C}" type="slidenum">
              <a:rPr lang="el-GR" smtClean="0"/>
              <a:pPr/>
              <a:t>‹#›</a:t>
            </a:fld>
            <a:endParaRPr lang="el-G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003BDFF-D6BB-4A19-9EDB-22AE1D4532DD}" type="datetimeFigureOut">
              <a:rPr lang="el-GR" smtClean="0"/>
              <a:pPr/>
              <a:t>6/5/2014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D9DC7D7-7C1E-4587-A524-331DA8B4232C}" type="slidenum">
              <a:rPr lang="el-GR" smtClean="0"/>
              <a:pPr/>
              <a:t>‹#›</a:t>
            </a:fld>
            <a:endParaRPr lang="el-G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003BDFF-D6BB-4A19-9EDB-22AE1D4532DD}" type="datetimeFigureOut">
              <a:rPr lang="el-GR" smtClean="0"/>
              <a:pPr/>
              <a:t>6/5/2014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D9DC7D7-7C1E-4587-A524-331DA8B4232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003BDFF-D6BB-4A19-9EDB-22AE1D4532DD}" type="datetimeFigureOut">
              <a:rPr lang="el-GR" smtClean="0"/>
              <a:pPr/>
              <a:t>6/5/2014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D9DC7D7-7C1E-4587-A524-331DA8B4232C}" type="slidenum">
              <a:rPr lang="el-GR" smtClean="0"/>
              <a:pPr/>
              <a:t>‹#›</a:t>
            </a:fld>
            <a:endParaRPr lang="el-G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4003BDFF-D6BB-4A19-9EDB-22AE1D4532DD}" type="datetimeFigureOut">
              <a:rPr lang="el-GR" smtClean="0"/>
              <a:pPr/>
              <a:t>6/5/2014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D9DC7D7-7C1E-4587-A524-331DA8B4232C}" type="slidenum">
              <a:rPr lang="el-GR" smtClean="0"/>
              <a:pPr/>
              <a:t>‹#›</a:t>
            </a:fld>
            <a:endParaRPr lang="el-G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4003BDFF-D6BB-4A19-9EDB-22AE1D4532DD}" type="datetimeFigureOut">
              <a:rPr lang="el-GR" smtClean="0"/>
              <a:pPr/>
              <a:t>6/5/2014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D9DC7D7-7C1E-4587-A524-331DA8B4232C}" type="slidenum">
              <a:rPr lang="el-GR" smtClean="0"/>
              <a:pPr/>
              <a:t>‹#›</a:t>
            </a:fld>
            <a:endParaRPr lang="el-G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003BDFF-D6BB-4A19-9EDB-22AE1D4532DD}" type="datetimeFigureOut">
              <a:rPr lang="el-GR" smtClean="0"/>
              <a:pPr/>
              <a:t>6/5/2014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D9DC7D7-7C1E-4587-A524-331DA8B4232C}" type="slidenum">
              <a:rPr lang="el-GR" smtClean="0"/>
              <a:pPr/>
              <a:t>‹#›</a:t>
            </a:fld>
            <a:endParaRPr lang="el-G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003BDFF-D6BB-4A19-9EDB-22AE1D4532DD}" type="datetimeFigureOut">
              <a:rPr lang="el-GR" smtClean="0"/>
              <a:pPr/>
              <a:t>6/5/2014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D9DC7D7-7C1E-4587-A524-331DA8B4232C}" type="slidenum">
              <a:rPr lang="el-GR" smtClean="0"/>
              <a:pPr/>
              <a:t>‹#›</a:t>
            </a:fld>
            <a:endParaRPr lang="el-G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003BDFF-D6BB-4A19-9EDB-22AE1D4532DD}" type="datetimeFigureOut">
              <a:rPr lang="el-GR" smtClean="0"/>
              <a:pPr/>
              <a:t>6/5/2014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BD9DC7D7-7C1E-4587-A524-331DA8B4232C}"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003BDFF-D6BB-4A19-9EDB-22AE1D4532DD}" type="datetimeFigureOut">
              <a:rPr lang="el-GR" smtClean="0"/>
              <a:pPr/>
              <a:t>6/5/2014</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D9DC7D7-7C1E-4587-A524-331DA8B4232C}"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el.wikipedia.org/wiki/%CE%9C%CE%B5%CE%B3%CE%AC%CE%BB%CE%B5%CF%82_%CE%9B%CE%AF%CE%BC%CE%BD%CE%B5%CF%82" TargetMode="External"/><Relationship Id="rId7" Type="http://schemas.openxmlformats.org/officeDocument/2006/relationships/hyperlink" Target="https://www.youtube.com/watch?v=ZYYU9FvVBT4" TargetMode="External"/><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el.wikipedia.org/wiki/%CE%91%CF%84%CE%BB%CE%B1%CE%BD%CF%84%CE%B9%CE%BA%CF%8C%CF%82_%CE%A9%CE%BA%CE%B5%CE%B1%CE%BD%CF%8C%CF%8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0.wav"/><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8" Type="http://schemas.openxmlformats.org/officeDocument/2006/relationships/hyperlink" Target="http://el.wikipedia.org/wiki/%CE%92%CF%8C%CF%81%CE%B5%CE%B9%CE%BF%CF%82_%CE%A0%CF%8C%CE%BB%CE%BF%CF%82" TargetMode="External"/><Relationship Id="rId13" Type="http://schemas.openxmlformats.org/officeDocument/2006/relationships/image" Target="../media/image3.jpeg"/><Relationship Id="rId3" Type="http://schemas.openxmlformats.org/officeDocument/2006/relationships/hyperlink" Target="http://el.wikipedia.org/wiki/%CE%91%CF%84%CE%BB%CE%B1%CE%BD%CF%84%CE%B9%CE%BA%CF%8C%CF%82_%CE%A9%CE%BA%CE%B5%CE%B1%CE%BD%CF%8C%CF%82" TargetMode="External"/><Relationship Id="rId7" Type="http://schemas.openxmlformats.org/officeDocument/2006/relationships/hyperlink" Target="http://el.wikipedia.org/wiki/%CE%91%CF%81%CE%BA%CF%84%CE%B9%CE%BA%CF%8C%CF%82_%CE%A9%CE%BA%CE%B5%CE%B1%CE%BD%CF%8C%CF%82" TargetMode="External"/><Relationship Id="rId12" Type="http://schemas.openxmlformats.org/officeDocument/2006/relationships/hyperlink" Target="http://el.wikipedia.org/wiki/%CE%95%CE%BB%CE%B9%CF%83%CE%AC%CE%B2%CE%B5%CF%84_%CE%92'" TargetMode="Externa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hyperlink" Target="http://el.wikipedia.org/wiki/%CE%91%CE%BB%CE%AC%CF%83%CE%BA%CE%B1" TargetMode="External"/><Relationship Id="rId11" Type="http://schemas.openxmlformats.org/officeDocument/2006/relationships/hyperlink" Target="http://el.wikipedia.org/wiki/%CE%9A%CE%BF%CE%B9%CE%BD%CE%BF%CF%80%CE%BF%CE%BB%CE%B9%CF%84%CE%B5%CE%AF%CE%B1_%CF%84%CF%89%CE%BD_%CE%95%CE%B8%CE%BD%CF%8E%CE%BD" TargetMode="External"/><Relationship Id="rId5" Type="http://schemas.openxmlformats.org/officeDocument/2006/relationships/hyperlink" Target="http://el.wikipedia.org/wiki/%CE%97%CE%BD%CF%89%CE%BC%CE%AD%CE%BD%CE%B5%CF%82_%CE%A0%CE%BF%CE%BB%CE%B9%CF%84%CE%B5%CE%AF%CE%B5%CF%82_%CF%84%CE%B7%CF%82_%CE%91%CE%BC%CE%B5%CF%81%CE%B9%CE%BA%CE%AE%CF%82" TargetMode="External"/><Relationship Id="rId10" Type="http://schemas.openxmlformats.org/officeDocument/2006/relationships/hyperlink" Target="http://el.wikipedia.org/wiki/%CE%97%CE%BD%CF%89%CE%BC%CE%AD%CE%BD%CE%BF_%CE%92%CE%B1%CF%83%CE%AF%CE%BB%CE%B5%CE%B9%CE%BF" TargetMode="External"/><Relationship Id="rId4" Type="http://schemas.openxmlformats.org/officeDocument/2006/relationships/hyperlink" Target="http://el.wikipedia.org/wiki/%CE%95%CE%B9%CF%81%CE%B7%CE%BD%CE%B9%CE%BA%CF%8C%CF%82_%CE%A9%CE%BA%CE%B5%CE%B1%CE%BD%CF%8C%CF%82" TargetMode="External"/><Relationship Id="rId9" Type="http://schemas.openxmlformats.org/officeDocument/2006/relationships/hyperlink" Target="http://el.wikipedia.org/wiki/%CE%91%CF%80%CE%BF%CE%B9%CE%BA%CE%AF%CE%B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hyperlink" Target="https://www.youtube.com/watch?v=p2dA4QocuGI" TargetMode="External"/></Relationships>
</file>

<file path=ppt/slides/_rels/slide21.xml.rels><?xml version="1.0" encoding="UTF-8" standalone="yes"?>
<Relationships xmlns="http://schemas.openxmlformats.org/package/2006/relationships"><Relationship Id="rId2" Type="http://schemas.openxmlformats.org/officeDocument/2006/relationships/audio" Target="../media/audio1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hyperlink" Target="https://www.youtube.com/watch?v=P4mOhYhEWj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hyperlink" Target="http://el.wikipedia.org/wiki/%CE%95%CE%B9%CF%81%CE%B7%CE%BD%CE%B9%CE%BA%CF%8C%CF%82_%CE%A9%CE%BA%CE%B5%CE%B1%CE%BD%CF%8C%CF%82" TargetMode="External"/><Relationship Id="rId13" Type="http://schemas.openxmlformats.org/officeDocument/2006/relationships/hyperlink" Target="http://el.wikipedia.org/wiki/%CE%A1%CF%89%CF%83%CE%AF%CE%B1" TargetMode="External"/><Relationship Id="rId3" Type="http://schemas.openxmlformats.org/officeDocument/2006/relationships/image" Target="../media/image1.jpeg"/><Relationship Id="rId7" Type="http://schemas.openxmlformats.org/officeDocument/2006/relationships/hyperlink" Target="http://el.wikipedia.org/wiki/%CE%9F%CF%85%CE%AC%CF%83%CE%B9%CE%BD%CE%B3%CE%BA%CF%84%CE%BF%CE%BD_(%CE%A0%CE%B5%CF%81%CE%B9%CF%86%CE%AD%CF%81%CE%B5%CE%B9%CE%B1_%CF%84%CE%B7%CF%82_%CE%9A%CE%BF%CE%BB%CE%BF%CF%8D%CE%BC%CF%80%CE%B9%CE%B1)" TargetMode="External"/><Relationship Id="rId12" Type="http://schemas.openxmlformats.org/officeDocument/2006/relationships/hyperlink" Target="http://el.wikipedia.org/wiki/%CE%91%CE%BB%CE%AC%CF%83%CE%BA%CE%B1" TargetMode="External"/><Relationship Id="rId17" Type="http://schemas.openxmlformats.org/officeDocument/2006/relationships/hyperlink" Target="http://el.wikipedia.org/wiki/%CE%9A%CE%B1%CF%81%CE%B1%CF%8A%CE%B2%CE%B9%CE%BA%CE%AE" TargetMode="External"/><Relationship Id="rId2" Type="http://schemas.openxmlformats.org/officeDocument/2006/relationships/audio" Target="../media/audio6.wav"/><Relationship Id="rId16" Type="http://schemas.openxmlformats.org/officeDocument/2006/relationships/hyperlink" Target="http://el.wikipedia.org/wiki/%CE%91%CF%81%CF%87%CE%B9%CF%80%CE%AD%CE%BB%CE%B1%CE%B3%CE%BF%CF%82" TargetMode="External"/><Relationship Id="rId1" Type="http://schemas.openxmlformats.org/officeDocument/2006/relationships/slideLayout" Target="../slideLayouts/slideLayout7.xml"/><Relationship Id="rId6" Type="http://schemas.openxmlformats.org/officeDocument/2006/relationships/hyperlink" Target="http://el.wikipedia.org/wiki/%CE%92%CF%8C%CF%81%CE%B5%CE%B9%CE%B1_%CE%91%CE%BC%CE%B5%CF%81%CE%B9%CE%BA%CE%AE" TargetMode="External"/><Relationship Id="rId11" Type="http://schemas.openxmlformats.org/officeDocument/2006/relationships/hyperlink" Target="http://el.wikipedia.org/wiki/%CE%9C%CE%B5%CE%BE%CE%B9%CE%BA%CF%8C" TargetMode="External"/><Relationship Id="rId5" Type="http://schemas.openxmlformats.org/officeDocument/2006/relationships/hyperlink" Target="http://el.wikipedia.org/wiki/%CE%A0%CE%BF%CE%BB%CE%B9%CF%84%CE%B5%CE%AF%CE%B1_%CE%97%CE%A0%CE%91" TargetMode="External"/><Relationship Id="rId15" Type="http://schemas.openxmlformats.org/officeDocument/2006/relationships/hyperlink" Target="http://el.wikipedia.org/wiki/%CE%A7%CE%B1%CE%B2%CE%AC%CE%B7" TargetMode="External"/><Relationship Id="rId10" Type="http://schemas.openxmlformats.org/officeDocument/2006/relationships/hyperlink" Target="http://el.wikipedia.org/wiki/%CE%9A%CE%B1%CE%BD%CE%B1%CE%B4%CE%AC%CF%82" TargetMode="External"/><Relationship Id="rId4" Type="http://schemas.openxmlformats.org/officeDocument/2006/relationships/hyperlink" Target="http://el.wikipedia.org/wiki/%CE%9F%CE%BC%CE%BF%CF%83%CF%80%CE%BF%CE%BD%CE%B4%CE%AF%CE%B1_(%CF%80%CE%BF%CE%BB%CE%B9%CF%84%CE%B9%CE%BA%CE%AE)" TargetMode="External"/><Relationship Id="rId9" Type="http://schemas.openxmlformats.org/officeDocument/2006/relationships/hyperlink" Target="http://el.wikipedia.org/wiki/%CE%91%CF%84%CE%BB%CE%B1%CE%BD%CF%84%CE%B9%CE%BA%CF%8C%CF%82_%CE%A9%CE%BA%CE%B5%CE%B1%CE%BD%CF%8C%CF%82" TargetMode="External"/><Relationship Id="rId14" Type="http://schemas.openxmlformats.org/officeDocument/2006/relationships/hyperlink" Target="http://el.wikipedia.org/wiki/%CE%92%CE%B5%CF%81%CE%AF%CE%B3%CE%B3%CE%B5%CE%B9%CE%BF%CF%82_%CE%A0%CE%BF%CF%81%CE%B8%CE%BC%CF%8C%CF%8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l.wikipedia.org/wiki/%CE%9D%CE%AD%CE%B1_%CE%A5%CF%8C%CF%81%CE%BA%CE%B7"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hyperlink" Target="http://www.google.gr/url?sa=i&amp;rct=j&amp;q=&amp;esrc=s&amp;frm=1&amp;source=images&amp;cd=&amp;cad=rja&amp;uact=8&amp;docid=vwVxng_WOzn7dM&amp;tbnid=A9SCbvqVP9hF9M:&amp;ved=0CAUQjRw&amp;url=http://el.wikipedia.org/wiki/%CE%9D%CE%AD%CE%B1_%CE%A5%CF%8C%CF%81%CE%BA%CE%B7&amp;ei=E9hjU4O2Io-j8AWp3IKABg&amp;bvm=bv.65788261,d.dGc&amp;psig=AFQjCNFEMZSoUqjS6B0TcScDrUgkC_Ua3w&amp;ust=139913870076809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gr/url?sa=i&amp;rct=j&amp;q=&amp;esrc=s&amp;frm=1&amp;source=images&amp;cd=&amp;cad=rja&amp;uact=8&amp;docid=IgoaHiEPFNcMzM&amp;tbnid=GkJAZYt0UGyAPM:&amp;ved=0CAUQjRw&amp;url=http://diogenhs-pa-sy-a.blogspot.com/2011_03_01_archive.html&amp;ei=RthjU-_PJI3j8AWdiIH4CQ&amp;bvm=bv.65788261,d.dGc&amp;psig=AFQjCNFEMZSoUqjS6B0TcScDrUgkC_Ua3w&amp;ust=1399138700768093" TargetMode="External"/><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www.google.gr/url?sa=i&amp;rct=j&amp;q=&amp;esrc=s&amp;frm=1&amp;source=images&amp;cd=&amp;cad=rja&amp;uact=8&amp;docid=N7AlqNL6NHT1lM&amp;tbnid=1N4lNrc-Ld9qCM:&amp;ved=0CAUQjRw&amp;url=http://forcleveronly.blogspot.com/2013_06_01_archive.html&amp;ei=xNhjU6iXGYn58QW_sIHoCQ&amp;bvm=bv.65788261,d.dGc&amp;psig=AFQjCNFEMZSoUqjS6B0TcScDrUgkC_Ua3w&amp;ust=1399138700768093"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7.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412026" y="620688"/>
            <a:ext cx="8603574" cy="1200329"/>
          </a:xfrm>
          <a:prstGeom prst="rect">
            <a:avLst/>
          </a:prstGeom>
          <a:noFill/>
        </p:spPr>
        <p:txBody>
          <a:bodyPr wrap="none" rtlCol="0">
            <a:spAutoFit/>
          </a:bodyPr>
          <a:lstStyle/>
          <a:p>
            <a:pPr algn="ctr"/>
            <a:r>
              <a:rPr lang="el-GR" sz="2400" u="sng" dirty="0">
                <a:solidFill>
                  <a:srgbClr val="002060"/>
                </a:solidFill>
              </a:rPr>
              <a:t>ΕΡΓΑΣΙΑ ΓΕΩΓΡΑΦΙΑΣ Α’ ΓΥΜΝΑΣΙΟΥ</a:t>
            </a:r>
          </a:p>
          <a:p>
            <a:pPr algn="ctr"/>
            <a:r>
              <a:rPr lang="el-GR" sz="2400" u="sng" dirty="0">
                <a:solidFill>
                  <a:srgbClr val="002060"/>
                </a:solidFill>
              </a:rPr>
              <a:t>ΣΤΙΓΜΙΟΤΥΠΑ ΑΠΟ ΤΗΝ ΒΟΡΕΙΑ ΚΑΙ ΚΕΝΤΡΙΚΗ ΑΜΕΡΙΚΗ</a:t>
            </a:r>
          </a:p>
          <a:p>
            <a:pPr algn="ctr"/>
            <a:endParaRPr lang="el-GR" sz="2400" b="1" dirty="0">
              <a:solidFill>
                <a:srgbClr val="002060"/>
              </a:solidFill>
            </a:endParaRPr>
          </a:p>
        </p:txBody>
      </p:sp>
      <p:pic>
        <p:nvPicPr>
          <p:cNvPr id="11266" name="Picture 2" descr="http://1.bp.blogspot.com/_QMD3uDrxxgM/S-CAPUq1RHI/AAAAAAAAIPw/kIZxq0H_Tgg/s1600/ameriki.jpg"/>
          <p:cNvPicPr>
            <a:picLocks noChangeAspect="1" noChangeArrowheads="1"/>
          </p:cNvPicPr>
          <p:nvPr/>
        </p:nvPicPr>
        <p:blipFill>
          <a:blip r:embed="rId3" cstate="print"/>
          <a:srcRect/>
          <a:stretch>
            <a:fillRect/>
          </a:stretch>
        </p:blipFill>
        <p:spPr bwMode="auto">
          <a:xfrm>
            <a:off x="1428728" y="2000240"/>
            <a:ext cx="6234542" cy="4207099"/>
          </a:xfrm>
          <a:prstGeom prst="rect">
            <a:avLst/>
          </a:prstGeom>
          <a:noFill/>
        </p:spPr>
      </p:pic>
    </p:spTree>
  </p:cSld>
  <p:clrMapOvr>
    <a:masterClrMapping/>
  </p:clrMapOvr>
  <p:transition spd="slow">
    <p:dissolve/>
    <p:sndAc>
      <p:stSnd>
        <p:snd r:embed="rId2" name="explod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699792" y="764704"/>
            <a:ext cx="3667094" cy="461665"/>
          </a:xfrm>
          <a:prstGeom prst="rect">
            <a:avLst/>
          </a:prstGeom>
          <a:noFill/>
        </p:spPr>
        <p:txBody>
          <a:bodyPr wrap="none" rtlCol="0">
            <a:spAutoFit/>
          </a:bodyPr>
          <a:lstStyle/>
          <a:p>
            <a:r>
              <a:rPr lang="el-GR" sz="2400" u="sng" dirty="0" smtClean="0">
                <a:solidFill>
                  <a:schemeClr val="accent1">
                    <a:lumMod val="60000"/>
                    <a:lumOff val="40000"/>
                  </a:schemeClr>
                </a:solidFill>
              </a:rPr>
              <a:t>ΚΟΙΛΑΔΑ ΜΟΝΟΥΜΕΝΤ</a:t>
            </a:r>
            <a:endParaRPr lang="el-GR" sz="2400" u="sng" dirty="0">
              <a:solidFill>
                <a:schemeClr val="accent1">
                  <a:lumMod val="60000"/>
                  <a:lumOff val="40000"/>
                </a:schemeClr>
              </a:solidFill>
            </a:endParaRPr>
          </a:p>
        </p:txBody>
      </p:sp>
      <p:sp>
        <p:nvSpPr>
          <p:cNvPr id="3" name="2 - TextBox"/>
          <p:cNvSpPr txBox="1"/>
          <p:nvPr/>
        </p:nvSpPr>
        <p:spPr>
          <a:xfrm>
            <a:off x="467544" y="1484784"/>
            <a:ext cx="8388424" cy="1754326"/>
          </a:xfrm>
          <a:prstGeom prst="rect">
            <a:avLst/>
          </a:prstGeom>
          <a:noFill/>
        </p:spPr>
        <p:txBody>
          <a:bodyPr wrap="square" rtlCol="0">
            <a:spAutoFit/>
          </a:bodyPr>
          <a:lstStyle/>
          <a:p>
            <a:r>
              <a:rPr lang="el-GR" dirty="0" smtClean="0"/>
              <a:t>	</a:t>
            </a:r>
            <a:r>
              <a:rPr lang="el-GR" dirty="0" smtClean="0">
                <a:solidFill>
                  <a:srgbClr val="0070C0"/>
                </a:solidFill>
              </a:rPr>
              <a:t>Οι, σαν κάστρα λόφοι στην κοιλάδα Μόνουμεντ, στα σύνορα</a:t>
            </a:r>
          </a:p>
          <a:p>
            <a:r>
              <a:rPr lang="el-GR" dirty="0" smtClean="0">
                <a:solidFill>
                  <a:srgbClr val="0070C0"/>
                </a:solidFill>
              </a:rPr>
              <a:t>Γιούτα και Αριζόνας, είναι αποτέλεσμα της αποσάθρωσης των πετρωμάτων και της</a:t>
            </a:r>
          </a:p>
          <a:p>
            <a:r>
              <a:rPr lang="el-GR" dirty="0" smtClean="0">
                <a:solidFill>
                  <a:srgbClr val="0070C0"/>
                </a:solidFill>
              </a:rPr>
              <a:t>διάβρωσης. Στην πάροδο εκατομμυρίων ετών οι ποταμοί, η βροχή και ο άνεμος &lt;&lt;έφαγαν&gt;&gt; το μαλακό πέτρωμα που κάλυπτε τα κενά ανάμεσά τους. Το κόκκινο χρώμα τους οφείλεται στο οξείδιο του σιδήρου, τη γνωστή σκουριά.</a:t>
            </a:r>
          </a:p>
          <a:p>
            <a:endParaRPr lang="el-GR" dirty="0">
              <a:solidFill>
                <a:srgbClr val="0070C0"/>
              </a:solidFill>
            </a:endParaRPr>
          </a:p>
        </p:txBody>
      </p:sp>
      <p:pic>
        <p:nvPicPr>
          <p:cNvPr id="32770" name="Picture 2" descr="http://1.bp.blogspot.com/-M_9WsjIiTx8/T6p15UnFWiI/AAAAAAAAA6Q/H9-3Ob90vnM/s1600/11Magnificent_Monument_Valley_7.jpg"/>
          <p:cNvPicPr>
            <a:picLocks noChangeAspect="1" noChangeArrowheads="1"/>
          </p:cNvPicPr>
          <p:nvPr/>
        </p:nvPicPr>
        <p:blipFill>
          <a:blip r:embed="rId3" cstate="print"/>
          <a:srcRect/>
          <a:stretch>
            <a:fillRect/>
          </a:stretch>
        </p:blipFill>
        <p:spPr bwMode="auto">
          <a:xfrm>
            <a:off x="1907704" y="3284984"/>
            <a:ext cx="5238750" cy="3228975"/>
          </a:xfrm>
          <a:prstGeom prst="rect">
            <a:avLst/>
          </a:prstGeom>
          <a:noFill/>
        </p:spPr>
      </p:pic>
    </p:spTree>
  </p:cSld>
  <p:clrMapOvr>
    <a:masterClrMapping/>
  </p:clrMapOvr>
  <p:transition spd="slow">
    <p:wheel spokes="8"/>
    <p:sndAc>
      <p:stSnd>
        <p:snd r:embed="rId2" name="suction.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267744" y="836712"/>
            <a:ext cx="4835747" cy="523220"/>
          </a:xfrm>
          <a:prstGeom prst="rect">
            <a:avLst/>
          </a:prstGeom>
          <a:noFill/>
        </p:spPr>
        <p:txBody>
          <a:bodyPr wrap="none" rtlCol="0">
            <a:spAutoFit/>
          </a:bodyPr>
          <a:lstStyle/>
          <a:p>
            <a:r>
              <a:rPr lang="el-GR" sz="2800" u="sng" dirty="0" smtClean="0">
                <a:solidFill>
                  <a:srgbClr val="7030A0"/>
                </a:solidFill>
              </a:rPr>
              <a:t>ΔΙΑΣΤΗΜΙΚΟ ΠΡΟΓΡΑΜΜΑ</a:t>
            </a:r>
            <a:endParaRPr lang="el-GR" sz="2800" u="sng" dirty="0">
              <a:solidFill>
                <a:srgbClr val="7030A0"/>
              </a:solidFill>
            </a:endParaRPr>
          </a:p>
        </p:txBody>
      </p:sp>
      <p:sp>
        <p:nvSpPr>
          <p:cNvPr id="3" name="2 - TextBox"/>
          <p:cNvSpPr txBox="1"/>
          <p:nvPr/>
        </p:nvSpPr>
        <p:spPr>
          <a:xfrm>
            <a:off x="251520" y="1484784"/>
            <a:ext cx="8698272" cy="1200329"/>
          </a:xfrm>
          <a:prstGeom prst="rect">
            <a:avLst/>
          </a:prstGeom>
          <a:noFill/>
        </p:spPr>
        <p:txBody>
          <a:bodyPr wrap="square" rtlCol="0">
            <a:spAutoFit/>
          </a:bodyPr>
          <a:lstStyle/>
          <a:p>
            <a:r>
              <a:rPr lang="el-GR" dirty="0" smtClean="0"/>
              <a:t>	</a:t>
            </a:r>
            <a:r>
              <a:rPr lang="el-GR" dirty="0" smtClean="0">
                <a:solidFill>
                  <a:srgbClr val="002060"/>
                </a:solidFill>
              </a:rPr>
              <a:t>Οι ΗΠΑ διαθέτουν  ένα από τα σημαντικότερα προγράμματα επανδρωμένων</a:t>
            </a:r>
          </a:p>
          <a:p>
            <a:r>
              <a:rPr lang="el-GR" dirty="0">
                <a:solidFill>
                  <a:srgbClr val="002060"/>
                </a:solidFill>
              </a:rPr>
              <a:t>π</a:t>
            </a:r>
            <a:r>
              <a:rPr lang="el-GR" dirty="0" smtClean="0">
                <a:solidFill>
                  <a:srgbClr val="002060"/>
                </a:solidFill>
              </a:rPr>
              <a:t>τήσεων  στο Διάστημα, με έδρα το Χιούστον στο Τέξας. Η γνωστότερη βάση εκτόξευσης διαστημικών  οχημάτων είναι το Διαστημικό Κέντρο Κένεντι στη Φλόριντα, κοντά στην πόλη Ορλάντο.</a:t>
            </a:r>
            <a:endParaRPr lang="el-GR" dirty="0">
              <a:solidFill>
                <a:srgbClr val="002060"/>
              </a:solidFill>
            </a:endParaRPr>
          </a:p>
        </p:txBody>
      </p:sp>
      <p:pic>
        <p:nvPicPr>
          <p:cNvPr id="33794" name="Picture 2" descr="http://www.athensmagazine.gr/photos/articles/thumbs_large/bc08c76145df337071bd0a39779df803.jpg"/>
          <p:cNvPicPr>
            <a:picLocks noChangeAspect="1" noChangeArrowheads="1"/>
          </p:cNvPicPr>
          <p:nvPr/>
        </p:nvPicPr>
        <p:blipFill>
          <a:blip r:embed="rId3" cstate="print"/>
          <a:srcRect/>
          <a:stretch>
            <a:fillRect/>
          </a:stretch>
        </p:blipFill>
        <p:spPr bwMode="auto">
          <a:xfrm>
            <a:off x="1835696" y="2852936"/>
            <a:ext cx="4997401" cy="3383657"/>
          </a:xfrm>
          <a:prstGeom prst="rect">
            <a:avLst/>
          </a:prstGeom>
          <a:noFill/>
        </p:spPr>
      </p:pic>
    </p:spTree>
  </p:cSld>
  <p:clrMapOvr>
    <a:masterClrMapping/>
  </p:clrMapOvr>
  <p:transition spd="slow">
    <p:pull dir="lu"/>
    <p:sndAc>
      <p:stSnd>
        <p:snd r:embed="rId2" name="bomb.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627784" y="764704"/>
            <a:ext cx="3419398" cy="523220"/>
          </a:xfrm>
          <a:prstGeom prst="rect">
            <a:avLst/>
          </a:prstGeom>
          <a:noFill/>
        </p:spPr>
        <p:txBody>
          <a:bodyPr wrap="none" rtlCol="0">
            <a:spAutoFit/>
          </a:bodyPr>
          <a:lstStyle/>
          <a:p>
            <a:r>
              <a:rPr lang="el-GR" sz="2800" u="sng" dirty="0" smtClean="0">
                <a:solidFill>
                  <a:schemeClr val="accent6">
                    <a:lumMod val="50000"/>
                  </a:schemeClr>
                </a:solidFill>
              </a:rPr>
              <a:t>ΕΘΝΙΚΟ ΣΥΜΒΟΛΟ</a:t>
            </a:r>
            <a:endParaRPr lang="el-GR" sz="2800" u="sng" dirty="0">
              <a:solidFill>
                <a:schemeClr val="accent6">
                  <a:lumMod val="50000"/>
                </a:schemeClr>
              </a:solidFill>
            </a:endParaRPr>
          </a:p>
        </p:txBody>
      </p:sp>
      <p:sp>
        <p:nvSpPr>
          <p:cNvPr id="3" name="2 - TextBox"/>
          <p:cNvSpPr txBox="1"/>
          <p:nvPr/>
        </p:nvSpPr>
        <p:spPr>
          <a:xfrm>
            <a:off x="179513" y="1556792"/>
            <a:ext cx="8712968" cy="1200329"/>
          </a:xfrm>
          <a:prstGeom prst="rect">
            <a:avLst/>
          </a:prstGeom>
          <a:noFill/>
        </p:spPr>
        <p:txBody>
          <a:bodyPr wrap="square" rtlCol="0">
            <a:spAutoFit/>
          </a:bodyPr>
          <a:lstStyle/>
          <a:p>
            <a:r>
              <a:rPr lang="el-GR" dirty="0" smtClean="0">
                <a:solidFill>
                  <a:schemeClr val="accent6">
                    <a:lumMod val="75000"/>
                  </a:schemeClr>
                </a:solidFill>
              </a:rPr>
              <a:t>Ο λευκοκέφαλος Θαλασσαετός είναι ένα από τα μεγαλύτερα αρπακτικά πουλιά και το εθνικό σύμβολο  των ΗΠΑ. Ζει στο μεγαλύτερο τμήμα των ΗΠΑ και του Καναδά. Οι φτερούγες του έχουν άνοιγμα 2,4 </a:t>
            </a:r>
            <a:r>
              <a:rPr lang="en-US" dirty="0" smtClean="0">
                <a:solidFill>
                  <a:schemeClr val="accent6">
                    <a:lumMod val="75000"/>
                  </a:schemeClr>
                </a:solidFill>
              </a:rPr>
              <a:t>m</a:t>
            </a:r>
            <a:r>
              <a:rPr lang="el-GR" dirty="0" smtClean="0">
                <a:solidFill>
                  <a:schemeClr val="accent6">
                    <a:lumMod val="75000"/>
                  </a:schemeClr>
                </a:solidFill>
              </a:rPr>
              <a:t>. Τη δεκαετία του 1970 είχαν απομείνει  2.000 τέτοιοι αετοί, αλλά τέθηκαν υπό προστασία και σήμερα υπάρχουν περισσότεροι από 70.000.</a:t>
            </a:r>
            <a:endParaRPr lang="el-GR" dirty="0">
              <a:solidFill>
                <a:schemeClr val="accent6">
                  <a:lumMod val="75000"/>
                </a:schemeClr>
              </a:solidFill>
            </a:endParaRPr>
          </a:p>
        </p:txBody>
      </p:sp>
      <p:pic>
        <p:nvPicPr>
          <p:cNvPr id="34818" name="Picture 2" descr="http://www.digital-camera.gr/photos/aetos_62174.jpg"/>
          <p:cNvPicPr>
            <a:picLocks noChangeAspect="1" noChangeArrowheads="1"/>
          </p:cNvPicPr>
          <p:nvPr/>
        </p:nvPicPr>
        <p:blipFill>
          <a:blip r:embed="rId3" cstate="print"/>
          <a:srcRect/>
          <a:stretch>
            <a:fillRect/>
          </a:stretch>
        </p:blipFill>
        <p:spPr bwMode="auto">
          <a:xfrm>
            <a:off x="467544" y="2780928"/>
            <a:ext cx="3816424" cy="3888432"/>
          </a:xfrm>
          <a:prstGeom prst="rect">
            <a:avLst/>
          </a:prstGeom>
          <a:noFill/>
        </p:spPr>
      </p:pic>
      <p:pic>
        <p:nvPicPr>
          <p:cNvPr id="34820" name="Picture 4" descr="http://cdn7.wn.com/ph/img/64/87/3c85b8c1991806e6f08c5ca300e3-grande.jpg"/>
          <p:cNvPicPr>
            <a:picLocks noChangeAspect="1" noChangeArrowheads="1"/>
          </p:cNvPicPr>
          <p:nvPr/>
        </p:nvPicPr>
        <p:blipFill>
          <a:blip r:embed="rId4" cstate="print"/>
          <a:srcRect/>
          <a:stretch>
            <a:fillRect/>
          </a:stretch>
        </p:blipFill>
        <p:spPr bwMode="auto">
          <a:xfrm>
            <a:off x="4499992" y="2852936"/>
            <a:ext cx="4457700" cy="3672408"/>
          </a:xfrm>
          <a:prstGeom prst="rect">
            <a:avLst/>
          </a:prstGeom>
          <a:noFill/>
        </p:spPr>
      </p:pic>
    </p:spTree>
  </p:cSld>
  <p:clrMapOvr>
    <a:masterClrMapping/>
  </p:clrMapOvr>
  <p:transition spd="slow">
    <p:checker dir="vert"/>
    <p:sndAc>
      <p:stSnd>
        <p:snd r:embed="rId2"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95736" y="836712"/>
            <a:ext cx="4540345" cy="461665"/>
          </a:xfrm>
          <a:prstGeom prst="rect">
            <a:avLst/>
          </a:prstGeom>
          <a:noFill/>
        </p:spPr>
        <p:txBody>
          <a:bodyPr wrap="none" rtlCol="0">
            <a:spAutoFit/>
          </a:bodyPr>
          <a:lstStyle/>
          <a:p>
            <a:r>
              <a:rPr lang="el-GR" sz="2400" u="sng" dirty="0" smtClean="0">
                <a:solidFill>
                  <a:srgbClr val="002060"/>
                </a:solidFill>
              </a:rPr>
              <a:t>ΠΡΟΣΤΑΤΕΥΟΜΕΝΗ ΑΡΚΟΥΔΑ</a:t>
            </a:r>
            <a:endParaRPr lang="el-GR" sz="2400" u="sng" dirty="0">
              <a:solidFill>
                <a:srgbClr val="002060"/>
              </a:solidFill>
            </a:endParaRPr>
          </a:p>
        </p:txBody>
      </p:sp>
      <p:sp>
        <p:nvSpPr>
          <p:cNvPr id="3" name="2 - TextBox"/>
          <p:cNvSpPr txBox="1"/>
          <p:nvPr/>
        </p:nvSpPr>
        <p:spPr>
          <a:xfrm>
            <a:off x="359024" y="1556792"/>
            <a:ext cx="8784976" cy="2031325"/>
          </a:xfrm>
          <a:prstGeom prst="rect">
            <a:avLst/>
          </a:prstGeom>
          <a:noFill/>
        </p:spPr>
        <p:txBody>
          <a:bodyPr wrap="square" rtlCol="0">
            <a:spAutoFit/>
          </a:bodyPr>
          <a:lstStyle/>
          <a:p>
            <a:r>
              <a:rPr lang="el-GR" dirty="0"/>
              <a:t>	</a:t>
            </a:r>
            <a:r>
              <a:rPr lang="el-GR" dirty="0" smtClean="0">
                <a:solidFill>
                  <a:srgbClr val="0070C0"/>
                </a:solidFill>
              </a:rPr>
              <a:t>Η τεράστια αρκούδα  γκρίζλι, υποείδος της καφέ αρκούδας, ζούσε παλιά στις ΗΠΑ και τον Καναδά. Σήμερα στις 48 πολιτείες υπάρχουν λιγότερες από 1.000 και προστατεύονται από  το νόμο. Ίσως 30.000 ζουν στην Αλάσκα, ενώ δεν υπάρχουν  στη Χαβάη.</a:t>
            </a:r>
          </a:p>
          <a:p>
            <a:endParaRPr lang="el-GR" dirty="0" smtClean="0">
              <a:solidFill>
                <a:srgbClr val="0070C0"/>
              </a:solidFill>
            </a:endParaRPr>
          </a:p>
          <a:p>
            <a:r>
              <a:rPr lang="el-GR" dirty="0" smtClean="0">
                <a:solidFill>
                  <a:srgbClr val="0070C0"/>
                </a:solidFill>
              </a:rPr>
              <a:t> </a:t>
            </a:r>
          </a:p>
          <a:p>
            <a:endParaRPr lang="el-GR" dirty="0">
              <a:solidFill>
                <a:srgbClr val="0070C0"/>
              </a:solidFill>
            </a:endParaRPr>
          </a:p>
        </p:txBody>
      </p:sp>
      <p:pic>
        <p:nvPicPr>
          <p:cNvPr id="35842" name="Picture 2" descr="http://4.bp.blogspot.com/_lvYeF_yORz8/TPfkbund-qI/AAAAAAAAD8w/yb-3JjyZ60A/s1600/news-gray-wolf-grizzly-bear.jpg"/>
          <p:cNvPicPr>
            <a:picLocks noChangeAspect="1" noChangeArrowheads="1"/>
          </p:cNvPicPr>
          <p:nvPr/>
        </p:nvPicPr>
        <p:blipFill>
          <a:blip r:embed="rId3" cstate="print"/>
          <a:srcRect/>
          <a:stretch>
            <a:fillRect/>
          </a:stretch>
        </p:blipFill>
        <p:spPr bwMode="auto">
          <a:xfrm>
            <a:off x="1691680" y="2852936"/>
            <a:ext cx="5256584" cy="3517869"/>
          </a:xfrm>
          <a:prstGeom prst="rect">
            <a:avLst/>
          </a:prstGeom>
          <a:noFill/>
        </p:spPr>
      </p:pic>
    </p:spTree>
  </p:cSld>
  <p:clrMapOvr>
    <a:masterClrMapping/>
  </p:clrMapOvr>
  <p:transition spd="slow">
    <p:circle/>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763688" y="836712"/>
            <a:ext cx="5453096" cy="461665"/>
          </a:xfrm>
          <a:prstGeom prst="rect">
            <a:avLst/>
          </a:prstGeom>
          <a:noFill/>
        </p:spPr>
        <p:txBody>
          <a:bodyPr wrap="none" rtlCol="0">
            <a:spAutoFit/>
          </a:bodyPr>
          <a:lstStyle/>
          <a:p>
            <a:r>
              <a:rPr lang="el-GR" sz="2400" u="sng" dirty="0" smtClean="0">
                <a:solidFill>
                  <a:schemeClr val="accent4">
                    <a:lumMod val="50000"/>
                  </a:schemeClr>
                </a:solidFill>
              </a:rPr>
              <a:t>ΚΕΝΤΡΙΚΗ ΑΜΕΡΙΚΗ ΚΑΙ ΚΑΡΑΪΒΙΚΗ</a:t>
            </a:r>
            <a:endParaRPr lang="el-GR" sz="2400" u="sng" dirty="0">
              <a:solidFill>
                <a:schemeClr val="accent4">
                  <a:lumMod val="50000"/>
                </a:schemeClr>
              </a:solidFill>
            </a:endParaRPr>
          </a:p>
        </p:txBody>
      </p:sp>
      <p:sp>
        <p:nvSpPr>
          <p:cNvPr id="3" name="2 - TextBox"/>
          <p:cNvSpPr txBox="1"/>
          <p:nvPr/>
        </p:nvSpPr>
        <p:spPr>
          <a:xfrm>
            <a:off x="0" y="1556792"/>
            <a:ext cx="9144000" cy="1477328"/>
          </a:xfrm>
          <a:prstGeom prst="rect">
            <a:avLst/>
          </a:prstGeom>
          <a:noFill/>
        </p:spPr>
        <p:txBody>
          <a:bodyPr wrap="square" rtlCol="0">
            <a:spAutoFit/>
          </a:bodyPr>
          <a:lstStyle/>
          <a:p>
            <a:r>
              <a:rPr lang="el-GR" dirty="0" smtClean="0"/>
              <a:t>	</a:t>
            </a:r>
            <a:r>
              <a:rPr lang="el-GR" dirty="0" smtClean="0">
                <a:solidFill>
                  <a:schemeClr val="accent3">
                    <a:lumMod val="75000"/>
                  </a:schemeClr>
                </a:solidFill>
              </a:rPr>
              <a:t>Η Βόρεια Αμερική συνδέεται με τη Νότια με μία στενή λωρίδα ξηράς, την Κεντρική Αμερική, στην οποία υπάρχουν8 χώρες. Το </a:t>
            </a:r>
            <a:r>
              <a:rPr lang="el-GR" dirty="0">
                <a:solidFill>
                  <a:schemeClr val="accent3">
                    <a:lumMod val="75000"/>
                  </a:schemeClr>
                </a:solidFill>
              </a:rPr>
              <a:t>Μ</a:t>
            </a:r>
            <a:r>
              <a:rPr lang="el-GR" dirty="0" smtClean="0">
                <a:solidFill>
                  <a:schemeClr val="accent3">
                    <a:lumMod val="75000"/>
                  </a:schemeClr>
                </a:solidFill>
              </a:rPr>
              <a:t>εξικό, μία από αυτές, είναι 14</a:t>
            </a:r>
            <a:r>
              <a:rPr lang="el-GR" baseline="30000" dirty="0" smtClean="0">
                <a:solidFill>
                  <a:schemeClr val="accent3">
                    <a:lumMod val="75000"/>
                  </a:schemeClr>
                </a:solidFill>
              </a:rPr>
              <a:t>η</a:t>
            </a:r>
            <a:r>
              <a:rPr lang="el-GR" dirty="0" smtClean="0">
                <a:solidFill>
                  <a:schemeClr val="accent3">
                    <a:lumMod val="75000"/>
                  </a:schemeClr>
                </a:solidFill>
              </a:rPr>
              <a:t>  μεγαλύτερη χώρα στον κόσμο. Στα ανατολικά της Κεντρικής Αμερικής, τα εκατοντάδες νησιά της Καραϊβικής Θάλασσας είναι γνωστά ως Αντίλες. Από αυτά 13 είναι ανεξάρτητα κράτη. </a:t>
            </a:r>
          </a:p>
          <a:p>
            <a:endParaRPr lang="el-GR" dirty="0">
              <a:solidFill>
                <a:schemeClr val="accent3">
                  <a:lumMod val="75000"/>
                </a:schemeClr>
              </a:solidFill>
            </a:endParaRPr>
          </a:p>
        </p:txBody>
      </p:sp>
      <p:pic>
        <p:nvPicPr>
          <p:cNvPr id="36866" name="Picture 2" descr="http://www.matrix24.gr/wp-content/uploads/2012/04/earthquak-e1334212348880.jpg"/>
          <p:cNvPicPr>
            <a:picLocks noChangeAspect="1" noChangeArrowheads="1"/>
          </p:cNvPicPr>
          <p:nvPr/>
        </p:nvPicPr>
        <p:blipFill>
          <a:blip r:embed="rId3" cstate="print"/>
          <a:srcRect/>
          <a:stretch>
            <a:fillRect/>
          </a:stretch>
        </p:blipFill>
        <p:spPr bwMode="auto">
          <a:xfrm>
            <a:off x="1187624" y="2780928"/>
            <a:ext cx="5868899" cy="3933056"/>
          </a:xfrm>
          <a:prstGeom prst="rect">
            <a:avLst/>
          </a:prstGeom>
          <a:noFill/>
        </p:spPr>
      </p:pic>
    </p:spTree>
  </p:cSld>
  <p:clrMapOvr>
    <a:masterClrMapping/>
  </p:clrMapOvr>
  <p:transition spd="slow">
    <p:push dir="u"/>
    <p:sndAc>
      <p:stSnd>
        <p:snd r:embed="rId2" name="drumroll.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55776" y="260648"/>
            <a:ext cx="4067139" cy="461665"/>
          </a:xfrm>
          <a:prstGeom prst="rect">
            <a:avLst/>
          </a:prstGeom>
          <a:noFill/>
        </p:spPr>
        <p:txBody>
          <a:bodyPr wrap="none" rtlCol="0">
            <a:spAutoFit/>
          </a:bodyPr>
          <a:lstStyle/>
          <a:p>
            <a:r>
              <a:rPr lang="el-GR" sz="2400" u="sng" dirty="0" smtClean="0">
                <a:solidFill>
                  <a:srgbClr val="FF0066"/>
                </a:solidFill>
              </a:rPr>
              <a:t>ΚΑΤΑΡΑΚΤΕΣ ΤΟΥ ΝΙΑΓΑΡΑ</a:t>
            </a:r>
            <a:endParaRPr lang="el-GR" sz="2400" u="sng" dirty="0">
              <a:solidFill>
                <a:srgbClr val="FF0066"/>
              </a:solidFill>
            </a:endParaRPr>
          </a:p>
        </p:txBody>
      </p:sp>
      <p:sp>
        <p:nvSpPr>
          <p:cNvPr id="6" name="5 - Ορθογώνιο"/>
          <p:cNvSpPr/>
          <p:nvPr/>
        </p:nvSpPr>
        <p:spPr>
          <a:xfrm>
            <a:off x="611560" y="836712"/>
            <a:ext cx="8046640" cy="2585323"/>
          </a:xfrm>
          <a:prstGeom prst="rect">
            <a:avLst/>
          </a:prstGeom>
        </p:spPr>
        <p:txBody>
          <a:bodyPr wrap="square">
            <a:spAutoFit/>
          </a:bodyPr>
          <a:lstStyle/>
          <a:p>
            <a:r>
              <a:rPr lang="el-GR" dirty="0" smtClean="0"/>
              <a:t>	</a:t>
            </a:r>
            <a:r>
              <a:rPr lang="el-GR" dirty="0" smtClean="0">
                <a:solidFill>
                  <a:schemeClr val="tx2">
                    <a:lumMod val="60000"/>
                    <a:lumOff val="40000"/>
                  </a:schemeClr>
                </a:solidFill>
              </a:rPr>
              <a:t>Οι καταρράκτες του Νιαγάρα σχηματίστηκαν όταν υποχώρησαν οι παγετώνες στην τελευταία εποχή των πάγων, και το νερό από τις  </a:t>
            </a:r>
            <a:r>
              <a:rPr lang="el-GR" dirty="0" smtClean="0">
                <a:solidFill>
                  <a:schemeClr val="tx2">
                    <a:lumMod val="60000"/>
                    <a:lumOff val="40000"/>
                  </a:schemeClr>
                </a:solidFill>
                <a:hlinkClick r:id="rId3" tooltip="Μεγάλες Λίμνες"/>
              </a:rPr>
              <a:t>Μεγάλες Λίμνες</a:t>
            </a:r>
            <a:r>
              <a:rPr lang="el-GR" dirty="0" smtClean="0">
                <a:solidFill>
                  <a:schemeClr val="tx2">
                    <a:lumMod val="60000"/>
                    <a:lumOff val="40000"/>
                  </a:schemeClr>
                </a:solidFill>
              </a:rPr>
              <a:t> δημιούργησε ένα δρόμο μέσα από τους κρημνούς της περιοχής προς τον </a:t>
            </a:r>
            <a:r>
              <a:rPr lang="el-GR" dirty="0" smtClean="0">
                <a:solidFill>
                  <a:schemeClr val="tx2">
                    <a:lumMod val="60000"/>
                    <a:lumOff val="40000"/>
                  </a:schemeClr>
                </a:solidFill>
                <a:hlinkClick r:id="rId4" tooltip="Ατλαντικός Ωκεανός"/>
              </a:rPr>
              <a:t>Ατλαντικό Ωκεανό</a:t>
            </a:r>
            <a:r>
              <a:rPr lang="el-GR" dirty="0" smtClean="0">
                <a:solidFill>
                  <a:schemeClr val="tx2">
                    <a:lumMod val="60000"/>
                    <a:lumOff val="40000"/>
                  </a:schemeClr>
                </a:solidFill>
              </a:rPr>
              <a:t>. Ενώ δεν είναι εξαιρετικά μεγάλος σε ύψος, οι καταρράκτες του Νιαγάρα έχουν μεγάλο πλάτος. Περισσότερο από 6 εκατομμύρια κυβικά πόδια νερού πέφτουν κάθε λεπτό κατά την περίοδο της υψηλής ροής, και σχεδόν 4 εκατομμύρια κυβικά πόδια κατά μέσο όρο. Είναι οι πιο ισχυροί καταρράκτες στη Βόρεια Αμερική. Είναι φημισμένοι τόσο για την ομορφιά τους όσο και ως πολύτιμη πηγή υδροηλεκτρικής ενέργειας.</a:t>
            </a:r>
            <a:endParaRPr lang="el-GR" dirty="0">
              <a:solidFill>
                <a:schemeClr val="tx2">
                  <a:lumMod val="60000"/>
                  <a:lumOff val="40000"/>
                </a:schemeClr>
              </a:solidFill>
            </a:endParaRPr>
          </a:p>
        </p:txBody>
      </p:sp>
      <p:pic>
        <p:nvPicPr>
          <p:cNvPr id="1026" name="Picture 2" descr="http://4.bp.blogspot.com/_ggPch81McdE/TAviTOx-z4I/AAAAAAAAAOY/rcxw_CLGI1Q/s1600/maid-of-the-mist-vii_niagara-falls_ontario_canada.jpg"/>
          <p:cNvPicPr>
            <a:picLocks noChangeAspect="1" noChangeArrowheads="1"/>
          </p:cNvPicPr>
          <p:nvPr/>
        </p:nvPicPr>
        <p:blipFill>
          <a:blip r:embed="rId5" cstate="print"/>
          <a:srcRect/>
          <a:stretch>
            <a:fillRect/>
          </a:stretch>
        </p:blipFill>
        <p:spPr bwMode="auto">
          <a:xfrm>
            <a:off x="4788024" y="3429000"/>
            <a:ext cx="4176464" cy="3132348"/>
          </a:xfrm>
          <a:prstGeom prst="rect">
            <a:avLst/>
          </a:prstGeom>
          <a:noFill/>
        </p:spPr>
      </p:pic>
      <p:pic>
        <p:nvPicPr>
          <p:cNvPr id="1032" name="Picture 8" descr="http://www.tsantiri.gr/wp-content/uploads/2014/01/NI.jpg"/>
          <p:cNvPicPr>
            <a:picLocks noChangeAspect="1" noChangeArrowheads="1"/>
          </p:cNvPicPr>
          <p:nvPr/>
        </p:nvPicPr>
        <p:blipFill>
          <a:blip r:embed="rId6" cstate="print"/>
          <a:srcRect/>
          <a:stretch>
            <a:fillRect/>
          </a:stretch>
        </p:blipFill>
        <p:spPr bwMode="auto">
          <a:xfrm>
            <a:off x="179512" y="3717032"/>
            <a:ext cx="4406280" cy="2937520"/>
          </a:xfrm>
          <a:prstGeom prst="rect">
            <a:avLst/>
          </a:prstGeom>
          <a:noFill/>
        </p:spPr>
      </p:pic>
      <p:sp>
        <p:nvSpPr>
          <p:cNvPr id="11" name="10 - Ορθογώνιο"/>
          <p:cNvSpPr/>
          <p:nvPr/>
        </p:nvSpPr>
        <p:spPr>
          <a:xfrm>
            <a:off x="4572000" y="6211669"/>
            <a:ext cx="4572000" cy="646331"/>
          </a:xfrm>
          <a:prstGeom prst="rect">
            <a:avLst/>
          </a:prstGeom>
        </p:spPr>
        <p:txBody>
          <a:bodyPr>
            <a:spAutoFit/>
          </a:bodyPr>
          <a:lstStyle/>
          <a:p>
            <a:r>
              <a:rPr lang="en-US" dirty="0" smtClean="0">
                <a:hlinkClick r:id="rId7"/>
              </a:rPr>
              <a:t>https://www.youtube.com/watch?v=ZYYU9FvVBT4</a:t>
            </a:r>
            <a:endParaRPr lang="el-GR" dirty="0"/>
          </a:p>
        </p:txBody>
      </p:sp>
    </p:spTree>
  </p:cSld>
  <p:clrMapOvr>
    <a:masterClrMapping/>
  </p:clrMapOvr>
  <p:transition spd="slow">
    <p:comb dir="vert"/>
    <p:sndAc>
      <p:stSnd>
        <p:snd r:embed="rId2" name="suction.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843808" y="836712"/>
            <a:ext cx="3529877" cy="461665"/>
          </a:xfrm>
          <a:prstGeom prst="rect">
            <a:avLst/>
          </a:prstGeom>
          <a:noFill/>
        </p:spPr>
        <p:txBody>
          <a:bodyPr wrap="none" rtlCol="0">
            <a:spAutoFit/>
          </a:bodyPr>
          <a:lstStyle/>
          <a:p>
            <a:pPr algn="ctr"/>
            <a:r>
              <a:rPr lang="el-GR" sz="2400" u="sng" dirty="0" smtClean="0">
                <a:solidFill>
                  <a:schemeClr val="bg2">
                    <a:lumMod val="50000"/>
                  </a:schemeClr>
                </a:solidFill>
              </a:rPr>
              <a:t>Η ΠΟΛΗ ΤΟΥ ΜΕΞΙΚΟΥ</a:t>
            </a:r>
            <a:endParaRPr lang="el-GR" sz="2400" u="sng" dirty="0">
              <a:solidFill>
                <a:schemeClr val="bg2">
                  <a:lumMod val="50000"/>
                </a:schemeClr>
              </a:solidFill>
            </a:endParaRPr>
          </a:p>
        </p:txBody>
      </p:sp>
      <p:sp>
        <p:nvSpPr>
          <p:cNvPr id="4" name="3 - TextBox"/>
          <p:cNvSpPr txBox="1"/>
          <p:nvPr/>
        </p:nvSpPr>
        <p:spPr>
          <a:xfrm>
            <a:off x="323528" y="1628800"/>
            <a:ext cx="8640960" cy="1200329"/>
          </a:xfrm>
          <a:prstGeom prst="rect">
            <a:avLst/>
          </a:prstGeom>
          <a:noFill/>
        </p:spPr>
        <p:txBody>
          <a:bodyPr wrap="square" rtlCol="0">
            <a:spAutoFit/>
          </a:bodyPr>
          <a:lstStyle/>
          <a:p>
            <a:r>
              <a:rPr lang="el-GR" dirty="0" smtClean="0"/>
              <a:t>	</a:t>
            </a:r>
            <a:r>
              <a:rPr lang="el-GR" dirty="0" smtClean="0">
                <a:solidFill>
                  <a:schemeClr val="accent1">
                    <a:lumMod val="75000"/>
                  </a:schemeClr>
                </a:solidFill>
              </a:rPr>
              <a:t>Η πρωτεύουσα του Μεξικού είναι η 3</a:t>
            </a:r>
            <a:r>
              <a:rPr lang="el-GR" baseline="30000" dirty="0" smtClean="0">
                <a:solidFill>
                  <a:schemeClr val="accent1">
                    <a:lumMod val="75000"/>
                  </a:schemeClr>
                </a:solidFill>
              </a:rPr>
              <a:t>η</a:t>
            </a:r>
            <a:r>
              <a:rPr lang="el-GR" dirty="0" smtClean="0">
                <a:solidFill>
                  <a:schemeClr val="accent1">
                    <a:lumMod val="75000"/>
                  </a:schemeClr>
                </a:solidFill>
              </a:rPr>
              <a:t> μεγαλύτερη πόλη(μητροπολιτική περιοχή) στον κόσμο, με  τουλάχιστον  22 εκατομμύρια κατοίκους. Η πόλη μεγαλώνει γρήγορα καθώς όλο και περισσότεροι άνθρωποι συγκεντρώνονται σ’ αυτήν ψάχνοντας για εργασία.</a:t>
            </a:r>
            <a:endParaRPr lang="el-GR" dirty="0">
              <a:solidFill>
                <a:schemeClr val="accent1">
                  <a:lumMod val="75000"/>
                </a:schemeClr>
              </a:solidFill>
            </a:endParaRPr>
          </a:p>
        </p:txBody>
      </p:sp>
      <p:pic>
        <p:nvPicPr>
          <p:cNvPr id="37890" name="Picture 2" descr="http://www.diaforetiko.gr/wp-content/uploads/2013/12/Los-otros-rincones-para-disfrutar-el-puente-patrio1-600x400.jpeg"/>
          <p:cNvPicPr>
            <a:picLocks noChangeAspect="1" noChangeArrowheads="1"/>
          </p:cNvPicPr>
          <p:nvPr/>
        </p:nvPicPr>
        <p:blipFill>
          <a:blip r:embed="rId3" cstate="print"/>
          <a:srcRect/>
          <a:stretch>
            <a:fillRect/>
          </a:stretch>
        </p:blipFill>
        <p:spPr bwMode="auto">
          <a:xfrm>
            <a:off x="1691680" y="2780928"/>
            <a:ext cx="5715000" cy="3810000"/>
          </a:xfrm>
          <a:prstGeom prst="rect">
            <a:avLst/>
          </a:prstGeom>
          <a:noFill/>
        </p:spPr>
      </p:pic>
    </p:spTree>
  </p:cSld>
  <p:clrMapOvr>
    <a:masterClrMapping/>
  </p:clrMapOvr>
  <p:transition spd="slow">
    <p:blinds/>
    <p:sndAc>
      <p:stSnd>
        <p:snd r:embed="rId2" name="type.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131840" y="836712"/>
            <a:ext cx="2199192" cy="523220"/>
          </a:xfrm>
          <a:prstGeom prst="rect">
            <a:avLst/>
          </a:prstGeom>
          <a:noFill/>
        </p:spPr>
        <p:txBody>
          <a:bodyPr wrap="none" rtlCol="0">
            <a:spAutoFit/>
          </a:bodyPr>
          <a:lstStyle/>
          <a:p>
            <a:r>
              <a:rPr lang="el-GR" sz="2800" u="sng" dirty="0" smtClean="0">
                <a:solidFill>
                  <a:schemeClr val="accent1">
                    <a:lumMod val="50000"/>
                  </a:schemeClr>
                </a:solidFill>
              </a:rPr>
              <a:t>ΟΙ ΑΝΤΙΛΕΣ</a:t>
            </a:r>
            <a:endParaRPr lang="el-GR" sz="2800" u="sng" dirty="0">
              <a:solidFill>
                <a:schemeClr val="accent1">
                  <a:lumMod val="50000"/>
                </a:schemeClr>
              </a:solidFill>
            </a:endParaRPr>
          </a:p>
        </p:txBody>
      </p:sp>
      <p:sp>
        <p:nvSpPr>
          <p:cNvPr id="3" name="2 - TextBox"/>
          <p:cNvSpPr txBox="1"/>
          <p:nvPr/>
        </p:nvSpPr>
        <p:spPr>
          <a:xfrm>
            <a:off x="107504" y="1556792"/>
            <a:ext cx="8892480" cy="923330"/>
          </a:xfrm>
          <a:prstGeom prst="rect">
            <a:avLst/>
          </a:prstGeom>
          <a:noFill/>
        </p:spPr>
        <p:txBody>
          <a:bodyPr wrap="square" rtlCol="0">
            <a:spAutoFit/>
          </a:bodyPr>
          <a:lstStyle/>
          <a:p>
            <a:r>
              <a:rPr lang="el-GR" dirty="0" smtClean="0"/>
              <a:t>	</a:t>
            </a:r>
            <a:r>
              <a:rPr lang="el-GR" dirty="0" smtClean="0">
                <a:solidFill>
                  <a:schemeClr val="accent2">
                    <a:lumMod val="75000"/>
                  </a:schemeClr>
                </a:solidFill>
              </a:rPr>
              <a:t>Η Σεντ Λουσία, η Αντίγκουα και τα άλλα νησιά της Καραϊβικής είναι πολύ γνωστά θέρετρα. Πολλοί τουρίστες φτάνουν  σ ΄ αυτά  για να απολαύσουν τη θάλασσα με τα ζεστά κρυστάλλινα νερά, τις αμμουδιές και το τροπικό κλίμα. </a:t>
            </a:r>
            <a:endParaRPr lang="el-GR" dirty="0">
              <a:solidFill>
                <a:schemeClr val="accent2">
                  <a:lumMod val="75000"/>
                </a:schemeClr>
              </a:solidFill>
            </a:endParaRPr>
          </a:p>
        </p:txBody>
      </p:sp>
      <p:pic>
        <p:nvPicPr>
          <p:cNvPr id="38914" name="Picture 2" descr="http://www.travelstyle.gr/portal/photos/articles/thumbs_large/21018_bahamas.jpg"/>
          <p:cNvPicPr>
            <a:picLocks noChangeAspect="1" noChangeArrowheads="1"/>
          </p:cNvPicPr>
          <p:nvPr/>
        </p:nvPicPr>
        <p:blipFill>
          <a:blip r:embed="rId3" cstate="print"/>
          <a:srcRect/>
          <a:stretch>
            <a:fillRect/>
          </a:stretch>
        </p:blipFill>
        <p:spPr bwMode="auto">
          <a:xfrm>
            <a:off x="1547664" y="2780928"/>
            <a:ext cx="5619750" cy="3333750"/>
          </a:xfrm>
          <a:prstGeom prst="rect">
            <a:avLst/>
          </a:prstGeom>
          <a:noFill/>
        </p:spPr>
      </p:pic>
    </p:spTree>
  </p:cSld>
  <p:clrMapOvr>
    <a:masterClrMapping/>
  </p:clrMapOvr>
  <p:transition spd="slow">
    <p:wheel/>
    <p:sndAc>
      <p:stSnd>
        <p:snd r:embed="rId2" name="arrow.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779912" y="908720"/>
            <a:ext cx="1550424" cy="523220"/>
          </a:xfrm>
          <a:prstGeom prst="rect">
            <a:avLst/>
          </a:prstGeom>
          <a:noFill/>
        </p:spPr>
        <p:txBody>
          <a:bodyPr wrap="none" rtlCol="0">
            <a:spAutoFit/>
          </a:bodyPr>
          <a:lstStyle/>
          <a:p>
            <a:r>
              <a:rPr lang="el-GR" sz="2800" u="sng" dirty="0" smtClean="0">
                <a:solidFill>
                  <a:schemeClr val="accent2">
                    <a:lumMod val="50000"/>
                  </a:schemeClr>
                </a:solidFill>
              </a:rPr>
              <a:t>ΚΕΤΣΑΛ</a:t>
            </a:r>
            <a:endParaRPr lang="el-GR" sz="2800" u="sng" dirty="0">
              <a:solidFill>
                <a:schemeClr val="accent2">
                  <a:lumMod val="50000"/>
                </a:schemeClr>
              </a:solidFill>
            </a:endParaRPr>
          </a:p>
        </p:txBody>
      </p:sp>
      <p:sp>
        <p:nvSpPr>
          <p:cNvPr id="3" name="2 - TextBox"/>
          <p:cNvSpPr txBox="1"/>
          <p:nvPr/>
        </p:nvSpPr>
        <p:spPr>
          <a:xfrm>
            <a:off x="70992" y="1556792"/>
            <a:ext cx="9073008" cy="1200329"/>
          </a:xfrm>
          <a:prstGeom prst="rect">
            <a:avLst/>
          </a:prstGeom>
          <a:noFill/>
        </p:spPr>
        <p:txBody>
          <a:bodyPr wrap="square" rtlCol="0">
            <a:spAutoFit/>
          </a:bodyPr>
          <a:lstStyle/>
          <a:p>
            <a:r>
              <a:rPr lang="el-GR" dirty="0" smtClean="0"/>
              <a:t>	</a:t>
            </a:r>
            <a:r>
              <a:rPr lang="el-GR" dirty="0" smtClean="0">
                <a:solidFill>
                  <a:schemeClr val="accent4">
                    <a:lumMod val="50000"/>
                  </a:schemeClr>
                </a:solidFill>
              </a:rPr>
              <a:t>Το κετσάλ είναι εντυπωσιακό πουλί. Την εποχή του ζευγαρώματος φυτρώνουν στην ουρά του αρσενικού φτερά  τουλάχιστον 1</a:t>
            </a:r>
            <a:r>
              <a:rPr lang="en-US" dirty="0" smtClean="0">
                <a:solidFill>
                  <a:schemeClr val="accent4">
                    <a:lumMod val="50000"/>
                  </a:schemeClr>
                </a:solidFill>
              </a:rPr>
              <a:t>m</a:t>
            </a:r>
            <a:r>
              <a:rPr lang="el-GR" dirty="0" smtClean="0">
                <a:solidFill>
                  <a:schemeClr val="accent4">
                    <a:lumMod val="50000"/>
                  </a:schemeClr>
                </a:solidFill>
              </a:rPr>
              <a:t> μακριά. Οι Αζτέκοι και οι Μάγια στόλιζαν με αυτά τα υπέροχα φτερά τα στέμματα των ηγεμόνων τους. Το κετσάλ είναι το εθνικό πουλί  της Γουατεμάλας και το νόμισμα της χώρας φέρει το όνομά του.</a:t>
            </a:r>
            <a:endParaRPr lang="el-GR" dirty="0">
              <a:solidFill>
                <a:schemeClr val="accent4">
                  <a:lumMod val="50000"/>
                </a:schemeClr>
              </a:solidFill>
            </a:endParaRPr>
          </a:p>
        </p:txBody>
      </p:sp>
      <p:pic>
        <p:nvPicPr>
          <p:cNvPr id="39938" name="Picture 2" descr="http://4.bp.blogspot.com/-64GdnLLh1Ms/UaSn53wjQ6I/AAAAAAAAALc/NbiV_J3_DPE/s1600/AuoAkQnCMAAnK_w.jpg+large.jpg"/>
          <p:cNvPicPr>
            <a:picLocks noChangeAspect="1" noChangeArrowheads="1"/>
          </p:cNvPicPr>
          <p:nvPr/>
        </p:nvPicPr>
        <p:blipFill>
          <a:blip r:embed="rId3" cstate="print"/>
          <a:srcRect/>
          <a:stretch>
            <a:fillRect/>
          </a:stretch>
        </p:blipFill>
        <p:spPr bwMode="auto">
          <a:xfrm>
            <a:off x="179512" y="2852936"/>
            <a:ext cx="4593574" cy="2952328"/>
          </a:xfrm>
          <a:prstGeom prst="rect">
            <a:avLst/>
          </a:prstGeom>
          <a:noFill/>
        </p:spPr>
      </p:pic>
      <p:pic>
        <p:nvPicPr>
          <p:cNvPr id="39940" name="Picture 4" descr="http://1.bp.blogspot.com/-ApzA9C-ZwRg/T6rkkRXcspI/AAAAAAAAFlo/cP4GDKOMpKc/s1600/19-thor-quetzal_print2.jpg"/>
          <p:cNvPicPr>
            <a:picLocks noChangeAspect="1" noChangeArrowheads="1"/>
          </p:cNvPicPr>
          <p:nvPr/>
        </p:nvPicPr>
        <p:blipFill>
          <a:blip r:embed="rId4" cstate="print"/>
          <a:srcRect/>
          <a:stretch>
            <a:fillRect/>
          </a:stretch>
        </p:blipFill>
        <p:spPr bwMode="auto">
          <a:xfrm>
            <a:off x="4900872" y="3501008"/>
            <a:ext cx="4124361" cy="2878460"/>
          </a:xfrm>
          <a:prstGeom prst="rect">
            <a:avLst/>
          </a:prstGeom>
          <a:noFill/>
        </p:spPr>
      </p:pic>
    </p:spTree>
  </p:cSld>
  <p:clrMapOvr>
    <a:masterClrMapping/>
  </p:clrMapOvr>
  <p:transition spd="slow">
    <p:comb/>
    <p:sndAc>
      <p:stSnd>
        <p:snd r:embed="rId2" name="camera.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339752" y="980728"/>
            <a:ext cx="4144661" cy="461665"/>
          </a:xfrm>
          <a:prstGeom prst="rect">
            <a:avLst/>
          </a:prstGeom>
          <a:noFill/>
        </p:spPr>
        <p:txBody>
          <a:bodyPr wrap="none" rtlCol="0">
            <a:spAutoFit/>
          </a:bodyPr>
          <a:lstStyle/>
          <a:p>
            <a:r>
              <a:rPr lang="el-GR" sz="2400" u="sng" dirty="0" smtClean="0">
                <a:solidFill>
                  <a:schemeClr val="accent5">
                    <a:lumMod val="75000"/>
                  </a:schemeClr>
                </a:solidFill>
              </a:rPr>
              <a:t>Η ΠΕΤΑΛΟΥΔΑ ΜΟΝΑΡΧΗΣ</a:t>
            </a:r>
            <a:endParaRPr lang="el-GR" sz="2400" u="sng" dirty="0">
              <a:solidFill>
                <a:schemeClr val="accent5">
                  <a:lumMod val="75000"/>
                </a:schemeClr>
              </a:solidFill>
            </a:endParaRPr>
          </a:p>
        </p:txBody>
      </p:sp>
      <p:sp>
        <p:nvSpPr>
          <p:cNvPr id="3" name="2 - TextBox"/>
          <p:cNvSpPr txBox="1"/>
          <p:nvPr/>
        </p:nvSpPr>
        <p:spPr>
          <a:xfrm>
            <a:off x="0" y="1700808"/>
            <a:ext cx="9165516" cy="1200329"/>
          </a:xfrm>
          <a:prstGeom prst="rect">
            <a:avLst/>
          </a:prstGeom>
          <a:noFill/>
        </p:spPr>
        <p:txBody>
          <a:bodyPr wrap="square" rtlCol="0">
            <a:spAutoFit/>
          </a:bodyPr>
          <a:lstStyle/>
          <a:p>
            <a:r>
              <a:rPr lang="el-GR" dirty="0" smtClean="0">
                <a:solidFill>
                  <a:schemeClr val="accent6">
                    <a:lumMod val="50000"/>
                  </a:schemeClr>
                </a:solidFill>
              </a:rPr>
              <a:t>	Το φθινόπωρο κάθε χρόνου χιλιάδες πεταλούδες μονάρχες πετούν έως και 4.000</a:t>
            </a:r>
            <a:r>
              <a:rPr lang="en-US" dirty="0" smtClean="0">
                <a:solidFill>
                  <a:schemeClr val="accent6">
                    <a:lumMod val="50000"/>
                  </a:schemeClr>
                </a:solidFill>
              </a:rPr>
              <a:t> km</a:t>
            </a:r>
            <a:r>
              <a:rPr lang="el-GR" dirty="0">
                <a:solidFill>
                  <a:schemeClr val="accent6">
                    <a:lumMod val="50000"/>
                  </a:schemeClr>
                </a:solidFill>
              </a:rPr>
              <a:t> </a:t>
            </a:r>
            <a:r>
              <a:rPr lang="el-GR" dirty="0" smtClean="0">
                <a:solidFill>
                  <a:schemeClr val="accent6">
                    <a:lumMod val="50000"/>
                  </a:schemeClr>
                </a:solidFill>
              </a:rPr>
              <a:t>από τη Βόρεια Αμερική στο </a:t>
            </a:r>
            <a:r>
              <a:rPr lang="el-GR" dirty="0">
                <a:solidFill>
                  <a:schemeClr val="accent6">
                    <a:lumMod val="50000"/>
                  </a:schemeClr>
                </a:solidFill>
              </a:rPr>
              <a:t>Μ</a:t>
            </a:r>
            <a:r>
              <a:rPr lang="el-GR" dirty="0" smtClean="0">
                <a:solidFill>
                  <a:schemeClr val="accent6">
                    <a:lumMod val="50000"/>
                  </a:schemeClr>
                </a:solidFill>
              </a:rPr>
              <a:t>εξικό για να περάσουν εκεί το χειμώνα. Την άνοιξη ξεκινούν το ταξίδι της επιστροφής, στη διάρκεια του οποίου γεννούν τα αυγά τους και πεθαίνουν. Το ταξίδι ολοκληρώνουν τα παιδιά τους. Τα φτερά του μονάρχη έχουν άνοιγμα έως 10 εκατοστά.</a:t>
            </a:r>
            <a:endParaRPr lang="el-GR" dirty="0">
              <a:solidFill>
                <a:schemeClr val="accent6">
                  <a:lumMod val="50000"/>
                </a:schemeClr>
              </a:solidFill>
            </a:endParaRPr>
          </a:p>
        </p:txBody>
      </p:sp>
      <p:pic>
        <p:nvPicPr>
          <p:cNvPr id="40962" name="Picture 2" descr="http://3.bp.blogspot.com/_c4NypYPMJkw/R4vhNRCEs1I/AAAAAAAAAFw/HxDpElIIljg/s400/monarch-butterflies.jpg"/>
          <p:cNvPicPr>
            <a:picLocks noChangeAspect="1" noChangeArrowheads="1"/>
          </p:cNvPicPr>
          <p:nvPr/>
        </p:nvPicPr>
        <p:blipFill>
          <a:blip r:embed="rId3" cstate="print"/>
          <a:srcRect/>
          <a:stretch>
            <a:fillRect/>
          </a:stretch>
        </p:blipFill>
        <p:spPr bwMode="auto">
          <a:xfrm>
            <a:off x="179512" y="3429000"/>
            <a:ext cx="4002021" cy="3001516"/>
          </a:xfrm>
          <a:prstGeom prst="rect">
            <a:avLst/>
          </a:prstGeom>
          <a:noFill/>
        </p:spPr>
      </p:pic>
      <p:pic>
        <p:nvPicPr>
          <p:cNvPr id="40964" name="Picture 4" descr="http://upload.wikimedia.org/wikipedia/commons/thumb/0/0d/Monarch_Butterfly_Red_Zinnia_2050px.jpg/723px-Monarch_Butterfly_Red_Zinnia_2050px.jpg"/>
          <p:cNvPicPr>
            <a:picLocks noChangeAspect="1" noChangeArrowheads="1"/>
          </p:cNvPicPr>
          <p:nvPr/>
        </p:nvPicPr>
        <p:blipFill>
          <a:blip r:embed="rId4" cstate="print"/>
          <a:srcRect/>
          <a:stretch>
            <a:fillRect/>
          </a:stretch>
        </p:blipFill>
        <p:spPr bwMode="auto">
          <a:xfrm>
            <a:off x="4355976" y="2924944"/>
            <a:ext cx="4455126" cy="3697200"/>
          </a:xfrm>
          <a:prstGeom prst="rect">
            <a:avLst/>
          </a:prstGeom>
          <a:noFill/>
        </p:spPr>
      </p:pic>
    </p:spTree>
  </p:cSld>
  <p:clrMapOvr>
    <a:masterClrMapping/>
  </p:clrMapOvr>
  <p:transition spd="slow">
    <p:zoom dir="in"/>
    <p:sndAc>
      <p:stSnd>
        <p:snd r:embed="rId2" name="typ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627784" y="908720"/>
            <a:ext cx="3960440" cy="584775"/>
          </a:xfrm>
          <a:prstGeom prst="rect">
            <a:avLst/>
          </a:prstGeom>
          <a:noFill/>
        </p:spPr>
        <p:txBody>
          <a:bodyPr wrap="square" rtlCol="0">
            <a:spAutoFit/>
          </a:bodyPr>
          <a:lstStyle/>
          <a:p>
            <a:pPr algn="ctr"/>
            <a:r>
              <a:rPr lang="el-GR" sz="3200" u="sng" dirty="0" smtClean="0">
                <a:solidFill>
                  <a:srgbClr val="7030A0"/>
                </a:solidFill>
              </a:rPr>
              <a:t>ΚΑΝΑΔΑΣ</a:t>
            </a:r>
            <a:endParaRPr lang="el-GR" sz="3200" u="sng" dirty="0">
              <a:solidFill>
                <a:srgbClr val="7030A0"/>
              </a:solidFill>
            </a:endParaRPr>
          </a:p>
        </p:txBody>
      </p:sp>
      <p:sp>
        <p:nvSpPr>
          <p:cNvPr id="3" name="2 - TextBox"/>
          <p:cNvSpPr txBox="1"/>
          <p:nvPr/>
        </p:nvSpPr>
        <p:spPr>
          <a:xfrm>
            <a:off x="251520" y="1412776"/>
            <a:ext cx="8640960" cy="3139321"/>
          </a:xfrm>
          <a:prstGeom prst="rect">
            <a:avLst/>
          </a:prstGeom>
          <a:noFill/>
        </p:spPr>
        <p:txBody>
          <a:bodyPr wrap="square" rtlCol="0">
            <a:spAutoFit/>
          </a:bodyPr>
          <a:lstStyle/>
          <a:p>
            <a:r>
              <a:rPr lang="el-GR" dirty="0" smtClean="0"/>
              <a:t>	</a:t>
            </a:r>
            <a:r>
              <a:rPr lang="el-GR" dirty="0" smtClean="0">
                <a:solidFill>
                  <a:srgbClr val="0070C0"/>
                </a:solidFill>
              </a:rPr>
              <a:t>Ο Καναδάς βρίσκεται στη Βόρεια Αμερική και είναι η δεύτερη μεγαλύτερη σε έκταση χώρα στον κόσμο μετά την  Ρωσική Ομοσπονδία. Βρέχεται </a:t>
            </a:r>
            <a:r>
              <a:rPr lang="el-GR" dirty="0">
                <a:solidFill>
                  <a:srgbClr val="0070C0"/>
                </a:solidFill>
              </a:rPr>
              <a:t>ανατολικά από τον </a:t>
            </a:r>
            <a:r>
              <a:rPr lang="el-GR" dirty="0">
                <a:solidFill>
                  <a:srgbClr val="0070C0"/>
                </a:solidFill>
                <a:hlinkClick r:id="rId3" tooltip="Ατλαντικός Ωκεανός"/>
              </a:rPr>
              <a:t>Ατλαντικό Ωκεανό</a:t>
            </a:r>
            <a:r>
              <a:rPr lang="el-GR" dirty="0">
                <a:solidFill>
                  <a:srgbClr val="0070C0"/>
                </a:solidFill>
              </a:rPr>
              <a:t> και δυτικά από τον </a:t>
            </a:r>
            <a:r>
              <a:rPr lang="el-GR" dirty="0">
                <a:solidFill>
                  <a:srgbClr val="0070C0"/>
                </a:solidFill>
                <a:hlinkClick r:id="rId4" tooltip="Ειρηνικός Ωκεανός"/>
              </a:rPr>
              <a:t>Ειρηνικό Ωκεανό</a:t>
            </a:r>
            <a:r>
              <a:rPr lang="el-GR" dirty="0">
                <a:solidFill>
                  <a:srgbClr val="0070C0"/>
                </a:solidFill>
              </a:rPr>
              <a:t>. Νοτίως συνορεύει με τις </a:t>
            </a:r>
            <a:r>
              <a:rPr lang="el-GR" dirty="0">
                <a:solidFill>
                  <a:srgbClr val="0070C0"/>
                </a:solidFill>
                <a:hlinkClick r:id="rId5" tooltip="Ηνωμένες Πολιτείες της Αμερικής"/>
              </a:rPr>
              <a:t>Ηνωμένες Πολιτείες Αμερικής</a:t>
            </a:r>
            <a:r>
              <a:rPr lang="el-GR" dirty="0">
                <a:solidFill>
                  <a:srgbClr val="0070C0"/>
                </a:solidFill>
              </a:rPr>
              <a:t>. Βορειοδυτικά συνορεύει με την </a:t>
            </a:r>
            <a:r>
              <a:rPr lang="el-GR" dirty="0">
                <a:solidFill>
                  <a:srgbClr val="0070C0"/>
                </a:solidFill>
                <a:hlinkClick r:id="rId6" tooltip="Αλάσκα"/>
              </a:rPr>
              <a:t>Αλάσκα</a:t>
            </a:r>
            <a:r>
              <a:rPr lang="el-GR" dirty="0">
                <a:solidFill>
                  <a:srgbClr val="0070C0"/>
                </a:solidFill>
              </a:rPr>
              <a:t> των </a:t>
            </a:r>
            <a:r>
              <a:rPr lang="el-GR" dirty="0">
                <a:solidFill>
                  <a:srgbClr val="0070C0"/>
                </a:solidFill>
                <a:hlinkClick r:id="rId5" tooltip="Ηνωμένες Πολιτείες της Αμερικής"/>
              </a:rPr>
              <a:t>Ηνωμένων Πολιτειών</a:t>
            </a:r>
            <a:r>
              <a:rPr lang="el-GR" dirty="0">
                <a:solidFill>
                  <a:srgbClr val="0070C0"/>
                </a:solidFill>
              </a:rPr>
              <a:t> και εκτείνεται </a:t>
            </a:r>
            <a:r>
              <a:rPr lang="el-GR" dirty="0" smtClean="0">
                <a:solidFill>
                  <a:srgbClr val="0070C0"/>
                </a:solidFill>
              </a:rPr>
              <a:t>στον </a:t>
            </a:r>
            <a:r>
              <a:rPr lang="el-GR" dirty="0" smtClean="0">
                <a:solidFill>
                  <a:srgbClr val="0070C0"/>
                </a:solidFill>
                <a:hlinkClick r:id="rId7" tooltip="Αρκτικός Ωκεανός"/>
              </a:rPr>
              <a:t>Αρκτικό </a:t>
            </a:r>
            <a:r>
              <a:rPr lang="el-GR" dirty="0">
                <a:solidFill>
                  <a:srgbClr val="0070C0"/>
                </a:solidFill>
                <a:hlinkClick r:id="rId7" tooltip="Αρκτικός Ωκεανός"/>
              </a:rPr>
              <a:t>Ωκεανό</a:t>
            </a:r>
            <a:r>
              <a:rPr lang="el-GR" dirty="0">
                <a:solidFill>
                  <a:srgbClr val="0070C0"/>
                </a:solidFill>
              </a:rPr>
              <a:t> μέχρι τον </a:t>
            </a:r>
            <a:r>
              <a:rPr lang="el-GR" dirty="0">
                <a:solidFill>
                  <a:srgbClr val="0070C0"/>
                </a:solidFill>
                <a:hlinkClick r:id="rId8" tooltip="Βόρειος Πόλος"/>
              </a:rPr>
              <a:t>Βόρειο Πόλο</a:t>
            </a:r>
            <a:r>
              <a:rPr lang="el-GR" dirty="0">
                <a:solidFill>
                  <a:srgbClr val="0070C0"/>
                </a:solidFill>
              </a:rPr>
              <a:t>. Ως πρώην </a:t>
            </a:r>
            <a:r>
              <a:rPr lang="el-GR" dirty="0">
                <a:solidFill>
                  <a:srgbClr val="0070C0"/>
                </a:solidFill>
                <a:hlinkClick r:id="rId9" tooltip="Αποικία"/>
              </a:rPr>
              <a:t>αποικία</a:t>
            </a:r>
            <a:r>
              <a:rPr lang="el-GR" dirty="0">
                <a:solidFill>
                  <a:srgbClr val="0070C0"/>
                </a:solidFill>
              </a:rPr>
              <a:t> της </a:t>
            </a:r>
            <a:r>
              <a:rPr lang="el-GR" dirty="0">
                <a:solidFill>
                  <a:srgbClr val="0070C0"/>
                </a:solidFill>
                <a:hlinkClick r:id="rId10" tooltip="Ηνωμένο Βασίλειο"/>
              </a:rPr>
              <a:t>Μεγάλης Βρετανίας</a:t>
            </a:r>
            <a:r>
              <a:rPr lang="el-GR" dirty="0">
                <a:solidFill>
                  <a:srgbClr val="0070C0"/>
                </a:solidFill>
              </a:rPr>
              <a:t>, είναι μέλος </a:t>
            </a:r>
            <a:r>
              <a:rPr lang="el-GR" dirty="0" smtClean="0">
                <a:solidFill>
                  <a:srgbClr val="0070C0"/>
                </a:solidFill>
              </a:rPr>
              <a:t>της </a:t>
            </a:r>
            <a:r>
              <a:rPr lang="el-GR" dirty="0" smtClean="0">
                <a:solidFill>
                  <a:srgbClr val="0070C0"/>
                </a:solidFill>
                <a:hlinkClick r:id="rId11" tooltip="Κοινοπολιτεία των Εθνών"/>
              </a:rPr>
              <a:t>Κοινοπολιτείας </a:t>
            </a:r>
            <a:r>
              <a:rPr lang="el-GR" dirty="0">
                <a:solidFill>
                  <a:srgbClr val="0070C0"/>
                </a:solidFill>
                <a:hlinkClick r:id="rId11" tooltip="Κοινοπολιτεία των Εθνών"/>
              </a:rPr>
              <a:t>των Εθνών</a:t>
            </a:r>
            <a:r>
              <a:rPr lang="el-GR" dirty="0">
                <a:solidFill>
                  <a:srgbClr val="0070C0"/>
                </a:solidFill>
              </a:rPr>
              <a:t> και τυπικώς κεφαλή της χώρας είναι η βασίλισσα </a:t>
            </a:r>
            <a:r>
              <a:rPr lang="el-GR" dirty="0">
                <a:solidFill>
                  <a:srgbClr val="0070C0"/>
                </a:solidFill>
                <a:hlinkClick r:id="rId12" tooltip="Ελισάβετ Β'"/>
              </a:rPr>
              <a:t>Ελισάβετ Β΄</a:t>
            </a:r>
            <a:r>
              <a:rPr lang="el-GR" dirty="0">
                <a:solidFill>
                  <a:srgbClr val="0070C0"/>
                </a:solidFill>
              </a:rPr>
              <a:t> του </a:t>
            </a:r>
            <a:r>
              <a:rPr lang="el-GR" dirty="0">
                <a:solidFill>
                  <a:srgbClr val="0070C0"/>
                </a:solidFill>
                <a:hlinkClick r:id="rId10" tooltip="Ηνωμένο Βασίλειο"/>
              </a:rPr>
              <a:t>Ηνωμένου Βασιλείου</a:t>
            </a:r>
            <a:r>
              <a:rPr lang="el-GR" dirty="0">
                <a:solidFill>
                  <a:srgbClr val="0070C0"/>
                </a:solidFill>
              </a:rPr>
              <a:t>. Ο Καναδάς </a:t>
            </a:r>
            <a:r>
              <a:rPr lang="el-GR" dirty="0" err="1">
                <a:solidFill>
                  <a:srgbClr val="0070C0"/>
                </a:solidFill>
              </a:rPr>
              <a:t>εχει</a:t>
            </a:r>
            <a:r>
              <a:rPr lang="el-GR" dirty="0">
                <a:solidFill>
                  <a:srgbClr val="0070C0"/>
                </a:solidFill>
              </a:rPr>
              <a:t> αναδειχθεί ως μια από τις πιο ειρηνικές, ανεπτυγμένες και πολυπολιτισμικές χώρες στον κόσμο</a:t>
            </a:r>
            <a:r>
              <a:rPr lang="el-GR" dirty="0" smtClean="0">
                <a:solidFill>
                  <a:srgbClr val="0070C0"/>
                </a:solidFill>
              </a:rPr>
              <a:t>. Τέλος ο πληθυσμός της το 2012 ήταν </a:t>
            </a:r>
            <a:r>
              <a:rPr lang="el-GR" dirty="0">
                <a:solidFill>
                  <a:srgbClr val="0070C0"/>
                </a:solidFill>
              </a:rPr>
              <a:t>34,88 εκατομμύρια κάτοικοι.</a:t>
            </a:r>
          </a:p>
          <a:p>
            <a:r>
              <a:rPr lang="el-GR" dirty="0">
                <a:solidFill>
                  <a:srgbClr val="0070C0"/>
                </a:solidFill>
              </a:rPr>
              <a:t>	</a:t>
            </a:r>
          </a:p>
        </p:txBody>
      </p:sp>
      <p:pic>
        <p:nvPicPr>
          <p:cNvPr id="14338" name="Picture 2" descr="http://www.iefimerida.gr/sites/default/files/imagecache/node_image660/kanadas-synthiki-kioto-660.jpg"/>
          <p:cNvPicPr>
            <a:picLocks noChangeAspect="1" noChangeArrowheads="1"/>
          </p:cNvPicPr>
          <p:nvPr/>
        </p:nvPicPr>
        <p:blipFill>
          <a:blip r:embed="rId13" cstate="print"/>
          <a:srcRect/>
          <a:stretch>
            <a:fillRect/>
          </a:stretch>
        </p:blipFill>
        <p:spPr bwMode="auto">
          <a:xfrm>
            <a:off x="1835696" y="4293096"/>
            <a:ext cx="5278388" cy="2399267"/>
          </a:xfrm>
          <a:prstGeom prst="rect">
            <a:avLst/>
          </a:prstGeom>
          <a:noFill/>
        </p:spPr>
      </p:pic>
    </p:spTree>
  </p:cSld>
  <p:clrMapOvr>
    <a:masterClrMapping/>
  </p:clrMapOvr>
  <p:transition spd="slow">
    <p:wipe dir="r"/>
    <p:sndAc>
      <p:stSnd>
        <p:snd r:embed="rId2" name="whoosh.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483768" y="908720"/>
            <a:ext cx="3858942" cy="461665"/>
          </a:xfrm>
          <a:prstGeom prst="rect">
            <a:avLst/>
          </a:prstGeom>
          <a:noFill/>
        </p:spPr>
        <p:txBody>
          <a:bodyPr wrap="none" rtlCol="0">
            <a:spAutoFit/>
          </a:bodyPr>
          <a:lstStyle/>
          <a:p>
            <a:pPr algn="ctr"/>
            <a:r>
              <a:rPr lang="el-GR" sz="2400" u="sng" dirty="0" smtClean="0">
                <a:solidFill>
                  <a:schemeClr val="accent6">
                    <a:lumMod val="75000"/>
                  </a:schemeClr>
                </a:solidFill>
              </a:rPr>
              <a:t>Η ΔΙΩΡΥΓΑ ΤΟΥ ΠΑΝΑΜΑ</a:t>
            </a:r>
            <a:endParaRPr lang="el-GR" sz="2400" u="sng" dirty="0">
              <a:solidFill>
                <a:schemeClr val="accent6">
                  <a:lumMod val="75000"/>
                </a:schemeClr>
              </a:solidFill>
            </a:endParaRPr>
          </a:p>
        </p:txBody>
      </p:sp>
      <p:sp>
        <p:nvSpPr>
          <p:cNvPr id="3" name="2 - TextBox"/>
          <p:cNvSpPr txBox="1"/>
          <p:nvPr/>
        </p:nvSpPr>
        <p:spPr>
          <a:xfrm>
            <a:off x="43743" y="1772816"/>
            <a:ext cx="9100257" cy="1200329"/>
          </a:xfrm>
          <a:prstGeom prst="rect">
            <a:avLst/>
          </a:prstGeom>
          <a:noFill/>
        </p:spPr>
        <p:txBody>
          <a:bodyPr wrap="square" rtlCol="0">
            <a:spAutoFit/>
          </a:bodyPr>
          <a:lstStyle/>
          <a:p>
            <a:r>
              <a:rPr lang="el-GR" dirty="0" smtClean="0"/>
              <a:t>	</a:t>
            </a:r>
            <a:r>
              <a:rPr lang="el-GR" dirty="0" smtClean="0">
                <a:solidFill>
                  <a:srgbClr val="00B050"/>
                </a:solidFill>
              </a:rPr>
              <a:t>Η Διώρυγα του Παναμά συνδέει τον Ειρηνικό με τον Ατλαντικό ωκεανό και έχει μήκος 80</a:t>
            </a:r>
            <a:r>
              <a:rPr lang="en-US" dirty="0" smtClean="0">
                <a:solidFill>
                  <a:srgbClr val="00B050"/>
                </a:solidFill>
              </a:rPr>
              <a:t> km </a:t>
            </a:r>
            <a:r>
              <a:rPr lang="el-GR" dirty="0" smtClean="0">
                <a:solidFill>
                  <a:srgbClr val="00B050"/>
                </a:solidFill>
              </a:rPr>
              <a:t>περίπου. Χάρη σε αυτό τον υδάτινο δρόμο ένα πλοίο ταξιδεύει από τη μία ακτή της Βόρειας Αμερικής στην άλλη χωρίς να χρειαστεί να πλεύσει γύρω από τη Νότια Αμερική, συντομεύοντας το ταξίδι του κατά 15.000 </a:t>
            </a:r>
            <a:r>
              <a:rPr lang="en-US" dirty="0" smtClean="0">
                <a:solidFill>
                  <a:srgbClr val="00B050"/>
                </a:solidFill>
              </a:rPr>
              <a:t>km</a:t>
            </a:r>
            <a:r>
              <a:rPr lang="el-GR" dirty="0">
                <a:solidFill>
                  <a:srgbClr val="00B050"/>
                </a:solidFill>
              </a:rPr>
              <a:t> </a:t>
            </a:r>
            <a:r>
              <a:rPr lang="el-GR" dirty="0" smtClean="0">
                <a:solidFill>
                  <a:srgbClr val="00B050"/>
                </a:solidFill>
              </a:rPr>
              <a:t>περίπου.</a:t>
            </a:r>
            <a:endParaRPr lang="el-GR" dirty="0">
              <a:solidFill>
                <a:srgbClr val="00B050"/>
              </a:solidFill>
            </a:endParaRPr>
          </a:p>
        </p:txBody>
      </p:sp>
      <p:pic>
        <p:nvPicPr>
          <p:cNvPr id="41986" name="Picture 2" descr="http://www.e-nautilia.gr/wp-content/uploads/2013/04/pan1.jpg"/>
          <p:cNvPicPr>
            <a:picLocks noChangeAspect="1" noChangeArrowheads="1"/>
          </p:cNvPicPr>
          <p:nvPr/>
        </p:nvPicPr>
        <p:blipFill>
          <a:blip r:embed="rId3" cstate="print"/>
          <a:srcRect/>
          <a:stretch>
            <a:fillRect/>
          </a:stretch>
        </p:blipFill>
        <p:spPr bwMode="auto">
          <a:xfrm>
            <a:off x="251520" y="2996952"/>
            <a:ext cx="5076322" cy="3388446"/>
          </a:xfrm>
          <a:prstGeom prst="rect">
            <a:avLst/>
          </a:prstGeom>
          <a:noFill/>
        </p:spPr>
      </p:pic>
      <p:sp>
        <p:nvSpPr>
          <p:cNvPr id="5" name="4 - Ορθογώνιο"/>
          <p:cNvSpPr/>
          <p:nvPr/>
        </p:nvSpPr>
        <p:spPr>
          <a:xfrm>
            <a:off x="4932040" y="6211669"/>
            <a:ext cx="4211960" cy="646331"/>
          </a:xfrm>
          <a:prstGeom prst="rect">
            <a:avLst/>
          </a:prstGeom>
        </p:spPr>
        <p:txBody>
          <a:bodyPr wrap="square">
            <a:spAutoFit/>
          </a:bodyPr>
          <a:lstStyle/>
          <a:p>
            <a:r>
              <a:rPr lang="en-US" dirty="0" smtClean="0">
                <a:hlinkClick r:id="rId4"/>
              </a:rPr>
              <a:t>https://www.youtube.com/watch?v=p2dA4QocuGI</a:t>
            </a:r>
            <a:endParaRPr lang="el-GR" dirty="0"/>
          </a:p>
        </p:txBody>
      </p:sp>
    </p:spTree>
  </p:cSld>
  <p:clrMapOvr>
    <a:masterClrMapping/>
  </p:clrMapOvr>
  <p:transition spd="slow">
    <p:cover dir="u"/>
    <p:sndAc>
      <p:stSnd>
        <p:snd r:embed="rId2" name="suction.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1052736"/>
            <a:ext cx="8064896" cy="646331"/>
          </a:xfrm>
          <a:prstGeom prst="rect">
            <a:avLst/>
          </a:prstGeom>
          <a:noFill/>
        </p:spPr>
        <p:txBody>
          <a:bodyPr wrap="square" rtlCol="0">
            <a:spAutoFit/>
          </a:bodyPr>
          <a:lstStyle/>
          <a:p>
            <a:pPr algn="ctr"/>
            <a:r>
              <a:rPr lang="el-GR" u="sng" dirty="0" smtClean="0">
                <a:solidFill>
                  <a:srgbClr val="FF0000"/>
                </a:solidFill>
              </a:rPr>
              <a:t>Η ΟΜΑΔΑ: </a:t>
            </a:r>
          </a:p>
          <a:p>
            <a:endParaRPr lang="el-GR" dirty="0" smtClean="0"/>
          </a:p>
        </p:txBody>
      </p:sp>
      <p:sp>
        <p:nvSpPr>
          <p:cNvPr id="3" name="2 - TextBox"/>
          <p:cNvSpPr txBox="1"/>
          <p:nvPr/>
        </p:nvSpPr>
        <p:spPr>
          <a:xfrm>
            <a:off x="3779912" y="3861048"/>
            <a:ext cx="1197764" cy="646331"/>
          </a:xfrm>
          <a:prstGeom prst="rect">
            <a:avLst/>
          </a:prstGeom>
          <a:noFill/>
        </p:spPr>
        <p:txBody>
          <a:bodyPr wrap="none" rtlCol="0">
            <a:spAutoFit/>
          </a:bodyPr>
          <a:lstStyle/>
          <a:p>
            <a:r>
              <a:rPr lang="el-GR" u="sng" dirty="0" smtClean="0">
                <a:solidFill>
                  <a:schemeClr val="accent1">
                    <a:lumMod val="50000"/>
                  </a:schemeClr>
                </a:solidFill>
              </a:rPr>
              <a:t>ΤΜΗΜΑ: </a:t>
            </a:r>
          </a:p>
          <a:p>
            <a:pPr algn="ctr"/>
            <a:r>
              <a:rPr lang="el-GR" dirty="0" smtClean="0">
                <a:solidFill>
                  <a:schemeClr val="accent1">
                    <a:lumMod val="50000"/>
                  </a:schemeClr>
                </a:solidFill>
              </a:rPr>
              <a:t>Α3</a:t>
            </a:r>
            <a:endParaRPr lang="el-GR" dirty="0">
              <a:solidFill>
                <a:schemeClr val="accent1">
                  <a:lumMod val="50000"/>
                </a:schemeClr>
              </a:solidFill>
            </a:endParaRPr>
          </a:p>
        </p:txBody>
      </p:sp>
      <p:sp>
        <p:nvSpPr>
          <p:cNvPr id="4" name="3 - TextBox"/>
          <p:cNvSpPr txBox="1"/>
          <p:nvPr/>
        </p:nvSpPr>
        <p:spPr>
          <a:xfrm>
            <a:off x="2915816" y="5085184"/>
            <a:ext cx="2952328" cy="923330"/>
          </a:xfrm>
          <a:prstGeom prst="rect">
            <a:avLst/>
          </a:prstGeom>
          <a:noFill/>
        </p:spPr>
        <p:txBody>
          <a:bodyPr wrap="square" rtlCol="0">
            <a:spAutoFit/>
          </a:bodyPr>
          <a:lstStyle/>
          <a:p>
            <a:pPr algn="ctr"/>
            <a:r>
              <a:rPr lang="el-GR" u="sng" dirty="0" smtClean="0">
                <a:solidFill>
                  <a:srgbClr val="996600"/>
                </a:solidFill>
              </a:rPr>
              <a:t>ΓΥΜΝΑΣΙΟ: </a:t>
            </a:r>
          </a:p>
          <a:p>
            <a:pPr algn="ctr"/>
            <a:r>
              <a:rPr lang="el-GR" dirty="0" smtClean="0">
                <a:solidFill>
                  <a:srgbClr val="996600"/>
                </a:solidFill>
              </a:rPr>
              <a:t>        </a:t>
            </a:r>
          </a:p>
          <a:p>
            <a:pPr algn="ctr"/>
            <a:r>
              <a:rPr lang="el-GR" dirty="0" smtClean="0">
                <a:solidFill>
                  <a:srgbClr val="996600"/>
                </a:solidFill>
              </a:rPr>
              <a:t> 2</a:t>
            </a:r>
            <a:r>
              <a:rPr lang="el-GR" baseline="30000" dirty="0" smtClean="0">
                <a:solidFill>
                  <a:srgbClr val="996600"/>
                </a:solidFill>
              </a:rPr>
              <a:t>ο</a:t>
            </a:r>
            <a:r>
              <a:rPr lang="el-GR" dirty="0" smtClean="0">
                <a:solidFill>
                  <a:srgbClr val="996600"/>
                </a:solidFill>
              </a:rPr>
              <a:t> Γυμνάσιο Σύρου</a:t>
            </a:r>
            <a:endParaRPr lang="el-GR" dirty="0">
              <a:solidFill>
                <a:srgbClr val="996600"/>
              </a:solidFill>
            </a:endParaRPr>
          </a:p>
        </p:txBody>
      </p:sp>
      <p:sp>
        <p:nvSpPr>
          <p:cNvPr id="6" name="5 - TextBox"/>
          <p:cNvSpPr txBox="1"/>
          <p:nvPr/>
        </p:nvSpPr>
        <p:spPr>
          <a:xfrm rot="2369934">
            <a:off x="567656" y="2612138"/>
            <a:ext cx="1413207" cy="369332"/>
          </a:xfrm>
          <a:prstGeom prst="rect">
            <a:avLst/>
          </a:prstGeom>
          <a:noFill/>
        </p:spPr>
        <p:txBody>
          <a:bodyPr wrap="none" rtlCol="0">
            <a:spAutoFit/>
          </a:bodyPr>
          <a:lstStyle/>
          <a:p>
            <a:r>
              <a:rPr lang="el-GR" dirty="0" smtClean="0">
                <a:solidFill>
                  <a:srgbClr val="7030A0"/>
                </a:solidFill>
              </a:rPr>
              <a:t>Φαίη Σαρρή </a:t>
            </a:r>
            <a:endParaRPr lang="el-GR" dirty="0">
              <a:solidFill>
                <a:srgbClr val="7030A0"/>
              </a:solidFill>
            </a:endParaRPr>
          </a:p>
        </p:txBody>
      </p:sp>
      <p:sp>
        <p:nvSpPr>
          <p:cNvPr id="7" name="6 - TextBox"/>
          <p:cNvSpPr txBox="1"/>
          <p:nvPr/>
        </p:nvSpPr>
        <p:spPr>
          <a:xfrm rot="20963613">
            <a:off x="1779938" y="1744742"/>
            <a:ext cx="2076531" cy="369332"/>
          </a:xfrm>
          <a:prstGeom prst="rect">
            <a:avLst/>
          </a:prstGeom>
          <a:noFill/>
        </p:spPr>
        <p:txBody>
          <a:bodyPr wrap="none" rtlCol="0">
            <a:spAutoFit/>
          </a:bodyPr>
          <a:lstStyle/>
          <a:p>
            <a:r>
              <a:rPr lang="el-GR" dirty="0" smtClean="0">
                <a:solidFill>
                  <a:srgbClr val="2A827E"/>
                </a:solidFill>
              </a:rPr>
              <a:t>Μαριθένα Ρούσσου</a:t>
            </a:r>
            <a:endParaRPr lang="el-GR" dirty="0">
              <a:solidFill>
                <a:srgbClr val="2A827E"/>
              </a:solidFill>
            </a:endParaRPr>
          </a:p>
        </p:txBody>
      </p:sp>
      <p:sp>
        <p:nvSpPr>
          <p:cNvPr id="8" name="7 - TextBox"/>
          <p:cNvSpPr txBox="1"/>
          <p:nvPr/>
        </p:nvSpPr>
        <p:spPr>
          <a:xfrm rot="2384779">
            <a:off x="4099357" y="2584331"/>
            <a:ext cx="1996187" cy="369332"/>
          </a:xfrm>
          <a:prstGeom prst="rect">
            <a:avLst/>
          </a:prstGeom>
          <a:noFill/>
        </p:spPr>
        <p:txBody>
          <a:bodyPr wrap="none" rtlCol="0">
            <a:spAutoFit/>
          </a:bodyPr>
          <a:lstStyle/>
          <a:p>
            <a:r>
              <a:rPr lang="el-GR" dirty="0" smtClean="0">
                <a:solidFill>
                  <a:srgbClr val="FF0066"/>
                </a:solidFill>
              </a:rPr>
              <a:t>Κατερίνα Ρούσσου</a:t>
            </a:r>
            <a:endParaRPr lang="el-GR" dirty="0">
              <a:solidFill>
                <a:srgbClr val="FF0066"/>
              </a:solidFill>
            </a:endParaRPr>
          </a:p>
        </p:txBody>
      </p:sp>
      <p:sp>
        <p:nvSpPr>
          <p:cNvPr id="9" name="8 - TextBox"/>
          <p:cNvSpPr txBox="1"/>
          <p:nvPr/>
        </p:nvSpPr>
        <p:spPr>
          <a:xfrm rot="20309160">
            <a:off x="5509389" y="1677601"/>
            <a:ext cx="1907125" cy="369332"/>
          </a:xfrm>
          <a:prstGeom prst="rect">
            <a:avLst/>
          </a:prstGeom>
          <a:noFill/>
        </p:spPr>
        <p:txBody>
          <a:bodyPr wrap="none" rtlCol="0">
            <a:spAutoFit/>
          </a:bodyPr>
          <a:lstStyle/>
          <a:p>
            <a:r>
              <a:rPr lang="el-GR" dirty="0" smtClean="0">
                <a:solidFill>
                  <a:schemeClr val="bg2">
                    <a:lumMod val="50000"/>
                  </a:schemeClr>
                </a:solidFill>
              </a:rPr>
              <a:t>Κυριακή Φραγκιά</a:t>
            </a:r>
            <a:endParaRPr lang="el-GR" dirty="0">
              <a:solidFill>
                <a:schemeClr val="bg2">
                  <a:lumMod val="50000"/>
                </a:schemeClr>
              </a:solidFill>
            </a:endParaRPr>
          </a:p>
        </p:txBody>
      </p:sp>
      <p:sp>
        <p:nvSpPr>
          <p:cNvPr id="10" name="9 - TextBox"/>
          <p:cNvSpPr txBox="1"/>
          <p:nvPr/>
        </p:nvSpPr>
        <p:spPr>
          <a:xfrm rot="2808660">
            <a:off x="7036679" y="2990810"/>
            <a:ext cx="2118272" cy="369332"/>
          </a:xfrm>
          <a:prstGeom prst="rect">
            <a:avLst/>
          </a:prstGeom>
          <a:noFill/>
        </p:spPr>
        <p:txBody>
          <a:bodyPr wrap="none" rtlCol="0">
            <a:spAutoFit/>
          </a:bodyPr>
          <a:lstStyle/>
          <a:p>
            <a:r>
              <a:rPr lang="el-GR" dirty="0" smtClean="0">
                <a:solidFill>
                  <a:srgbClr val="FF6600"/>
                </a:solidFill>
              </a:rPr>
              <a:t>Αντωνία Ρηγούτσου</a:t>
            </a:r>
            <a:endParaRPr lang="el-GR" dirty="0">
              <a:solidFill>
                <a:srgbClr val="FF6600"/>
              </a:solidFill>
            </a:endParaRPr>
          </a:p>
        </p:txBody>
      </p:sp>
    </p:spTree>
  </p:cSld>
  <p:clrMapOvr>
    <a:masterClrMapping/>
  </p:clrMapOvr>
  <p:transition spd="slow">
    <p:wheel spokes="2"/>
    <p:sndAc>
      <p:stSnd>
        <p:snd r:embed="rId2" name="applaus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547664" y="980728"/>
            <a:ext cx="5932265" cy="461665"/>
          </a:xfrm>
          <a:prstGeom prst="rect">
            <a:avLst/>
          </a:prstGeom>
          <a:noFill/>
        </p:spPr>
        <p:txBody>
          <a:bodyPr wrap="none" rtlCol="0">
            <a:spAutoFit/>
          </a:bodyPr>
          <a:lstStyle/>
          <a:p>
            <a:pPr algn="ctr"/>
            <a:r>
              <a:rPr lang="el-GR" sz="2400" u="sng" dirty="0" smtClean="0">
                <a:solidFill>
                  <a:schemeClr val="accent4">
                    <a:lumMod val="75000"/>
                  </a:schemeClr>
                </a:solidFill>
              </a:rPr>
              <a:t>Η ΠΑΡΑΓΩΓΗ ΚΑΙ Η ΦΥΣΗ ΤΟΥ ΚΑΝΑΔΑ</a:t>
            </a:r>
            <a:endParaRPr lang="el-GR" sz="2400" u="sng" dirty="0">
              <a:solidFill>
                <a:schemeClr val="accent4">
                  <a:lumMod val="75000"/>
                </a:schemeClr>
              </a:solidFill>
            </a:endParaRPr>
          </a:p>
        </p:txBody>
      </p:sp>
      <p:sp>
        <p:nvSpPr>
          <p:cNvPr id="4" name="3 - TextBox"/>
          <p:cNvSpPr txBox="1"/>
          <p:nvPr/>
        </p:nvSpPr>
        <p:spPr>
          <a:xfrm>
            <a:off x="179512" y="1700808"/>
            <a:ext cx="5004048" cy="4524315"/>
          </a:xfrm>
          <a:prstGeom prst="rect">
            <a:avLst/>
          </a:prstGeom>
          <a:noFill/>
        </p:spPr>
        <p:txBody>
          <a:bodyPr wrap="square" rtlCol="0">
            <a:spAutoFit/>
          </a:bodyPr>
          <a:lstStyle/>
          <a:p>
            <a:r>
              <a:rPr lang="el-GR" dirty="0" smtClean="0"/>
              <a:t>	</a:t>
            </a:r>
            <a:r>
              <a:rPr lang="el-GR" dirty="0" smtClean="0">
                <a:solidFill>
                  <a:schemeClr val="accent5">
                    <a:lumMod val="50000"/>
                  </a:schemeClr>
                </a:solidFill>
              </a:rPr>
              <a:t>Στην πεδιάδα του Καναδά, που εκτείνεται στο Νότιο Καναδά και είναι τμήμα των Μεγάλων Πεδιάδων, παρ</a:t>
            </a:r>
            <a:r>
              <a:rPr lang="el-GR" dirty="0">
                <a:solidFill>
                  <a:schemeClr val="accent5">
                    <a:lumMod val="50000"/>
                  </a:schemeClr>
                </a:solidFill>
              </a:rPr>
              <a:t>ά</a:t>
            </a:r>
            <a:r>
              <a:rPr lang="el-GR" dirty="0" smtClean="0">
                <a:solidFill>
                  <a:schemeClr val="accent5">
                    <a:lumMod val="50000"/>
                  </a:schemeClr>
                </a:solidFill>
              </a:rPr>
              <a:t>γεται όλο σχεδόν το σιτάρι της χώρας. Βορειότερα υπάρχουν πυκνά κωνοφόρα δάση και πολλοί ποταμοί και λίμνες. Κοντά στον Αρκτικό Κύκλο εκτείνεται η αχανής (απέραντη) τούνδρα, η οποία μετατρέπεται σε βάλτο το καλοκαίρι, ενώ μέσα σε αυτό το έδαφος είναι πάντα παγωμένο.  </a:t>
            </a:r>
          </a:p>
          <a:p>
            <a:r>
              <a:rPr lang="el-GR" dirty="0">
                <a:solidFill>
                  <a:schemeClr val="accent5">
                    <a:lumMod val="50000"/>
                  </a:schemeClr>
                </a:solidFill>
              </a:rPr>
              <a:t>	</a:t>
            </a:r>
            <a:endParaRPr lang="el-GR" dirty="0" smtClean="0">
              <a:solidFill>
                <a:schemeClr val="accent5">
                  <a:lumMod val="50000"/>
                </a:schemeClr>
              </a:solidFill>
            </a:endParaRPr>
          </a:p>
          <a:p>
            <a:r>
              <a:rPr lang="el-GR" dirty="0">
                <a:solidFill>
                  <a:schemeClr val="accent5">
                    <a:lumMod val="50000"/>
                  </a:schemeClr>
                </a:solidFill>
              </a:rPr>
              <a:t>	</a:t>
            </a:r>
            <a:r>
              <a:rPr lang="el-GR" dirty="0" smtClean="0">
                <a:solidFill>
                  <a:schemeClr val="accent5">
                    <a:lumMod val="50000"/>
                  </a:schemeClr>
                </a:solidFill>
              </a:rPr>
              <a:t>Ο Καναδάς είναι πλούσιος σε μεταλλεύματα και ορυκτά καύσιμα. Άλλοι σημαντικοί οικονομικοί τομείς είναι η αλιεία, η γεωργία, η υλοτομία, η παροχή υπηρεσιών,</a:t>
            </a:r>
          </a:p>
          <a:p>
            <a:r>
              <a:rPr lang="el-GR" dirty="0">
                <a:solidFill>
                  <a:schemeClr val="accent5">
                    <a:lumMod val="50000"/>
                  </a:schemeClr>
                </a:solidFill>
              </a:rPr>
              <a:t>ο</a:t>
            </a:r>
            <a:r>
              <a:rPr lang="el-GR" dirty="0" smtClean="0">
                <a:solidFill>
                  <a:schemeClr val="accent5">
                    <a:lumMod val="50000"/>
                  </a:schemeClr>
                </a:solidFill>
              </a:rPr>
              <a:t>ι  βιομηχανίες κατασκευής μηχανημάτων, αυτοκινήτων και χαρτιού.</a:t>
            </a:r>
          </a:p>
        </p:txBody>
      </p:sp>
      <p:pic>
        <p:nvPicPr>
          <p:cNvPr id="27650" name="Picture 2" descr="http://www.huntersclub.gr/img/art_env43.jpg"/>
          <p:cNvPicPr>
            <a:picLocks noChangeAspect="1" noChangeArrowheads="1"/>
          </p:cNvPicPr>
          <p:nvPr/>
        </p:nvPicPr>
        <p:blipFill>
          <a:blip r:embed="rId3" cstate="print"/>
          <a:srcRect/>
          <a:stretch>
            <a:fillRect/>
          </a:stretch>
        </p:blipFill>
        <p:spPr bwMode="auto">
          <a:xfrm>
            <a:off x="5292080" y="1556792"/>
            <a:ext cx="3475272" cy="2912239"/>
          </a:xfrm>
          <a:prstGeom prst="rect">
            <a:avLst/>
          </a:prstGeom>
          <a:noFill/>
        </p:spPr>
      </p:pic>
      <p:sp>
        <p:nvSpPr>
          <p:cNvPr id="6" name="5 - Ορθογώνιο"/>
          <p:cNvSpPr/>
          <p:nvPr/>
        </p:nvSpPr>
        <p:spPr>
          <a:xfrm>
            <a:off x="4427984" y="6021288"/>
            <a:ext cx="4572000" cy="646331"/>
          </a:xfrm>
          <a:prstGeom prst="rect">
            <a:avLst/>
          </a:prstGeom>
        </p:spPr>
        <p:txBody>
          <a:bodyPr>
            <a:spAutoFit/>
          </a:bodyPr>
          <a:lstStyle/>
          <a:p>
            <a:r>
              <a:rPr lang="en-US" dirty="0" smtClean="0">
                <a:hlinkClick r:id="rId4"/>
              </a:rPr>
              <a:t>https://www.youtube.com/watch?v=P4mOhYhEWjs</a:t>
            </a:r>
            <a:endParaRPr lang="el-GR" dirty="0"/>
          </a:p>
        </p:txBody>
      </p:sp>
    </p:spTree>
  </p:cSld>
  <p:clrMapOvr>
    <a:masterClrMapping/>
  </p:clrMapOvr>
  <p:transition spd="slow">
    <p:wedge/>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763688" y="836712"/>
            <a:ext cx="6164765" cy="461665"/>
          </a:xfrm>
          <a:prstGeom prst="rect">
            <a:avLst/>
          </a:prstGeom>
          <a:noFill/>
        </p:spPr>
        <p:txBody>
          <a:bodyPr wrap="none" rtlCol="0">
            <a:spAutoFit/>
          </a:bodyPr>
          <a:lstStyle/>
          <a:p>
            <a:pPr algn="ctr"/>
            <a:r>
              <a:rPr lang="el-GR" sz="2400" u="sng" dirty="0" smtClean="0">
                <a:solidFill>
                  <a:schemeClr val="tx2">
                    <a:lumMod val="75000"/>
                  </a:schemeClr>
                </a:solidFill>
              </a:rPr>
              <a:t>ΤΑ ΔΥΟ ΠΙΟ ΔΙΑΣΗΜΑ ΖΩΑ ΤΟΥ  ΚΑΝΑΔΑ</a:t>
            </a:r>
            <a:endParaRPr lang="el-GR" sz="2400" u="sng" dirty="0">
              <a:solidFill>
                <a:schemeClr val="tx2">
                  <a:lumMod val="75000"/>
                </a:schemeClr>
              </a:solidFill>
            </a:endParaRPr>
          </a:p>
        </p:txBody>
      </p:sp>
      <p:sp>
        <p:nvSpPr>
          <p:cNvPr id="3" name="2 - TextBox"/>
          <p:cNvSpPr txBox="1"/>
          <p:nvPr/>
        </p:nvSpPr>
        <p:spPr>
          <a:xfrm>
            <a:off x="251520" y="1484784"/>
            <a:ext cx="8712968" cy="1754326"/>
          </a:xfrm>
          <a:prstGeom prst="rect">
            <a:avLst/>
          </a:prstGeom>
          <a:noFill/>
        </p:spPr>
        <p:txBody>
          <a:bodyPr wrap="square" rtlCol="0">
            <a:spAutoFit/>
          </a:bodyPr>
          <a:lstStyle/>
          <a:p>
            <a:r>
              <a:rPr lang="el-GR" u="sng" dirty="0" smtClean="0">
                <a:solidFill>
                  <a:srgbClr val="663300"/>
                </a:solidFill>
              </a:rPr>
              <a:t>Ο ΚΑΣΤΟΡΑΣ</a:t>
            </a:r>
            <a:r>
              <a:rPr lang="el-GR" dirty="0" smtClean="0">
                <a:solidFill>
                  <a:srgbClr val="663300"/>
                </a:solidFill>
              </a:rPr>
              <a:t>: Ο αμερικανικός κάστορας είναι το μεγαλύτερο τρωκτικό</a:t>
            </a:r>
          </a:p>
          <a:p>
            <a:r>
              <a:rPr lang="el-GR" dirty="0" smtClean="0">
                <a:solidFill>
                  <a:srgbClr val="663300"/>
                </a:solidFill>
              </a:rPr>
              <a:t>της Βόρειας Αμερικής. Φτάνει σε μήκος 1,35 </a:t>
            </a:r>
            <a:r>
              <a:rPr lang="en-US" dirty="0" smtClean="0">
                <a:solidFill>
                  <a:srgbClr val="663300"/>
                </a:solidFill>
              </a:rPr>
              <a:t>m</a:t>
            </a:r>
            <a:r>
              <a:rPr lang="el-GR" dirty="0" smtClean="0">
                <a:solidFill>
                  <a:srgbClr val="663300"/>
                </a:solidFill>
              </a:rPr>
              <a:t> από τη μύτη έως την  άκρη της ουράς.</a:t>
            </a:r>
          </a:p>
          <a:p>
            <a:r>
              <a:rPr lang="el-GR" dirty="0" smtClean="0">
                <a:solidFill>
                  <a:srgbClr val="663300"/>
                </a:solidFill>
              </a:rPr>
              <a:t>Οι κάστορες χτίζουν φράγματα σε ρυάκια και δημιουργούν μια λίμνη, στο κέντρο της οποίας φτιάχνουν την φωλιά τους και ζουν ασφαλείς από αρπακτικά όπως οι λύκοι και οι αρκούδες.</a:t>
            </a:r>
            <a:r>
              <a:rPr lang="en-US" dirty="0" smtClean="0">
                <a:solidFill>
                  <a:srgbClr val="663300"/>
                </a:solidFill>
              </a:rPr>
              <a:t> </a:t>
            </a:r>
            <a:r>
              <a:rPr lang="el-GR" dirty="0" smtClean="0">
                <a:solidFill>
                  <a:srgbClr val="663300"/>
                </a:solidFill>
              </a:rPr>
              <a:t>Τα φράγματα τους αποτελούνται από κορμούς δέντρων, κλαδιά και λάσπη.</a:t>
            </a:r>
          </a:p>
          <a:p>
            <a:endParaRPr lang="el-GR" dirty="0">
              <a:solidFill>
                <a:srgbClr val="663300"/>
              </a:solidFill>
            </a:endParaRPr>
          </a:p>
        </p:txBody>
      </p:sp>
      <p:sp>
        <p:nvSpPr>
          <p:cNvPr id="4" name="3 - TextBox"/>
          <p:cNvSpPr txBox="1"/>
          <p:nvPr/>
        </p:nvSpPr>
        <p:spPr>
          <a:xfrm>
            <a:off x="323528" y="3212976"/>
            <a:ext cx="8172400" cy="923330"/>
          </a:xfrm>
          <a:prstGeom prst="rect">
            <a:avLst/>
          </a:prstGeom>
          <a:noFill/>
        </p:spPr>
        <p:txBody>
          <a:bodyPr wrap="square" rtlCol="0">
            <a:spAutoFit/>
          </a:bodyPr>
          <a:lstStyle/>
          <a:p>
            <a:r>
              <a:rPr lang="el-GR" u="sng" dirty="0" smtClean="0">
                <a:solidFill>
                  <a:srgbClr val="996600"/>
                </a:solidFill>
              </a:rPr>
              <a:t>Η ΑΛΚΗ</a:t>
            </a:r>
            <a:r>
              <a:rPr lang="el-GR" dirty="0" smtClean="0">
                <a:solidFill>
                  <a:srgbClr val="996600"/>
                </a:solidFill>
              </a:rPr>
              <a:t>: Η άλκη είναι  το μεγαλύτερο ελάφι στον κόσμο. Φτάνει σε </a:t>
            </a:r>
            <a:r>
              <a:rPr lang="el-GR" dirty="0">
                <a:solidFill>
                  <a:srgbClr val="996600"/>
                </a:solidFill>
              </a:rPr>
              <a:t>ύ</a:t>
            </a:r>
            <a:r>
              <a:rPr lang="el-GR" dirty="0" smtClean="0">
                <a:solidFill>
                  <a:srgbClr val="996600"/>
                </a:solidFill>
              </a:rPr>
              <a:t>ψος τα 2 </a:t>
            </a:r>
            <a:r>
              <a:rPr lang="en-US" dirty="0" smtClean="0">
                <a:solidFill>
                  <a:srgbClr val="996600"/>
                </a:solidFill>
              </a:rPr>
              <a:t>m</a:t>
            </a:r>
            <a:r>
              <a:rPr lang="el-GR" dirty="0" smtClean="0">
                <a:solidFill>
                  <a:srgbClr val="996600"/>
                </a:solidFill>
              </a:rPr>
              <a:t> στον ώμο. Περιπλανιέται στο μεγαλύτερο μέρος του Καναδά τρώγοντας  τρυφερά κλαδάκια από δέντρα και θάμνους.</a:t>
            </a:r>
            <a:endParaRPr lang="el-GR" dirty="0">
              <a:solidFill>
                <a:srgbClr val="996600"/>
              </a:solidFill>
            </a:endParaRPr>
          </a:p>
        </p:txBody>
      </p:sp>
      <p:pic>
        <p:nvPicPr>
          <p:cNvPr id="28674" name="Picture 2" descr="http://www.iefimerida.gr/sites/default/files/kastoras-660.png"/>
          <p:cNvPicPr>
            <a:picLocks noChangeAspect="1" noChangeArrowheads="1"/>
          </p:cNvPicPr>
          <p:nvPr/>
        </p:nvPicPr>
        <p:blipFill>
          <a:blip r:embed="rId3" cstate="print"/>
          <a:srcRect/>
          <a:stretch>
            <a:fillRect/>
          </a:stretch>
        </p:blipFill>
        <p:spPr bwMode="auto">
          <a:xfrm>
            <a:off x="251520" y="4293096"/>
            <a:ext cx="3888432" cy="2408025"/>
          </a:xfrm>
          <a:prstGeom prst="rect">
            <a:avLst/>
          </a:prstGeom>
          <a:noFill/>
        </p:spPr>
      </p:pic>
      <p:pic>
        <p:nvPicPr>
          <p:cNvPr id="28676" name="Picture 4" descr="http://www.zougla.gr/assets/images/1090687.jpg"/>
          <p:cNvPicPr>
            <a:picLocks noChangeAspect="1" noChangeArrowheads="1"/>
          </p:cNvPicPr>
          <p:nvPr/>
        </p:nvPicPr>
        <p:blipFill>
          <a:blip r:embed="rId4" cstate="print"/>
          <a:srcRect/>
          <a:stretch>
            <a:fillRect/>
          </a:stretch>
        </p:blipFill>
        <p:spPr bwMode="auto">
          <a:xfrm>
            <a:off x="4788024" y="4149080"/>
            <a:ext cx="3810000" cy="2497460"/>
          </a:xfrm>
          <a:prstGeom prst="rect">
            <a:avLst/>
          </a:prstGeom>
          <a:noFill/>
        </p:spPr>
      </p:pic>
    </p:spTree>
  </p:cSld>
  <p:clrMapOvr>
    <a:masterClrMapping/>
  </p:clrMapOvr>
  <p:transition spd="slow">
    <p:wipe dir="u"/>
    <p:sndAc>
      <p:stSnd>
        <p:snd r:embed="rId2" name="suction.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071802" y="785794"/>
            <a:ext cx="2846036" cy="584775"/>
          </a:xfrm>
          <a:prstGeom prst="rect">
            <a:avLst/>
          </a:prstGeom>
          <a:noFill/>
        </p:spPr>
        <p:txBody>
          <a:bodyPr wrap="none" rtlCol="0">
            <a:spAutoFit/>
          </a:bodyPr>
          <a:lstStyle/>
          <a:p>
            <a:r>
              <a:rPr lang="el-GR" sz="3200" u="sng" dirty="0" smtClean="0">
                <a:solidFill>
                  <a:srgbClr val="00B0F0"/>
                </a:solidFill>
              </a:rPr>
              <a:t>Ο ΠΥΡΓΟΣ </a:t>
            </a:r>
            <a:r>
              <a:rPr lang="en-US" sz="3200" u="sng" dirty="0" smtClean="0">
                <a:solidFill>
                  <a:srgbClr val="00B0F0"/>
                </a:solidFill>
              </a:rPr>
              <a:t>CN</a:t>
            </a:r>
            <a:endParaRPr lang="el-GR" sz="3200" u="sng" dirty="0">
              <a:solidFill>
                <a:srgbClr val="00B0F0"/>
              </a:solidFill>
            </a:endParaRPr>
          </a:p>
        </p:txBody>
      </p:sp>
      <p:sp>
        <p:nvSpPr>
          <p:cNvPr id="3" name="2 - TextBox"/>
          <p:cNvSpPr txBox="1"/>
          <p:nvPr/>
        </p:nvSpPr>
        <p:spPr>
          <a:xfrm>
            <a:off x="0" y="1500174"/>
            <a:ext cx="9144000" cy="1323439"/>
          </a:xfrm>
          <a:prstGeom prst="rect">
            <a:avLst/>
          </a:prstGeom>
          <a:noFill/>
        </p:spPr>
        <p:txBody>
          <a:bodyPr wrap="square" rtlCol="0">
            <a:spAutoFit/>
          </a:bodyPr>
          <a:lstStyle/>
          <a:p>
            <a:r>
              <a:rPr lang="el-GR" dirty="0" smtClean="0"/>
              <a:t>	</a:t>
            </a:r>
            <a:r>
              <a:rPr lang="el-GR" sz="2000" dirty="0" smtClean="0">
                <a:solidFill>
                  <a:srgbClr val="002060"/>
                </a:solidFill>
              </a:rPr>
              <a:t>Από την κορυφή του Εθνικού Πύργου του Καναδά, στο Τορόντο, βλέπεις 160</a:t>
            </a:r>
            <a:r>
              <a:rPr lang="en-US" sz="2000" dirty="0" smtClean="0">
                <a:solidFill>
                  <a:srgbClr val="002060"/>
                </a:solidFill>
              </a:rPr>
              <a:t> </a:t>
            </a:r>
            <a:r>
              <a:rPr lang="en-US" sz="2000" dirty="0" smtClean="0">
                <a:solidFill>
                  <a:srgbClr val="002060"/>
                </a:solidFill>
              </a:rPr>
              <a:t>km</a:t>
            </a:r>
            <a:r>
              <a:rPr lang="en-US" sz="2000" dirty="0" smtClean="0">
                <a:solidFill>
                  <a:srgbClr val="002060"/>
                </a:solidFill>
              </a:rPr>
              <a:t> </a:t>
            </a:r>
            <a:r>
              <a:rPr lang="el-GR" sz="2000" dirty="0" smtClean="0">
                <a:solidFill>
                  <a:srgbClr val="002060"/>
                </a:solidFill>
              </a:rPr>
              <a:t>μακριά</a:t>
            </a:r>
            <a:r>
              <a:rPr lang="el-GR" sz="2000" dirty="0" smtClean="0">
                <a:solidFill>
                  <a:srgbClr val="002060"/>
                </a:solidFill>
              </a:rPr>
              <a:t>! Με ύψος 553,33 </a:t>
            </a:r>
            <a:r>
              <a:rPr lang="en-US" sz="2000" dirty="0" smtClean="0">
                <a:solidFill>
                  <a:srgbClr val="002060"/>
                </a:solidFill>
              </a:rPr>
              <a:t>m</a:t>
            </a:r>
            <a:r>
              <a:rPr lang="el-GR" sz="2000" dirty="0" smtClean="0">
                <a:solidFill>
                  <a:srgbClr val="002060"/>
                </a:solidFill>
              </a:rPr>
              <a:t>, ο τηλεπικοινωνιακός αυτός πύργος είναι η δεύτερη </a:t>
            </a:r>
            <a:r>
              <a:rPr lang="el-GR" sz="2000" dirty="0" smtClean="0">
                <a:solidFill>
                  <a:srgbClr val="002060"/>
                </a:solidFill>
              </a:rPr>
              <a:t>ψηλότερη   </a:t>
            </a:r>
            <a:r>
              <a:rPr lang="el-GR" sz="2000" dirty="0" smtClean="0">
                <a:solidFill>
                  <a:srgbClr val="002060"/>
                </a:solidFill>
              </a:rPr>
              <a:t>αυτοϋποστηριζόμενη κατασκευή στον κόσμο  μετά το </a:t>
            </a:r>
            <a:r>
              <a:rPr lang="el-GR" sz="2000" dirty="0" err="1" smtClean="0">
                <a:solidFill>
                  <a:srgbClr val="002060"/>
                </a:solidFill>
              </a:rPr>
              <a:t>Μπουρτζ</a:t>
            </a:r>
            <a:r>
              <a:rPr lang="el-GR" sz="2000" dirty="0" smtClean="0">
                <a:solidFill>
                  <a:srgbClr val="002060"/>
                </a:solidFill>
              </a:rPr>
              <a:t> </a:t>
            </a:r>
            <a:r>
              <a:rPr lang="el-GR" sz="2000" dirty="0" smtClean="0">
                <a:solidFill>
                  <a:srgbClr val="002060"/>
                </a:solidFill>
              </a:rPr>
              <a:t>Ντουμπάι</a:t>
            </a:r>
            <a:r>
              <a:rPr lang="en-US" sz="2000" dirty="0" smtClean="0">
                <a:solidFill>
                  <a:srgbClr val="002060"/>
                </a:solidFill>
              </a:rPr>
              <a:t> </a:t>
            </a:r>
            <a:r>
              <a:rPr lang="el-GR" sz="2000" dirty="0" smtClean="0">
                <a:solidFill>
                  <a:srgbClr val="002060"/>
                </a:solidFill>
              </a:rPr>
              <a:t>(Πύργος  </a:t>
            </a:r>
            <a:r>
              <a:rPr lang="el-GR" sz="2000" dirty="0" smtClean="0">
                <a:solidFill>
                  <a:srgbClr val="002060"/>
                </a:solidFill>
              </a:rPr>
              <a:t>του Ντουμπάι) στα Ηνωμένα Αραβικά Εμιράτα.</a:t>
            </a:r>
            <a:endParaRPr lang="el-GR" sz="2000" dirty="0">
              <a:solidFill>
                <a:srgbClr val="002060"/>
              </a:solidFill>
            </a:endParaRPr>
          </a:p>
        </p:txBody>
      </p:sp>
      <p:pic>
        <p:nvPicPr>
          <p:cNvPr id="29698" name="Picture 2" descr="http://3.bp.blogspot.com/-z_P6tMGDbNQ/TcF0R6NJFRI/AAAAAAAAARw/JxCLNOUmQZE/s1600/CN-Tower-in-Toronto-Canada_CN-Tower-view-by-night_4380.jpg"/>
          <p:cNvPicPr>
            <a:picLocks noChangeAspect="1" noChangeArrowheads="1"/>
          </p:cNvPicPr>
          <p:nvPr/>
        </p:nvPicPr>
        <p:blipFill>
          <a:blip r:embed="rId3" cstate="print"/>
          <a:srcRect/>
          <a:stretch>
            <a:fillRect/>
          </a:stretch>
        </p:blipFill>
        <p:spPr bwMode="auto">
          <a:xfrm>
            <a:off x="179512" y="3356992"/>
            <a:ext cx="4229470" cy="3024335"/>
          </a:xfrm>
          <a:prstGeom prst="rect">
            <a:avLst/>
          </a:prstGeom>
          <a:noFill/>
        </p:spPr>
      </p:pic>
      <p:pic>
        <p:nvPicPr>
          <p:cNvPr id="29700" name="Picture 4" descr="http://www.aeroporika.com/wpimages/wpbaa40fc9_05_1a.jpg"/>
          <p:cNvPicPr>
            <a:picLocks noChangeAspect="1" noChangeArrowheads="1"/>
          </p:cNvPicPr>
          <p:nvPr/>
        </p:nvPicPr>
        <p:blipFill>
          <a:blip r:embed="rId4" cstate="print"/>
          <a:srcRect/>
          <a:stretch>
            <a:fillRect/>
          </a:stretch>
        </p:blipFill>
        <p:spPr bwMode="auto">
          <a:xfrm>
            <a:off x="4716016" y="3429000"/>
            <a:ext cx="4227190" cy="2925715"/>
          </a:xfrm>
          <a:prstGeom prst="rect">
            <a:avLst/>
          </a:prstGeom>
          <a:noFill/>
        </p:spPr>
      </p:pic>
    </p:spTree>
  </p:cSld>
  <p:clrMapOvr>
    <a:masterClrMapping/>
  </p:clrMapOvr>
  <p:transition spd="slow">
    <p:newsflash/>
    <p:sndAc>
      <p:stSnd>
        <p:snd r:embed="rId2" name="push.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print">
            <a:duotone>
              <a:schemeClr val="bg1">
                <a:shade val="90000"/>
                <a:satMod val="150000"/>
              </a:schemeClr>
              <a:schemeClr val="bg1">
                <a:tint val="88000"/>
                <a:satMod val="150000"/>
              </a:schemeClr>
            </a:duotone>
            <a:lum bright="61000"/>
          </a:blip>
          <a:tile tx="0" ty="0" sx="65000" sy="65000" flip="none" algn="tl"/>
        </a:blipFill>
        <a:effectLst/>
      </p:bgPr>
    </p:bg>
    <p:spTree>
      <p:nvGrpSpPr>
        <p:cNvPr id="1" name=""/>
        <p:cNvGrpSpPr/>
        <p:nvPr/>
      </p:nvGrpSpPr>
      <p:grpSpPr>
        <a:xfrm>
          <a:off x="0" y="0"/>
          <a:ext cx="0" cy="0"/>
          <a:chOff x="0" y="0"/>
          <a:chExt cx="0" cy="0"/>
        </a:xfrm>
      </p:grpSpPr>
      <p:sp>
        <p:nvSpPr>
          <p:cNvPr id="3" name="2 - TextBox"/>
          <p:cNvSpPr txBox="1"/>
          <p:nvPr/>
        </p:nvSpPr>
        <p:spPr>
          <a:xfrm>
            <a:off x="2051720" y="620688"/>
            <a:ext cx="4915833" cy="1077218"/>
          </a:xfrm>
          <a:prstGeom prst="rect">
            <a:avLst/>
          </a:prstGeom>
          <a:noFill/>
        </p:spPr>
        <p:txBody>
          <a:bodyPr wrap="none" rtlCol="0">
            <a:spAutoFit/>
          </a:bodyPr>
          <a:lstStyle/>
          <a:p>
            <a:pPr algn="ctr"/>
            <a:r>
              <a:rPr lang="el-GR" sz="3200" u="sng" dirty="0" smtClean="0">
                <a:solidFill>
                  <a:srgbClr val="002060"/>
                </a:solidFill>
              </a:rPr>
              <a:t>ΗΝΩΜΕΝΕΣ ΠΟΛΙΤΕΙΕΣ </a:t>
            </a:r>
          </a:p>
          <a:p>
            <a:pPr algn="ctr"/>
            <a:r>
              <a:rPr lang="el-GR" sz="3200" u="sng" dirty="0" smtClean="0">
                <a:solidFill>
                  <a:srgbClr val="002060"/>
                </a:solidFill>
              </a:rPr>
              <a:t>ΑΜΕΡΙΚΗΣ</a:t>
            </a:r>
            <a:endParaRPr lang="el-GR" sz="3200" u="sng" dirty="0">
              <a:solidFill>
                <a:srgbClr val="002060"/>
              </a:solidFill>
            </a:endParaRPr>
          </a:p>
        </p:txBody>
      </p:sp>
      <p:sp>
        <p:nvSpPr>
          <p:cNvPr id="4" name="3 - TextBox"/>
          <p:cNvSpPr txBox="1"/>
          <p:nvPr/>
        </p:nvSpPr>
        <p:spPr>
          <a:xfrm>
            <a:off x="755576" y="1988840"/>
            <a:ext cx="7785809" cy="4247317"/>
          </a:xfrm>
          <a:prstGeom prst="rect">
            <a:avLst/>
          </a:prstGeom>
          <a:noFill/>
        </p:spPr>
        <p:txBody>
          <a:bodyPr wrap="square" rtlCol="0">
            <a:spAutoFit/>
          </a:bodyPr>
          <a:lstStyle/>
          <a:p>
            <a:r>
              <a:rPr lang="el-GR" dirty="0" smtClean="0"/>
              <a:t>	</a:t>
            </a:r>
            <a:r>
              <a:rPr lang="el-GR" dirty="0" smtClean="0">
                <a:solidFill>
                  <a:schemeClr val="accent2">
                    <a:lumMod val="75000"/>
                  </a:schemeClr>
                </a:solidFill>
              </a:rPr>
              <a:t>Οι ΗΠΑ είναι μεγάλες όσο και η Ευρώπη σχεδόν. Τις αποτελούν 50 πολιτείες από τις οποίες μία, η Αλάσκα, βρίσκεται στο βορειοδυτικό άκρο του Καναδά και άλλη μία, η Χαβάη, στον Ειρηνικό ωκεανό. </a:t>
            </a:r>
            <a:r>
              <a:rPr lang="el-GR" dirty="0">
                <a:solidFill>
                  <a:schemeClr val="accent2">
                    <a:lumMod val="75000"/>
                  </a:schemeClr>
                </a:solidFill>
              </a:rPr>
              <a:t>Ε</a:t>
            </a:r>
            <a:r>
              <a:rPr lang="el-GR" dirty="0" smtClean="0">
                <a:solidFill>
                  <a:schemeClr val="accent2">
                    <a:lumMod val="75000"/>
                  </a:schemeClr>
                </a:solidFill>
              </a:rPr>
              <a:t>ίναι </a:t>
            </a:r>
            <a:r>
              <a:rPr lang="el-GR" dirty="0">
                <a:solidFill>
                  <a:schemeClr val="accent2">
                    <a:lumMod val="75000"/>
                  </a:schemeClr>
                </a:solidFill>
              </a:rPr>
              <a:t>η τρίτη μεγαλύτερη σε έκταση χώρα της γης. </a:t>
            </a:r>
            <a:endParaRPr lang="el-GR" dirty="0" smtClean="0">
              <a:solidFill>
                <a:schemeClr val="accent2">
                  <a:lumMod val="75000"/>
                </a:schemeClr>
              </a:solidFill>
            </a:endParaRPr>
          </a:p>
          <a:p>
            <a:r>
              <a:rPr lang="el-GR" dirty="0">
                <a:solidFill>
                  <a:schemeClr val="accent2">
                    <a:lumMod val="75000"/>
                  </a:schemeClr>
                </a:solidFill>
              </a:rPr>
              <a:t>	</a:t>
            </a:r>
            <a:r>
              <a:rPr lang="el-GR" dirty="0" smtClean="0">
                <a:solidFill>
                  <a:schemeClr val="accent2">
                    <a:lumMod val="75000"/>
                  </a:schemeClr>
                </a:solidFill>
              </a:rPr>
              <a:t>Είναι μία</a:t>
            </a:r>
            <a:r>
              <a:rPr lang="el-GR" dirty="0">
                <a:solidFill>
                  <a:schemeClr val="accent2">
                    <a:lumMod val="75000"/>
                  </a:schemeClr>
                </a:solidFill>
              </a:rPr>
              <a:t> </a:t>
            </a:r>
            <a:r>
              <a:rPr lang="el-GR" dirty="0" smtClean="0">
                <a:solidFill>
                  <a:schemeClr val="accent2">
                    <a:lumMod val="75000"/>
                  </a:schemeClr>
                </a:solidFill>
                <a:hlinkClick r:id="rId4" tooltip="Ομοσπονδία (πολιτική)"/>
              </a:rPr>
              <a:t>ομοσπονδιακή</a:t>
            </a:r>
            <a:r>
              <a:rPr lang="el-GR" dirty="0">
                <a:solidFill>
                  <a:schemeClr val="accent2">
                    <a:lumMod val="75000"/>
                  </a:schemeClr>
                </a:solidFill>
              </a:rPr>
              <a:t> συνταγματική δημοκρατία που περιλαμβάνει </a:t>
            </a:r>
            <a:r>
              <a:rPr lang="el-GR" dirty="0">
                <a:solidFill>
                  <a:schemeClr val="accent2">
                    <a:lumMod val="75000"/>
                  </a:schemeClr>
                </a:solidFill>
                <a:hlinkClick r:id="rId5" tooltip="Πολιτεία ΗΠΑ"/>
              </a:rPr>
              <a:t>πενήντα πολιτείες</a:t>
            </a:r>
            <a:r>
              <a:rPr lang="el-GR" dirty="0">
                <a:solidFill>
                  <a:schemeClr val="accent2">
                    <a:lumMod val="75000"/>
                  </a:schemeClr>
                </a:solidFill>
              </a:rPr>
              <a:t> και μια ομοσπονδιακή περιφέρεια. Η χώρα βρίσκεται ως επί το πλείστον στην κεντρική </a:t>
            </a:r>
            <a:r>
              <a:rPr lang="el-GR" dirty="0">
                <a:solidFill>
                  <a:schemeClr val="accent2">
                    <a:lumMod val="75000"/>
                  </a:schemeClr>
                </a:solidFill>
                <a:hlinkClick r:id="rId6" tooltip="Βόρεια Αμερική"/>
              </a:rPr>
              <a:t>Βόρεια Αμερική</a:t>
            </a:r>
            <a:r>
              <a:rPr lang="el-GR" dirty="0">
                <a:solidFill>
                  <a:schemeClr val="accent2">
                    <a:lumMod val="75000"/>
                  </a:schemeClr>
                </a:solidFill>
              </a:rPr>
              <a:t>, όπου οι σαράντα οκτώ συνεχόμενες πολιτείες και η </a:t>
            </a:r>
            <a:r>
              <a:rPr lang="el-GR" dirty="0">
                <a:solidFill>
                  <a:schemeClr val="accent2">
                    <a:lumMod val="75000"/>
                  </a:schemeClr>
                </a:solidFill>
                <a:hlinkClick r:id="rId7" tooltip="Ουάσινγκτον (Περιφέρεια της Κολούμπια)"/>
              </a:rPr>
              <a:t>Ουάσινγκτον Π.Κ.</a:t>
            </a:r>
            <a:r>
              <a:rPr lang="el-GR" dirty="0">
                <a:solidFill>
                  <a:schemeClr val="accent2">
                    <a:lumMod val="75000"/>
                  </a:schemeClr>
                </a:solidFill>
              </a:rPr>
              <a:t>, η περιφέρεια της πρωτεύουσας, βρίσκονται μεταξύ του </a:t>
            </a:r>
            <a:r>
              <a:rPr lang="el-GR" dirty="0">
                <a:solidFill>
                  <a:schemeClr val="accent2">
                    <a:lumMod val="75000"/>
                  </a:schemeClr>
                </a:solidFill>
                <a:hlinkClick r:id="rId8" tooltip="Ειρηνικός Ωκεανός"/>
              </a:rPr>
              <a:t>Ειρηνικού</a:t>
            </a:r>
            <a:r>
              <a:rPr lang="el-GR" dirty="0">
                <a:solidFill>
                  <a:schemeClr val="accent2">
                    <a:lumMod val="75000"/>
                  </a:schemeClr>
                </a:solidFill>
              </a:rPr>
              <a:t> και του </a:t>
            </a:r>
            <a:r>
              <a:rPr lang="el-GR" dirty="0">
                <a:solidFill>
                  <a:schemeClr val="accent2">
                    <a:lumMod val="75000"/>
                  </a:schemeClr>
                </a:solidFill>
                <a:hlinkClick r:id="rId9" tooltip="Ατλαντικός Ωκεανός"/>
              </a:rPr>
              <a:t>Ατλαντικού Ωκεανού</a:t>
            </a:r>
            <a:r>
              <a:rPr lang="el-GR" dirty="0">
                <a:solidFill>
                  <a:schemeClr val="accent2">
                    <a:lumMod val="75000"/>
                  </a:schemeClr>
                </a:solidFill>
              </a:rPr>
              <a:t>, που συνορεύουν με τον </a:t>
            </a:r>
            <a:r>
              <a:rPr lang="el-GR" dirty="0">
                <a:solidFill>
                  <a:schemeClr val="accent2">
                    <a:lumMod val="75000"/>
                  </a:schemeClr>
                </a:solidFill>
                <a:hlinkClick r:id="rId10" tooltip="Καναδάς"/>
              </a:rPr>
              <a:t>Καναδά</a:t>
            </a:r>
            <a:r>
              <a:rPr lang="el-GR" dirty="0">
                <a:solidFill>
                  <a:schemeClr val="accent2">
                    <a:lumMod val="75000"/>
                  </a:schemeClr>
                </a:solidFill>
              </a:rPr>
              <a:t> στα βόρεια και το </a:t>
            </a:r>
            <a:r>
              <a:rPr lang="el-GR" dirty="0" smtClean="0">
                <a:solidFill>
                  <a:schemeClr val="accent2">
                    <a:lumMod val="75000"/>
                  </a:schemeClr>
                </a:solidFill>
                <a:hlinkClick r:id="rId11" tooltip="Μεξικό"/>
              </a:rPr>
              <a:t>Μεξικό</a:t>
            </a:r>
            <a:r>
              <a:rPr lang="el-GR" dirty="0" smtClean="0">
                <a:solidFill>
                  <a:schemeClr val="accent2">
                    <a:lumMod val="75000"/>
                  </a:schemeClr>
                </a:solidFill>
              </a:rPr>
              <a:t> στα </a:t>
            </a:r>
            <a:r>
              <a:rPr lang="el-GR" dirty="0">
                <a:solidFill>
                  <a:schemeClr val="accent2">
                    <a:lumMod val="75000"/>
                  </a:schemeClr>
                </a:solidFill>
              </a:rPr>
              <a:t>νότια. Η πολιτεία της </a:t>
            </a:r>
            <a:r>
              <a:rPr lang="el-GR" dirty="0">
                <a:solidFill>
                  <a:schemeClr val="accent2">
                    <a:lumMod val="75000"/>
                  </a:schemeClr>
                </a:solidFill>
                <a:hlinkClick r:id="rId12" tooltip="Αλάσκα"/>
              </a:rPr>
              <a:t>Αλάσκας</a:t>
            </a:r>
            <a:r>
              <a:rPr lang="el-GR" dirty="0">
                <a:solidFill>
                  <a:schemeClr val="accent2">
                    <a:lumMod val="75000"/>
                  </a:schemeClr>
                </a:solidFill>
              </a:rPr>
              <a:t> βρίσκεται στο βορειοδυτικά της ηπείρου, με τον Καναδά στα ανατολικά και την </a:t>
            </a:r>
            <a:r>
              <a:rPr lang="el-GR" dirty="0">
                <a:solidFill>
                  <a:schemeClr val="accent2">
                    <a:lumMod val="75000"/>
                  </a:schemeClr>
                </a:solidFill>
                <a:hlinkClick r:id="rId13" tooltip="Ρωσία"/>
              </a:rPr>
              <a:t>Ρωσία</a:t>
            </a:r>
            <a:r>
              <a:rPr lang="el-GR" dirty="0">
                <a:solidFill>
                  <a:schemeClr val="accent2">
                    <a:lumMod val="75000"/>
                  </a:schemeClr>
                </a:solidFill>
              </a:rPr>
              <a:t> στα δυτικά κατά πλάτος του </a:t>
            </a:r>
            <a:r>
              <a:rPr lang="el-GR" dirty="0" err="1">
                <a:solidFill>
                  <a:schemeClr val="accent2">
                    <a:lumMod val="75000"/>
                  </a:schemeClr>
                </a:solidFill>
                <a:hlinkClick r:id="rId14" tooltip="Βερίγγειος Πορθμός"/>
              </a:rPr>
              <a:t>Βερίγγειου</a:t>
            </a:r>
            <a:r>
              <a:rPr lang="el-GR" dirty="0">
                <a:solidFill>
                  <a:schemeClr val="accent2">
                    <a:lumMod val="75000"/>
                  </a:schemeClr>
                </a:solidFill>
                <a:hlinkClick r:id="rId14" tooltip="Βερίγγειος Πορθμός"/>
              </a:rPr>
              <a:t> Πορθμού</a:t>
            </a:r>
            <a:r>
              <a:rPr lang="el-GR" dirty="0">
                <a:solidFill>
                  <a:schemeClr val="accent2">
                    <a:lumMod val="75000"/>
                  </a:schemeClr>
                </a:solidFill>
              </a:rPr>
              <a:t>. Η πολιτεία της </a:t>
            </a:r>
            <a:r>
              <a:rPr lang="el-GR" dirty="0">
                <a:solidFill>
                  <a:schemeClr val="accent2">
                    <a:lumMod val="75000"/>
                  </a:schemeClr>
                </a:solidFill>
                <a:hlinkClick r:id="rId15" tooltip="Χαβάη"/>
              </a:rPr>
              <a:t>Χαβάης</a:t>
            </a:r>
            <a:r>
              <a:rPr lang="el-GR" dirty="0">
                <a:solidFill>
                  <a:schemeClr val="accent2">
                    <a:lumMod val="75000"/>
                  </a:schemeClr>
                </a:solidFill>
              </a:rPr>
              <a:t> είναι ένα </a:t>
            </a:r>
            <a:r>
              <a:rPr lang="el-GR" dirty="0">
                <a:solidFill>
                  <a:schemeClr val="accent2">
                    <a:lumMod val="75000"/>
                  </a:schemeClr>
                </a:solidFill>
                <a:hlinkClick r:id="rId16" tooltip="Αρχιπέλαγος"/>
              </a:rPr>
              <a:t>αρχιπέλαγος</a:t>
            </a:r>
            <a:r>
              <a:rPr lang="el-GR" dirty="0">
                <a:solidFill>
                  <a:schemeClr val="accent2">
                    <a:lumMod val="75000"/>
                  </a:schemeClr>
                </a:solidFill>
              </a:rPr>
              <a:t> στον μέσο Ειρηνικό. Η χώρα επίσης κατέχει αρκετά εδάφη στον Ειρηνικό και την </a:t>
            </a:r>
            <a:r>
              <a:rPr lang="el-GR" dirty="0">
                <a:solidFill>
                  <a:schemeClr val="accent2">
                    <a:lumMod val="75000"/>
                  </a:schemeClr>
                </a:solidFill>
                <a:hlinkClick r:id="rId17" tooltip="Καραϊβική"/>
              </a:rPr>
              <a:t>Καραϊβική</a:t>
            </a:r>
            <a:r>
              <a:rPr lang="el-GR" dirty="0" smtClean="0">
                <a:solidFill>
                  <a:schemeClr val="accent2">
                    <a:lumMod val="75000"/>
                  </a:schemeClr>
                </a:solidFill>
              </a:rPr>
              <a:t>. Τέλος το 2012 είχε </a:t>
            </a:r>
            <a:r>
              <a:rPr lang="el-GR" dirty="0">
                <a:solidFill>
                  <a:schemeClr val="accent2">
                    <a:lumMod val="75000"/>
                  </a:schemeClr>
                </a:solidFill>
              </a:rPr>
              <a:t>313,9 εκατομμύρια κατοίκους.</a:t>
            </a:r>
          </a:p>
        </p:txBody>
      </p:sp>
    </p:spTree>
  </p:cSld>
  <p:clrMapOvr>
    <a:masterClrMapping/>
  </p:clrMapOvr>
  <p:transition spd="slow">
    <p:pull dir="u"/>
    <p:sndAc>
      <p:stSnd>
        <p:snd r:embed="rId2"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071670" y="928670"/>
            <a:ext cx="4516493" cy="461665"/>
          </a:xfrm>
          <a:prstGeom prst="rect">
            <a:avLst/>
          </a:prstGeom>
          <a:noFill/>
        </p:spPr>
        <p:txBody>
          <a:bodyPr wrap="none" rtlCol="0">
            <a:spAutoFit/>
          </a:bodyPr>
          <a:lstStyle/>
          <a:p>
            <a:r>
              <a:rPr lang="el-GR" sz="2400" u="sng" dirty="0" smtClean="0">
                <a:solidFill>
                  <a:srgbClr val="FF0066"/>
                </a:solidFill>
              </a:rPr>
              <a:t>ΤΟ ΑΓΑΛΜΑ ΤΗΣ ΕΛΕΥΘΕΡΙΑΣ</a:t>
            </a:r>
            <a:endParaRPr lang="el-GR" sz="2400" u="sng" dirty="0">
              <a:solidFill>
                <a:srgbClr val="FF0066"/>
              </a:solidFill>
            </a:endParaRPr>
          </a:p>
        </p:txBody>
      </p:sp>
      <p:sp>
        <p:nvSpPr>
          <p:cNvPr id="3" name="2 - Ορθογώνιο"/>
          <p:cNvSpPr/>
          <p:nvPr/>
        </p:nvSpPr>
        <p:spPr>
          <a:xfrm>
            <a:off x="1000100" y="1857364"/>
            <a:ext cx="6858000" cy="3785652"/>
          </a:xfrm>
          <a:prstGeom prst="rect">
            <a:avLst/>
          </a:prstGeom>
        </p:spPr>
        <p:txBody>
          <a:bodyPr wrap="square">
            <a:spAutoFit/>
          </a:bodyPr>
          <a:lstStyle/>
          <a:p>
            <a:r>
              <a:rPr lang="el-GR" dirty="0" smtClean="0"/>
              <a:t>	</a:t>
            </a:r>
            <a:r>
              <a:rPr lang="el-GR" sz="2000" dirty="0" smtClean="0">
                <a:solidFill>
                  <a:srgbClr val="FF0000"/>
                </a:solidFill>
              </a:rPr>
              <a:t>Το </a:t>
            </a:r>
            <a:r>
              <a:rPr lang="el-GR" sz="2000" b="1" dirty="0" smtClean="0">
                <a:solidFill>
                  <a:srgbClr val="FF0000"/>
                </a:solidFill>
              </a:rPr>
              <a:t>άγαλμα της Ελευθερίας</a:t>
            </a:r>
            <a:r>
              <a:rPr lang="el-GR" sz="2000" dirty="0" smtClean="0">
                <a:solidFill>
                  <a:srgbClr val="FF0000"/>
                </a:solidFill>
              </a:rPr>
              <a:t> είναι ψηλό άγαλμα, το οποίο εικονίζει την Ελευθερία ως γυναικεία μορφή, να κρατά στο υψωμένο δεξί της χέρι πυρσό και στο αριστερό μια πλάκα στην οποία αναγράφεται η ημερομηνία «4 Ιουλίου 1776», ημέρα ανεξαρτησίας της Αμερικής. Το άγαλμα αυτό δεσπόζει στην  νησίδα </a:t>
            </a:r>
            <a:r>
              <a:rPr lang="el-GR" sz="2000" dirty="0" err="1" smtClean="0">
                <a:solidFill>
                  <a:srgbClr val="FF0000"/>
                </a:solidFill>
              </a:rPr>
              <a:t>Λίμπερτυ</a:t>
            </a:r>
            <a:r>
              <a:rPr lang="el-GR" sz="2000" dirty="0" smtClean="0">
                <a:solidFill>
                  <a:srgbClr val="FF0000"/>
                </a:solidFill>
              </a:rPr>
              <a:t> Άιλαντ (</a:t>
            </a:r>
            <a:r>
              <a:rPr lang="el-GR" sz="2000" dirty="0" err="1" smtClean="0">
                <a:solidFill>
                  <a:srgbClr val="FF0000"/>
                </a:solidFill>
              </a:rPr>
              <a:t>Liberty</a:t>
            </a:r>
            <a:r>
              <a:rPr lang="el-GR" sz="2000" dirty="0" smtClean="0">
                <a:solidFill>
                  <a:srgbClr val="FF0000"/>
                </a:solidFill>
              </a:rPr>
              <a:t> </a:t>
            </a:r>
            <a:r>
              <a:rPr lang="el-GR" sz="2000" dirty="0" err="1" smtClean="0">
                <a:solidFill>
                  <a:srgbClr val="FF0000"/>
                </a:solidFill>
              </a:rPr>
              <a:t>Island</a:t>
            </a:r>
            <a:r>
              <a:rPr lang="el-GR" sz="2000" dirty="0" smtClean="0">
                <a:solidFill>
                  <a:srgbClr val="FF0000"/>
                </a:solidFill>
              </a:rPr>
              <a:t>) στην είσοδο του λιμανιού της </a:t>
            </a:r>
            <a:r>
              <a:rPr lang="el-GR" sz="2000" dirty="0" smtClean="0">
                <a:solidFill>
                  <a:srgbClr val="FF0000"/>
                </a:solidFill>
                <a:hlinkClick r:id="rId3" tooltip="Νέα Υόρκη"/>
              </a:rPr>
              <a:t>Νέας Υόρκης</a:t>
            </a:r>
            <a:r>
              <a:rPr lang="el-GR" sz="2000" dirty="0" smtClean="0">
                <a:solidFill>
                  <a:srgbClr val="FF0000"/>
                </a:solidFill>
              </a:rPr>
              <a:t>. Το άγαλμα ζυγίζει 225 τόνους και το ύψος του, χωρίς τη βάση, είναι 46,5 μέτρα, ενώ με τη βάση είναι 93. Στο εσωτερικό του, 168 σκαλιά επιτρέπουν την άνοδο στο κεφάλι, όπου υπάρχουν 25 παράθυρα, και άλλα 58 στο χέρι, που κρατάει τον πυρσό, ο οποίος το 1986 καλύφθηκε με λεπτά φύλλα χρυσού 24 καρατίων.</a:t>
            </a:r>
            <a:endParaRPr lang="el-GR" sz="2000" dirty="0">
              <a:solidFill>
                <a:srgbClr val="FF0000"/>
              </a:solidFill>
            </a:endParaRPr>
          </a:p>
        </p:txBody>
      </p:sp>
      <p:sp>
        <p:nvSpPr>
          <p:cNvPr id="4" name="3 - TextBox"/>
          <p:cNvSpPr txBox="1"/>
          <p:nvPr/>
        </p:nvSpPr>
        <p:spPr>
          <a:xfrm>
            <a:off x="857224" y="3429000"/>
            <a:ext cx="6858048" cy="400110"/>
          </a:xfrm>
          <a:prstGeom prst="rect">
            <a:avLst/>
          </a:prstGeom>
          <a:noFill/>
        </p:spPr>
        <p:txBody>
          <a:bodyPr wrap="square" rtlCol="0">
            <a:spAutoFit/>
          </a:bodyPr>
          <a:lstStyle/>
          <a:p>
            <a:r>
              <a:rPr lang="el-GR" sz="2000" dirty="0" smtClean="0"/>
              <a:t>	</a:t>
            </a:r>
            <a:endParaRPr lang="el-GR" sz="2000" dirty="0">
              <a:solidFill>
                <a:srgbClr val="FF0000"/>
              </a:solidFill>
            </a:endParaRPr>
          </a:p>
        </p:txBody>
      </p:sp>
      <p:sp>
        <p:nvSpPr>
          <p:cNvPr id="1026" name="AutoShape 2" descr="data:image/jpeg;base64,/9j/4AAQSkZJRgABAQAAAQABAAD/2wCEAAkGBxQTEhQUEhQUFRQUFxQUFRQUFBQUFBQVFBYWFxQUFBQYHCggGBolGxUVITEhJSkrLi4uFx8zODMsNygtLisBCgoKDg0OGhAQGywkHCQsLCwsLCwsLCwsLCwsLCwsLCwsLCwsLCwsLCwsLCwsLCwsLCwsLCwsLCwsLCwsLCwsLP/AABEIAMIBAwMBIgACEQEDEQH/xAAbAAABBQEBAAAAAAAAAAAAAAAAAQIDBAUGB//EAEQQAAEDAgMFBAgCBwcEAwAAAAEAAhEDIQQSMQUTQVFhInGBkQYUMlKhsdHwQsEHFSMzYpLxFqKjstLh4kNUgpNTcnP/xAAZAQADAQEBAAAAAAAAAAAAAAAAAQIDBAX/xAAnEQACAgEDBQACAgMAAAAAAAAAAQIREgMTIQQUMUFRImGh8FKB8f/aAAwDAQACEQMRAD8A6gYQK03D2sIUzWjmpJXc5tnIoJFVtA8lJuypS8qGo880rbHSRISAFGHtVZ4J5lK3Dn7kqsV9Fky0MQFID0UdKiRoPEqVuboodei1fsVtM8k/dlQmqeJAUVStyMpU2FpF0MA1Ts4CyjiD9hMNc9fJPaYtxGq7EBRl8rP3jjpPkkDzxJ+SrbFuF1yYSoN8Br8fqgVgUYiyJgVKCqwqpcxQ4jUixmT2uVXP1UtJylxGmaDNFWqKxoFSrPURXJcvAEpu9Cgc5Rl61UTJyLO8SAKtmKkY0lPGgyssBg5od0Q2mlFMKCiEvPJAHerEhBqhO/0FEQaUopFP3wSZ0uR8C7pCSUI5ArjEHknglRtqdE8VOitohMXKnBgUTqvckOZKmFosiAl36qX4keajfUjqjCwzov8ArBUb8QFROLhV6uIlWtIh6qL76o5qCpiRwVIJwWq00jN6jZMcSTogPceajzI3ieJORO0u5lSgFVN4n03yk4lKSMT01q1WspikwuaXsmHZQXZgGsfcS0yLfRb+HqHI3OAH5W5wNA6O0B0mVkel+Ee/DPFMEuEPEGPZMuPW0q5sSqa1GnUF8zGuJPAx2pPQysklbY8ndF9tRPDhzUb8MW6qDKqpMdtFrOFNhn3VJlJa2Dw4bfionSRcLbLVV0BZlaorWIes6sFGnE01JEVR5Stp9Qm5VI1oW7MET0mgcVK0hVcw5pTVCzcbLUqLNSqoHVlWfVUT6vRXHTJlqFx1cc1E7EBUt4UjiVa00ZvVZbOM6JvrxVNKr24k7ki364UqpyhLBBuM0BU5ptSryJURTYUqKKcmP33immuUmVACqkTbG5ijKVKynKl3CTkkNRbKhYlyK7ubJMqWY8Cs2kpQxPcxS0Wc0nIaiVQ2TACuM2USJVhpA01VmlXkQVjLVl6No6cfZmnZ50ACRuDIuQtWEW4qd2RW1Ez3UpBB0II81yHo9iKlBlegBD6VSo9rj7IpFwk5fxgEm2vatGo7irWaF51Wwtd9Wq/O5jgw0zc9mmTlM85uepCTf0w1pYNUW9l7aret+rEh4yloOXK5m7zS25IixBMTLQF19OjzC8/pYZ1DGjEul4Al2WJLnSx4AgAe1PgQu3pbTa9ofTOZrhIOnw/JXC2uBQmvZotYAnmqsk4w9yjfXJ5q9lvyXvJeDVc9o1IVariG8LqgXlJKtaVEPWssb9IapVdEK8URmyxvCE01CooSimikGTFdU6phdPNSiknCki0gpsgCMqtNpdFKyik5pDUGyiKSa4LU9WQMKFO6itpmVlQtj1YckI3kPZZmoAUgYnhirIiiMBBYphCa6ryCm2OkLSBUzaariqeampSplZcWh8wkc4ILUxylIbY4VeicHyogOikptQ6BNkgb3qzT0TaQUkrKTNooeHKpi6h4KZz1TxTjwRCPIpy4KtQlVsThDBA7T65ZDRLYawZRmcLgS5xnWDa9xZLCpMG7tvLrGmzNPCXktpx/9WtP86rqHUUcrOP9KiG0w2fZd2QBAcA4AugWH7kx/CTCd6HVw2nWa6d2wGoDqWl34QDqCfietpfSbDZhVcdGCkA0XgBxE9+v8y5TflwZhqZ7eIqsbVg6NMNY3zcT5KVJqPByRt6iPSzScIzCDxHI8RKfToEraxNIIwdL+i13+LPRWhyZjdnOS+oFb2VNesu4ka7ETn3YYjVN3S1q7p4KjUato6jfkxlppeCAU0oCUgpACqsigSZ0oCcKQPFFofImdKKqHUVFlRwxW0S78o3p5qMFOARSGmx++KVM3ZQlSHbAtKYQrrqFgRx5qu+kQlGaYSg0RgJcqIT6VOdU2yUhGsHNSZwFKcFyTauCIUZxfs0wkvRGaiQEJ5oWStpAJ2hUxWEJd+BwTXDkoS1JJMbbRZ9a6JjsX0UAalbTTxiTlJiuxBKmwzcyZuYVqixKUklwVFNvklFILNxbcm8/jI/vbtjR87c1qhqxtrML8RSafZptdWI5vaQGeUu8xyXLN2itVfiYe2DmpYrSRTpugGwMZ/mVJ+j3ZOHqM9YNMGtTeWB5LvcYWnLMSMxgwsna212N9Ypt/aOqBlPszlb2MsudxIINhOl4Wx+iuqTRrA2h7PPJB+QVK8Tm0Et1f7OveLp9N0IemgpHoFgvUbkjUjnwkMa9qo1m3Vt1XkoXU5WkHRnPkjZTSbtBpuUjaZWl/siv0QuYAowb2VwYU8U5uEARuIMGVMiQ0VfGGTxSAU7g9syt0U00yOC1nNSZE90W0Zwa5ItPIEiW6PaEa0JtRshR5ilkrM08lOoxNaY0Vx1OUrKIWm5wZbbsdRrSrWZQNEJ5qBYvl8G64XJFUEqNzE5zkg8VaZm0StpNi4Veth40VnN0TDJQpNA4plcUbKSnSUuUpwam5iUEEJwSAIUWaUPaszb1YMYXAS5zXMEQIsXyTwADXaSrznRqsjb+HqVqeWmADDwJtdzcoJPcXKXXsx1pVFpeTgcE7eU2uIEmtRp2EQ2KpHfrMro/0aGKFYkRNaNfdYz6qoz0cOHp5nvlrHUqjouc7Zb2Ry7fwUn6Ptq0W7+m97W5qu8puccocHDLlvoRlHmtYtOJw9OsZ88Hb71GYqXKjKptHp0xASlLEoSOckMaWJQ0JpcEZgnyLgllLKh3g5o3oSpjtE8oVf1kJPWwjFhkizKRVTjAk9cRgxZxLaaqhxab650TwkLciXZQqPrnRKntsNyJOAlSEpM6gocguTc6TOEBZIHICi3iTep0FonSqvvkb8IxYskWcyXMqZxCaa5TwYs0XS5NL1T3pSb0p4C3EXMya94AJcQALkk2A6lVd4eaixNPeMcwkgOBEjUTxCHBhmip6RV2HIA90mfYcY8cp+KwajsrgMtV85iSC7K3KAYc4u1PCJvyVLGsfSNQ1aoy0pOYCrmyk+6PDyUDcSJazel28pmq3sVbsIJvLhBsbdF5s8nJtndFRpGrtPDh1NwY15cYygE5rObOpXEYyiWPc0yCCZ43sb6rep1zVDHMeQ1+eS5j5GQgaZ+q5mu9xe9xdBzHgROgFr8StunyVmWvGMvR7fgseHUqbg7PLGkvgDMSBJIEAX4QnOxS87/R7s+oahrkt3YDqevac4hp0FsoB1PFd4Qu6MVRySk7JTiCmGomQhWkiG2KXlJnKIQnwLkSSkToRCBDUQnQiEWFDYRCWEQiwobCITkIsKGwlSpUWFD8yJQhYmoJEqE7ChEJUIsKEQlQnYqEQhCLCgQhCLCgShIlCLCjj9uYd1UV2jKM0tBcYE7wcRppyULdnODqcFn7Ojkdckk7sjsxqJVh9Vozl2UidLTBMgDwIT81NpmGnu1nQ8Oq8iUnZ6iSoqswuQMBc0yaptcQXtIm33HFcdVonM7SzjbiIcCu2qjO5ppwLOu0hs3bawH2FxmIokVKgd7Qe68zoea6On5sx1uDu/0dWwz2+7UI/wAOmunXJfo4/dVhez28Sfw6x4HyXWrui+DikuREIQqsmgQlQiwoRCVIiwoRCVCLChEJUQiwoRCVCLChEJYSIsKHoRKJWVmtAhEolFhQISSllFhQISPeGiXEADibKOhimP8AYc13cQfvVFhRKhCR7wBJMBOwoVELMxu36FME5wSBIAkzraQOi4vbfpi+oSKYLWkABuveSfJQ9RIag2ej5VR2zVLKZIiNHSYtB08lwtDb2OezstqFtxmZTc46ybgRPD5Qt3ZeMxFdjt+x7SCMrSzKSNSdL8vBZamsnFpGunpvJDBjXSQGjiIL+LLuPs8kPxBiS1s2kZ7AlskexoNVcbScNWOOkTzjjAKpjE13ggUXU/2mQGX3ZMF57IGg+S46OmxcNWc4yG0xER2z/wBTQRlvEeS5Lbbv2z7A3HGZ7IkyQJ5rumUnzeYA/i+xquT9JsDVFR78ji3s9qDE5QI06LXQf5Eaq/EZ6HY19PFMaxpIqndvEgCNS7XVsE+Y4r08heO4HFupVGVGghzHTca8DqOIJHiurf6bO7BLOL5iIgAkAeBC7cq8nK42dskVPZ206dVjCHCXCeXRXFVkUCEIRYUCEiVOwoFXrY6m2oymXDePnK3UkAEk9Bbin4rENptL3kADn8liV8ZRa51YEucDTESAO2BET05JZJDUbR0CFxFb04cWOyMAdJg6gDx4qtR9N6rWZS0PdADXmxsIkganj4rPfiVtSPQEkrkcD6aBwG8aGui/I31HhC36G16TjGYAwDcgC5iPNUtRPwS4NF+UKrU2lRaSDUYCLEToeSE819DFluUkqmNqUSCd42B96aobtOidKrP5gPmpLouSiVRq7Wot1qt8Dm/yypRj6UkbxkjXtD6p0wJ6lZrRLnBo5uIA+KzP7TYcPLC4gg5ZI7PC+bSLqr6QGjiKRaKzeyQYEGT5E+XNcrg9nBzDLC4kuEk5XQSA0gkch81nOTiVGNljbW3HVXntSwOOWJDY0DgDfT80zZW2HUn5gQARBkAwOAnXlp+ScNg8w6Bf2hHicl7ymHYTZu53dnbp/IubcdnRgqLg9KKtS+WzXiMtha8G88Ne5Z+1fSKrVZkPZGpAOpvx1HFRV9mMZUa01g2SLGowOgnUNyiRr5Fah9GBxe7zHGIjs96JanHkSgiE+hj/APuBppu3n802n6FEGd+2f/zf8Lra2/tupSDMrGy7N+I6AAcWn3p8AsxnpfUH/RpnWJe7iZ5cNPBJZtWgagmbexsAaFMU94XXcbBzRLiItHAK4WGfbP8Ae+i5mn6Zun9wyZ993+lO/tmZ/cN/nd88qW3P4VnE6TdSPaP976IPeefH6Lnx6aHQ4cf+w/6U3+2Y/wC3H/s/4o25fAzibz9RDiBaRDieM3i3DyKq7Uwe9Y5m8LZLCOy4xlJnzBA8Fm4b0wpudBpZbG+8ZYjgZjqtiltUPAIp2I95v1U/lFj4kjlNsbGNBjXb4uk5YyObwJ4krJc4+8PJdlt3DHFMa3Lkyua4Q5pmOB5fHwWP/Zsi5cYtGmn8Xu+E6rqhrrH8nyc89J3wjm6QqNM5gI0h3LRbey9t1aZE1DZx4yIPQa9yyTiGEmz9bWb/AKrps0yIJeJ0ORhj/EWtR8kW/B6vgMe17Wy5uZ2kfiETMcOKsvrtaQC4AumATcwJPwC8wwld7CHMc45RDSWNMCfw/tLf7p20MTUrOaXGoS0ESQzj/wCal6g9s9OFQHQjWNeItHenSvJ6dWo0yalRpbcdkEd9n2Oi1toelFVzQwOgQA45TJsNT801qfoWAvpXjKjqzmOcQ0HssPAQOkcT1WBvy4ObYA5QQYAtEEDSbaoxGLLnFxJJ4kg375CjqtE6QR3wVhJ/TZLjgWny8VCHAEcdZTxU6JGgEDvAt5LNIbGvMD6p1CqePDrrPJVcWTMRpofzPz8UrXwOvCen9VphaJT5LZPMfJIoGSRMoUYlmk7vHH3vDjwSB5GjhoOfjxWlX2bXAk1DF/YJEyREEj4J4wVaWFzncTAIhxOnDQA6d2q7d7S+nNt6pmurk/ibrzOnK6ipVTNnt7pla1XAVSDZ5MQRvANbQOXh1UDsJVDnWdqCMxMaAQRPDtXHPoVO/p+v7/IYansXaJcJYZBgEgwI6rR2IYotIMiXXMe8eGiyRTcDIZ7UFwGQ5XE3JPHX4KShWdfNDeltNPOxXPrSUuV/f5NdPJeTbeb2N+UzokNWdRwk2j4cVi+u1A+IhgntQTNhHdx8kj9oVQCcvvRYj2c0A24wPNYYv4a5Fqrgw/FZ4s2k0DlmcX8ONj8V2FQiRe3guKp4yoC2WxLsxOU2yHs3PAhSU/SerBzMbYm2V2gBM69PilJTl6HGSRb9M33oif8A5I82rmtTI/MLa2ljHVi0nKMgIgX1Mk69yyqlLK7tWBEg85OWI71tpzSjRlPl2Ql104PPNSYjCFrQ4OBlzWxHMi8z4+CWrTaBZzXXAsIMnUXPAz5LTNVZFMbn6hMznmPJMpPDhJhoAzQYnu/OVYpYUbt1QvAiOyfbdNgQB7QHGE8h0UMKynmcHFoLnGZ5TrHJd1s0t3bCx3ZygDQtsItHCy43FUmEsJDW5wRLRrJbEw49PMytTZ2I3LAwBrgOJOt+iw15KkVpySfJ1lN0kC1lPVOlhpHD6fmubZ6QOn2KZy9/FTj0ldYbtvg4ifguXM13I/TjngCR5qKq0OtE6rQNFrnOg8SYjSeHgo37OB/EREGw5mBx8F6Pc6f9TOOmV9m1xTEDgTbxW5h8SHW0nh+azKOzwDOYmeYVkU46eCylr6b9/wAM0UqH1yZ6ffEhUKj7m/mtNtfTS3GB5aKpiaIkvkNAEnszpxt0Sj1Omn5CTsoYypDQTzVatjjmdxM38Fq4jZ4cCHOt3R1nVQVdiMBBc53ahwmROaCCO+R5p7+k/wDhOUl4IMLWbLZNn9nuMwg4ppEnXUDwkffVWmbLZ2crvZMi83BnxS1tkAzJiRGkWtHwAUrV0r9lZsyqmInjmHRSVnw1si5zO18B8ArB2GeDhw58LJKmyKhIiCMrRqeAubjiZWi1tL0ycmQNn3iOkoVpuBqe4w9cx+qVPch/kh5v4aTsPix+ObzGYwDIgi2th5Ic/Fze/wDKefDxK2d4OYKUPHNvmu59Lps5V1WoZH6xxY1BMWjK2LdAUz9c4kEy06G2V0XMnS/5XK2QAf6g/n3pcgn+n0Uvo9MpdXMyKXpDVbrSbw1a7gZ8OVlTxXpA9zicgbeYExpFwdV0b6Y5Dvn5qLcg8B8Euzj9K7uXw5l21XHVjbA6nXryVhu3YP7ls8bkcI4/ktz1ZvED4JHYJnL5JPpF9BdW/hiu20XiBSHLmeKe3bQsHU45kRN1rHAs5BNOz6Z/CPgk+jX0pdW/hkO2pTLicrgIjgT4xHS0qQbVpaRU4Xm0DoDzWg7Z1P3Qozs2kfwtU9p+x93+ipU2pS96rpf2vnPfwSN2vSHv+JJ/Pmrn6sp8BHcoquz2nh+al9NRa6lMr7W2800w1uaLC4EwL6rEO0eJDo0BsR1W1U2WzQ8Ez9VU40SSUVQOdmSNotjTuGVnwThtMe7PcAPktIbOYOHzUtDDhhzNkO4EEg+YKap+gyaMduMebhpFpkmLTE9bph2gQbxb+J31XTsGYZXOe4GAQXOPcPaUz8Ex2ocbzJk38StVpJmb1aOP/WB1Ab4Od9U4bSdyGgFzMQZEToV1Z2awmTJ6m/zThs2nM3nnxt1V7KI3zlBtd/Of/L/ZKNsO+3f8V1Y2fTmYk+BKPUmcBCXbRfwXcM5QbXPX+YfHspDtUkQf83PwXV+qME2HnEpRg6fuDzMo7WH6F3L+HK1NsvcSXEuJ1JeST8FHW2o5wvJgADtOPsgAa8oHkutODp+4PvvTXYNnuDyCpdNFCfUv4cgNpOFgIiwu6w5a93knO2o868o1d9V1TsG3kPIJvqg5D5I7eIu4ZyzMe+IAtyl/1QMdU4D/AD/VdT6seQ8ypBQPT4p7EQ7hnK+uVOR8n/VC6vcn+H4/RCWxEO4Zp5BOg05dFM2mMwsOPAcykQugxEqMAmANOXRRFojz+SEIBkIaOXNMcL+CEJAB1CX7+aEJgDdfJMqOMaoQkxoGOM6lK15vc+aRCTGgcUP4oQokXErPPySOQhcsjdEbk1qEIiEidp0VwCx8EiF0xMJAPv4J7hZKhWQEW8k1/wB+aEKiWKzgmVjZIhMkR4+/BNqjVCEDIjw70o/F98EIQIeAkOqEIAsNQhCRR//Z">
            <a:hlinkClick r:id="rId4"/>
          </p:cNvPr>
          <p:cNvSpPr>
            <a:spLocks noChangeAspect="1" noChangeArrowheads="1"/>
          </p:cNvSpPr>
          <p:nvPr/>
        </p:nvSpPr>
        <p:spPr bwMode="auto">
          <a:xfrm>
            <a:off x="117475" y="-1790700"/>
            <a:ext cx="4991100" cy="37433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ransition spd="slow">
    <p:dissolve/>
    <p:sndAc>
      <p:stSnd>
        <p:snd r:embed="rId2" name="explode.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diogenhs.pa-sy-a.gr/2011/03/13/00-00/USA_Liberty-statue_(x570x).jpg">
            <a:hlinkClick r:id="rId3"/>
          </p:cNvPr>
          <p:cNvPicPr>
            <a:picLocks noChangeAspect="1" noChangeArrowheads="1"/>
          </p:cNvPicPr>
          <p:nvPr/>
        </p:nvPicPr>
        <p:blipFill>
          <a:blip r:embed="rId4"/>
          <a:srcRect/>
          <a:stretch>
            <a:fillRect/>
          </a:stretch>
        </p:blipFill>
        <p:spPr bwMode="auto">
          <a:xfrm>
            <a:off x="285720" y="1000108"/>
            <a:ext cx="3467100" cy="4100515"/>
          </a:xfrm>
          <a:prstGeom prst="rect">
            <a:avLst/>
          </a:prstGeom>
          <a:noFill/>
        </p:spPr>
      </p:pic>
      <p:pic>
        <p:nvPicPr>
          <p:cNvPr id="33796" name="Picture 4" descr="http://a.media.newsbomb.gr/items/cache/12c3db9140ba9dcd233535dd319ecb3a_XL.jpg">
            <a:hlinkClick r:id="rId5"/>
          </p:cNvPr>
          <p:cNvPicPr>
            <a:picLocks noChangeAspect="1" noChangeArrowheads="1"/>
          </p:cNvPicPr>
          <p:nvPr/>
        </p:nvPicPr>
        <p:blipFill>
          <a:blip r:embed="rId6"/>
          <a:srcRect/>
          <a:stretch>
            <a:fillRect/>
          </a:stretch>
        </p:blipFill>
        <p:spPr bwMode="auto">
          <a:xfrm>
            <a:off x="4000496" y="2857496"/>
            <a:ext cx="4981575" cy="3743325"/>
          </a:xfrm>
          <a:prstGeom prst="rect">
            <a:avLst/>
          </a:prstGeom>
          <a:noFill/>
        </p:spPr>
      </p:pic>
    </p:spTree>
  </p:cSld>
  <p:clrMapOvr>
    <a:masterClrMapping/>
  </p:clrMapOvr>
  <p:transition spd="slow">
    <p:wedge/>
    <p:sndAc>
      <p:stSnd>
        <p:snd r:embed="rId2"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051720" y="764704"/>
            <a:ext cx="4985339" cy="461665"/>
          </a:xfrm>
          <a:prstGeom prst="rect">
            <a:avLst/>
          </a:prstGeom>
          <a:noFill/>
        </p:spPr>
        <p:txBody>
          <a:bodyPr wrap="none" rtlCol="0">
            <a:spAutoFit/>
          </a:bodyPr>
          <a:lstStyle/>
          <a:p>
            <a:r>
              <a:rPr lang="el-GR" sz="2400" u="sng" dirty="0" smtClean="0">
                <a:solidFill>
                  <a:srgbClr val="00B050"/>
                </a:solidFill>
              </a:rPr>
              <a:t>Η ΦΥΣΗ ΚΑΙ ΤΟ ΚΛΙΜΑ ΤΩΝ ΗΠΑ</a:t>
            </a:r>
            <a:endParaRPr lang="el-GR" sz="2400" u="sng" dirty="0">
              <a:solidFill>
                <a:srgbClr val="00B050"/>
              </a:solidFill>
            </a:endParaRPr>
          </a:p>
        </p:txBody>
      </p:sp>
      <p:sp>
        <p:nvSpPr>
          <p:cNvPr id="6" name="5 - TextBox"/>
          <p:cNvSpPr txBox="1"/>
          <p:nvPr/>
        </p:nvSpPr>
        <p:spPr>
          <a:xfrm>
            <a:off x="434821" y="1340768"/>
            <a:ext cx="8709179" cy="3139321"/>
          </a:xfrm>
          <a:prstGeom prst="rect">
            <a:avLst/>
          </a:prstGeom>
          <a:noFill/>
        </p:spPr>
        <p:txBody>
          <a:bodyPr wrap="none" rtlCol="0">
            <a:spAutoFit/>
          </a:bodyPr>
          <a:lstStyle/>
          <a:p>
            <a:r>
              <a:rPr lang="el-GR" dirty="0" smtClean="0">
                <a:solidFill>
                  <a:schemeClr val="accent3">
                    <a:lumMod val="75000"/>
                  </a:schemeClr>
                </a:solidFill>
              </a:rPr>
              <a:t>	Στην απέραντη αυτή χώρα θα βρούμε μεγάλη ποικιλία τοπίων:</a:t>
            </a:r>
          </a:p>
          <a:p>
            <a:r>
              <a:rPr lang="el-GR" dirty="0">
                <a:solidFill>
                  <a:schemeClr val="accent3">
                    <a:lumMod val="75000"/>
                  </a:schemeClr>
                </a:solidFill>
              </a:rPr>
              <a:t>ψ</a:t>
            </a:r>
            <a:r>
              <a:rPr lang="el-GR" dirty="0" smtClean="0">
                <a:solidFill>
                  <a:schemeClr val="accent3">
                    <a:lumMod val="75000"/>
                  </a:schemeClr>
                </a:solidFill>
              </a:rPr>
              <a:t>ηλά βουνά, ερήμους, λιβάδια και βάλτους. Εξίσου μεγάλη ποικιλία </a:t>
            </a:r>
          </a:p>
          <a:p>
            <a:r>
              <a:rPr lang="el-GR" dirty="0">
                <a:solidFill>
                  <a:schemeClr val="accent3">
                    <a:lumMod val="75000"/>
                  </a:schemeClr>
                </a:solidFill>
              </a:rPr>
              <a:t>π</a:t>
            </a:r>
            <a:r>
              <a:rPr lang="el-GR" dirty="0" smtClean="0">
                <a:solidFill>
                  <a:schemeClr val="accent3">
                    <a:lumMod val="75000"/>
                  </a:schemeClr>
                </a:solidFill>
              </a:rPr>
              <a:t>αρουσιάζει και το κλίμα:</a:t>
            </a:r>
          </a:p>
          <a:p>
            <a:r>
              <a:rPr lang="el-GR" dirty="0">
                <a:solidFill>
                  <a:schemeClr val="accent3">
                    <a:lumMod val="75000"/>
                  </a:schemeClr>
                </a:solidFill>
              </a:rPr>
              <a:t>σ</a:t>
            </a:r>
            <a:r>
              <a:rPr lang="el-GR" dirty="0" smtClean="0">
                <a:solidFill>
                  <a:schemeClr val="accent3">
                    <a:lumMod val="75000"/>
                  </a:schemeClr>
                </a:solidFill>
              </a:rPr>
              <a:t>την Αλάσκα υπάρχει μόνιμο χιόνι και οι θερμοκρασίες το χειμώνα πέφτουν </a:t>
            </a:r>
          </a:p>
          <a:p>
            <a:r>
              <a:rPr lang="el-GR" dirty="0">
                <a:solidFill>
                  <a:schemeClr val="accent3">
                    <a:lumMod val="75000"/>
                  </a:schemeClr>
                </a:solidFill>
              </a:rPr>
              <a:t>κ</a:t>
            </a:r>
            <a:r>
              <a:rPr lang="el-GR" dirty="0" smtClean="0">
                <a:solidFill>
                  <a:schemeClr val="accent3">
                    <a:lumMod val="75000"/>
                  </a:schemeClr>
                </a:solidFill>
              </a:rPr>
              <a:t>άτω από τους -30 βαθμούς κελσίου. Αντίθετα, στις νοτιοανατολικές ΗΠΑ </a:t>
            </a:r>
          </a:p>
          <a:p>
            <a:r>
              <a:rPr lang="el-GR" dirty="0" smtClean="0">
                <a:solidFill>
                  <a:schemeClr val="accent3">
                    <a:lumMod val="75000"/>
                  </a:schemeClr>
                </a:solidFill>
              </a:rPr>
              <a:t>η θερμοκρασία σπάνια πέφτει κάτω από τους 10 βαθμούς κελσίου. Διαθέτουν τεράστια </a:t>
            </a:r>
          </a:p>
          <a:p>
            <a:r>
              <a:rPr lang="el-GR" dirty="0">
                <a:solidFill>
                  <a:schemeClr val="accent3">
                    <a:lumMod val="75000"/>
                  </a:schemeClr>
                </a:solidFill>
              </a:rPr>
              <a:t>κ</a:t>
            </a:r>
            <a:r>
              <a:rPr lang="el-GR" dirty="0" smtClean="0">
                <a:solidFill>
                  <a:schemeClr val="accent3">
                    <a:lumMod val="75000"/>
                  </a:schemeClr>
                </a:solidFill>
              </a:rPr>
              <a:t>οιτάσματα πετρελαίου και φυσικού αερίου στο Τέξας και στην Οκλαχόμα,</a:t>
            </a:r>
          </a:p>
          <a:p>
            <a:r>
              <a:rPr lang="el-GR" dirty="0" smtClean="0">
                <a:solidFill>
                  <a:schemeClr val="accent3">
                    <a:lumMod val="75000"/>
                  </a:schemeClr>
                </a:solidFill>
              </a:rPr>
              <a:t> ορυκτά εξορύσσονται από την Μοντάνα και το </a:t>
            </a:r>
            <a:r>
              <a:rPr lang="el-GR" dirty="0" err="1" smtClean="0">
                <a:solidFill>
                  <a:schemeClr val="accent3">
                    <a:lumMod val="75000"/>
                  </a:schemeClr>
                </a:solidFill>
              </a:rPr>
              <a:t>Ουαϊόμινγκ</a:t>
            </a:r>
            <a:r>
              <a:rPr lang="el-GR" dirty="0" smtClean="0">
                <a:solidFill>
                  <a:schemeClr val="accent3">
                    <a:lumMod val="75000"/>
                  </a:schemeClr>
                </a:solidFill>
              </a:rPr>
              <a:t>, ενώ η Καλιφόρνια αποτελεί</a:t>
            </a:r>
          </a:p>
          <a:p>
            <a:r>
              <a:rPr lang="el-GR" dirty="0">
                <a:solidFill>
                  <a:schemeClr val="accent3">
                    <a:lumMod val="75000"/>
                  </a:schemeClr>
                </a:solidFill>
              </a:rPr>
              <a:t>κ</a:t>
            </a:r>
            <a:r>
              <a:rPr lang="el-GR" dirty="0" smtClean="0">
                <a:solidFill>
                  <a:schemeClr val="accent3">
                    <a:lumMod val="75000"/>
                  </a:schemeClr>
                </a:solidFill>
              </a:rPr>
              <a:t>έντρο της βιομηχανίας υπολογιστών. Η πολιτεία αυτή παράγει και ορισμένα από </a:t>
            </a:r>
          </a:p>
          <a:p>
            <a:r>
              <a:rPr lang="el-GR" dirty="0" smtClean="0">
                <a:solidFill>
                  <a:schemeClr val="accent3">
                    <a:lumMod val="75000"/>
                  </a:schemeClr>
                </a:solidFill>
              </a:rPr>
              <a:t>τα καλύτερα κρασιά στον κόσμο.</a:t>
            </a:r>
          </a:p>
          <a:p>
            <a:r>
              <a:rPr lang="el-GR" dirty="0" smtClean="0">
                <a:solidFill>
                  <a:schemeClr val="accent3">
                    <a:lumMod val="75000"/>
                  </a:schemeClr>
                </a:solidFill>
              </a:rPr>
              <a:t> </a:t>
            </a:r>
            <a:endParaRPr lang="el-GR" dirty="0">
              <a:solidFill>
                <a:schemeClr val="accent3">
                  <a:lumMod val="75000"/>
                </a:schemeClr>
              </a:solidFill>
            </a:endParaRPr>
          </a:p>
        </p:txBody>
      </p:sp>
      <p:pic>
        <p:nvPicPr>
          <p:cNvPr id="30722" name="Picture 2" descr="http://www.dinfo.gr/wp-content/uploads/2013/10/515.jpg"/>
          <p:cNvPicPr>
            <a:picLocks noChangeAspect="1" noChangeArrowheads="1"/>
          </p:cNvPicPr>
          <p:nvPr/>
        </p:nvPicPr>
        <p:blipFill>
          <a:blip r:embed="rId3" cstate="print"/>
          <a:srcRect/>
          <a:stretch>
            <a:fillRect/>
          </a:stretch>
        </p:blipFill>
        <p:spPr bwMode="auto">
          <a:xfrm>
            <a:off x="971600" y="4149080"/>
            <a:ext cx="6096000" cy="2708920"/>
          </a:xfrm>
          <a:prstGeom prst="rect">
            <a:avLst/>
          </a:prstGeom>
          <a:noFill/>
        </p:spPr>
      </p:pic>
    </p:spTree>
  </p:cSld>
  <p:clrMapOvr>
    <a:masterClrMapping/>
  </p:clrMapOvr>
  <p:transition spd="slow">
    <p:split dir="in"/>
    <p:sndAc>
      <p:stSnd>
        <p:snd r:embed="rId2" name="voltage.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327</TotalTime>
  <Words>267</Words>
  <Application>Microsoft Office PowerPoint</Application>
  <PresentationFormat>Προβολή στην οθόνη (4:3)</PresentationFormat>
  <Paragraphs>77</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Ροή</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PC_Upgrade</dc:creator>
  <cp:lastModifiedBy>2 gym</cp:lastModifiedBy>
  <cp:revision>35</cp:revision>
  <dcterms:created xsi:type="dcterms:W3CDTF">2014-04-21T14:19:09Z</dcterms:created>
  <dcterms:modified xsi:type="dcterms:W3CDTF">2014-05-06T19:19:52Z</dcterms:modified>
</cp:coreProperties>
</file>