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sldIdLst>
    <p:sldId id="256" r:id="rId2"/>
    <p:sldId id="257" r:id="rId3"/>
    <p:sldId id="258" r:id="rId4"/>
    <p:sldId id="260" r:id="rId5"/>
    <p:sldId id="261" r:id="rId6"/>
    <p:sldId id="263" r:id="rId7"/>
    <p:sldId id="264" r:id="rId8"/>
    <p:sldId id="265" r:id="rId9"/>
    <p:sldId id="266" r:id="rId10"/>
    <p:sldId id="267" r:id="rId11"/>
    <p:sldId id="269"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4995" autoAdjust="0"/>
    <p:restoredTop sz="94660"/>
  </p:normalViewPr>
  <p:slideViewPr>
    <p:cSldViewPr snapToGrid="0">
      <p:cViewPr varScale="1">
        <p:scale>
          <a:sx n="116" d="100"/>
          <a:sy n="116" d="100"/>
        </p:scale>
        <p:origin x="-390" y="-114"/>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l-GR"/>
              <a:t>Κάντε κλικ για να επεξεργαστείτε τον τίτλο υποδείγματος</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p:txBody>
          <a:bodyPr/>
          <a:lstStyle/>
          <a:p>
            <a:fld id="{A2DD6DB5-9ED7-47B2-B29C-480F1C43B410}" type="datetimeFigureOut">
              <a:rPr lang="el-GR" smtClean="0"/>
              <a:pPr/>
              <a:t>20/12/2025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22F5D15E-C8F1-4957-841E-76B8D9AC6D9F}" type="slidenum">
              <a:rPr lang="el-GR" smtClean="0"/>
              <a:pPr/>
              <a:t>‹#›</a:t>
            </a:fld>
            <a:endParaRPr lang="el-GR"/>
          </a:p>
        </p:txBody>
      </p:sp>
    </p:spTree>
    <p:extLst>
      <p:ext uri="{BB962C8B-B14F-4D97-AF65-F5344CB8AC3E}">
        <p14:creationId xmlns:p14="http://schemas.microsoft.com/office/powerpoint/2010/main" xmlns="" val="28098439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Πανοραμική 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A2DD6DB5-9ED7-47B2-B29C-480F1C43B410}" type="datetimeFigureOut">
              <a:rPr lang="el-GR" smtClean="0"/>
              <a:pPr/>
              <a:t>20/12/2025</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22F5D15E-C8F1-4957-841E-76B8D9AC6D9F}" type="slidenum">
              <a:rPr lang="el-GR" smtClean="0"/>
              <a:pPr/>
              <a:t>‹#›</a:t>
            </a:fld>
            <a:endParaRPr lang="el-GR"/>
          </a:p>
        </p:txBody>
      </p:sp>
    </p:spTree>
    <p:extLst>
      <p:ext uri="{BB962C8B-B14F-4D97-AF65-F5344CB8AC3E}">
        <p14:creationId xmlns:p14="http://schemas.microsoft.com/office/powerpoint/2010/main" xmlns="" val="42177686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Τίτλος και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l-GR"/>
              <a:t>Κάντε κλικ για να επεξεργαστείτε τον τίτλο υποδείγματος</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A2DD6DB5-9ED7-47B2-B29C-480F1C43B410}" type="datetimeFigureOut">
              <a:rPr lang="el-GR" smtClean="0"/>
              <a:pPr/>
              <a:t>20/12/2025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22F5D15E-C8F1-4957-841E-76B8D9AC6D9F}" type="slidenum">
              <a:rPr lang="el-GR" smtClean="0"/>
              <a:pPr/>
              <a:t>‹#›</a:t>
            </a:fld>
            <a:endParaRPr lang="el-GR"/>
          </a:p>
        </p:txBody>
      </p:sp>
    </p:spTree>
    <p:extLst>
      <p:ext uri="{BB962C8B-B14F-4D97-AF65-F5344CB8AC3E}">
        <p14:creationId xmlns:p14="http://schemas.microsoft.com/office/powerpoint/2010/main" xmlns="" val="9815588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Εισαγωγικά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l-GR"/>
              <a:t>Κάντε κλικ για να επεξεργαστείτε τον τίτλο υποδείγματος</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l-GR"/>
              <a:t>Στυλ κειμένου υποδείγματος</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A2DD6DB5-9ED7-47B2-B29C-480F1C43B410}" type="datetimeFigureOut">
              <a:rPr lang="el-GR" smtClean="0"/>
              <a:pPr/>
              <a:t>20/12/2025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22F5D15E-C8F1-4957-841E-76B8D9AC6D9F}" type="slidenum">
              <a:rPr lang="el-GR" smtClean="0"/>
              <a:pPr/>
              <a:t>‹#›</a:t>
            </a:fld>
            <a:endParaRPr lang="el-GR"/>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xmlns="" val="9805630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Κάρτα ονόματος">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A2DD6DB5-9ED7-47B2-B29C-480F1C43B410}" type="datetimeFigureOut">
              <a:rPr lang="el-GR" smtClean="0"/>
              <a:pPr/>
              <a:t>20/12/2025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22F5D15E-C8F1-4957-841E-76B8D9AC6D9F}" type="slidenum">
              <a:rPr lang="el-GR" smtClean="0"/>
              <a:pPr/>
              <a:t>‹#›</a:t>
            </a:fld>
            <a:endParaRPr lang="el-GR"/>
          </a:p>
        </p:txBody>
      </p:sp>
    </p:spTree>
    <p:extLst>
      <p:ext uri="{BB962C8B-B14F-4D97-AF65-F5344CB8AC3E}">
        <p14:creationId xmlns:p14="http://schemas.microsoft.com/office/powerpoint/2010/main" xmlns="" val="9220030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στήλε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A2DD6DB5-9ED7-47B2-B29C-480F1C43B410}" type="datetimeFigureOut">
              <a:rPr lang="el-GR" smtClean="0"/>
              <a:pPr/>
              <a:t>20/12/2025</a:t>
            </a:fld>
            <a:endParaRPr lang="el-GR"/>
          </a:p>
        </p:txBody>
      </p:sp>
      <p:sp>
        <p:nvSpPr>
          <p:cNvPr id="4"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22F5D15E-C8F1-4957-841E-76B8D9AC6D9F}" type="slidenum">
              <a:rPr lang="el-GR" smtClean="0"/>
              <a:pPr/>
              <a:t>‹#›</a:t>
            </a:fld>
            <a:endParaRPr lang="el-GR"/>
          </a:p>
        </p:txBody>
      </p:sp>
    </p:spTree>
    <p:extLst>
      <p:ext uri="{BB962C8B-B14F-4D97-AF65-F5344CB8AC3E}">
        <p14:creationId xmlns:p14="http://schemas.microsoft.com/office/powerpoint/2010/main" xmlns="" val="6782350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Στήλη 3 εικόνων">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A2DD6DB5-9ED7-47B2-B29C-480F1C43B410}" type="datetimeFigureOut">
              <a:rPr lang="el-GR" smtClean="0"/>
              <a:pPr/>
              <a:t>20/12/2025</a:t>
            </a:fld>
            <a:endParaRPr lang="el-GR"/>
          </a:p>
        </p:txBody>
      </p:sp>
      <p:sp>
        <p:nvSpPr>
          <p:cNvPr id="4"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22F5D15E-C8F1-4957-841E-76B8D9AC6D9F}" type="slidenum">
              <a:rPr lang="el-GR" smtClean="0"/>
              <a:pPr/>
              <a:t>‹#›</a:t>
            </a:fld>
            <a:endParaRPr lang="el-GR"/>
          </a:p>
        </p:txBody>
      </p:sp>
    </p:spTree>
    <p:extLst>
      <p:ext uri="{BB962C8B-B14F-4D97-AF65-F5344CB8AC3E}">
        <p14:creationId xmlns:p14="http://schemas.microsoft.com/office/powerpoint/2010/main" xmlns="" val="33910771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p:txBody>
          <a:bodyPr vert="eaVert" anchor="t" anchorCtr="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A2DD6DB5-9ED7-47B2-B29C-480F1C43B410}" type="datetimeFigureOut">
              <a:rPr lang="el-GR" smtClean="0"/>
              <a:pPr/>
              <a:t>20/12/2025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22F5D15E-C8F1-4957-841E-76B8D9AC6D9F}" type="slidenum">
              <a:rPr lang="el-GR" smtClean="0"/>
              <a:pPr/>
              <a:t>‹#›</a:t>
            </a:fld>
            <a:endParaRPr lang="el-GR"/>
          </a:p>
        </p:txBody>
      </p:sp>
    </p:spTree>
    <p:extLst>
      <p:ext uri="{BB962C8B-B14F-4D97-AF65-F5344CB8AC3E}">
        <p14:creationId xmlns:p14="http://schemas.microsoft.com/office/powerpoint/2010/main" xmlns="" val="6062586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A2DD6DB5-9ED7-47B2-B29C-480F1C43B410}" type="datetimeFigureOut">
              <a:rPr lang="el-GR" smtClean="0"/>
              <a:pPr/>
              <a:t>20/12/2025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22F5D15E-C8F1-4957-841E-76B8D9AC6D9F}" type="slidenum">
              <a:rPr lang="el-GR" smtClean="0"/>
              <a:pPr/>
              <a:t>‹#›</a:t>
            </a:fld>
            <a:endParaRPr lang="el-GR"/>
          </a:p>
        </p:txBody>
      </p:sp>
    </p:spTree>
    <p:extLst>
      <p:ext uri="{BB962C8B-B14F-4D97-AF65-F5344CB8AC3E}">
        <p14:creationId xmlns:p14="http://schemas.microsoft.com/office/powerpoint/2010/main" xmlns="" val="1039561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7" name="Date Placeholder 3"/>
          <p:cNvSpPr>
            <a:spLocks noGrp="1"/>
          </p:cNvSpPr>
          <p:nvPr>
            <p:ph type="dt" sz="half" idx="10"/>
          </p:nvPr>
        </p:nvSpPr>
        <p:spPr/>
        <p:txBody>
          <a:bodyPr/>
          <a:lstStyle/>
          <a:p>
            <a:fld id="{A2DD6DB5-9ED7-47B2-B29C-480F1C43B410}" type="datetimeFigureOut">
              <a:rPr lang="el-GR" smtClean="0"/>
              <a:pPr/>
              <a:t>20/12/2025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22F5D15E-C8F1-4957-841E-76B8D9AC6D9F}" type="slidenum">
              <a:rPr lang="el-GR" smtClean="0"/>
              <a:pPr/>
              <a:t>‹#›</a:t>
            </a:fld>
            <a:endParaRPr lang="el-GR"/>
          </a:p>
        </p:txBody>
      </p:sp>
    </p:spTree>
    <p:extLst>
      <p:ext uri="{BB962C8B-B14F-4D97-AF65-F5344CB8AC3E}">
        <p14:creationId xmlns:p14="http://schemas.microsoft.com/office/powerpoint/2010/main" xmlns="" val="21903446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A2DD6DB5-9ED7-47B2-B29C-480F1C43B410}" type="datetimeFigureOut">
              <a:rPr lang="el-GR" smtClean="0"/>
              <a:pPr/>
              <a:t>20/12/2025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22F5D15E-C8F1-4957-841E-76B8D9AC6D9F}" type="slidenum">
              <a:rPr lang="el-GR" smtClean="0"/>
              <a:pPr/>
              <a:t>‹#›</a:t>
            </a:fld>
            <a:endParaRPr lang="el-GR"/>
          </a:p>
        </p:txBody>
      </p:sp>
    </p:spTree>
    <p:extLst>
      <p:ext uri="{BB962C8B-B14F-4D97-AF65-F5344CB8AC3E}">
        <p14:creationId xmlns:p14="http://schemas.microsoft.com/office/powerpoint/2010/main" xmlns="" val="39610232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Date Placeholder 4"/>
          <p:cNvSpPr>
            <a:spLocks noGrp="1"/>
          </p:cNvSpPr>
          <p:nvPr>
            <p:ph type="dt" sz="half" idx="10"/>
          </p:nvPr>
        </p:nvSpPr>
        <p:spPr/>
        <p:txBody>
          <a:bodyPr/>
          <a:lstStyle/>
          <a:p>
            <a:fld id="{A2DD6DB5-9ED7-47B2-B29C-480F1C43B410}" type="datetimeFigureOut">
              <a:rPr lang="el-GR" smtClean="0"/>
              <a:pPr/>
              <a:t>20/12/2025</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22F5D15E-C8F1-4957-841E-76B8D9AC6D9F}" type="slidenum">
              <a:rPr lang="el-GR" smtClean="0"/>
              <a:pPr/>
              <a:t>‹#›</a:t>
            </a:fld>
            <a:endParaRPr lang="el-GR"/>
          </a:p>
        </p:txBody>
      </p:sp>
    </p:spTree>
    <p:extLst>
      <p:ext uri="{BB962C8B-B14F-4D97-AF65-F5344CB8AC3E}">
        <p14:creationId xmlns:p14="http://schemas.microsoft.com/office/powerpoint/2010/main" xmlns="" val="10775027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7" name="Date Placeholder 6"/>
          <p:cNvSpPr>
            <a:spLocks noGrp="1"/>
          </p:cNvSpPr>
          <p:nvPr>
            <p:ph type="dt" sz="half" idx="10"/>
          </p:nvPr>
        </p:nvSpPr>
        <p:spPr/>
        <p:txBody>
          <a:bodyPr/>
          <a:lstStyle/>
          <a:p>
            <a:fld id="{A2DD6DB5-9ED7-47B2-B29C-480F1C43B410}" type="datetimeFigureOut">
              <a:rPr lang="el-GR" smtClean="0"/>
              <a:pPr/>
              <a:t>20/12/2025</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22F5D15E-C8F1-4957-841E-76B8D9AC6D9F}" type="slidenum">
              <a:rPr lang="el-GR" smtClean="0"/>
              <a:pPr/>
              <a:t>‹#›</a:t>
            </a:fld>
            <a:endParaRPr lang="el-GR"/>
          </a:p>
        </p:txBody>
      </p:sp>
    </p:spTree>
    <p:extLst>
      <p:ext uri="{BB962C8B-B14F-4D97-AF65-F5344CB8AC3E}">
        <p14:creationId xmlns:p14="http://schemas.microsoft.com/office/powerpoint/2010/main" xmlns="" val="24189752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7" name="Date Placeholder 2"/>
          <p:cNvSpPr>
            <a:spLocks noGrp="1"/>
          </p:cNvSpPr>
          <p:nvPr>
            <p:ph type="dt" sz="half" idx="10"/>
          </p:nvPr>
        </p:nvSpPr>
        <p:spPr/>
        <p:txBody>
          <a:bodyPr/>
          <a:lstStyle/>
          <a:p>
            <a:fld id="{A2DD6DB5-9ED7-47B2-B29C-480F1C43B410}" type="datetimeFigureOut">
              <a:rPr lang="el-GR" smtClean="0"/>
              <a:pPr/>
              <a:t>20/12/2025</a:t>
            </a:fld>
            <a:endParaRPr lang="el-GR"/>
          </a:p>
        </p:txBody>
      </p:sp>
      <p:sp>
        <p:nvSpPr>
          <p:cNvPr id="5" name="Footer Placeholder 3"/>
          <p:cNvSpPr>
            <a:spLocks noGrp="1"/>
          </p:cNvSpPr>
          <p:nvPr>
            <p:ph type="ftr" sz="quarter" idx="11"/>
          </p:nvPr>
        </p:nvSpPr>
        <p:spPr/>
        <p:txBody>
          <a:bodyPr/>
          <a:lstStyle/>
          <a:p>
            <a:endParaRPr lang="el-GR"/>
          </a:p>
        </p:txBody>
      </p:sp>
      <p:sp>
        <p:nvSpPr>
          <p:cNvPr id="6" name="Slide Number Placeholder 4"/>
          <p:cNvSpPr>
            <a:spLocks noGrp="1"/>
          </p:cNvSpPr>
          <p:nvPr>
            <p:ph type="sldNum" sz="quarter" idx="12"/>
          </p:nvPr>
        </p:nvSpPr>
        <p:spPr/>
        <p:txBody>
          <a:bodyPr/>
          <a:lstStyle/>
          <a:p>
            <a:fld id="{22F5D15E-C8F1-4957-841E-76B8D9AC6D9F}" type="slidenum">
              <a:rPr lang="el-GR" smtClean="0"/>
              <a:pPr/>
              <a:t>‹#›</a:t>
            </a:fld>
            <a:endParaRPr lang="el-GR"/>
          </a:p>
        </p:txBody>
      </p:sp>
    </p:spTree>
    <p:extLst>
      <p:ext uri="{BB962C8B-B14F-4D97-AF65-F5344CB8AC3E}">
        <p14:creationId xmlns:p14="http://schemas.microsoft.com/office/powerpoint/2010/main" xmlns="" val="38962734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A2DD6DB5-9ED7-47B2-B29C-480F1C43B410}" type="datetimeFigureOut">
              <a:rPr lang="el-GR" smtClean="0"/>
              <a:pPr/>
              <a:t>20/12/2025</a:t>
            </a:fld>
            <a:endParaRPr lang="el-GR"/>
          </a:p>
        </p:txBody>
      </p:sp>
      <p:sp>
        <p:nvSpPr>
          <p:cNvPr id="5" name="Footer Placeholder 2"/>
          <p:cNvSpPr>
            <a:spLocks noGrp="1"/>
          </p:cNvSpPr>
          <p:nvPr>
            <p:ph type="ftr" sz="quarter" idx="11"/>
          </p:nvPr>
        </p:nvSpPr>
        <p:spPr/>
        <p:txBody>
          <a:bodyPr/>
          <a:lstStyle/>
          <a:p>
            <a:endParaRPr lang="el-GR"/>
          </a:p>
        </p:txBody>
      </p:sp>
      <p:sp>
        <p:nvSpPr>
          <p:cNvPr id="6" name="Slide Number Placeholder 3"/>
          <p:cNvSpPr>
            <a:spLocks noGrp="1"/>
          </p:cNvSpPr>
          <p:nvPr>
            <p:ph type="sldNum" sz="quarter" idx="12"/>
          </p:nvPr>
        </p:nvSpPr>
        <p:spPr/>
        <p:txBody>
          <a:bodyPr/>
          <a:lstStyle/>
          <a:p>
            <a:fld id="{22F5D15E-C8F1-4957-841E-76B8D9AC6D9F}" type="slidenum">
              <a:rPr lang="el-GR" smtClean="0"/>
              <a:pPr/>
              <a:t>‹#›</a:t>
            </a:fld>
            <a:endParaRPr lang="el-GR"/>
          </a:p>
        </p:txBody>
      </p:sp>
    </p:spTree>
    <p:extLst>
      <p:ext uri="{BB962C8B-B14F-4D97-AF65-F5344CB8AC3E}">
        <p14:creationId xmlns:p14="http://schemas.microsoft.com/office/powerpoint/2010/main" xmlns="" val="6647570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7" name="Date Placeholder 4"/>
          <p:cNvSpPr>
            <a:spLocks noGrp="1"/>
          </p:cNvSpPr>
          <p:nvPr>
            <p:ph type="dt" sz="half" idx="10"/>
          </p:nvPr>
        </p:nvSpPr>
        <p:spPr/>
        <p:txBody>
          <a:bodyPr/>
          <a:lstStyle/>
          <a:p>
            <a:fld id="{A2DD6DB5-9ED7-47B2-B29C-480F1C43B410}" type="datetimeFigureOut">
              <a:rPr lang="el-GR" smtClean="0"/>
              <a:pPr/>
              <a:t>20/12/2025</a:t>
            </a:fld>
            <a:endParaRPr lang="el-GR"/>
          </a:p>
        </p:txBody>
      </p:sp>
      <p:sp>
        <p:nvSpPr>
          <p:cNvPr id="5" name="Footer Placeholder 5"/>
          <p:cNvSpPr>
            <a:spLocks noGrp="1"/>
          </p:cNvSpPr>
          <p:nvPr>
            <p:ph type="ftr" sz="quarter" idx="11"/>
          </p:nvPr>
        </p:nvSpPr>
        <p:spPr/>
        <p:txBody>
          <a:bodyPr/>
          <a:lstStyle/>
          <a:p>
            <a:endParaRPr lang="el-GR"/>
          </a:p>
        </p:txBody>
      </p:sp>
      <p:sp>
        <p:nvSpPr>
          <p:cNvPr id="6" name="Slide Number Placeholder 6"/>
          <p:cNvSpPr>
            <a:spLocks noGrp="1"/>
          </p:cNvSpPr>
          <p:nvPr>
            <p:ph type="sldNum" sz="quarter" idx="12"/>
          </p:nvPr>
        </p:nvSpPr>
        <p:spPr/>
        <p:txBody>
          <a:bodyPr/>
          <a:lstStyle/>
          <a:p>
            <a:fld id="{22F5D15E-C8F1-4957-841E-76B8D9AC6D9F}" type="slidenum">
              <a:rPr lang="el-GR" smtClean="0"/>
              <a:pPr/>
              <a:t>‹#›</a:t>
            </a:fld>
            <a:endParaRPr lang="el-GR"/>
          </a:p>
        </p:txBody>
      </p:sp>
    </p:spTree>
    <p:extLst>
      <p:ext uri="{BB962C8B-B14F-4D97-AF65-F5344CB8AC3E}">
        <p14:creationId xmlns:p14="http://schemas.microsoft.com/office/powerpoint/2010/main" xmlns="" val="33199854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A2DD6DB5-9ED7-47B2-B29C-480F1C43B410}" type="datetimeFigureOut">
              <a:rPr lang="el-GR" smtClean="0"/>
              <a:pPr/>
              <a:t>20/12/2025</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22F5D15E-C8F1-4957-841E-76B8D9AC6D9F}" type="slidenum">
              <a:rPr lang="el-GR" smtClean="0"/>
              <a:pPr/>
              <a:t>‹#›</a:t>
            </a:fld>
            <a:endParaRPr lang="el-GR"/>
          </a:p>
        </p:txBody>
      </p:sp>
    </p:spTree>
    <p:extLst>
      <p:ext uri="{BB962C8B-B14F-4D97-AF65-F5344CB8AC3E}">
        <p14:creationId xmlns:p14="http://schemas.microsoft.com/office/powerpoint/2010/main" xmlns="" val="33711010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xmlns=""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xmlns=""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xmlns=""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xmlns=""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A2DD6DB5-9ED7-47B2-B29C-480F1C43B410}" type="datetimeFigureOut">
              <a:rPr lang="el-GR" smtClean="0"/>
              <a:pPr/>
              <a:t>20/12/2025</a:t>
            </a:fld>
            <a:endParaRPr lang="el-GR"/>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l-GR"/>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22F5D15E-C8F1-4957-841E-76B8D9AC6D9F}" type="slidenum">
              <a:rPr lang="el-GR" smtClean="0"/>
              <a:pPr/>
              <a:t>‹#›</a:t>
            </a:fld>
            <a:endParaRPr lang="el-GR"/>
          </a:p>
        </p:txBody>
      </p:sp>
    </p:spTree>
    <p:extLst>
      <p:ext uri="{BB962C8B-B14F-4D97-AF65-F5344CB8AC3E}">
        <p14:creationId xmlns:p14="http://schemas.microsoft.com/office/powerpoint/2010/main" xmlns="" val="2621185945"/>
      </p:ext>
    </p:extLst>
  </p:cSld>
  <p:clrMap bg1="dk1" tx1="lt1" bg2="dk2" tx2="lt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 id="214748370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hyperlink" Target="https://www.bing.com/ck/a?!&amp;&amp;p=7f4e890540582692dfb6f14b9da562a04947652e3460e72f0e13e92a1512f6e1JmltdHM9MTc2NTY3MDQwMA&amp;ptn=3&amp;ver=2&amp;hsh=4&amp;fclid=20cdd9c3-e29d-6ec6-1ce3-cf6de3c06f0f&amp;psq=%ce%a0%ce%9f%ce%99%ce%9f+%ce%9b%ce%99%ce%93%ce%91+%ce%9a%ce%91%ce%99+%ce%a3%ce%97%ce%9c%ce%91%ce%9d%ce%a4%ce%99%ce%9a%ce%91&amp;u=a1aHR0cHM6Ly9pZ3VhbGl0eS5vcmcvZWwvJWNlJWIzJWNlJWI5JWNlJWIxJWNmJTg0JWNlJWFmLSVjZSViNy0lY2UlYjElY2UlYjglY2UlYmIlY2UlYjclY2YlODQlY2UlYjklY2UlYmElY2UlYWUtJWNlJWJhJWNlJWJmJWNlJWI5JWNlJWJkJWNmJTg5JWNlJWJkJWNlJWI5JWNlJWJhJWNlJWFlLSVjZSVhZCVjZSViZCVjZiU4NCVjZSViMSVjZSViZSVjZSViNy0lY2UlYWQlY2YlODclY2UlYjUv&amp;ntb=1" TargetMode="External"/><Relationship Id="rId2" Type="http://schemas.openxmlformats.org/officeDocument/2006/relationships/hyperlink" Target="https://www.bing.com/ck/a?!&amp;&amp;p=7f4e890540582692dfb6f14b9da562a04947652e3460e72f0e13e92a1512f6e1JmltdHM9MTc2NTY3MDQwMA&amp;ptn=3&amp;ver=2&amp;hsh=4&amp;fclid=20cdd9c3-e29d-6ec6-1ce3-cf6de3c06f0f&amp;psq=%ce%a0%ce%9f%ce%99%ce%9f+%ce%9b%ce%99%ce%93%ce%91+%ce%9a%ce%91%ce%99+%ce%a3%ce%97%ce%9c%ce%91%ce%9d%ce%a4%ce%99%ce%9a%ce%91&amp;u=a1aHR0cHM6Ly9pZ3VhbGl0eS5vcmcvZWwvJWNlJWIzJWNlJWI5JWNlJWIxJWNmJTg0JWNlJWFmLSVjZSViNy0lY2UlYjElY2UlYjglY2UlYmIlY2UlYjclY2YlODQlY2UlYjklY2UlYmElY2UlYWUtJWNlJWJhJWNlJWJmJWNlJWI5JWNlJWJkJWNmJTg5JWNlJWJkJWNlJWI5JWNlJWJhJWNlJWFlLSVjZSVhZCVjZSViZCVjZiU4NCVjZSViMSVjZSViZSVjZSViNy0lY2UlYWQlY2YlODclY2UlYjUv" TargetMode="External"/><Relationship Id="rId1" Type="http://schemas.openxmlformats.org/officeDocument/2006/relationships/slideLayout" Target="../slideLayouts/slideLayout4.xml"/><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45D13596-F692-FD96-B0E8-95D175EE033A}"/>
              </a:ext>
            </a:extLst>
          </p:cNvPr>
          <p:cNvSpPr>
            <a:spLocks noGrp="1"/>
          </p:cNvSpPr>
          <p:nvPr>
            <p:ph type="title"/>
          </p:nvPr>
        </p:nvSpPr>
        <p:spPr/>
        <p:txBody>
          <a:bodyPr/>
          <a:lstStyle/>
          <a:p>
            <a:pPr algn="ctr"/>
            <a:r>
              <a:rPr lang="el-GR" b="1" dirty="0"/>
              <a:t>ΣΩΜΑΤΙΚΗ ΑΣΚΗΣΗ</a:t>
            </a:r>
          </a:p>
        </p:txBody>
      </p:sp>
      <p:pic>
        <p:nvPicPr>
          <p:cNvPr id="1026" name="Picture 2" descr="Πανελλήνιος Μαθητικός Διαγωνισμός Δημιουργίας Αφίσας με θέμα «Η ΑΣΚΗΣΗ ...">
            <a:extLst>
              <a:ext uri="{FF2B5EF4-FFF2-40B4-BE49-F238E27FC236}">
                <a16:creationId xmlns:a16="http://schemas.microsoft.com/office/drawing/2014/main" xmlns="" id="{0D8C262E-C023-7120-4B34-FA09BA19B829}"/>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348752" y="1455819"/>
            <a:ext cx="7781365" cy="519011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084050045"/>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914E878F-55FE-9C51-9A1D-647FBC5B266D}"/>
              </a:ext>
            </a:extLst>
          </p:cNvPr>
          <p:cNvSpPr>
            <a:spLocks noGrp="1"/>
          </p:cNvSpPr>
          <p:nvPr>
            <p:ph type="title"/>
          </p:nvPr>
        </p:nvSpPr>
        <p:spPr/>
        <p:txBody>
          <a:bodyPr/>
          <a:lstStyle/>
          <a:p>
            <a:pPr algn="ctr"/>
            <a:r>
              <a:rPr lang="el-GR" dirty="0"/>
              <a:t>ΣΤΗΝ ΚΟΙΝΩΝΙΚΟΠΟΙΗΣΗ ΤΟΥ ΑΤΟΜΟΥ</a:t>
            </a:r>
          </a:p>
        </p:txBody>
      </p:sp>
      <p:sp>
        <p:nvSpPr>
          <p:cNvPr id="3" name="Θέση περιεχομένου 2">
            <a:extLst>
              <a:ext uri="{FF2B5EF4-FFF2-40B4-BE49-F238E27FC236}">
                <a16:creationId xmlns:a16="http://schemas.microsoft.com/office/drawing/2014/main" xmlns="" id="{DAE47C5C-1C01-1C71-1761-EFA9A7DC1CA6}"/>
              </a:ext>
            </a:extLst>
          </p:cNvPr>
          <p:cNvSpPr>
            <a:spLocks noGrp="1"/>
          </p:cNvSpPr>
          <p:nvPr>
            <p:ph sz="half" idx="1"/>
          </p:nvPr>
        </p:nvSpPr>
        <p:spPr/>
        <p:txBody>
          <a:bodyPr>
            <a:normAutofit/>
          </a:bodyPr>
          <a:lstStyle/>
          <a:p>
            <a:r>
              <a:rPr lang="el-GR" b="1" i="1" u="sng" dirty="0"/>
              <a:t>Ομαδικά αθλήματα</a:t>
            </a:r>
          </a:p>
          <a:p>
            <a:pPr marL="0" indent="0">
              <a:buNone/>
            </a:pPr>
            <a:r>
              <a:rPr lang="el-GR" dirty="0">
                <a:hlinkClick r:id="rId2"/>
              </a:rPr>
              <a:t>Αθλήματα όπως η </a:t>
            </a:r>
            <a:r>
              <a:rPr lang="el-GR" b="1" dirty="0">
                <a:hlinkClick r:id="rId2"/>
              </a:rPr>
              <a:t>ποδόσφαιρο, μπάσκετ, βόλεϊ, χάντμπολ και ρυθμική γυμναστική σε ομάδες</a:t>
            </a:r>
            <a:r>
              <a:rPr lang="el-GR" dirty="0">
                <a:hlinkClick r:id="rId2"/>
              </a:rPr>
              <a:t> παρέχουν ευκαιρίες για </a:t>
            </a:r>
            <a:r>
              <a:rPr lang="el-GR" b="1" dirty="0">
                <a:hlinkClick r:id="rId2"/>
              </a:rPr>
              <a:t>συνεργασία, αλληλεπίδραση και ομαδικό πνεύμα</a:t>
            </a:r>
            <a:r>
              <a:rPr lang="el-GR" dirty="0">
                <a:hlinkClick r:id="rId2"/>
              </a:rPr>
              <a:t>. Η συμμετοχή σε ομάδες επιτρέπει στους αθλητές να αναπτύξουν δεξιότητες επικοινωνίας, να μάθουν να διαχειρίζονται συγκρούσεις και να συνεργάζονται για επίτευξη κοινών στόχων, ενθαρρύνοντας την κοινωνική ένταξη και δημιουργία φίλων </a:t>
            </a:r>
            <a:endParaRPr lang="el-GR" dirty="0">
              <a:hlinkClick r:id="rId3"/>
            </a:endParaRPr>
          </a:p>
          <a:p>
            <a:pPr marL="0" indent="0">
              <a:buNone/>
            </a:pPr>
            <a:endParaRPr lang="el-GR" u="sng" dirty="0">
              <a:hlinkClick r:id="rId3"/>
            </a:endParaRPr>
          </a:p>
          <a:p>
            <a:pPr marL="0" indent="0">
              <a:buNone/>
            </a:pPr>
            <a:endParaRPr lang="el-GR" dirty="0"/>
          </a:p>
        </p:txBody>
      </p:sp>
      <p:pic>
        <p:nvPicPr>
          <p:cNvPr id="11266" name="Picture 2" descr="Leitbild, Vereinswerte und Philosophie - FSV Rheinfelden">
            <a:extLst>
              <a:ext uri="{FF2B5EF4-FFF2-40B4-BE49-F238E27FC236}">
                <a16:creationId xmlns:a16="http://schemas.microsoft.com/office/drawing/2014/main" xmlns="" id="{E87D5BC2-6DC0-3836-A3ED-DD246427EE08}"/>
              </a:ext>
            </a:extLst>
          </p:cNvPr>
          <p:cNvPicPr>
            <a:picLocks noGrp="1" noChangeAspect="1" noChangeArrowheads="1"/>
          </p:cNvPicPr>
          <p:nvPr>
            <p:ph sz="half" idx="2"/>
          </p:nvPr>
        </p:nvPicPr>
        <p:blipFill>
          <a:blip r:embed="rId4" cstate="print">
            <a:extLst>
              <a:ext uri="{28A0092B-C50C-407E-A947-70E740481C1C}">
                <a14:useLocalDpi xmlns:a14="http://schemas.microsoft.com/office/drawing/2010/main" xmlns="" val="0"/>
              </a:ext>
            </a:extLst>
          </a:blip>
          <a:srcRect/>
          <a:stretch>
            <a:fillRect/>
          </a:stretch>
        </p:blipFill>
        <p:spPr bwMode="auto">
          <a:xfrm>
            <a:off x="6264275" y="2405875"/>
            <a:ext cx="4395788" cy="274736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238779761"/>
      </p:ext>
    </p:extLst>
  </p:cSld>
  <p:clrMapOvr>
    <a:masterClrMapping/>
  </p:clrMapOvr>
  <mc:AlternateContent xmlns:mc="http://schemas.openxmlformats.org/markup-compatibility/2006">
    <mc:Choice xmlns:p14="http://schemas.microsoft.com/office/powerpoint/2010/main" xmlns="" Requires="p14">
      <p:transition spd="slow" p14:dur="2000">
        <p14:prism isContent="1"/>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2B3A3169-D077-5F1D-AFC8-088F3602913E}"/>
              </a:ext>
            </a:extLst>
          </p:cNvPr>
          <p:cNvSpPr>
            <a:spLocks noGrp="1"/>
          </p:cNvSpPr>
          <p:nvPr>
            <p:ph type="title"/>
          </p:nvPr>
        </p:nvSpPr>
        <p:spPr>
          <a:xfrm>
            <a:off x="646111" y="4114800"/>
            <a:ext cx="8085513" cy="2348754"/>
          </a:xfrm>
        </p:spPr>
        <p:txBody>
          <a:bodyPr/>
          <a:lstStyle/>
          <a:p>
            <a:r>
              <a:rPr lang="el-GR" sz="2800" dirty="0"/>
              <a:t>Οι μαθητές σας</a:t>
            </a:r>
            <a:r>
              <a:rPr lang="el-GR" sz="2000" dirty="0"/>
              <a:t/>
            </a:r>
            <a:br>
              <a:rPr lang="el-GR" sz="2000" dirty="0"/>
            </a:br>
            <a:r>
              <a:rPr lang="el-GR" sz="2000" dirty="0"/>
              <a:t/>
            </a:r>
            <a:br>
              <a:rPr lang="el-GR" sz="2000" dirty="0"/>
            </a:br>
            <a:r>
              <a:rPr lang="el-GR" sz="3200" dirty="0"/>
              <a:t>ΤΣΑΜΟΥΤΗΣ ΠΕΤΡΟΣ</a:t>
            </a:r>
            <a:br>
              <a:rPr lang="el-GR" sz="3200" dirty="0"/>
            </a:br>
            <a:r>
              <a:rPr lang="el-GR" sz="3200" dirty="0"/>
              <a:t>ΧΡΙΣΤΟΠΟΥΛΟΥ ΑΝΑΣΤΑΣΙΑ</a:t>
            </a:r>
          </a:p>
        </p:txBody>
      </p:sp>
      <p:pic>
        <p:nvPicPr>
          <p:cNvPr id="4" name="Θέση περιεχομένου 3">
            <a:extLst>
              <a:ext uri="{FF2B5EF4-FFF2-40B4-BE49-F238E27FC236}">
                <a16:creationId xmlns:a16="http://schemas.microsoft.com/office/drawing/2014/main" xmlns="" id="{3370693B-4518-ADC3-9A1B-13DEB2BAB965}"/>
              </a:ext>
            </a:extLst>
          </p:cNvPr>
          <p:cNvPicPr>
            <a:picLocks noGrp="1" noChangeAspect="1"/>
          </p:cNvPicPr>
          <p:nvPr>
            <p:ph idx="1"/>
          </p:nvPr>
        </p:nvPicPr>
        <p:blipFill>
          <a:blip r:embed="rId2"/>
          <a:stretch>
            <a:fillRect/>
          </a:stretch>
        </p:blipFill>
        <p:spPr>
          <a:xfrm>
            <a:off x="988857" y="161365"/>
            <a:ext cx="6665943" cy="3738281"/>
          </a:xfrm>
          <a:prstGeom prst="rect">
            <a:avLst/>
          </a:prstGeom>
        </p:spPr>
      </p:pic>
    </p:spTree>
    <p:extLst>
      <p:ext uri="{BB962C8B-B14F-4D97-AF65-F5344CB8AC3E}">
        <p14:creationId xmlns:p14="http://schemas.microsoft.com/office/powerpoint/2010/main" xmlns="" val="2486710380"/>
      </p:ext>
    </p:extLst>
  </p:cSld>
  <p:clrMapOvr>
    <a:masterClrMapping/>
  </p:clrMapOvr>
  <p:transition spd="slow">
    <p:comb/>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4BABF692-8C07-9439-D4B2-A91F04E30817}"/>
              </a:ext>
            </a:extLst>
          </p:cNvPr>
          <p:cNvSpPr>
            <a:spLocks noGrp="1"/>
          </p:cNvSpPr>
          <p:nvPr>
            <p:ph type="title"/>
          </p:nvPr>
        </p:nvSpPr>
        <p:spPr>
          <a:xfrm>
            <a:off x="2554941" y="452718"/>
            <a:ext cx="7495893" cy="1400530"/>
          </a:xfrm>
        </p:spPr>
        <p:txBody>
          <a:bodyPr/>
          <a:lstStyle/>
          <a:p>
            <a:r>
              <a:rPr lang="el-GR" dirty="0"/>
              <a:t>ΟΡΙΣΜΟΣ ΑΘΛΗΤΙΣΜΟΥ</a:t>
            </a:r>
          </a:p>
        </p:txBody>
      </p:sp>
      <p:sp>
        <p:nvSpPr>
          <p:cNvPr id="3" name="Θέση περιεχομένου 2">
            <a:extLst>
              <a:ext uri="{FF2B5EF4-FFF2-40B4-BE49-F238E27FC236}">
                <a16:creationId xmlns:a16="http://schemas.microsoft.com/office/drawing/2014/main" xmlns="" id="{F7F610C1-7F82-9AD8-9702-D1E3FF954F54}"/>
              </a:ext>
            </a:extLst>
          </p:cNvPr>
          <p:cNvSpPr>
            <a:spLocks noGrp="1"/>
          </p:cNvSpPr>
          <p:nvPr>
            <p:ph idx="1"/>
          </p:nvPr>
        </p:nvSpPr>
        <p:spPr>
          <a:xfrm>
            <a:off x="1103312" y="1416424"/>
            <a:ext cx="8946541" cy="2823882"/>
          </a:xfrm>
        </p:spPr>
        <p:txBody>
          <a:bodyPr>
            <a:normAutofit/>
          </a:bodyPr>
          <a:lstStyle/>
          <a:p>
            <a:r>
              <a:rPr lang="el-GR" sz="2800" b="1" dirty="0"/>
              <a:t>Ο αθλητισμός είναι ένα σύνολο σωματικών και πνευματικών δραστηριοτήτων που οργανώνονται με στόχο τη βελτίωση φυσικής κατάστασης, τις ανταγωνιστικές προσπάθειες και την ψυχαγωγία</a:t>
            </a:r>
            <a:endParaRPr lang="el-GR" sz="2800" dirty="0"/>
          </a:p>
        </p:txBody>
      </p:sp>
      <p:pic>
        <p:nvPicPr>
          <p:cNvPr id="2050" name="Picture 2" descr="ΙΣΤΟΡΙΑ ΕΛΛΗΝΙΚΗ ΚΑΙ ΠΑΓΚΟΣΜΙΑ : Η ΑΝΑΒΙΩΣΗ ΤΩΝ ΑΡΧΑΙΩΝ ΟΛΥΜΠΙΑΚΩΝ ...">
            <a:extLst>
              <a:ext uri="{FF2B5EF4-FFF2-40B4-BE49-F238E27FC236}">
                <a16:creationId xmlns:a16="http://schemas.microsoft.com/office/drawing/2014/main" xmlns="" id="{8F3FA00D-7E4E-D933-639D-0DE1CC5B75B8}"/>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175747" y="3266045"/>
            <a:ext cx="5708277" cy="347741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890884082"/>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C5F63A4B-E86C-5E21-B471-60184D141356}"/>
              </a:ext>
            </a:extLst>
          </p:cNvPr>
          <p:cNvSpPr>
            <a:spLocks noGrp="1"/>
          </p:cNvSpPr>
          <p:nvPr>
            <p:ph type="title"/>
          </p:nvPr>
        </p:nvSpPr>
        <p:spPr>
          <a:xfrm>
            <a:off x="646111" y="452718"/>
            <a:ext cx="9404723" cy="1331258"/>
          </a:xfrm>
        </p:spPr>
        <p:txBody>
          <a:bodyPr/>
          <a:lstStyle/>
          <a:p>
            <a:pPr algn="ctr"/>
            <a:r>
              <a:rPr lang="el-GR" b="1" dirty="0"/>
              <a:t>ΙΣΤΟΡΙΑ ΤΗΣ ΦΥΣΙΚΗΣ ΔΡΑΣΤΗΡΙΟΤΗΤΑΣ</a:t>
            </a:r>
          </a:p>
        </p:txBody>
      </p:sp>
      <p:sp>
        <p:nvSpPr>
          <p:cNvPr id="3" name="Θέση περιεχομένου 2">
            <a:extLst>
              <a:ext uri="{FF2B5EF4-FFF2-40B4-BE49-F238E27FC236}">
                <a16:creationId xmlns:a16="http://schemas.microsoft.com/office/drawing/2014/main" xmlns="" id="{74A5C346-80AB-52CB-09E3-FC787AEBA0B6}"/>
              </a:ext>
            </a:extLst>
          </p:cNvPr>
          <p:cNvSpPr>
            <a:spLocks noGrp="1"/>
          </p:cNvSpPr>
          <p:nvPr>
            <p:ph idx="1"/>
          </p:nvPr>
        </p:nvSpPr>
        <p:spPr>
          <a:xfrm>
            <a:off x="1103312" y="2052919"/>
            <a:ext cx="8946541" cy="2519082"/>
          </a:xfrm>
        </p:spPr>
        <p:txBody>
          <a:bodyPr>
            <a:normAutofit fontScale="92500" lnSpcReduction="20000"/>
          </a:bodyPr>
          <a:lstStyle/>
          <a:p>
            <a:r>
              <a:rPr lang="el-GR" sz="3200" b="1" u="sng" dirty="0"/>
              <a:t>Από την αρχαία εποχή μέχρι σήμερα</a:t>
            </a:r>
          </a:p>
          <a:p>
            <a:endParaRPr lang="el-GR" b="1" dirty="0"/>
          </a:p>
          <a:p>
            <a:r>
              <a:rPr lang="el-GR" dirty="0"/>
              <a:t>Αρχαιολογικά ευρήματα δείχνουν ότι η πάλη, η αρματοδρομία, το κυνήγι, η τοξοβολία, η κολύμβηση και το τρέξιμο ήταν προσφιλείς δραστηριότητες πολλών αρχαίων πολιτισμών. Άλλοι πολιτισμοί, όπως των Αιγυπτίων, των Κινέζων και των Ινδών ασχολήθηκαν με δραστηριότητες, όπως παιχνίδια με την μπάλα, σωματικές ασκήσεις και ρίψη διαφόρων αντικειμένων.</a:t>
            </a:r>
          </a:p>
        </p:txBody>
      </p:sp>
      <p:pic>
        <p:nvPicPr>
          <p:cNvPr id="3074" name="Picture 2" descr="img">
            <a:extLst>
              <a:ext uri="{FF2B5EF4-FFF2-40B4-BE49-F238E27FC236}">
                <a16:creationId xmlns:a16="http://schemas.microsoft.com/office/drawing/2014/main" xmlns="" id="{9AAB0D72-2978-8455-1D80-AC53A38B9CCD}"/>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8642954" y="4572001"/>
            <a:ext cx="2813797" cy="200985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30235279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507F79FC-ACC5-85A2-A565-F0293169954A}"/>
              </a:ext>
            </a:extLst>
          </p:cNvPr>
          <p:cNvSpPr>
            <a:spLocks noGrp="1"/>
          </p:cNvSpPr>
          <p:nvPr>
            <p:ph type="title"/>
          </p:nvPr>
        </p:nvSpPr>
        <p:spPr>
          <a:xfrm rot="10800000" flipV="1">
            <a:off x="3630705" y="330375"/>
            <a:ext cx="6355976" cy="1185973"/>
          </a:xfrm>
        </p:spPr>
        <p:txBody>
          <a:bodyPr/>
          <a:lstStyle/>
          <a:p>
            <a:r>
              <a:rPr lang="el-GR" dirty="0"/>
              <a:t>ΑΡΧΑΙΑ ΕΠΟΧΗ</a:t>
            </a:r>
          </a:p>
        </p:txBody>
      </p:sp>
      <p:sp>
        <p:nvSpPr>
          <p:cNvPr id="3" name="Θέση περιεχομένου 2">
            <a:extLst>
              <a:ext uri="{FF2B5EF4-FFF2-40B4-BE49-F238E27FC236}">
                <a16:creationId xmlns:a16="http://schemas.microsoft.com/office/drawing/2014/main" xmlns="" id="{EE1A0C7A-9904-E5DE-2C64-1A2005BA6780}"/>
              </a:ext>
            </a:extLst>
          </p:cNvPr>
          <p:cNvSpPr>
            <a:spLocks noGrp="1"/>
          </p:cNvSpPr>
          <p:nvPr>
            <p:ph sz="half" idx="1"/>
          </p:nvPr>
        </p:nvSpPr>
        <p:spPr/>
        <p:txBody>
          <a:bodyPr>
            <a:normAutofit lnSpcReduction="10000"/>
          </a:bodyPr>
          <a:lstStyle/>
          <a:p>
            <a:r>
              <a:rPr lang="el-GR" b="1" dirty="0"/>
              <a:t>Ο αθλητισμός στην αρχαία Ελλάδα ξεκίνησε από πρώιμες μορφές παιχνιδιού και άμιλλας στην Εποχή του Χαλκού και εξελίχθηκε σε έναν θεσμό με κοινωνική, θρησκευτική και πολιτική σημασία, κορυφώνοντας με τους Ολυμπιακούς και άλλους πανελλήνιους αγώνες</a:t>
            </a:r>
            <a:endParaRPr lang="el-GR" dirty="0"/>
          </a:p>
        </p:txBody>
      </p:sp>
      <p:sp>
        <p:nvSpPr>
          <p:cNvPr id="4" name="Θέση περιεχομένου 3">
            <a:extLst>
              <a:ext uri="{FF2B5EF4-FFF2-40B4-BE49-F238E27FC236}">
                <a16:creationId xmlns:a16="http://schemas.microsoft.com/office/drawing/2014/main" xmlns="" id="{0C608017-6509-8B72-11A1-E7636F6225BF}"/>
              </a:ext>
            </a:extLst>
          </p:cNvPr>
          <p:cNvSpPr>
            <a:spLocks noGrp="1"/>
          </p:cNvSpPr>
          <p:nvPr>
            <p:ph sz="half" idx="2"/>
          </p:nvPr>
        </p:nvSpPr>
        <p:spPr/>
        <p:txBody>
          <a:bodyPr>
            <a:normAutofit lnSpcReduction="10000"/>
          </a:bodyPr>
          <a:lstStyle/>
          <a:p>
            <a:r>
              <a:rPr lang="el-GR" dirty="0"/>
              <a:t>Ο αθλητισμός στην αρχαία Ελλάδα επηρέασε όλους τους τομείς της κοινωνικής και πολιτικής ζωής, όπως φαίνεται τόσο στην Ολυμπία όσο και στα μεγάλα πανελλήνια ιερά. Μέσα στα ιερά διαμορφώθηκε η αρχαία ελληνική ιστορία, αφού όλες οι εκφάνσεις της πολιτικής και κοινωνικής ζωής των αρχαίων Ελλήνων αντικατοπτρίζονται σε αυτά: Η θρησκεία και η λατρεία, η πολιτική με τις αντιπαλότητες των πόλεων-κρατών, η παιδεία και οι τέχνες με κυρίαρχες την αρχιτεκτονική και τη γλυπτική.</a:t>
            </a:r>
          </a:p>
        </p:txBody>
      </p:sp>
      <p:pic>
        <p:nvPicPr>
          <p:cNvPr id="5" name="Picture 2" descr="Εξάσκηση παιδιών στην πυγμαχία. Από τοιχογραφία της Σαντορίνης">
            <a:extLst>
              <a:ext uri="{FF2B5EF4-FFF2-40B4-BE49-F238E27FC236}">
                <a16:creationId xmlns:a16="http://schemas.microsoft.com/office/drawing/2014/main" xmlns="" id="{22BFF16E-1547-D11B-9EBF-182C409BE050}"/>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756894" y="4156214"/>
            <a:ext cx="1873811" cy="257422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263215646"/>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fracture"/>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1511C50E-A52F-ADE4-2DE1-BB9B9209B330}"/>
              </a:ext>
            </a:extLst>
          </p:cNvPr>
          <p:cNvSpPr>
            <a:spLocks noGrp="1"/>
          </p:cNvSpPr>
          <p:nvPr>
            <p:ph type="title"/>
          </p:nvPr>
        </p:nvSpPr>
        <p:spPr>
          <a:xfrm>
            <a:off x="1703294" y="452718"/>
            <a:ext cx="8347540" cy="1400530"/>
          </a:xfrm>
        </p:spPr>
        <p:txBody>
          <a:bodyPr/>
          <a:lstStyle/>
          <a:p>
            <a:r>
              <a:rPr lang="el-GR" b="1" u="sng" dirty="0"/>
              <a:t>Ο ΑΘΛΗΤΙΣΜΟΣ ΣΗΜΕΡΑ</a:t>
            </a:r>
          </a:p>
        </p:txBody>
      </p:sp>
      <p:sp>
        <p:nvSpPr>
          <p:cNvPr id="3" name="Θέση περιεχομένου 2">
            <a:extLst>
              <a:ext uri="{FF2B5EF4-FFF2-40B4-BE49-F238E27FC236}">
                <a16:creationId xmlns:a16="http://schemas.microsoft.com/office/drawing/2014/main" xmlns="" id="{4FDB95FB-EF62-F3A3-91DA-4ED8C6AA165D}"/>
              </a:ext>
            </a:extLst>
          </p:cNvPr>
          <p:cNvSpPr>
            <a:spLocks noGrp="1"/>
          </p:cNvSpPr>
          <p:nvPr>
            <p:ph sz="half" idx="1"/>
          </p:nvPr>
        </p:nvSpPr>
        <p:spPr/>
        <p:txBody>
          <a:bodyPr>
            <a:normAutofit/>
          </a:bodyPr>
          <a:lstStyle/>
          <a:p>
            <a:r>
              <a:rPr lang="el-GR" sz="2400" b="1" dirty="0"/>
              <a:t>Σήμερα, ο αθλητισμός αποτελεί έναν σημαντικό κοινωνικό και πολιτιστικό θεσμό, με οφέλη για τη σωματική και ψυχική υγεία, αλλά αντιμετωπίζει προκλήσεις όπως η εμπορευματοποίηση και η βία στα γήπεδα.</a:t>
            </a:r>
            <a:endParaRPr lang="el-GR" sz="2400" dirty="0"/>
          </a:p>
        </p:txBody>
      </p:sp>
      <p:pic>
        <p:nvPicPr>
          <p:cNvPr id="5122" name="Picture 2" descr="Δείτε την αρχική εικόνα">
            <a:extLst>
              <a:ext uri="{FF2B5EF4-FFF2-40B4-BE49-F238E27FC236}">
                <a16:creationId xmlns:a16="http://schemas.microsoft.com/office/drawing/2014/main" xmlns="" id="{4BCE8DB0-9696-6910-56EA-7ED5AEA0D7B0}"/>
              </a:ext>
            </a:extLst>
          </p:cNvPr>
          <p:cNvPicPr>
            <a:picLocks noGrp="1" noChangeAspect="1" noChangeArrowheads="1"/>
          </p:cNvPicPr>
          <p:nvPr>
            <p:ph sz="half" idx="2"/>
          </p:nvPr>
        </p:nvPicPr>
        <p:blipFill>
          <a:blip r:embed="rId2">
            <a:extLst>
              <a:ext uri="{28A0092B-C50C-407E-A947-70E740481C1C}">
                <a14:useLocalDpi xmlns:a14="http://schemas.microsoft.com/office/drawing/2010/main" xmlns="" val="0"/>
              </a:ext>
            </a:extLst>
          </a:blip>
          <a:srcRect/>
          <a:stretch>
            <a:fillRect/>
          </a:stretch>
        </p:blipFill>
        <p:spPr bwMode="auto">
          <a:xfrm>
            <a:off x="6201522" y="2091951"/>
            <a:ext cx="4395788" cy="339933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159255207"/>
      </p:ext>
    </p:extLst>
  </p:cSld>
  <p:clrMapOvr>
    <a:masterClrMapping/>
  </p:clrMapOvr>
  <p:transition spd="slow">
    <p:randomBar dir="ver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840A76A3-ECB7-8C38-DEC2-D551DD0886D9}"/>
              </a:ext>
            </a:extLst>
          </p:cNvPr>
          <p:cNvSpPr>
            <a:spLocks noGrp="1"/>
          </p:cNvSpPr>
          <p:nvPr>
            <p:ph type="title"/>
          </p:nvPr>
        </p:nvSpPr>
        <p:spPr/>
        <p:txBody>
          <a:bodyPr/>
          <a:lstStyle/>
          <a:p>
            <a:pPr algn="ctr"/>
            <a:r>
              <a:rPr lang="el-GR" b="1" dirty="0"/>
              <a:t>Κοινωνικός και πολιτισμικός ρόλος</a:t>
            </a:r>
            <a:br>
              <a:rPr lang="el-GR" b="1" dirty="0"/>
            </a:br>
            <a:endParaRPr lang="el-GR" dirty="0"/>
          </a:p>
        </p:txBody>
      </p:sp>
      <p:sp>
        <p:nvSpPr>
          <p:cNvPr id="3" name="Θέση περιεχομένου 2">
            <a:extLst>
              <a:ext uri="{FF2B5EF4-FFF2-40B4-BE49-F238E27FC236}">
                <a16:creationId xmlns:a16="http://schemas.microsoft.com/office/drawing/2014/main" xmlns="" id="{9AD5FBFA-6753-A733-E64C-1BE13CCCE462}"/>
              </a:ext>
            </a:extLst>
          </p:cNvPr>
          <p:cNvSpPr>
            <a:spLocks noGrp="1"/>
          </p:cNvSpPr>
          <p:nvPr>
            <p:ph idx="1"/>
          </p:nvPr>
        </p:nvSpPr>
        <p:spPr>
          <a:xfrm>
            <a:off x="1103312" y="1721225"/>
            <a:ext cx="8946541" cy="2447364"/>
          </a:xfrm>
        </p:spPr>
        <p:txBody>
          <a:bodyPr>
            <a:normAutofit/>
          </a:bodyPr>
          <a:lstStyle/>
          <a:p>
            <a:r>
              <a:rPr lang="el-GR" dirty="0"/>
              <a:t>Ο αθλητισμός λειτουργεί σήμερα ως μέσο κοινωνικής συνοχής, εκπαίδευσης και ψυχαγωγίας. Υποστηρίζει την ανάπτυξη αξιών όπως η πειθαρχία, η συνεργασία και το ομαδικό πνεύμα, ενώ παράλληλα προωθεί την ισότητα και την ένταξη διαφορετικών κοινωνικών ομάδων. Τα μεγάλα διεθνή γεγονότα, όπως οι Ολυμπιακοί Αγώνες και τα Παγκόσμια Πρωταθλήματα, είναι επίσης πλαίσια διαπολιτισμικής ανταλλαγής και προβολής εθνικής ταυτότητας.</a:t>
            </a:r>
          </a:p>
        </p:txBody>
      </p:sp>
      <p:sp>
        <p:nvSpPr>
          <p:cNvPr id="4" name="AutoShape 2" descr="Αποτελέσματα εικόνων για Αθλητισμος Και ΥΓΕΙΑ">
            <a:extLst>
              <a:ext uri="{FF2B5EF4-FFF2-40B4-BE49-F238E27FC236}">
                <a16:creationId xmlns:a16="http://schemas.microsoft.com/office/drawing/2014/main" xmlns="" id="{048730DF-9CB6-398A-376F-8AB4B2C531DD}"/>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sp>
        <p:nvSpPr>
          <p:cNvPr id="5" name="AutoShape 4" descr="Αποτελέσματα εικόνων για Αθλητισμος Και ΥΓΕΙΑ">
            <a:extLst>
              <a:ext uri="{FF2B5EF4-FFF2-40B4-BE49-F238E27FC236}">
                <a16:creationId xmlns:a16="http://schemas.microsoft.com/office/drawing/2014/main" xmlns="" id="{388EE069-CE8A-34AE-EB36-9C413331E214}"/>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pic>
        <p:nvPicPr>
          <p:cNvPr id="7174" name="Picture 6" descr="athlitismos">
            <a:extLst>
              <a:ext uri="{FF2B5EF4-FFF2-40B4-BE49-F238E27FC236}">
                <a16:creationId xmlns:a16="http://schemas.microsoft.com/office/drawing/2014/main" xmlns="" id="{86905F10-3498-00F3-1BBD-5C56F8C24E9E}"/>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943600" y="3648280"/>
            <a:ext cx="4900910" cy="301774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143277438"/>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4EF6DC23-B355-8981-7FEE-22D5845CAEFD}"/>
              </a:ext>
            </a:extLst>
          </p:cNvPr>
          <p:cNvSpPr>
            <a:spLocks noGrp="1"/>
          </p:cNvSpPr>
          <p:nvPr>
            <p:ph type="title"/>
          </p:nvPr>
        </p:nvSpPr>
        <p:spPr/>
        <p:txBody>
          <a:bodyPr/>
          <a:lstStyle/>
          <a:p>
            <a:r>
              <a:rPr lang="el-GR" dirty="0"/>
              <a:t>ΤΑ ΠΙΟ ΔΙΑΔΕΔΟΜΕΝΑ ΣΠΟΡ</a:t>
            </a:r>
          </a:p>
        </p:txBody>
      </p:sp>
      <p:sp>
        <p:nvSpPr>
          <p:cNvPr id="3" name="Θέση περιεχομένου 2">
            <a:extLst>
              <a:ext uri="{FF2B5EF4-FFF2-40B4-BE49-F238E27FC236}">
                <a16:creationId xmlns:a16="http://schemas.microsoft.com/office/drawing/2014/main" xmlns="" id="{2356FDE9-E2F4-BC8F-11B4-500F26E8171E}"/>
              </a:ext>
            </a:extLst>
          </p:cNvPr>
          <p:cNvSpPr>
            <a:spLocks noGrp="1"/>
          </p:cNvSpPr>
          <p:nvPr>
            <p:ph sz="half" idx="1"/>
          </p:nvPr>
        </p:nvSpPr>
        <p:spPr/>
        <p:txBody>
          <a:bodyPr>
            <a:normAutofit lnSpcReduction="10000"/>
          </a:bodyPr>
          <a:lstStyle/>
          <a:p>
            <a:r>
              <a:rPr lang="el-GR" dirty="0"/>
              <a:t>Ποδόσφαιρο</a:t>
            </a:r>
          </a:p>
          <a:p>
            <a:r>
              <a:rPr lang="el-GR" dirty="0"/>
              <a:t>Κρίκετ</a:t>
            </a:r>
          </a:p>
          <a:p>
            <a:r>
              <a:rPr lang="el-GR" dirty="0"/>
              <a:t>Χόκεϊ (επί χόρτου)</a:t>
            </a:r>
          </a:p>
          <a:p>
            <a:r>
              <a:rPr lang="el-GR" dirty="0"/>
              <a:t>Τένις</a:t>
            </a:r>
          </a:p>
          <a:p>
            <a:r>
              <a:rPr lang="el-GR" dirty="0"/>
              <a:t>Βόλεϊ</a:t>
            </a:r>
          </a:p>
          <a:p>
            <a:r>
              <a:rPr lang="el-GR" dirty="0"/>
              <a:t>Επιτραπέζια αντισφαίριση (Πινγκ-</a:t>
            </a:r>
            <a:r>
              <a:rPr lang="el-GR" dirty="0" err="1"/>
              <a:t>πονγκ</a:t>
            </a:r>
            <a:r>
              <a:rPr lang="el-GR" dirty="0"/>
              <a:t>)</a:t>
            </a:r>
          </a:p>
          <a:p>
            <a:r>
              <a:rPr lang="el-GR" dirty="0"/>
              <a:t>Μπάσκετ</a:t>
            </a:r>
          </a:p>
          <a:p>
            <a:r>
              <a:rPr lang="el-GR" dirty="0"/>
              <a:t>Μπέιζμπολ</a:t>
            </a:r>
          </a:p>
          <a:p>
            <a:r>
              <a:rPr lang="el-GR" dirty="0"/>
              <a:t>Ράγκμπι</a:t>
            </a:r>
          </a:p>
          <a:p>
            <a:r>
              <a:rPr lang="el-GR" dirty="0"/>
              <a:t>Γκολφ</a:t>
            </a:r>
          </a:p>
          <a:p>
            <a:endParaRPr lang="el-GR" dirty="0"/>
          </a:p>
        </p:txBody>
      </p:sp>
      <p:pic>
        <p:nvPicPr>
          <p:cNvPr id="8194" name="Picture 2" descr="Ein Überblick Über Die Regeln Und Vorschriften Der Leichtathletik - DLV XML">
            <a:extLst>
              <a:ext uri="{FF2B5EF4-FFF2-40B4-BE49-F238E27FC236}">
                <a16:creationId xmlns:a16="http://schemas.microsoft.com/office/drawing/2014/main" xmlns="" id="{C71DEA2D-B41F-EF7C-FAAB-E6DBFDC89D1B}"/>
              </a:ext>
            </a:extLst>
          </p:cNvPr>
          <p:cNvPicPr>
            <a:picLocks noGrp="1" noChangeAspect="1" noChangeArrowheads="1"/>
          </p:cNvPicPr>
          <p:nvPr>
            <p:ph sz="half" idx="2"/>
          </p:nvPr>
        </p:nvPicPr>
        <p:blipFill>
          <a:blip r:embed="rId2">
            <a:extLst>
              <a:ext uri="{28A0092B-C50C-407E-A947-70E740481C1C}">
                <a14:useLocalDpi xmlns:a14="http://schemas.microsoft.com/office/drawing/2010/main" xmlns="" val="0"/>
              </a:ext>
            </a:extLst>
          </a:blip>
          <a:srcRect/>
          <a:stretch>
            <a:fillRect/>
          </a:stretch>
        </p:blipFill>
        <p:spPr bwMode="auto">
          <a:xfrm>
            <a:off x="6839446" y="1856872"/>
            <a:ext cx="4160681" cy="403294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195270834"/>
      </p:ext>
    </p:extLst>
  </p:cSld>
  <p:clrMapOvr>
    <a:masterClrMapping/>
  </p:clrMapOvr>
  <p:transition spd="med">
    <p:pull/>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927FBA3A-D456-8F71-02B7-F7DCDB369D1B}"/>
              </a:ext>
            </a:extLst>
          </p:cNvPr>
          <p:cNvSpPr>
            <a:spLocks noGrp="1"/>
          </p:cNvSpPr>
          <p:nvPr>
            <p:ph type="title"/>
          </p:nvPr>
        </p:nvSpPr>
        <p:spPr/>
        <p:txBody>
          <a:bodyPr/>
          <a:lstStyle/>
          <a:p>
            <a:r>
              <a:rPr lang="el-GR" dirty="0"/>
              <a:t>ΟΦΕΛΗ ΤΗΣ ΣΩΜΑΤΙΚΗΣ ΑΣΚΗΣΗΣ </a:t>
            </a:r>
          </a:p>
        </p:txBody>
      </p:sp>
      <p:sp>
        <p:nvSpPr>
          <p:cNvPr id="3" name="Θέση περιεχομένου 2">
            <a:extLst>
              <a:ext uri="{FF2B5EF4-FFF2-40B4-BE49-F238E27FC236}">
                <a16:creationId xmlns:a16="http://schemas.microsoft.com/office/drawing/2014/main" xmlns="" id="{60542D0C-A633-F127-8291-9BD4E32D223E}"/>
              </a:ext>
            </a:extLst>
          </p:cNvPr>
          <p:cNvSpPr>
            <a:spLocks noGrp="1"/>
          </p:cNvSpPr>
          <p:nvPr>
            <p:ph sz="half" idx="1"/>
          </p:nvPr>
        </p:nvSpPr>
        <p:spPr/>
        <p:txBody>
          <a:bodyPr>
            <a:normAutofit/>
          </a:bodyPr>
          <a:lstStyle/>
          <a:p>
            <a:r>
              <a:rPr lang="el-GR" b="1" i="1" u="sng" dirty="0">
                <a:effectLst>
                  <a:outerShdw blurRad="38100" dist="38100" dir="2700000" algn="tl">
                    <a:srgbClr val="000000">
                      <a:alpha val="43137"/>
                    </a:srgbClr>
                  </a:outerShdw>
                </a:effectLst>
              </a:rPr>
              <a:t>ΣΤΗΝ ΦΥΣΙΚΗ ΥΓΕΙΑ</a:t>
            </a:r>
          </a:p>
          <a:p>
            <a:pPr marL="0" indent="0">
              <a:buNone/>
            </a:pPr>
            <a:r>
              <a:rPr lang="el-GR" dirty="0"/>
              <a:t>Ο αθλητισμός ενισχύει </a:t>
            </a:r>
            <a:r>
              <a:rPr lang="el-GR" b="1" dirty="0"/>
              <a:t>την καρδιαγγειακή λειτουργία</a:t>
            </a:r>
            <a:r>
              <a:rPr lang="el-GR" dirty="0"/>
              <a:t>, καθώς η τακτική άσκηση βοηθά στη μείωση της πίεσης του αίματος, στη βελτίωση της κυκλοφορίας και στη μείωση της χοληστερόλης. Η </a:t>
            </a:r>
            <a:r>
              <a:rPr lang="el-GR" b="1" dirty="0"/>
              <a:t>ενδυνάμωση των μυών και των οστών</a:t>
            </a:r>
            <a:r>
              <a:rPr lang="el-GR" dirty="0"/>
              <a:t> μέσω αντιστάσεων ή αθλημάτων όπως η κολύμβηση και η ποδηλασία μειώνει τον κίνδυνο καταγμάτων και οστεοπόρωσης. Η </a:t>
            </a:r>
            <a:r>
              <a:rPr lang="el-GR" b="1" dirty="0"/>
              <a:t>διαχείριση βάρους</a:t>
            </a:r>
            <a:r>
              <a:rPr lang="el-GR" dirty="0"/>
              <a:t> διευκολύνεται μέσω της αύξησης της ενεργειακής δαπάνης και της βελτίωσης του μεταβολισμού.</a:t>
            </a:r>
            <a:endParaRPr lang="el-GR" b="1" i="1" u="sng" dirty="0">
              <a:effectLst>
                <a:outerShdw blurRad="38100" dist="38100" dir="2700000" algn="tl">
                  <a:srgbClr val="000000">
                    <a:alpha val="43137"/>
                  </a:srgbClr>
                </a:outerShdw>
              </a:effectLst>
            </a:endParaRPr>
          </a:p>
        </p:txBody>
      </p:sp>
      <p:pic>
        <p:nvPicPr>
          <p:cNvPr id="10" name="Θέση περιεχομένου 9">
            <a:extLst>
              <a:ext uri="{FF2B5EF4-FFF2-40B4-BE49-F238E27FC236}">
                <a16:creationId xmlns:a16="http://schemas.microsoft.com/office/drawing/2014/main" xmlns="" id="{5F6B30CA-D2F9-9B1D-D2AE-BAF38716CC93}"/>
              </a:ext>
            </a:extLst>
          </p:cNvPr>
          <p:cNvPicPr>
            <a:picLocks noGrp="1" noChangeAspect="1"/>
          </p:cNvPicPr>
          <p:nvPr>
            <p:ph sz="half" idx="2"/>
          </p:nvPr>
        </p:nvPicPr>
        <p:blipFill>
          <a:blip r:embed="rId2"/>
          <a:stretch>
            <a:fillRect/>
          </a:stretch>
        </p:blipFill>
        <p:spPr>
          <a:xfrm>
            <a:off x="6344957" y="2060575"/>
            <a:ext cx="4395788" cy="3282930"/>
          </a:xfrm>
          <a:prstGeom prst="rect">
            <a:avLst/>
          </a:prstGeom>
        </p:spPr>
      </p:pic>
    </p:spTree>
    <p:extLst>
      <p:ext uri="{BB962C8B-B14F-4D97-AF65-F5344CB8AC3E}">
        <p14:creationId xmlns:p14="http://schemas.microsoft.com/office/powerpoint/2010/main" xmlns="" val="47836277"/>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5BE31535-AC1C-23B9-A6D6-9559FD5CE169}"/>
              </a:ext>
            </a:extLst>
          </p:cNvPr>
          <p:cNvSpPr>
            <a:spLocks noGrp="1"/>
          </p:cNvSpPr>
          <p:nvPr>
            <p:ph type="title"/>
          </p:nvPr>
        </p:nvSpPr>
        <p:spPr/>
        <p:txBody>
          <a:bodyPr/>
          <a:lstStyle/>
          <a:p>
            <a:r>
              <a:rPr lang="el-GR" dirty="0"/>
              <a:t>ΣΤΗΝ ΨΥΧΙΚΗ ΥΓΕΙΑ</a:t>
            </a:r>
            <a:br>
              <a:rPr lang="el-GR" dirty="0"/>
            </a:br>
            <a:r>
              <a:rPr lang="el-GR" dirty="0"/>
              <a:t/>
            </a:r>
            <a:br>
              <a:rPr lang="el-GR" dirty="0"/>
            </a:br>
            <a:r>
              <a:rPr lang="el-GR" dirty="0"/>
              <a:t/>
            </a:r>
            <a:br>
              <a:rPr lang="el-GR" dirty="0"/>
            </a:br>
            <a:r>
              <a:rPr lang="el-GR" dirty="0"/>
              <a:t/>
            </a:r>
            <a:br>
              <a:rPr lang="el-GR" dirty="0"/>
            </a:br>
            <a:endParaRPr lang="el-GR" dirty="0"/>
          </a:p>
        </p:txBody>
      </p:sp>
      <p:sp>
        <p:nvSpPr>
          <p:cNvPr id="3" name="Θέση περιεχομένου 2">
            <a:extLst>
              <a:ext uri="{FF2B5EF4-FFF2-40B4-BE49-F238E27FC236}">
                <a16:creationId xmlns:a16="http://schemas.microsoft.com/office/drawing/2014/main" xmlns="" id="{953722D8-061E-3DF7-8BCF-9930FA1F8217}"/>
              </a:ext>
            </a:extLst>
          </p:cNvPr>
          <p:cNvSpPr>
            <a:spLocks noGrp="1"/>
          </p:cNvSpPr>
          <p:nvPr>
            <p:ph sz="half" idx="1"/>
          </p:nvPr>
        </p:nvSpPr>
        <p:spPr/>
        <p:txBody>
          <a:bodyPr/>
          <a:lstStyle/>
          <a:p>
            <a:r>
              <a:rPr lang="el-GR" dirty="0"/>
              <a:t>Η σωματική δραστηριότητα έχει σημαντική επίδραση στην </a:t>
            </a:r>
            <a:r>
              <a:rPr lang="el-GR" b="1" dirty="0"/>
              <a:t>ψυχική ευεξία</a:t>
            </a:r>
            <a:r>
              <a:rPr lang="el-GR" dirty="0"/>
              <a:t>. Η τακτική άσκηση μειώνει τα επίπεδα </a:t>
            </a:r>
            <a:r>
              <a:rPr lang="el-GR" b="1" dirty="0"/>
              <a:t>στρες, άγχους και κατάθλιψης</a:t>
            </a:r>
            <a:r>
              <a:rPr lang="el-GR" dirty="0"/>
              <a:t>, αυξάνει την παραγωγή </a:t>
            </a:r>
            <a:r>
              <a:rPr lang="el-GR" b="1" dirty="0" err="1"/>
              <a:t>ενδορφινών</a:t>
            </a:r>
            <a:r>
              <a:rPr lang="el-GR" dirty="0"/>
              <a:t> και βελτιώνει τη διάθεση και την αυτοεκτίμηση. Ακόμη, αθλητικές δραστηριότητες που περιλαμβάνουν κοινωνική αλληλεπίδραση προάγουν την κοινωνική ένταξη και μειώνουν την αίσθηση μοναξιάς.</a:t>
            </a:r>
          </a:p>
        </p:txBody>
      </p:sp>
      <p:pic>
        <p:nvPicPr>
          <p:cNvPr id="6" name="Θέση περιεχομένου 5">
            <a:extLst>
              <a:ext uri="{FF2B5EF4-FFF2-40B4-BE49-F238E27FC236}">
                <a16:creationId xmlns:a16="http://schemas.microsoft.com/office/drawing/2014/main" xmlns="" id="{56CBC238-4090-7AAE-87BE-ADE05A3AD764}"/>
              </a:ext>
            </a:extLst>
          </p:cNvPr>
          <p:cNvPicPr>
            <a:picLocks noGrp="1" noChangeAspect="1"/>
          </p:cNvPicPr>
          <p:nvPr>
            <p:ph sz="half" idx="2"/>
          </p:nvPr>
        </p:nvPicPr>
        <p:blipFill>
          <a:blip r:embed="rId2" cstate="print"/>
          <a:stretch>
            <a:fillRect/>
          </a:stretch>
        </p:blipFill>
        <p:spPr>
          <a:xfrm>
            <a:off x="6470463" y="2533605"/>
            <a:ext cx="4395788" cy="2511489"/>
          </a:xfrm>
          <a:prstGeom prst="rect">
            <a:avLst/>
          </a:prstGeom>
        </p:spPr>
      </p:pic>
    </p:spTree>
    <p:extLst>
      <p:ext uri="{BB962C8B-B14F-4D97-AF65-F5344CB8AC3E}">
        <p14:creationId xmlns:p14="http://schemas.microsoft.com/office/powerpoint/2010/main" xmlns="" val="2584576579"/>
      </p:ext>
    </p:extLst>
  </p:cSld>
  <p:clrMapOvr>
    <a:masterClrMapping/>
  </p:clrMapOvr>
  <mc:AlternateContent xmlns:mc="http://schemas.openxmlformats.org/markup-compatibility/2006">
    <mc:Choice xmlns:p14="http://schemas.microsoft.com/office/powerpoint/2010/main" xmlns="" Requires="p14">
      <p:transition spd="slow" p14:dur="1500">
        <p14:window dir="vert"/>
      </p:transition>
    </mc:Choice>
    <mc:Fallback>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Ιόν">
  <a:themeElements>
    <a:clrScheme name="Ιόν">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Ιόν">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Ιόν">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xmlns=""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110</TotalTime>
  <Words>188</Words>
  <Application>Microsoft Office PowerPoint</Application>
  <PresentationFormat>Προσαρμογή</PresentationFormat>
  <Paragraphs>34</Paragraphs>
  <Slides>11</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11</vt:i4>
      </vt:variant>
    </vt:vector>
  </HeadingPairs>
  <TitlesOfParts>
    <vt:vector size="12" baseType="lpstr">
      <vt:lpstr>Ιόν</vt:lpstr>
      <vt:lpstr>ΣΩΜΑΤΙΚΗ ΑΣΚΗΣΗ</vt:lpstr>
      <vt:lpstr>ΟΡΙΣΜΟΣ ΑΘΛΗΤΙΣΜΟΥ</vt:lpstr>
      <vt:lpstr>ΙΣΤΟΡΙΑ ΤΗΣ ΦΥΣΙΚΗΣ ΔΡΑΣΤΗΡΙΟΤΗΤΑΣ</vt:lpstr>
      <vt:lpstr>ΑΡΧΑΙΑ ΕΠΟΧΗ</vt:lpstr>
      <vt:lpstr>Ο ΑΘΛΗΤΙΣΜΟΣ ΣΗΜΕΡΑ</vt:lpstr>
      <vt:lpstr>Κοινωνικός και πολιτισμικός ρόλος </vt:lpstr>
      <vt:lpstr>ΤΑ ΠΙΟ ΔΙΑΔΕΔΟΜΕΝΑ ΣΠΟΡ</vt:lpstr>
      <vt:lpstr>ΟΦΕΛΗ ΤΗΣ ΣΩΜΑΤΙΚΗΣ ΑΣΚΗΣΗΣ </vt:lpstr>
      <vt:lpstr>ΣΤΗΝ ΨΥΧΙΚΗ ΥΓΕΙΑ    </vt:lpstr>
      <vt:lpstr>ΣΤΗΝ ΚΟΙΝΩΝΙΚΟΠΟΙΗΣΗ ΤΟΥ ΑΤΟΜΟΥ</vt:lpstr>
      <vt:lpstr>Οι μαθητές σας  ΤΣΑΜΟΥΤΗΣ ΠΕΤΡΟΣ ΧΡΙΣΤΟΠΟΥΛΟΥ ΑΝΑΣΤΑΣΙΑ</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ΣΩΜΑΤΙΚΗ ΑΣΚΗΣΗ</dc:title>
  <dc:creator>Vaggos 12</dc:creator>
  <cp:lastModifiedBy>Kotsak-i5</cp:lastModifiedBy>
  <cp:revision>3</cp:revision>
  <dcterms:created xsi:type="dcterms:W3CDTF">2025-12-14T12:17:49Z</dcterms:created>
  <dcterms:modified xsi:type="dcterms:W3CDTF">2025-12-20T17:22:52Z</dcterms:modified>
</cp:coreProperties>
</file>