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57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2/4/2025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2/4/2025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2/4/2025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2/4/2025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2/4/2025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2/4/2025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2/4/2025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1714480" y="500042"/>
            <a:ext cx="503221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4800" b="1" dirty="0" smtClean="0">
                <a:solidFill>
                  <a:srgbClr val="C00000"/>
                </a:solidFill>
              </a:rPr>
              <a:t>Κυματοσυνάρτηση</a:t>
            </a:r>
            <a:endParaRPr lang="el-GR" sz="4800" dirty="0">
              <a:solidFill>
                <a:srgbClr val="C00000"/>
              </a:solidFill>
            </a:endParaRPr>
          </a:p>
        </p:txBody>
      </p:sp>
      <p:sp>
        <p:nvSpPr>
          <p:cNvPr id="3" name="2 - Ορθογώνιο"/>
          <p:cNvSpPr/>
          <p:nvPr/>
        </p:nvSpPr>
        <p:spPr>
          <a:xfrm>
            <a:off x="714348" y="1928802"/>
            <a:ext cx="757242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Ένα υλικό σημείο στην κλασσική φυσική μπορεί να περιγραφεί με τρεις συντεταγμένες (</a:t>
            </a:r>
            <a:r>
              <a:rPr lang="en-US" dirty="0" smtClean="0"/>
              <a:t>x, y, z) </a:t>
            </a:r>
            <a:r>
              <a:rPr lang="el-GR" dirty="0" smtClean="0"/>
              <a:t>στο χώρο.</a:t>
            </a:r>
          </a:p>
          <a:p>
            <a:r>
              <a:rPr lang="el-GR" dirty="0" smtClean="0"/>
              <a:t>Ένα υποατομικό σωματίδιο (π.χ. ηλεκτρόνιο), επειδή υπό ορισμένες συνθήκες συμπεριφέρεται σαν κύμα, </a:t>
            </a:r>
            <a:r>
              <a:rPr lang="el-GR" b="1" dirty="0" smtClean="0"/>
              <a:t>δε μπορεί</a:t>
            </a:r>
            <a:r>
              <a:rPr lang="el-GR" dirty="0" smtClean="0"/>
              <a:t>.</a:t>
            </a:r>
          </a:p>
          <a:p>
            <a:endParaRPr lang="el-GR" dirty="0" smtClean="0"/>
          </a:p>
          <a:p>
            <a:r>
              <a:rPr lang="el-GR" dirty="0" smtClean="0"/>
              <a:t>Για την περιγραφή του χρειαζόμαστε μία </a:t>
            </a:r>
            <a:r>
              <a:rPr lang="el-GR" b="1" dirty="0" smtClean="0"/>
              <a:t>κυματοσυνάρτηση</a:t>
            </a:r>
          </a:p>
          <a:p>
            <a:r>
              <a:rPr lang="el-GR" dirty="0" smtClean="0"/>
              <a:t>σε αναλογία με την εξίσωση κύματος που χρησιμοποιούμε για την</a:t>
            </a:r>
          </a:p>
          <a:p>
            <a:r>
              <a:rPr lang="el-GR" dirty="0" smtClean="0"/>
              <a:t>περιγραφή ενός μηχανικού ή ενός ηλεκτρομαγνητικού κύματος.</a:t>
            </a:r>
            <a:endParaRPr lang="el-GR" dirty="0" smtClean="0"/>
          </a:p>
        </p:txBody>
      </p:sp>
      <p:sp>
        <p:nvSpPr>
          <p:cNvPr id="4" name="3 - Ορθογώνιο"/>
          <p:cNvSpPr/>
          <p:nvPr/>
        </p:nvSpPr>
        <p:spPr>
          <a:xfrm>
            <a:off x="785786" y="4429132"/>
            <a:ext cx="707236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Την κυματοσυνάρτηση </a:t>
            </a:r>
            <a:r>
              <a:rPr lang="el-GR" dirty="0" smtClean="0"/>
              <a:t>αυτή θα τη συμβολίζουμε με Ψ </a:t>
            </a:r>
            <a:r>
              <a:rPr lang="el-GR" dirty="0" smtClean="0"/>
              <a:t>.</a:t>
            </a:r>
            <a:br>
              <a:rPr lang="el-GR" dirty="0" smtClean="0"/>
            </a:br>
            <a:endParaRPr lang="el-GR" dirty="0" smtClean="0"/>
          </a:p>
          <a:p>
            <a:r>
              <a:rPr lang="el-GR" dirty="0" smtClean="0"/>
              <a:t>Η κυματοσυνάρτηση είναι μία συνάρτηση της θέσης και του </a:t>
            </a:r>
            <a:r>
              <a:rPr lang="el-GR" dirty="0" smtClean="0"/>
              <a:t>χρόνου</a:t>
            </a:r>
            <a:br>
              <a:rPr lang="el-GR" dirty="0" smtClean="0"/>
            </a:br>
            <a:endParaRPr lang="el-GR" dirty="0" smtClean="0"/>
          </a:p>
          <a:p>
            <a:r>
              <a:rPr lang="el-GR" sz="2400" b="1" dirty="0" smtClean="0">
                <a:solidFill>
                  <a:srgbClr val="C00000"/>
                </a:solidFill>
              </a:rPr>
              <a:t>                             Ψ </a:t>
            </a:r>
            <a:r>
              <a:rPr lang="el-GR" sz="2400" b="1" dirty="0" smtClean="0">
                <a:solidFill>
                  <a:srgbClr val="C00000"/>
                </a:solidFill>
              </a:rPr>
              <a:t>= Ψ (</a:t>
            </a:r>
            <a:r>
              <a:rPr lang="en-US" sz="2400" b="1" i="1" dirty="0" smtClean="0">
                <a:solidFill>
                  <a:srgbClr val="C00000"/>
                </a:solidFill>
              </a:rPr>
              <a:t>x, y, z, t).</a:t>
            </a:r>
            <a:endParaRPr lang="en-US" sz="2400" b="1" i="1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785786" y="714356"/>
            <a:ext cx="74295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Στα </a:t>
            </a:r>
            <a:r>
              <a:rPr lang="el-GR" b="1" dirty="0" smtClean="0"/>
              <a:t>μηχανικά κύματα </a:t>
            </a:r>
            <a:r>
              <a:rPr lang="el-GR" dirty="0" smtClean="0"/>
              <a:t>η εξίσωση κύματος μάς δίνει για </a:t>
            </a:r>
            <a:r>
              <a:rPr lang="el-GR" b="1" dirty="0" smtClean="0">
                <a:solidFill>
                  <a:srgbClr val="C00000"/>
                </a:solidFill>
              </a:rPr>
              <a:t>κάθε χρονική</a:t>
            </a:r>
          </a:p>
          <a:p>
            <a:r>
              <a:rPr lang="el-GR" b="1" dirty="0" smtClean="0">
                <a:solidFill>
                  <a:srgbClr val="C00000"/>
                </a:solidFill>
              </a:rPr>
              <a:t>στιγμή </a:t>
            </a:r>
            <a:r>
              <a:rPr lang="el-GR" dirty="0" smtClean="0"/>
              <a:t>τη </a:t>
            </a:r>
            <a:r>
              <a:rPr lang="el-GR" b="1" dirty="0" smtClean="0">
                <a:solidFill>
                  <a:srgbClr val="C00000"/>
                </a:solidFill>
              </a:rPr>
              <a:t>θέση</a:t>
            </a:r>
            <a:r>
              <a:rPr lang="el-GR" dirty="0" smtClean="0"/>
              <a:t> κάθε σημείου του υλικού μέσου στο οποίο διαδίδεται</a:t>
            </a:r>
          </a:p>
          <a:p>
            <a:r>
              <a:rPr lang="el-GR" dirty="0" smtClean="0"/>
              <a:t>το κύμα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785786" y="1857364"/>
            <a:ext cx="735811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Στα </a:t>
            </a:r>
            <a:r>
              <a:rPr lang="el-GR" b="1" dirty="0" smtClean="0"/>
              <a:t>ηλεκτρομαγνητικά κύματα </a:t>
            </a:r>
            <a:r>
              <a:rPr lang="el-GR" dirty="0" smtClean="0"/>
              <a:t>οι εξισώσεις κύματος που τα</a:t>
            </a:r>
          </a:p>
          <a:p>
            <a:r>
              <a:rPr lang="el-GR" dirty="0" smtClean="0"/>
              <a:t>περιγράφουν μας δίνουν για </a:t>
            </a:r>
            <a:r>
              <a:rPr lang="el-GR" b="1" dirty="0" smtClean="0">
                <a:solidFill>
                  <a:srgbClr val="C00000"/>
                </a:solidFill>
              </a:rPr>
              <a:t>κάθε χρονική στιγμή </a:t>
            </a:r>
            <a:r>
              <a:rPr lang="el-GR" dirty="0" smtClean="0"/>
              <a:t>την</a:t>
            </a:r>
            <a:r>
              <a:rPr lang="el-GR" b="1" dirty="0" smtClean="0">
                <a:solidFill>
                  <a:srgbClr val="C00000"/>
                </a:solidFill>
              </a:rPr>
              <a:t> τιμή της </a:t>
            </a:r>
            <a:r>
              <a:rPr lang="el-GR" b="1" dirty="0" smtClean="0">
                <a:solidFill>
                  <a:srgbClr val="C00000"/>
                </a:solidFill>
              </a:rPr>
              <a:t>έντασης </a:t>
            </a:r>
            <a:br>
              <a:rPr lang="el-GR" b="1" dirty="0" smtClean="0">
                <a:solidFill>
                  <a:srgbClr val="C00000"/>
                </a:solidFill>
              </a:rPr>
            </a:br>
            <a:r>
              <a:rPr lang="el-GR" b="1" dirty="0" smtClean="0">
                <a:solidFill>
                  <a:srgbClr val="C00000"/>
                </a:solidFill>
              </a:rPr>
              <a:t>του </a:t>
            </a:r>
            <a:r>
              <a:rPr lang="el-GR" b="1" dirty="0" smtClean="0">
                <a:solidFill>
                  <a:srgbClr val="C00000"/>
                </a:solidFill>
              </a:rPr>
              <a:t>ηλεκτρικού και του μαγνητικού πεδίου σε κάθε σημείο του</a:t>
            </a:r>
          </a:p>
          <a:p>
            <a:r>
              <a:rPr lang="el-GR" b="1" dirty="0" smtClean="0">
                <a:solidFill>
                  <a:srgbClr val="C00000"/>
                </a:solidFill>
              </a:rPr>
              <a:t>χώρου </a:t>
            </a:r>
            <a:r>
              <a:rPr lang="el-GR" dirty="0" smtClean="0"/>
              <a:t>στον οποίο διαδίδεται το κύμα. </a:t>
            </a:r>
            <a:endParaRPr lang="el-GR" dirty="0"/>
          </a:p>
        </p:txBody>
      </p:sp>
      <p:sp>
        <p:nvSpPr>
          <p:cNvPr id="4" name="3 - Ορθογώνιο"/>
          <p:cNvSpPr/>
          <p:nvPr/>
        </p:nvSpPr>
        <p:spPr>
          <a:xfrm>
            <a:off x="928662" y="3571876"/>
            <a:ext cx="750099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Η </a:t>
            </a:r>
            <a:r>
              <a:rPr lang="el-GR" b="1" dirty="0" smtClean="0"/>
              <a:t>κυματοσυνάρτηση </a:t>
            </a:r>
            <a:r>
              <a:rPr lang="el-GR" b="1" i="1" dirty="0" smtClean="0"/>
              <a:t>Ψ</a:t>
            </a:r>
            <a:r>
              <a:rPr lang="el-GR" i="1" dirty="0" smtClean="0"/>
              <a:t> </a:t>
            </a:r>
            <a:r>
              <a:rPr lang="el-GR" i="1" dirty="0" smtClean="0"/>
              <a:t>όμως </a:t>
            </a:r>
            <a:r>
              <a:rPr lang="el-GR" dirty="0" smtClean="0"/>
              <a:t>που </a:t>
            </a:r>
            <a:r>
              <a:rPr lang="el-GR" dirty="0" smtClean="0"/>
              <a:t>περιγράφει ένα </a:t>
            </a:r>
            <a:r>
              <a:rPr lang="el-GR" dirty="0" smtClean="0"/>
              <a:t>σωματίδιο - κύμα </a:t>
            </a:r>
            <a:r>
              <a:rPr lang="el-GR" b="1" dirty="0" smtClean="0">
                <a:solidFill>
                  <a:srgbClr val="002060"/>
                </a:solidFill>
              </a:rPr>
              <a:t>δεν σχετίζεται με κάποιο </a:t>
            </a:r>
            <a:r>
              <a:rPr lang="el-GR" b="1" dirty="0" smtClean="0">
                <a:solidFill>
                  <a:srgbClr val="002060"/>
                </a:solidFill>
              </a:rPr>
              <a:t>μέσον διάδοσης </a:t>
            </a:r>
            <a:r>
              <a:rPr lang="el-GR" b="1" dirty="0" smtClean="0">
                <a:solidFill>
                  <a:srgbClr val="002060"/>
                </a:solidFill>
              </a:rPr>
              <a:t>ούτε με κάποιες ιδιότητες του </a:t>
            </a:r>
            <a:r>
              <a:rPr lang="el-GR" b="1" dirty="0" smtClean="0">
                <a:solidFill>
                  <a:srgbClr val="002060"/>
                </a:solidFill>
              </a:rPr>
              <a:t>χώρου</a:t>
            </a:r>
          </a:p>
          <a:p>
            <a:endParaRPr lang="el-GR" b="1" dirty="0" smtClean="0">
              <a:solidFill>
                <a:srgbClr val="C00000"/>
              </a:solidFill>
            </a:endParaRPr>
          </a:p>
          <a:p>
            <a:r>
              <a:rPr lang="el-GR" b="1" dirty="0" smtClean="0">
                <a:solidFill>
                  <a:srgbClr val="C00000"/>
                </a:solidFill>
              </a:rPr>
              <a:t>Είναι </a:t>
            </a:r>
            <a:r>
              <a:rPr lang="el-GR" b="1" dirty="0" smtClean="0">
                <a:solidFill>
                  <a:srgbClr val="C00000"/>
                </a:solidFill>
              </a:rPr>
              <a:t>δύσκολο να </a:t>
            </a:r>
            <a:r>
              <a:rPr lang="el-GR" b="1" dirty="0" smtClean="0">
                <a:solidFill>
                  <a:srgbClr val="C00000"/>
                </a:solidFill>
              </a:rPr>
              <a:t>της αποδώσουμε </a:t>
            </a:r>
            <a:r>
              <a:rPr lang="el-GR" b="1" dirty="0" smtClean="0">
                <a:solidFill>
                  <a:srgbClr val="C00000"/>
                </a:solidFill>
              </a:rPr>
              <a:t>κάποια φυσική σημασία</a:t>
            </a:r>
            <a:endParaRPr lang="el-GR" b="1" dirty="0">
              <a:solidFill>
                <a:srgbClr val="C00000"/>
              </a:solidFill>
            </a:endParaRPr>
          </a:p>
        </p:txBody>
      </p:sp>
      <p:sp>
        <p:nvSpPr>
          <p:cNvPr id="5" name="4 - Ορθογώνιο"/>
          <p:cNvSpPr/>
          <p:nvPr/>
        </p:nvSpPr>
        <p:spPr>
          <a:xfrm>
            <a:off x="928662" y="5000636"/>
            <a:ext cx="74295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Μπορούμε μόνο να περιγράψουμε πώς σχετίζεται με τα φυσικά παρατηρούμενα φαινόμενα.</a:t>
            </a:r>
            <a:endParaRPr lang="el-GR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Ορθογώνιο"/>
          <p:cNvSpPr/>
          <p:nvPr/>
        </p:nvSpPr>
        <p:spPr>
          <a:xfrm>
            <a:off x="857224" y="785794"/>
            <a:ext cx="7143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dirty="0" smtClean="0"/>
              <a:t>Για κάποιο </a:t>
            </a:r>
            <a:r>
              <a:rPr lang="el-GR" sz="2000" b="1" dirty="0" smtClean="0"/>
              <a:t>συγκεκριμένο </a:t>
            </a:r>
            <a:r>
              <a:rPr lang="el-GR" sz="2000" b="1" u="sng" dirty="0" smtClean="0"/>
              <a:t>σημείο</a:t>
            </a:r>
            <a:r>
              <a:rPr lang="el-GR" sz="2000" dirty="0" smtClean="0"/>
              <a:t>, </a:t>
            </a:r>
            <a:r>
              <a:rPr lang="el-GR" sz="2000" b="1" dirty="0" smtClean="0"/>
              <a:t>ορισμένη </a:t>
            </a:r>
            <a:r>
              <a:rPr lang="el-GR" sz="2000" b="1" u="sng" dirty="0" smtClean="0"/>
              <a:t>χρονική στιγμή </a:t>
            </a:r>
            <a:r>
              <a:rPr lang="el-GR" sz="2000" dirty="0" smtClean="0"/>
              <a:t>η </a:t>
            </a:r>
            <a:r>
              <a:rPr lang="el-GR" sz="2000" dirty="0" smtClean="0"/>
              <a:t>κυματοσυνάρτηση </a:t>
            </a:r>
            <a:r>
              <a:rPr lang="el-GR" sz="2000" dirty="0" smtClean="0"/>
              <a:t>θα έχει μια </a:t>
            </a:r>
            <a:r>
              <a:rPr lang="el-GR" sz="2000" b="1" dirty="0" smtClean="0"/>
              <a:t>συγκεκριμένη </a:t>
            </a:r>
            <a:r>
              <a:rPr lang="el-GR" sz="2000" b="1" dirty="0" smtClean="0"/>
              <a:t>τιμή  Ψ.</a:t>
            </a:r>
            <a:endParaRPr lang="el-GR" sz="2000" b="1" dirty="0" smtClean="0"/>
          </a:p>
        </p:txBody>
      </p:sp>
      <p:sp>
        <p:nvSpPr>
          <p:cNvPr id="4" name="3 - Ορθογώνιο"/>
          <p:cNvSpPr/>
          <p:nvPr/>
        </p:nvSpPr>
        <p:spPr>
          <a:xfrm>
            <a:off x="785786" y="2000240"/>
            <a:ext cx="750099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dirty="0" smtClean="0"/>
              <a:t>Ο </a:t>
            </a:r>
            <a:r>
              <a:rPr lang="en-US" sz="2000" dirty="0" smtClean="0"/>
              <a:t>Max Born </a:t>
            </a:r>
            <a:r>
              <a:rPr lang="el-GR" sz="2000" dirty="0" smtClean="0"/>
              <a:t>πρότεινε να </a:t>
            </a:r>
            <a:r>
              <a:rPr lang="el-GR" sz="2000" dirty="0" smtClean="0"/>
              <a:t>ερμηνεύσουμε </a:t>
            </a:r>
            <a:r>
              <a:rPr lang="el-GR" sz="2000" b="1" dirty="0" smtClean="0">
                <a:solidFill>
                  <a:srgbClr val="C00000"/>
                </a:solidFill>
              </a:rPr>
              <a:t>το τετράγωνο του μέτρου της </a:t>
            </a:r>
            <a:r>
              <a:rPr lang="el-GR" sz="2000" b="1" dirty="0" smtClean="0">
                <a:solidFill>
                  <a:srgbClr val="C00000"/>
                </a:solidFill>
              </a:rPr>
              <a:t>κυματοσυνάρτησης σαν </a:t>
            </a:r>
            <a:r>
              <a:rPr lang="el-GR" sz="2000" b="1" dirty="0" smtClean="0">
                <a:solidFill>
                  <a:srgbClr val="C00000"/>
                </a:solidFill>
              </a:rPr>
              <a:t>την πιθανότητα θέσης ανά μονάδα όγκου</a:t>
            </a:r>
            <a:r>
              <a:rPr lang="el-GR" sz="2000" b="1" dirty="0" smtClean="0">
                <a:solidFill>
                  <a:srgbClr val="C00000"/>
                </a:solidFill>
              </a:rPr>
              <a:t>.</a:t>
            </a:r>
          </a:p>
          <a:p>
            <a:endParaRPr lang="el-GR" dirty="0" smtClean="0"/>
          </a:p>
          <a:p>
            <a:r>
              <a:rPr lang="el-GR" sz="2000" dirty="0" smtClean="0"/>
              <a:t> </a:t>
            </a:r>
            <a:r>
              <a:rPr lang="el-GR" sz="2000" dirty="0" smtClean="0"/>
              <a:t>Δηλαδή, αν </a:t>
            </a:r>
            <a:r>
              <a:rPr lang="el-GR" sz="2000" dirty="0" smtClean="0"/>
              <a:t>ορίσουμε έναν </a:t>
            </a:r>
            <a:r>
              <a:rPr lang="el-GR" sz="2000" dirty="0" smtClean="0"/>
              <a:t>στοιχειώδη όγκο </a:t>
            </a:r>
            <a:r>
              <a:rPr lang="el-GR" sz="2000" i="1" dirty="0" smtClean="0"/>
              <a:t>dV γύρω από ένα συγκεκριμένο σημείο (x, y, </a:t>
            </a:r>
            <a:r>
              <a:rPr lang="el-GR" sz="2000" i="1" dirty="0" smtClean="0"/>
              <a:t>z):</a:t>
            </a:r>
            <a:endParaRPr lang="el-GR" sz="2000" i="1" dirty="0" smtClean="0"/>
          </a:p>
        </p:txBody>
      </p:sp>
      <p:sp>
        <p:nvSpPr>
          <p:cNvPr id="5" name="4 - Ορθογώνιο"/>
          <p:cNvSpPr/>
          <p:nvPr/>
        </p:nvSpPr>
        <p:spPr>
          <a:xfrm>
            <a:off x="785786" y="3929066"/>
            <a:ext cx="74295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b="1" dirty="0" smtClean="0"/>
              <a:t>το γινόμενο </a:t>
            </a:r>
            <a:r>
              <a:rPr lang="el-GR" sz="2000" b="1" dirty="0" smtClean="0">
                <a:solidFill>
                  <a:srgbClr val="C00000"/>
                </a:solidFill>
              </a:rPr>
              <a:t>│Ψ│</a:t>
            </a:r>
            <a:r>
              <a:rPr lang="el-GR" sz="2000" b="1" baseline="30000" dirty="0" smtClean="0">
                <a:solidFill>
                  <a:srgbClr val="C00000"/>
                </a:solidFill>
              </a:rPr>
              <a:t>2</a:t>
            </a:r>
            <a:r>
              <a:rPr lang="en-US" sz="2000" b="1" baseline="30000" dirty="0" smtClean="0">
                <a:solidFill>
                  <a:srgbClr val="C00000"/>
                </a:solidFill>
              </a:rPr>
              <a:t> </a:t>
            </a:r>
            <a:r>
              <a:rPr lang="en-US" sz="2000" b="1" dirty="0" smtClean="0">
                <a:solidFill>
                  <a:srgbClr val="C00000"/>
                </a:solidFill>
              </a:rPr>
              <a:t> dV </a:t>
            </a:r>
            <a:r>
              <a:rPr lang="el-GR" sz="2000" b="1" dirty="0" smtClean="0">
                <a:solidFill>
                  <a:srgbClr val="C00000"/>
                </a:solidFill>
              </a:rPr>
              <a:t>  </a:t>
            </a:r>
            <a:r>
              <a:rPr lang="el-GR" sz="2000" b="1" dirty="0" smtClean="0"/>
              <a:t>δίνει </a:t>
            </a:r>
            <a:r>
              <a:rPr lang="el-GR" sz="2000" b="1" dirty="0" smtClean="0"/>
              <a:t>την </a:t>
            </a:r>
            <a:r>
              <a:rPr lang="el-GR" sz="2000" b="1" dirty="0" smtClean="0">
                <a:solidFill>
                  <a:srgbClr val="C00000"/>
                </a:solidFill>
              </a:rPr>
              <a:t>πιθανότητα να βρίσκεται το </a:t>
            </a:r>
            <a:r>
              <a:rPr lang="el-GR" sz="2000" b="1" dirty="0" smtClean="0">
                <a:solidFill>
                  <a:srgbClr val="C00000"/>
                </a:solidFill>
              </a:rPr>
              <a:t>σωμάτιο μέσα </a:t>
            </a:r>
            <a:r>
              <a:rPr lang="el-GR" sz="2000" b="1" dirty="0" smtClean="0">
                <a:solidFill>
                  <a:srgbClr val="C00000"/>
                </a:solidFill>
              </a:rPr>
              <a:t>στον όγκο </a:t>
            </a:r>
            <a:r>
              <a:rPr lang="el-GR" sz="2000" b="1" i="1" dirty="0" smtClean="0">
                <a:solidFill>
                  <a:srgbClr val="C00000"/>
                </a:solidFill>
              </a:rPr>
              <a:t>dV στη δεδομένη χρονική στιγμή</a:t>
            </a:r>
            <a:r>
              <a:rPr lang="el-GR" sz="2000" b="1" i="1" dirty="0" smtClean="0">
                <a:solidFill>
                  <a:srgbClr val="C00000"/>
                </a:solidFill>
              </a:rPr>
              <a:t>.</a:t>
            </a:r>
            <a:endParaRPr lang="el-GR" sz="2000" b="1" i="1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642910" y="500042"/>
            <a:ext cx="721523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dirty="0" smtClean="0"/>
              <a:t>Αν χωρίσουμε το σύνολο του χώρου σε στοιχειώδεις όγκους </a:t>
            </a:r>
            <a:r>
              <a:rPr lang="el-GR" sz="2000" i="1" dirty="0" smtClean="0"/>
              <a:t>dV </a:t>
            </a:r>
            <a:r>
              <a:rPr lang="el-GR" sz="2000" i="1" dirty="0" smtClean="0"/>
              <a:t>και </a:t>
            </a:r>
            <a:r>
              <a:rPr lang="el-GR" sz="2000" dirty="0" smtClean="0"/>
              <a:t>σε </a:t>
            </a:r>
            <a:r>
              <a:rPr lang="el-GR" sz="2000" dirty="0" smtClean="0"/>
              <a:t>κάθε σημείο του χώρου βρούμε την τιμή της </a:t>
            </a:r>
            <a:r>
              <a:rPr lang="el-GR" sz="2000" i="1" dirty="0" smtClean="0"/>
              <a:t>Ψ για κάποια </a:t>
            </a:r>
            <a:r>
              <a:rPr lang="el-GR" sz="2000" i="1" dirty="0" smtClean="0"/>
              <a:t>χρονική </a:t>
            </a:r>
            <a:r>
              <a:rPr lang="el-GR" sz="2000" dirty="0" smtClean="0"/>
              <a:t>στιγμή </a:t>
            </a:r>
            <a:r>
              <a:rPr lang="el-GR" sz="2000" b="1" dirty="0" smtClean="0"/>
              <a:t>το άθροισμα των γινομένων </a:t>
            </a:r>
            <a:r>
              <a:rPr lang="el-GR" sz="2000" b="1" dirty="0" smtClean="0">
                <a:solidFill>
                  <a:srgbClr val="C00000"/>
                </a:solidFill>
              </a:rPr>
              <a:t>│Ψ│</a:t>
            </a:r>
            <a:r>
              <a:rPr lang="el-GR" sz="2000" b="1" baseline="30000" dirty="0" smtClean="0">
                <a:solidFill>
                  <a:srgbClr val="C00000"/>
                </a:solidFill>
              </a:rPr>
              <a:t>2</a:t>
            </a:r>
            <a:r>
              <a:rPr lang="en-US" sz="2000" b="1" baseline="30000" dirty="0" smtClean="0">
                <a:solidFill>
                  <a:srgbClr val="C00000"/>
                </a:solidFill>
              </a:rPr>
              <a:t> </a:t>
            </a:r>
            <a:r>
              <a:rPr lang="en-US" sz="2000" b="1" dirty="0" smtClean="0">
                <a:solidFill>
                  <a:srgbClr val="C00000"/>
                </a:solidFill>
              </a:rPr>
              <a:t> dV </a:t>
            </a:r>
            <a:r>
              <a:rPr lang="el-GR" sz="2000" b="1" dirty="0" smtClean="0">
                <a:solidFill>
                  <a:srgbClr val="C00000"/>
                </a:solidFill>
              </a:rPr>
              <a:t> </a:t>
            </a:r>
            <a:r>
              <a:rPr lang="el-GR" sz="2000" b="1" dirty="0" smtClean="0"/>
              <a:t>πρέπει να είναι ίσο με </a:t>
            </a:r>
            <a:r>
              <a:rPr lang="el-GR" sz="2000" b="1" dirty="0" smtClean="0"/>
              <a:t>τη μονάδα</a:t>
            </a:r>
            <a:r>
              <a:rPr lang="el-GR" sz="2000" b="1" dirty="0" smtClean="0"/>
              <a:t>.</a:t>
            </a:r>
            <a:endParaRPr lang="el-GR" sz="2000" b="1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6050" y="1785926"/>
            <a:ext cx="2143140" cy="860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3 - Ορθογώνιο"/>
          <p:cNvSpPr/>
          <p:nvPr/>
        </p:nvSpPr>
        <p:spPr>
          <a:xfrm>
            <a:off x="571472" y="2786058"/>
            <a:ext cx="814393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Δηλαδή </a:t>
            </a:r>
            <a:r>
              <a:rPr lang="el-GR" sz="2000" b="1" dirty="0" smtClean="0"/>
              <a:t>η πιθανότητα να βρίσκεται το σωματίδιο κάπου στο χώρο</a:t>
            </a:r>
          </a:p>
          <a:p>
            <a:r>
              <a:rPr lang="el-GR" sz="2000" b="1" dirty="0" smtClean="0"/>
              <a:t>είναι ίση με τη μονάδα. </a:t>
            </a:r>
            <a:endParaRPr lang="el-GR" sz="2000" b="1" dirty="0" smtClean="0"/>
          </a:p>
          <a:p>
            <a:endParaRPr lang="el-GR" dirty="0" smtClean="0"/>
          </a:p>
          <a:p>
            <a:r>
              <a:rPr lang="el-GR" sz="2000" dirty="0" smtClean="0"/>
              <a:t>Με </a:t>
            </a:r>
            <a:r>
              <a:rPr lang="el-GR" sz="2000" dirty="0" smtClean="0"/>
              <a:t>απλά λόγια κάθε χρονική στιγμή το </a:t>
            </a:r>
            <a:r>
              <a:rPr lang="el-GR" sz="2000" dirty="0" smtClean="0"/>
              <a:t>σωματίδιο </a:t>
            </a:r>
            <a:r>
              <a:rPr lang="el-GR" sz="2000" b="1" dirty="0" smtClean="0"/>
              <a:t>σίγουρα βρίσκεται κάπου</a:t>
            </a:r>
            <a:r>
              <a:rPr lang="el-GR" sz="2000" dirty="0" smtClean="0"/>
              <a:t>. </a:t>
            </a:r>
            <a:endParaRPr lang="el-GR" sz="2000" dirty="0" smtClean="0"/>
          </a:p>
          <a:p>
            <a:endParaRPr lang="el-GR" dirty="0" smtClean="0"/>
          </a:p>
          <a:p>
            <a:r>
              <a:rPr lang="el-GR" sz="2000" dirty="0" smtClean="0"/>
              <a:t>Η </a:t>
            </a:r>
            <a:r>
              <a:rPr lang="el-GR" sz="2000" dirty="0" smtClean="0"/>
              <a:t>παραπάνω σχέση προκύπτει </a:t>
            </a:r>
            <a:r>
              <a:rPr lang="el-GR" sz="2000" dirty="0" smtClean="0"/>
              <a:t>από την </a:t>
            </a:r>
            <a:r>
              <a:rPr lang="el-GR" sz="2000" dirty="0" smtClean="0"/>
              <a:t>διάσταση που έδωσε ο </a:t>
            </a:r>
            <a:r>
              <a:rPr lang="el-GR" sz="2000" dirty="0" err="1" smtClean="0"/>
              <a:t>Born</a:t>
            </a:r>
            <a:r>
              <a:rPr lang="el-GR" sz="2000" dirty="0" smtClean="0"/>
              <a:t> στο </a:t>
            </a:r>
            <a:r>
              <a:rPr lang="el-GR" sz="2000" b="1" dirty="0" smtClean="0"/>
              <a:t>│Ψ│</a:t>
            </a:r>
            <a:r>
              <a:rPr lang="el-GR" sz="2000" b="1" baseline="30000" dirty="0" smtClean="0"/>
              <a:t>2</a:t>
            </a:r>
            <a:r>
              <a:rPr lang="el-GR" sz="2000" b="1" baseline="30000" dirty="0" smtClean="0">
                <a:solidFill>
                  <a:srgbClr val="C00000"/>
                </a:solidFill>
              </a:rPr>
              <a:t> </a:t>
            </a:r>
            <a:r>
              <a:rPr lang="el-GR" sz="2000" dirty="0" smtClean="0"/>
              <a:t>και </a:t>
            </a:r>
            <a:r>
              <a:rPr lang="el-GR" sz="2000" dirty="0" smtClean="0"/>
              <a:t>ονομάζεται </a:t>
            </a:r>
            <a:r>
              <a:rPr lang="el-GR" sz="2000" b="1" dirty="0" smtClean="0">
                <a:solidFill>
                  <a:srgbClr val="C00000"/>
                </a:solidFill>
              </a:rPr>
              <a:t>συνθήκη κανονικοποιήσεως</a:t>
            </a:r>
            <a:r>
              <a:rPr lang="el-GR" sz="2000" b="1" dirty="0" smtClean="0">
                <a:solidFill>
                  <a:srgbClr val="C00000"/>
                </a:solidFill>
              </a:rPr>
              <a:t>. </a:t>
            </a:r>
            <a:endParaRPr lang="el-GR" sz="2000" b="1" dirty="0" smtClean="0">
              <a:solidFill>
                <a:srgbClr val="C00000"/>
              </a:solidFill>
            </a:endParaRPr>
          </a:p>
          <a:p>
            <a:endParaRPr lang="el-GR" sz="2000" b="1" dirty="0" smtClean="0"/>
          </a:p>
          <a:p>
            <a:r>
              <a:rPr lang="el-GR" sz="2000" b="1" dirty="0" smtClean="0"/>
              <a:t>Εάν </a:t>
            </a:r>
            <a:r>
              <a:rPr lang="el-GR" sz="2000" b="1" dirty="0" smtClean="0"/>
              <a:t>η κυματοσυνάρτηση είναι σωστή πρέπει </a:t>
            </a:r>
            <a:r>
              <a:rPr lang="el-GR" sz="2000" b="1" dirty="0" smtClean="0"/>
              <a:t>να ικανοποιεί </a:t>
            </a:r>
            <a:r>
              <a:rPr lang="el-GR" sz="2000" b="1" dirty="0" smtClean="0"/>
              <a:t>τη συνθήκη κανονικοποιήσεως.</a:t>
            </a:r>
            <a:endParaRPr lang="el-GR" sz="20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345</Words>
  <PresentationFormat>Προβολή στην οθόνη (4:3)</PresentationFormat>
  <Paragraphs>34</Paragraphs>
  <Slides>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5" baseType="lpstr">
      <vt:lpstr>Θέμα του Office</vt:lpstr>
      <vt:lpstr>Διαφάνεια 1</vt:lpstr>
      <vt:lpstr>Διαφάνεια 2</vt:lpstr>
      <vt:lpstr>Διαφάνεια 3</vt:lpstr>
      <vt:lpstr>Διαφάνεια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Kotsak-i5</dc:creator>
  <cp:lastModifiedBy>Kotsak-i5</cp:lastModifiedBy>
  <cp:revision>13</cp:revision>
  <dcterms:created xsi:type="dcterms:W3CDTF">2025-04-02T17:11:09Z</dcterms:created>
  <dcterms:modified xsi:type="dcterms:W3CDTF">2025-04-02T18:02:30Z</dcterms:modified>
</cp:coreProperties>
</file>