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DM Sans" charset="0"/>
      <p:regular r:id="rId18"/>
    </p:embeddedFont>
    <p:embeddedFont>
      <p:font typeface="Libre Baskerville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0" d="100"/>
          <a:sy n="70" d="100"/>
        </p:scale>
        <p:origin x="-523" y="-91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4CC80-E3A1-4DD0-A718-5D7757D0AB63}" type="datetimeFigureOut">
              <a:rPr lang="el-GR" smtClean="0"/>
              <a:t>30/1/2025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EB630-1DB3-47DB-86BC-E482946DF1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718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75629"/>
            <a:ext cx="63136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ΣΥΝΗΡΗΜΕΝΑ ΡΗΜΑΤΑ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224570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Τα φωνηεντόληκτα ρήματα που έχουν χρονικό χαρακτήρα α ή ε ή ο συναιρούν το φωνήεν αυτό στον ενεστώτα και τον παρατατικό με το ακόλουθο φωνήεν των καταλήξεων και για αυτό το λόγο λέγονται συνηρημένα. Αλλιώς λέγονται και περισπώμενα, γιατί ο συνηρημένος τύπος τους στο α΄ πρόσωπο της οριστικής του ενεστώτα παίρνει περισπωμένη.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674042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681663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643093" y="5657136"/>
            <a:ext cx="350984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l-GR" sz="1600" b="1" dirty="0" smtClean="0">
                <a:solidFill>
                  <a:srgbClr val="454240"/>
                </a:solidFill>
                <a:ea typeface="DM Sans Bold" pitchFamily="34" charset="-122"/>
                <a:cs typeface="DM Sans Bold" pitchFamily="34" charset="-120"/>
              </a:rPr>
              <a:t>  </a:t>
            </a:r>
            <a:r>
              <a:rPr lang="en-US" sz="1600" b="1" dirty="0" err="1" smtClean="0">
                <a:solidFill>
                  <a:srgbClr val="454240"/>
                </a:solidFill>
                <a:ea typeface="DM Sans Bold" pitchFamily="34" charset="-122"/>
                <a:cs typeface="DM Sans Bold" pitchFamily="34" charset="-120"/>
              </a:rPr>
              <a:t>Vasilis</a:t>
            </a:r>
            <a:r>
              <a:rPr lang="en-US" sz="1600" b="1" dirty="0" smtClean="0">
                <a:solidFill>
                  <a:srgbClr val="454240"/>
                </a:solidFill>
                <a:ea typeface="DM Sans Bold" pitchFamily="34" charset="-122"/>
                <a:cs typeface="DM Sans Bold" pitchFamily="34" charset="-120"/>
              </a:rPr>
              <a:t> </a:t>
            </a:r>
            <a:r>
              <a:rPr lang="en-US" sz="1600" b="1" dirty="0">
                <a:solidFill>
                  <a:srgbClr val="454240"/>
                </a:solidFill>
                <a:ea typeface="DM Sans Bold" pitchFamily="34" charset="-122"/>
                <a:cs typeface="DM Sans Bold" pitchFamily="34" charset="-120"/>
              </a:rPr>
              <a:t>Varsamopoulos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019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2465" y="2930366"/>
            <a:ext cx="7502128" cy="600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Β΄ Τάξη: Ενεστώτας Μέσης Φωνής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672465" y="3818930"/>
            <a:ext cx="13285470" cy="3887391"/>
          </a:xfrm>
          <a:prstGeom prst="roundRect">
            <a:avLst>
              <a:gd name="adj" fmla="val 207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80085" y="3826550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72133" y="3949422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Οριστική</a:t>
            </a:r>
            <a:endParaRPr lang="en-US" sz="1500" b="1" dirty="0"/>
          </a:p>
        </p:txBody>
      </p:sp>
      <p:sp>
        <p:nvSpPr>
          <p:cNvPr id="7" name="Text 4"/>
          <p:cNvSpPr/>
          <p:nvPr/>
        </p:nvSpPr>
        <p:spPr>
          <a:xfrm>
            <a:off x="4193500" y="3949422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Υποτακτική</a:t>
            </a:r>
            <a:endParaRPr lang="en-US" sz="1500" b="1" dirty="0"/>
          </a:p>
        </p:txBody>
      </p:sp>
      <p:sp>
        <p:nvSpPr>
          <p:cNvPr id="8" name="Text 5"/>
          <p:cNvSpPr/>
          <p:nvPr/>
        </p:nvSpPr>
        <p:spPr>
          <a:xfrm>
            <a:off x="7511058" y="3949422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Ευκτική</a:t>
            </a:r>
            <a:endParaRPr lang="en-US" sz="1500" b="1" dirty="0"/>
          </a:p>
        </p:txBody>
      </p:sp>
      <p:sp>
        <p:nvSpPr>
          <p:cNvPr id="9" name="Text 6"/>
          <p:cNvSpPr/>
          <p:nvPr/>
        </p:nvSpPr>
        <p:spPr>
          <a:xfrm>
            <a:off x="10828615" y="3949422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Προστακτική</a:t>
            </a:r>
            <a:endParaRPr lang="en-US" sz="1500" b="1" dirty="0"/>
          </a:p>
        </p:txBody>
      </p:sp>
      <p:sp>
        <p:nvSpPr>
          <p:cNvPr id="10" name="Shape 7"/>
          <p:cNvSpPr/>
          <p:nvPr/>
        </p:nvSpPr>
        <p:spPr>
          <a:xfrm>
            <a:off x="680085" y="4379714"/>
            <a:ext cx="13270230" cy="553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872133" y="4502587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ποιοῦμαι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4193500" y="4502587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ποιῶμαι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7511058" y="4502587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ποιοίμην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10828615" y="4502587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-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680085" y="4932878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872133" y="5055751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ποιεῖ, ποιῇ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4193500" y="5055751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ποιῇ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7511058" y="5055751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ποιοῖο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10828615" y="5055751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ποιοῦ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680085" y="5486043"/>
            <a:ext cx="13270230" cy="553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872133" y="5608915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ποιεῖται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4193500" y="5608915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ποιῆται</a:t>
            </a: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7511058" y="5608915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ποιοῖτο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10828615" y="5608915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ποιείσθω</a:t>
            </a:r>
            <a:endParaRPr lang="en-US" sz="1500" dirty="0"/>
          </a:p>
        </p:txBody>
      </p:sp>
      <p:sp>
        <p:nvSpPr>
          <p:cNvPr id="25" name="Shape 22"/>
          <p:cNvSpPr/>
          <p:nvPr/>
        </p:nvSpPr>
        <p:spPr>
          <a:xfrm>
            <a:off x="680085" y="6039207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872133" y="6162080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ποιούμεθα</a:t>
            </a:r>
            <a:endParaRPr lang="en-US" sz="1500" dirty="0"/>
          </a:p>
        </p:txBody>
      </p:sp>
      <p:sp>
        <p:nvSpPr>
          <p:cNvPr id="27" name="Text 24"/>
          <p:cNvSpPr/>
          <p:nvPr/>
        </p:nvSpPr>
        <p:spPr>
          <a:xfrm>
            <a:off x="4193500" y="6162080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ποιώμεθα</a:t>
            </a:r>
            <a:endParaRPr lang="en-US" sz="1500" dirty="0"/>
          </a:p>
        </p:txBody>
      </p:sp>
      <p:sp>
        <p:nvSpPr>
          <p:cNvPr id="28" name="Text 25"/>
          <p:cNvSpPr/>
          <p:nvPr/>
        </p:nvSpPr>
        <p:spPr>
          <a:xfrm>
            <a:off x="7511058" y="6162080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ποιοίμεθα</a:t>
            </a:r>
            <a:endParaRPr lang="en-US" sz="1500" dirty="0"/>
          </a:p>
        </p:txBody>
      </p:sp>
      <p:sp>
        <p:nvSpPr>
          <p:cNvPr id="29" name="Text 26"/>
          <p:cNvSpPr/>
          <p:nvPr/>
        </p:nvSpPr>
        <p:spPr>
          <a:xfrm>
            <a:off x="10828615" y="6162080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-</a:t>
            </a:r>
            <a:endParaRPr lang="en-US" sz="1500" dirty="0"/>
          </a:p>
        </p:txBody>
      </p:sp>
      <p:sp>
        <p:nvSpPr>
          <p:cNvPr id="30" name="Shape 27"/>
          <p:cNvSpPr/>
          <p:nvPr/>
        </p:nvSpPr>
        <p:spPr>
          <a:xfrm>
            <a:off x="680085" y="6592372"/>
            <a:ext cx="13270230" cy="553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1" name="Text 28"/>
          <p:cNvSpPr/>
          <p:nvPr/>
        </p:nvSpPr>
        <p:spPr>
          <a:xfrm>
            <a:off x="872133" y="6715244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ποιεῖσθε</a:t>
            </a:r>
            <a:endParaRPr lang="en-US" sz="1500" dirty="0"/>
          </a:p>
        </p:txBody>
      </p:sp>
      <p:sp>
        <p:nvSpPr>
          <p:cNvPr id="32" name="Text 29"/>
          <p:cNvSpPr/>
          <p:nvPr/>
        </p:nvSpPr>
        <p:spPr>
          <a:xfrm>
            <a:off x="4193500" y="6715244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ποιῆσθε</a:t>
            </a:r>
            <a:endParaRPr lang="en-US" sz="1500" dirty="0"/>
          </a:p>
        </p:txBody>
      </p:sp>
      <p:sp>
        <p:nvSpPr>
          <p:cNvPr id="33" name="Text 30"/>
          <p:cNvSpPr/>
          <p:nvPr/>
        </p:nvSpPr>
        <p:spPr>
          <a:xfrm>
            <a:off x="7511058" y="6715244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ποιοῖσθε</a:t>
            </a:r>
            <a:endParaRPr lang="en-US" sz="1500" dirty="0"/>
          </a:p>
        </p:txBody>
      </p:sp>
      <p:sp>
        <p:nvSpPr>
          <p:cNvPr id="34" name="Text 31"/>
          <p:cNvSpPr/>
          <p:nvPr/>
        </p:nvSpPr>
        <p:spPr>
          <a:xfrm>
            <a:off x="10828615" y="6715244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ποιεῖσθε</a:t>
            </a:r>
            <a:endParaRPr lang="en-US" sz="1500" dirty="0"/>
          </a:p>
        </p:txBody>
      </p:sp>
      <p:sp>
        <p:nvSpPr>
          <p:cNvPr id="35" name="Shape 32"/>
          <p:cNvSpPr/>
          <p:nvPr/>
        </p:nvSpPr>
        <p:spPr>
          <a:xfrm>
            <a:off x="680085" y="7145536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6" name="Text 33"/>
          <p:cNvSpPr/>
          <p:nvPr/>
        </p:nvSpPr>
        <p:spPr>
          <a:xfrm>
            <a:off x="872133" y="7268408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ποιοῦνται</a:t>
            </a:r>
            <a:endParaRPr lang="en-US" sz="1500" dirty="0"/>
          </a:p>
        </p:txBody>
      </p:sp>
      <p:sp>
        <p:nvSpPr>
          <p:cNvPr id="37" name="Text 34"/>
          <p:cNvSpPr/>
          <p:nvPr/>
        </p:nvSpPr>
        <p:spPr>
          <a:xfrm>
            <a:off x="4193500" y="7268408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ποιῶνται</a:t>
            </a:r>
            <a:endParaRPr lang="en-US" sz="1500" dirty="0"/>
          </a:p>
        </p:txBody>
      </p:sp>
      <p:sp>
        <p:nvSpPr>
          <p:cNvPr id="38" name="Text 35"/>
          <p:cNvSpPr/>
          <p:nvPr/>
        </p:nvSpPr>
        <p:spPr>
          <a:xfrm>
            <a:off x="7511058" y="7268408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ποιοῖντο</a:t>
            </a:r>
            <a:endParaRPr lang="en-US" sz="1500" dirty="0"/>
          </a:p>
        </p:txBody>
      </p:sp>
      <p:sp>
        <p:nvSpPr>
          <p:cNvPr id="39" name="Text 36"/>
          <p:cNvSpPr/>
          <p:nvPr/>
        </p:nvSpPr>
        <p:spPr>
          <a:xfrm>
            <a:off x="10828615" y="7268408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ποιείσθων / ποιείσθωσαν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560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Β΄ Τάξη: Παρατατικός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Ενεργητική Φωνή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52505"/>
            <a:ext cx="624470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ἐποίουν
ἐποίεις
ἐποίει
ἐποιοῦμεν
ἐποιεῖτε
ἐποίουν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2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Μέση Φωνή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3852505"/>
            <a:ext cx="624470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ἐποιούμην
ἐποιοῦ
ἐποιεῖτο
ἐποιούμεθα
ἐποιεῖσθε
ἐποιοῦντο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178731"/>
            <a:ext cx="1164478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Γ΄ Τάξη Συνηρημένων: Οδηγός Συναιρέσεων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4227671"/>
            <a:ext cx="4196358" cy="823198"/>
          </a:xfrm>
          <a:prstGeom prst="roundRect">
            <a:avLst>
              <a:gd name="adj" fmla="val 1157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4462105"/>
            <a:ext cx="32226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ea typeface="Libre Baskerville" pitchFamily="34" charset="-122"/>
                <a:cs typeface="Libre Baskerville" pitchFamily="34" charset="-120"/>
              </a:rPr>
              <a:t>ο + ε, ο + ο, ο + ου → ου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216962" y="4227671"/>
            <a:ext cx="4196358" cy="823198"/>
          </a:xfrm>
          <a:prstGeom prst="roundRect">
            <a:avLst>
              <a:gd name="adj" fmla="val 1157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451396" y="44621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ea typeface="Libre Baskerville" pitchFamily="34" charset="-122"/>
                <a:cs typeface="Libre Baskerville" pitchFamily="34" charset="-120"/>
              </a:rPr>
              <a:t>ο + η, ο + ω → ω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9640133" y="4227671"/>
            <a:ext cx="4196358" cy="823198"/>
          </a:xfrm>
          <a:prstGeom prst="roundRect">
            <a:avLst>
              <a:gd name="adj" fmla="val 1157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874568" y="4462105"/>
            <a:ext cx="31688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ea typeface="Libre Baskerville" pitchFamily="34" charset="-122"/>
                <a:cs typeface="Libre Baskerville" pitchFamily="34" charset="-120"/>
              </a:rPr>
              <a:t>ο + ει, ο + η, ο + οι → οι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4138" y="728782"/>
            <a:ext cx="7695724" cy="1293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Γ΄ Τάξη: Ενεστώτας Ενεργητικής Φωνής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4138" y="2332077"/>
            <a:ext cx="7695724" cy="5168741"/>
          </a:xfrm>
          <a:prstGeom prst="roundRect">
            <a:avLst>
              <a:gd name="adj" fmla="val 168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31758" y="2339697"/>
            <a:ext cx="7680484" cy="59436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38570" y="2471380"/>
            <a:ext cx="150268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Οριστική</a:t>
            </a:r>
            <a:endParaRPr lang="en-US" sz="1600" b="1" dirty="0"/>
          </a:p>
        </p:txBody>
      </p:sp>
      <p:sp>
        <p:nvSpPr>
          <p:cNvPr id="7" name="Text 4"/>
          <p:cNvSpPr/>
          <p:nvPr/>
        </p:nvSpPr>
        <p:spPr>
          <a:xfrm>
            <a:off x="2862501" y="2471380"/>
            <a:ext cx="149887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Υποτακτική</a:t>
            </a:r>
            <a:endParaRPr lang="en-US" sz="1600" b="1" dirty="0"/>
          </a:p>
        </p:txBody>
      </p:sp>
      <p:sp>
        <p:nvSpPr>
          <p:cNvPr id="8" name="Text 5"/>
          <p:cNvSpPr/>
          <p:nvPr/>
        </p:nvSpPr>
        <p:spPr>
          <a:xfrm>
            <a:off x="4782622" y="2471380"/>
            <a:ext cx="149887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Ευκτική</a:t>
            </a:r>
            <a:endParaRPr lang="en-US" sz="1600" b="1" dirty="0"/>
          </a:p>
        </p:txBody>
      </p:sp>
      <p:sp>
        <p:nvSpPr>
          <p:cNvPr id="9" name="Text 6"/>
          <p:cNvSpPr/>
          <p:nvPr/>
        </p:nvSpPr>
        <p:spPr>
          <a:xfrm>
            <a:off x="6702743" y="2471380"/>
            <a:ext cx="150268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Προστακτική</a:t>
            </a:r>
            <a:endParaRPr lang="en-US" sz="1600" b="1" dirty="0"/>
          </a:p>
        </p:txBody>
      </p:sp>
      <p:sp>
        <p:nvSpPr>
          <p:cNvPr id="10" name="Shape 7"/>
          <p:cNvSpPr/>
          <p:nvPr/>
        </p:nvSpPr>
        <p:spPr>
          <a:xfrm>
            <a:off x="731758" y="2934057"/>
            <a:ext cx="7680484" cy="9253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938570" y="3065740"/>
            <a:ext cx="150268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δηλῶ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2862501" y="3065740"/>
            <a:ext cx="149887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δηλῶ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782622" y="3065740"/>
            <a:ext cx="1498878" cy="661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δηλοῖμι / δηλοίην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6702743" y="3065740"/>
            <a:ext cx="150268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-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731758" y="3859411"/>
            <a:ext cx="7680484" cy="9253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938570" y="3991094"/>
            <a:ext cx="150268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δηλοῖς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2862501" y="3991094"/>
            <a:ext cx="149887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δηλοῖς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782622" y="3991094"/>
            <a:ext cx="1498878" cy="661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δηλοῖς / δηλοίης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6702743" y="3991094"/>
            <a:ext cx="150268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δήλου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731758" y="4784765"/>
            <a:ext cx="7680484" cy="59436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938570" y="4916448"/>
            <a:ext cx="150268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2862501" y="4916448"/>
            <a:ext cx="149887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4782622" y="4916448"/>
            <a:ext cx="149887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 / δηλοίη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6702743" y="4916448"/>
            <a:ext cx="150268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δηλούτω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731758" y="5379125"/>
            <a:ext cx="7680484" cy="59436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938570" y="5510808"/>
            <a:ext cx="150268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δηλοῦμεν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2862501" y="5510808"/>
            <a:ext cx="149887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δηλῶμεν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4782622" y="5510808"/>
            <a:ext cx="149887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δηλοῖμεν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6702743" y="5510808"/>
            <a:ext cx="150268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-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731758" y="5973485"/>
            <a:ext cx="7680484" cy="59436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1" name="Text 28"/>
          <p:cNvSpPr/>
          <p:nvPr/>
        </p:nvSpPr>
        <p:spPr>
          <a:xfrm>
            <a:off x="938570" y="6105168"/>
            <a:ext cx="150268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δηλοῦτε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2862501" y="6105168"/>
            <a:ext cx="149887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δηλῶτε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4782622" y="6105168"/>
            <a:ext cx="149887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δηλοῖτε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6702743" y="6105168"/>
            <a:ext cx="150268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δηλοῦτε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731758" y="6567845"/>
            <a:ext cx="7680484" cy="9253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6" name="Text 33"/>
          <p:cNvSpPr/>
          <p:nvPr/>
        </p:nvSpPr>
        <p:spPr>
          <a:xfrm>
            <a:off x="938570" y="6699528"/>
            <a:ext cx="150268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δηλοῦσι(ν)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2862501" y="6699528"/>
            <a:ext cx="149887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δηλῶσι(ν)</a:t>
            </a:r>
            <a:endParaRPr lang="en-US" sz="1600" dirty="0"/>
          </a:p>
        </p:txBody>
      </p:sp>
      <p:sp>
        <p:nvSpPr>
          <p:cNvPr id="38" name="Text 35"/>
          <p:cNvSpPr/>
          <p:nvPr/>
        </p:nvSpPr>
        <p:spPr>
          <a:xfrm>
            <a:off x="4782622" y="6699528"/>
            <a:ext cx="1498878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δηλοῖεν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6702743" y="6699528"/>
            <a:ext cx="1502688" cy="661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δηλούντων / δηλούτωσαν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026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2703" y="2931200"/>
            <a:ext cx="7443430" cy="600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Γ΄ Τάξη: Ενεστώτας Μέσης Φωνής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672703" y="3820120"/>
            <a:ext cx="13284994" cy="3887391"/>
          </a:xfrm>
          <a:prstGeom prst="roundRect">
            <a:avLst>
              <a:gd name="adj" fmla="val 207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80323" y="3827740"/>
            <a:ext cx="13269754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72490" y="3950613"/>
            <a:ext cx="292929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Οριστική</a:t>
            </a:r>
            <a:endParaRPr lang="en-US" sz="1500" b="1" dirty="0"/>
          </a:p>
        </p:txBody>
      </p:sp>
      <p:sp>
        <p:nvSpPr>
          <p:cNvPr id="7" name="Text 4"/>
          <p:cNvSpPr/>
          <p:nvPr/>
        </p:nvSpPr>
        <p:spPr>
          <a:xfrm>
            <a:off x="4193738" y="3950613"/>
            <a:ext cx="292548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Υποτακτική</a:t>
            </a:r>
            <a:endParaRPr lang="en-US" sz="1500" b="1" dirty="0"/>
          </a:p>
        </p:txBody>
      </p:sp>
      <p:sp>
        <p:nvSpPr>
          <p:cNvPr id="8" name="Text 5"/>
          <p:cNvSpPr/>
          <p:nvPr/>
        </p:nvSpPr>
        <p:spPr>
          <a:xfrm>
            <a:off x="7511177" y="3950613"/>
            <a:ext cx="292548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Ευκτική</a:t>
            </a:r>
            <a:endParaRPr lang="en-US" sz="1500" b="1" dirty="0"/>
          </a:p>
        </p:txBody>
      </p:sp>
      <p:sp>
        <p:nvSpPr>
          <p:cNvPr id="9" name="Text 6"/>
          <p:cNvSpPr/>
          <p:nvPr/>
        </p:nvSpPr>
        <p:spPr>
          <a:xfrm>
            <a:off x="10828615" y="3950613"/>
            <a:ext cx="292929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Προστακτική</a:t>
            </a:r>
            <a:endParaRPr lang="en-US" sz="1500" b="1" dirty="0"/>
          </a:p>
        </p:txBody>
      </p:sp>
      <p:sp>
        <p:nvSpPr>
          <p:cNvPr id="10" name="Shape 7"/>
          <p:cNvSpPr/>
          <p:nvPr/>
        </p:nvSpPr>
        <p:spPr>
          <a:xfrm>
            <a:off x="680323" y="4380905"/>
            <a:ext cx="13269754" cy="553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872490" y="4503777"/>
            <a:ext cx="292929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δηλοῦμαι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4193738" y="4503777"/>
            <a:ext cx="292548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δηλῶμαι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7511177" y="4503777"/>
            <a:ext cx="292548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δηλοίμην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10828615" y="4503777"/>
            <a:ext cx="292929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-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680323" y="4934069"/>
            <a:ext cx="13269754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872490" y="5056942"/>
            <a:ext cx="292929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4193738" y="5056942"/>
            <a:ext cx="292548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7511177" y="5056942"/>
            <a:ext cx="292548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δηλοῖο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10828615" y="5056942"/>
            <a:ext cx="292929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δηλοῦ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680323" y="5487233"/>
            <a:ext cx="13269754" cy="553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872490" y="5610106"/>
            <a:ext cx="292929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δηλοῦται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4193738" y="5610106"/>
            <a:ext cx="292548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δηλῶται</a:t>
            </a: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7511177" y="5610106"/>
            <a:ext cx="292548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δηλοῖτο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10828615" y="5610106"/>
            <a:ext cx="292929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δηλούσθω</a:t>
            </a:r>
            <a:endParaRPr lang="en-US" sz="1500" dirty="0"/>
          </a:p>
        </p:txBody>
      </p:sp>
      <p:sp>
        <p:nvSpPr>
          <p:cNvPr id="25" name="Shape 22"/>
          <p:cNvSpPr/>
          <p:nvPr/>
        </p:nvSpPr>
        <p:spPr>
          <a:xfrm>
            <a:off x="680323" y="6040398"/>
            <a:ext cx="13269754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872490" y="6163270"/>
            <a:ext cx="292929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δηλούμεθα</a:t>
            </a:r>
            <a:endParaRPr lang="en-US" sz="1500" dirty="0"/>
          </a:p>
        </p:txBody>
      </p:sp>
      <p:sp>
        <p:nvSpPr>
          <p:cNvPr id="27" name="Text 24"/>
          <p:cNvSpPr/>
          <p:nvPr/>
        </p:nvSpPr>
        <p:spPr>
          <a:xfrm>
            <a:off x="4193738" y="6163270"/>
            <a:ext cx="292548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δηλώμεθα</a:t>
            </a:r>
            <a:endParaRPr lang="en-US" sz="1500" dirty="0"/>
          </a:p>
        </p:txBody>
      </p:sp>
      <p:sp>
        <p:nvSpPr>
          <p:cNvPr id="28" name="Text 25"/>
          <p:cNvSpPr/>
          <p:nvPr/>
        </p:nvSpPr>
        <p:spPr>
          <a:xfrm>
            <a:off x="7511177" y="6163270"/>
            <a:ext cx="292548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δηλοίμεθα</a:t>
            </a:r>
            <a:endParaRPr lang="en-US" sz="1500" dirty="0"/>
          </a:p>
        </p:txBody>
      </p:sp>
      <p:sp>
        <p:nvSpPr>
          <p:cNvPr id="29" name="Text 26"/>
          <p:cNvSpPr/>
          <p:nvPr/>
        </p:nvSpPr>
        <p:spPr>
          <a:xfrm>
            <a:off x="10828615" y="6163270"/>
            <a:ext cx="292929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-</a:t>
            </a:r>
            <a:endParaRPr lang="en-US" sz="1500" dirty="0"/>
          </a:p>
        </p:txBody>
      </p:sp>
      <p:sp>
        <p:nvSpPr>
          <p:cNvPr id="30" name="Shape 27"/>
          <p:cNvSpPr/>
          <p:nvPr/>
        </p:nvSpPr>
        <p:spPr>
          <a:xfrm>
            <a:off x="680323" y="6593562"/>
            <a:ext cx="13269754" cy="553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1" name="Text 28"/>
          <p:cNvSpPr/>
          <p:nvPr/>
        </p:nvSpPr>
        <p:spPr>
          <a:xfrm>
            <a:off x="872490" y="6716435"/>
            <a:ext cx="292929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δηλοῦσθε</a:t>
            </a:r>
            <a:endParaRPr lang="en-US" sz="1500" dirty="0"/>
          </a:p>
        </p:txBody>
      </p:sp>
      <p:sp>
        <p:nvSpPr>
          <p:cNvPr id="32" name="Text 29"/>
          <p:cNvSpPr/>
          <p:nvPr/>
        </p:nvSpPr>
        <p:spPr>
          <a:xfrm>
            <a:off x="4193738" y="6716435"/>
            <a:ext cx="292548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δηλῶσθε</a:t>
            </a:r>
            <a:endParaRPr lang="en-US" sz="1500" dirty="0"/>
          </a:p>
        </p:txBody>
      </p:sp>
      <p:sp>
        <p:nvSpPr>
          <p:cNvPr id="33" name="Text 30"/>
          <p:cNvSpPr/>
          <p:nvPr/>
        </p:nvSpPr>
        <p:spPr>
          <a:xfrm>
            <a:off x="7511177" y="6716435"/>
            <a:ext cx="292548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δηλοῖσθε</a:t>
            </a:r>
            <a:endParaRPr lang="en-US" sz="1500" dirty="0"/>
          </a:p>
        </p:txBody>
      </p:sp>
      <p:sp>
        <p:nvSpPr>
          <p:cNvPr id="34" name="Text 31"/>
          <p:cNvSpPr/>
          <p:nvPr/>
        </p:nvSpPr>
        <p:spPr>
          <a:xfrm>
            <a:off x="10828615" y="6716435"/>
            <a:ext cx="292929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δηλοῦσθε</a:t>
            </a:r>
            <a:endParaRPr lang="en-US" sz="1500" dirty="0"/>
          </a:p>
        </p:txBody>
      </p:sp>
      <p:sp>
        <p:nvSpPr>
          <p:cNvPr id="35" name="Shape 32"/>
          <p:cNvSpPr/>
          <p:nvPr/>
        </p:nvSpPr>
        <p:spPr>
          <a:xfrm>
            <a:off x="680323" y="7146727"/>
            <a:ext cx="13269754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6" name="Text 33"/>
          <p:cNvSpPr/>
          <p:nvPr/>
        </p:nvSpPr>
        <p:spPr>
          <a:xfrm>
            <a:off x="872490" y="7269599"/>
            <a:ext cx="292929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δηλοῦνται</a:t>
            </a:r>
            <a:endParaRPr lang="en-US" sz="1500" dirty="0"/>
          </a:p>
        </p:txBody>
      </p:sp>
      <p:sp>
        <p:nvSpPr>
          <p:cNvPr id="37" name="Text 34"/>
          <p:cNvSpPr/>
          <p:nvPr/>
        </p:nvSpPr>
        <p:spPr>
          <a:xfrm>
            <a:off x="4193738" y="7269599"/>
            <a:ext cx="292548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δηλῶνται</a:t>
            </a:r>
            <a:endParaRPr lang="en-US" sz="1500" dirty="0"/>
          </a:p>
        </p:txBody>
      </p:sp>
      <p:sp>
        <p:nvSpPr>
          <p:cNvPr id="38" name="Text 35"/>
          <p:cNvSpPr/>
          <p:nvPr/>
        </p:nvSpPr>
        <p:spPr>
          <a:xfrm>
            <a:off x="7511177" y="7269599"/>
            <a:ext cx="292548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δηλοῖντο</a:t>
            </a:r>
            <a:endParaRPr lang="en-US" sz="1500" dirty="0"/>
          </a:p>
        </p:txBody>
      </p:sp>
      <p:sp>
        <p:nvSpPr>
          <p:cNvPr id="39" name="Text 36"/>
          <p:cNvSpPr/>
          <p:nvPr/>
        </p:nvSpPr>
        <p:spPr>
          <a:xfrm>
            <a:off x="10828615" y="7269599"/>
            <a:ext cx="292929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δηλούσθων / δηλούσθωσαν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560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Γ΄ Τάξη: Παρατατικός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Ενεργητική Φωνή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52505"/>
            <a:ext cx="624470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ἐδήλουν
ἐδήλους
ἐδήλου
ἐδηλοῦμεν
ἐδηλοῦτε
ἐδήλουν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2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Μέση Φωνή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3852505"/>
            <a:ext cx="624470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ἐδηλούμην
ἐδηλοῦ
ἐδηλοῦτο
ἐδηλούμεθα
ἐδηλοῦσθε
ἐδηλοῦντο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rcRect b="31604"/>
          <a:stretch/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3261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445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Τάξεις Συνηρημένων Ρημάτων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695333" y="3768533"/>
            <a:ext cx="1122096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818962" y="3845481"/>
            <a:ext cx="8748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sz="2200" dirty="0">
                <a:solidFill>
                  <a:srgbClr val="454240"/>
                </a:solidFill>
                <a:ea typeface="Libre Baskerville" pitchFamily="34" charset="-122"/>
                <a:cs typeface="Libre Baskerville" pitchFamily="34" charset="-120"/>
              </a:rPr>
              <a:t>Α΄ τάξη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971049" y="435370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75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Ανήκουν όσα λήγουν σε -άω: τιμάω - τιμῶ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842172" y="3767495"/>
            <a:ext cx="979714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908983" y="3845481"/>
            <a:ext cx="9129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sz="2200" dirty="0">
                <a:solidFill>
                  <a:srgbClr val="454240"/>
                </a:solidFill>
                <a:ea typeface="Libre Baskerville" pitchFamily="34" charset="-122"/>
                <a:cs typeface="Libre Baskerville" pitchFamily="34" charset="-120"/>
              </a:rPr>
              <a:t>Β΄ τάξη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058400" y="435370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75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Ανήκουν όσα λήγουν σε -έω: ποιέω - ποιῶ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497467" y="5465683"/>
            <a:ext cx="1121866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632416" y="5543669"/>
            <a:ext cx="8519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sz="2200" dirty="0">
                <a:solidFill>
                  <a:srgbClr val="454240"/>
                </a:solidFill>
                <a:ea typeface="Libre Baskerville" pitchFamily="34" charset="-122"/>
                <a:cs typeface="Libre Baskerville" pitchFamily="34" charset="-120"/>
              </a:rPr>
              <a:t>Γ΄ τάξη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8617653" y="6072937"/>
            <a:ext cx="28814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175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Ανήκουν όσα λήγουν σε -όω: </a:t>
            </a:r>
            <a:endParaRPr lang="el-GR" sz="1750" dirty="0" smtClean="0">
              <a:solidFill>
                <a:srgbClr val="454240"/>
              </a:solidFill>
              <a:ea typeface="DM Sans" pitchFamily="34" charset="-122"/>
              <a:cs typeface="DM Sans" pitchFamily="34" charset="-120"/>
            </a:endParaRPr>
          </a:p>
          <a:p>
            <a:pPr marL="0" indent="0" algn="ctr">
              <a:buNone/>
            </a:pPr>
            <a:r>
              <a:rPr lang="en-US" sz="1750" dirty="0" err="1" smtClean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δηλόω</a:t>
            </a:r>
            <a:r>
              <a:rPr lang="en-US" sz="1750" dirty="0" smtClean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 </a:t>
            </a:r>
            <a:r>
              <a:rPr lang="en-US" sz="175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- δηλῶ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66637"/>
            <a:ext cx="69607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sz="445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Γενικά Βοηθητικά Βήματα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715578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9423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200" dirty="0">
                <a:solidFill>
                  <a:srgbClr val="454240"/>
                </a:solidFill>
                <a:ea typeface="Libre Baskerville" pitchFamily="34" charset="-122"/>
                <a:cs typeface="Libre Baskerville" pitchFamily="34" charset="-120"/>
              </a:rPr>
              <a:t>Βήμα 1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432810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75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Κλίνουμε την ασυναίρετη μορφή ακολουθώντας πλήρως τα βαρύτονα ρήματα.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530090"/>
            <a:ext cx="1134070" cy="203275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7569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200" dirty="0">
                <a:solidFill>
                  <a:srgbClr val="454240"/>
                </a:solidFill>
                <a:ea typeface="Libre Baskerville" pitchFamily="34" charset="-122"/>
                <a:cs typeface="Libre Baskerville" pitchFamily="34" charset="-120"/>
              </a:rPr>
              <a:t>Βήμα 2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5247323"/>
            <a:ext cx="6082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75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Κατόπιν συναιρούμε το θεματικό φωνήεν με το φωνήεν ή τη δίφθογγο που ακολουθεί αμέσως μετά σύμφωνα με τον οδηγό συναιρέσεων κάθε τάξης.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53665"/>
            <a:ext cx="117084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Α΄ Τάξη Συνηρημένων: Οδηγός Συναιρέσεων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702606"/>
            <a:ext cx="4196358" cy="823198"/>
          </a:xfrm>
          <a:prstGeom prst="roundRect">
            <a:avLst>
              <a:gd name="adj" fmla="val 1157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9370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ea typeface="Libre Baskerville" pitchFamily="34" charset="-122"/>
                <a:cs typeface="Libre Baskerville" pitchFamily="34" charset="-120"/>
              </a:rPr>
              <a:t>α + ε, α + η → α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216962" y="3702606"/>
            <a:ext cx="4196358" cy="823198"/>
          </a:xfrm>
          <a:prstGeom prst="roundRect">
            <a:avLst>
              <a:gd name="adj" fmla="val 1157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451396" y="39370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ea typeface="Libre Baskerville" pitchFamily="34" charset="-122"/>
                <a:cs typeface="Libre Baskerville" pitchFamily="34" charset="-120"/>
              </a:rPr>
              <a:t>α + ει, α + ῃ → ᾳ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9640133" y="3702606"/>
            <a:ext cx="4196358" cy="823198"/>
          </a:xfrm>
          <a:prstGeom prst="roundRect">
            <a:avLst>
              <a:gd name="adj" fmla="val 1157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874568" y="3937040"/>
            <a:ext cx="31906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ea typeface="Libre Baskerville" pitchFamily="34" charset="-122"/>
                <a:cs typeface="Libre Baskerville" pitchFamily="34" charset="-120"/>
              </a:rPr>
              <a:t>α + ο, α + ου, α + ω → ω</a:t>
            </a:r>
            <a:endParaRPr lang="en-US" sz="2200" dirty="0"/>
          </a:p>
        </p:txBody>
      </p:sp>
      <p:sp>
        <p:nvSpPr>
          <p:cNvPr id="9" name="Shape 7"/>
          <p:cNvSpPr/>
          <p:nvPr/>
        </p:nvSpPr>
        <p:spPr>
          <a:xfrm>
            <a:off x="793790" y="4752618"/>
            <a:ext cx="13042821" cy="823198"/>
          </a:xfrm>
          <a:prstGeom prst="roundRect">
            <a:avLst>
              <a:gd name="adj" fmla="val 1157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28224" y="4987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ea typeface="Libre Baskerville" pitchFamily="34" charset="-122"/>
                <a:cs typeface="Libre Baskerville" pitchFamily="34" charset="-120"/>
              </a:rPr>
              <a:t>α + οι → ῳ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019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2465" y="2930366"/>
            <a:ext cx="8767763" cy="600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Α΄ Τάξη: Ενεστώτας Ενεργητικής Φωνής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672465" y="3818930"/>
            <a:ext cx="13285470" cy="3887391"/>
          </a:xfrm>
          <a:prstGeom prst="roundRect">
            <a:avLst>
              <a:gd name="adj" fmla="val 207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80085" y="3826550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72133" y="3949422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Οριστική</a:t>
            </a:r>
            <a:endParaRPr lang="en-US" sz="1500" b="1" dirty="0"/>
          </a:p>
        </p:txBody>
      </p:sp>
      <p:sp>
        <p:nvSpPr>
          <p:cNvPr id="7" name="Text 4"/>
          <p:cNvSpPr/>
          <p:nvPr/>
        </p:nvSpPr>
        <p:spPr>
          <a:xfrm>
            <a:off x="4193500" y="3949422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Υποτακτική</a:t>
            </a:r>
            <a:endParaRPr lang="en-US" sz="1500" b="1" dirty="0"/>
          </a:p>
        </p:txBody>
      </p:sp>
      <p:sp>
        <p:nvSpPr>
          <p:cNvPr id="8" name="Text 5"/>
          <p:cNvSpPr/>
          <p:nvPr/>
        </p:nvSpPr>
        <p:spPr>
          <a:xfrm>
            <a:off x="7511058" y="3949422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Ευκτική</a:t>
            </a:r>
            <a:endParaRPr lang="en-US" sz="1500" b="1" dirty="0"/>
          </a:p>
        </p:txBody>
      </p:sp>
      <p:sp>
        <p:nvSpPr>
          <p:cNvPr id="9" name="Text 6"/>
          <p:cNvSpPr/>
          <p:nvPr/>
        </p:nvSpPr>
        <p:spPr>
          <a:xfrm>
            <a:off x="10828615" y="3949422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Προστακτική</a:t>
            </a:r>
            <a:endParaRPr lang="en-US" sz="1500" b="1" dirty="0"/>
          </a:p>
        </p:txBody>
      </p:sp>
      <p:sp>
        <p:nvSpPr>
          <p:cNvPr id="10" name="Shape 7"/>
          <p:cNvSpPr/>
          <p:nvPr/>
        </p:nvSpPr>
        <p:spPr>
          <a:xfrm>
            <a:off x="680085" y="4379714"/>
            <a:ext cx="13270230" cy="553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872133" y="4502587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τιμῶ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4193500" y="4502587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τιμῶ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7511058" y="4502587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τιμῷμι / τιμῴην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10828615" y="4502587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-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680085" y="4932878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872133" y="5055751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τιμᾷς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4193500" y="5055751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τιμᾷς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7511058" y="5055751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τιμῷς / τιμῴης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10828615" y="5055751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τίμα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680085" y="5486043"/>
            <a:ext cx="13270230" cy="553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872133" y="5608915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τιμᾷ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4193500" y="5608915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τιμᾷ</a:t>
            </a: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7511058" y="5608915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τιμῷ / τιμῴη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10828615" y="5608915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τιμάτω</a:t>
            </a:r>
            <a:endParaRPr lang="en-US" sz="1500" dirty="0"/>
          </a:p>
        </p:txBody>
      </p:sp>
      <p:sp>
        <p:nvSpPr>
          <p:cNvPr id="25" name="Shape 22"/>
          <p:cNvSpPr/>
          <p:nvPr/>
        </p:nvSpPr>
        <p:spPr>
          <a:xfrm>
            <a:off x="680085" y="6039207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872133" y="6162080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τιμῶμεν</a:t>
            </a:r>
            <a:endParaRPr lang="en-US" sz="1500" dirty="0"/>
          </a:p>
        </p:txBody>
      </p:sp>
      <p:sp>
        <p:nvSpPr>
          <p:cNvPr id="27" name="Text 24"/>
          <p:cNvSpPr/>
          <p:nvPr/>
        </p:nvSpPr>
        <p:spPr>
          <a:xfrm>
            <a:off x="4193500" y="6162080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τιμῶμεν</a:t>
            </a:r>
            <a:endParaRPr lang="en-US" sz="1500" dirty="0"/>
          </a:p>
        </p:txBody>
      </p:sp>
      <p:sp>
        <p:nvSpPr>
          <p:cNvPr id="28" name="Text 25"/>
          <p:cNvSpPr/>
          <p:nvPr/>
        </p:nvSpPr>
        <p:spPr>
          <a:xfrm>
            <a:off x="7511058" y="6162080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τιμῷμεν</a:t>
            </a:r>
            <a:endParaRPr lang="en-US" sz="1500" dirty="0"/>
          </a:p>
        </p:txBody>
      </p:sp>
      <p:sp>
        <p:nvSpPr>
          <p:cNvPr id="29" name="Text 26"/>
          <p:cNvSpPr/>
          <p:nvPr/>
        </p:nvSpPr>
        <p:spPr>
          <a:xfrm>
            <a:off x="10828615" y="6162080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-</a:t>
            </a:r>
            <a:endParaRPr lang="en-US" sz="1500" dirty="0"/>
          </a:p>
        </p:txBody>
      </p:sp>
      <p:sp>
        <p:nvSpPr>
          <p:cNvPr id="30" name="Shape 27"/>
          <p:cNvSpPr/>
          <p:nvPr/>
        </p:nvSpPr>
        <p:spPr>
          <a:xfrm>
            <a:off x="680085" y="6592372"/>
            <a:ext cx="13270230" cy="553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1" name="Text 28"/>
          <p:cNvSpPr/>
          <p:nvPr/>
        </p:nvSpPr>
        <p:spPr>
          <a:xfrm>
            <a:off x="872133" y="6715244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τιμᾶτε</a:t>
            </a:r>
            <a:endParaRPr lang="en-US" sz="1500" dirty="0"/>
          </a:p>
        </p:txBody>
      </p:sp>
      <p:sp>
        <p:nvSpPr>
          <p:cNvPr id="32" name="Text 29"/>
          <p:cNvSpPr/>
          <p:nvPr/>
        </p:nvSpPr>
        <p:spPr>
          <a:xfrm>
            <a:off x="4193500" y="6715244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τιμᾶτε</a:t>
            </a:r>
            <a:endParaRPr lang="en-US" sz="1500" dirty="0"/>
          </a:p>
        </p:txBody>
      </p:sp>
      <p:sp>
        <p:nvSpPr>
          <p:cNvPr id="33" name="Text 30"/>
          <p:cNvSpPr/>
          <p:nvPr/>
        </p:nvSpPr>
        <p:spPr>
          <a:xfrm>
            <a:off x="7511058" y="6715244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τιμῷτε</a:t>
            </a:r>
            <a:endParaRPr lang="en-US" sz="1500" dirty="0"/>
          </a:p>
        </p:txBody>
      </p:sp>
      <p:sp>
        <p:nvSpPr>
          <p:cNvPr id="34" name="Text 31"/>
          <p:cNvSpPr/>
          <p:nvPr/>
        </p:nvSpPr>
        <p:spPr>
          <a:xfrm>
            <a:off x="10828615" y="6715244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τιμᾶτε</a:t>
            </a:r>
            <a:endParaRPr lang="en-US" sz="1500" dirty="0"/>
          </a:p>
        </p:txBody>
      </p:sp>
      <p:sp>
        <p:nvSpPr>
          <p:cNvPr id="35" name="Shape 32"/>
          <p:cNvSpPr/>
          <p:nvPr/>
        </p:nvSpPr>
        <p:spPr>
          <a:xfrm>
            <a:off x="680085" y="7145536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6" name="Text 33"/>
          <p:cNvSpPr/>
          <p:nvPr/>
        </p:nvSpPr>
        <p:spPr>
          <a:xfrm>
            <a:off x="872133" y="7268408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τιμῶσι(ν)</a:t>
            </a:r>
            <a:endParaRPr lang="en-US" sz="1500" dirty="0"/>
          </a:p>
        </p:txBody>
      </p:sp>
      <p:sp>
        <p:nvSpPr>
          <p:cNvPr id="37" name="Text 34"/>
          <p:cNvSpPr/>
          <p:nvPr/>
        </p:nvSpPr>
        <p:spPr>
          <a:xfrm>
            <a:off x="4193500" y="7268408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τιμῶσι(ν)</a:t>
            </a:r>
            <a:endParaRPr lang="en-US" sz="1500" dirty="0"/>
          </a:p>
        </p:txBody>
      </p:sp>
      <p:sp>
        <p:nvSpPr>
          <p:cNvPr id="38" name="Text 35"/>
          <p:cNvSpPr/>
          <p:nvPr/>
        </p:nvSpPr>
        <p:spPr>
          <a:xfrm>
            <a:off x="7511058" y="7268408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τιμῷεν</a:t>
            </a:r>
            <a:endParaRPr lang="en-US" sz="1500" dirty="0"/>
          </a:p>
        </p:txBody>
      </p:sp>
      <p:sp>
        <p:nvSpPr>
          <p:cNvPr id="39" name="Text 36"/>
          <p:cNvSpPr/>
          <p:nvPr/>
        </p:nvSpPr>
        <p:spPr>
          <a:xfrm>
            <a:off x="10828615" y="7268408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τιμώντων / τιμάτωσαν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019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2465" y="2930366"/>
            <a:ext cx="7495461" cy="600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Α΄ Τάξη: Ενεστώτας Μέσης Φωνής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672465" y="3818930"/>
            <a:ext cx="13285470" cy="3887391"/>
          </a:xfrm>
          <a:prstGeom prst="roundRect">
            <a:avLst>
              <a:gd name="adj" fmla="val 207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80085" y="3826550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72133" y="3949422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Οριστική</a:t>
            </a:r>
            <a:endParaRPr lang="en-US" sz="1500" b="1" dirty="0"/>
          </a:p>
        </p:txBody>
      </p:sp>
      <p:sp>
        <p:nvSpPr>
          <p:cNvPr id="7" name="Text 4"/>
          <p:cNvSpPr/>
          <p:nvPr/>
        </p:nvSpPr>
        <p:spPr>
          <a:xfrm>
            <a:off x="4193500" y="3949422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Υποτακτική</a:t>
            </a:r>
            <a:endParaRPr lang="en-US" sz="1500" b="1" dirty="0"/>
          </a:p>
        </p:txBody>
      </p:sp>
      <p:sp>
        <p:nvSpPr>
          <p:cNvPr id="8" name="Text 5"/>
          <p:cNvSpPr/>
          <p:nvPr/>
        </p:nvSpPr>
        <p:spPr>
          <a:xfrm>
            <a:off x="7511058" y="3949422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Ευκτική</a:t>
            </a:r>
            <a:endParaRPr lang="en-US" sz="1500" b="1" dirty="0"/>
          </a:p>
        </p:txBody>
      </p:sp>
      <p:sp>
        <p:nvSpPr>
          <p:cNvPr id="9" name="Text 6"/>
          <p:cNvSpPr/>
          <p:nvPr/>
        </p:nvSpPr>
        <p:spPr>
          <a:xfrm>
            <a:off x="10828615" y="3949422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Προστακτική</a:t>
            </a:r>
            <a:endParaRPr lang="en-US" sz="1500" b="1" dirty="0"/>
          </a:p>
        </p:txBody>
      </p:sp>
      <p:sp>
        <p:nvSpPr>
          <p:cNvPr id="10" name="Shape 7"/>
          <p:cNvSpPr/>
          <p:nvPr/>
        </p:nvSpPr>
        <p:spPr>
          <a:xfrm>
            <a:off x="680085" y="4379714"/>
            <a:ext cx="13270230" cy="553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872133" y="4502587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τιμῶμαι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4193500" y="4502587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τιμῶμαι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7511058" y="4502587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τιμῴμην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10828615" y="4502587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-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680085" y="4932878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872133" y="5055751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τιμᾷ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4193500" y="5055751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τιμᾷ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7511058" y="5055751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τιμῷο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10828615" y="5055751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τιμῶ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680085" y="5486043"/>
            <a:ext cx="13270230" cy="553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872133" y="5608915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τιμᾶται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4193500" y="5608915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τιμᾶται</a:t>
            </a: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7511058" y="5608915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τιμῷτο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10828615" y="5608915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τιμάσθω</a:t>
            </a:r>
            <a:endParaRPr lang="en-US" sz="1500" dirty="0"/>
          </a:p>
        </p:txBody>
      </p:sp>
      <p:sp>
        <p:nvSpPr>
          <p:cNvPr id="25" name="Shape 22"/>
          <p:cNvSpPr/>
          <p:nvPr/>
        </p:nvSpPr>
        <p:spPr>
          <a:xfrm>
            <a:off x="680085" y="6039207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872133" y="6162080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τιμώμεθα</a:t>
            </a:r>
            <a:endParaRPr lang="en-US" sz="1500" dirty="0"/>
          </a:p>
        </p:txBody>
      </p:sp>
      <p:sp>
        <p:nvSpPr>
          <p:cNvPr id="27" name="Text 24"/>
          <p:cNvSpPr/>
          <p:nvPr/>
        </p:nvSpPr>
        <p:spPr>
          <a:xfrm>
            <a:off x="4193500" y="6162080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τιμώμεθα</a:t>
            </a:r>
            <a:endParaRPr lang="en-US" sz="1500" dirty="0"/>
          </a:p>
        </p:txBody>
      </p:sp>
      <p:sp>
        <p:nvSpPr>
          <p:cNvPr id="28" name="Text 25"/>
          <p:cNvSpPr/>
          <p:nvPr/>
        </p:nvSpPr>
        <p:spPr>
          <a:xfrm>
            <a:off x="7511058" y="6162080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τιμῴμεθα</a:t>
            </a:r>
            <a:endParaRPr lang="en-US" sz="1500" dirty="0"/>
          </a:p>
        </p:txBody>
      </p:sp>
      <p:sp>
        <p:nvSpPr>
          <p:cNvPr id="29" name="Text 26"/>
          <p:cNvSpPr/>
          <p:nvPr/>
        </p:nvSpPr>
        <p:spPr>
          <a:xfrm>
            <a:off x="10828615" y="6162080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-</a:t>
            </a:r>
            <a:endParaRPr lang="en-US" sz="1500" dirty="0"/>
          </a:p>
        </p:txBody>
      </p:sp>
      <p:sp>
        <p:nvSpPr>
          <p:cNvPr id="30" name="Shape 27"/>
          <p:cNvSpPr/>
          <p:nvPr/>
        </p:nvSpPr>
        <p:spPr>
          <a:xfrm>
            <a:off x="680085" y="6592372"/>
            <a:ext cx="13270230" cy="553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1" name="Text 28"/>
          <p:cNvSpPr/>
          <p:nvPr/>
        </p:nvSpPr>
        <p:spPr>
          <a:xfrm>
            <a:off x="872133" y="6715244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τιμᾶσθε</a:t>
            </a:r>
            <a:endParaRPr lang="en-US" sz="1500" dirty="0"/>
          </a:p>
        </p:txBody>
      </p:sp>
      <p:sp>
        <p:nvSpPr>
          <p:cNvPr id="32" name="Text 29"/>
          <p:cNvSpPr/>
          <p:nvPr/>
        </p:nvSpPr>
        <p:spPr>
          <a:xfrm>
            <a:off x="4193500" y="6715244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τιμᾶσθε</a:t>
            </a:r>
            <a:endParaRPr lang="en-US" sz="1500" dirty="0"/>
          </a:p>
        </p:txBody>
      </p:sp>
      <p:sp>
        <p:nvSpPr>
          <p:cNvPr id="33" name="Text 30"/>
          <p:cNvSpPr/>
          <p:nvPr/>
        </p:nvSpPr>
        <p:spPr>
          <a:xfrm>
            <a:off x="7511058" y="6715244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τιμῷσθε</a:t>
            </a:r>
            <a:endParaRPr lang="en-US" sz="1500" dirty="0"/>
          </a:p>
        </p:txBody>
      </p:sp>
      <p:sp>
        <p:nvSpPr>
          <p:cNvPr id="34" name="Text 31"/>
          <p:cNvSpPr/>
          <p:nvPr/>
        </p:nvSpPr>
        <p:spPr>
          <a:xfrm>
            <a:off x="10828615" y="6715244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τιμᾶσθε</a:t>
            </a:r>
            <a:endParaRPr lang="en-US" sz="1500" dirty="0"/>
          </a:p>
        </p:txBody>
      </p:sp>
      <p:sp>
        <p:nvSpPr>
          <p:cNvPr id="35" name="Shape 32"/>
          <p:cNvSpPr/>
          <p:nvPr/>
        </p:nvSpPr>
        <p:spPr>
          <a:xfrm>
            <a:off x="680085" y="7145536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6" name="Text 33"/>
          <p:cNvSpPr/>
          <p:nvPr/>
        </p:nvSpPr>
        <p:spPr>
          <a:xfrm>
            <a:off x="872133" y="7268408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τιμῶνται</a:t>
            </a:r>
            <a:endParaRPr lang="en-US" sz="1500" dirty="0"/>
          </a:p>
        </p:txBody>
      </p:sp>
      <p:sp>
        <p:nvSpPr>
          <p:cNvPr id="37" name="Text 34"/>
          <p:cNvSpPr/>
          <p:nvPr/>
        </p:nvSpPr>
        <p:spPr>
          <a:xfrm>
            <a:off x="4193500" y="7268408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τιμῶνται</a:t>
            </a:r>
            <a:endParaRPr lang="en-US" sz="1500" dirty="0"/>
          </a:p>
        </p:txBody>
      </p:sp>
      <p:sp>
        <p:nvSpPr>
          <p:cNvPr id="38" name="Text 35"/>
          <p:cNvSpPr/>
          <p:nvPr/>
        </p:nvSpPr>
        <p:spPr>
          <a:xfrm>
            <a:off x="7511058" y="7268408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τιμῷντο</a:t>
            </a:r>
            <a:endParaRPr lang="en-US" sz="1500" dirty="0"/>
          </a:p>
        </p:txBody>
      </p:sp>
      <p:sp>
        <p:nvSpPr>
          <p:cNvPr id="39" name="Text 36"/>
          <p:cNvSpPr/>
          <p:nvPr/>
        </p:nvSpPr>
        <p:spPr>
          <a:xfrm>
            <a:off x="10828615" y="7268408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τιμάσθων / τιμάσθωσαν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560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Α΄ Τάξη: Παρατατικός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Ενεργητική Φωνή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52505"/>
            <a:ext cx="624470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ἐτίμων
ἐτίμας
ἐτίμα
ἐτιμῶμεν
ἐτιμᾶτε
ἐτίμων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2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Μέση Φωνή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3852505"/>
            <a:ext cx="624470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ἐτιμώμην
ἐτιμῶ
ἐτιμᾶτο
ἐτιμώμεθα
ἐτιμᾶσθε
ἐτιμῶντο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001566"/>
            <a:ext cx="117162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Β΄ Τάξη Συνηρημένων: Οδηγός Συναιρέσεων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4050506"/>
            <a:ext cx="4196358" cy="1177528"/>
          </a:xfrm>
          <a:prstGeom prst="roundRect">
            <a:avLst>
              <a:gd name="adj" fmla="val 809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42849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ea typeface="Libre Baskerville" pitchFamily="34" charset="-122"/>
                <a:cs typeface="Libre Baskerville" pitchFamily="34" charset="-120"/>
              </a:rPr>
              <a:t>ε + ε → ει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216962" y="4050506"/>
            <a:ext cx="4196358" cy="1177528"/>
          </a:xfrm>
          <a:prstGeom prst="roundRect">
            <a:avLst>
              <a:gd name="adj" fmla="val 809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451396" y="42849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ea typeface="Libre Baskerville" pitchFamily="34" charset="-122"/>
                <a:cs typeface="Libre Baskerville" pitchFamily="34" charset="-120"/>
              </a:rPr>
              <a:t>ε + ο → ου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9640133" y="4050506"/>
            <a:ext cx="4196358" cy="1177528"/>
          </a:xfrm>
          <a:prstGeom prst="roundRect">
            <a:avLst>
              <a:gd name="adj" fmla="val 809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874568" y="4284940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ea typeface="Libre Baskerville" pitchFamily="34" charset="-122"/>
                <a:cs typeface="Libre Baskerville" pitchFamily="34" charset="-120"/>
              </a:rPr>
              <a:t>ε + οτιδήποτε άλλο → οτιδήποτε άλλο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019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2465" y="2930366"/>
            <a:ext cx="8774311" cy="600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5C4E3D"/>
                </a:solidFill>
                <a:ea typeface="Libre Baskerville" pitchFamily="34" charset="-122"/>
                <a:cs typeface="Libre Baskerville" pitchFamily="34" charset="-120"/>
              </a:rPr>
              <a:t>Β΄ Τάξη: Ενεστώτας Ενεργητικής Φωνής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672465" y="3818930"/>
            <a:ext cx="13285470" cy="3887391"/>
          </a:xfrm>
          <a:prstGeom prst="roundRect">
            <a:avLst>
              <a:gd name="adj" fmla="val 207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80085" y="3826550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72133" y="3949422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Οριστική</a:t>
            </a:r>
            <a:endParaRPr lang="en-US" sz="1500" b="1" dirty="0"/>
          </a:p>
        </p:txBody>
      </p:sp>
      <p:sp>
        <p:nvSpPr>
          <p:cNvPr id="7" name="Text 4"/>
          <p:cNvSpPr/>
          <p:nvPr/>
        </p:nvSpPr>
        <p:spPr>
          <a:xfrm>
            <a:off x="4193500" y="3949422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Υποτακτική</a:t>
            </a:r>
            <a:endParaRPr lang="en-US" sz="1500" b="1" dirty="0"/>
          </a:p>
        </p:txBody>
      </p:sp>
      <p:sp>
        <p:nvSpPr>
          <p:cNvPr id="8" name="Text 5"/>
          <p:cNvSpPr/>
          <p:nvPr/>
        </p:nvSpPr>
        <p:spPr>
          <a:xfrm>
            <a:off x="7511058" y="3949422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Ευκτική</a:t>
            </a:r>
            <a:endParaRPr lang="en-US" sz="1500" b="1" dirty="0"/>
          </a:p>
        </p:txBody>
      </p:sp>
      <p:sp>
        <p:nvSpPr>
          <p:cNvPr id="9" name="Text 6"/>
          <p:cNvSpPr/>
          <p:nvPr/>
        </p:nvSpPr>
        <p:spPr>
          <a:xfrm>
            <a:off x="10828615" y="3949422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Προστακτική</a:t>
            </a:r>
            <a:endParaRPr lang="en-US" sz="1500" b="1" dirty="0"/>
          </a:p>
        </p:txBody>
      </p:sp>
      <p:sp>
        <p:nvSpPr>
          <p:cNvPr id="10" name="Shape 7"/>
          <p:cNvSpPr/>
          <p:nvPr/>
        </p:nvSpPr>
        <p:spPr>
          <a:xfrm>
            <a:off x="680085" y="4379714"/>
            <a:ext cx="13270230" cy="553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872133" y="4502587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ποιῶ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4193500" y="4502587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ποιῶ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7511058" y="4502587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ποιοῖμι / ποιοίην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10828615" y="4502587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-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680085" y="4932878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872133" y="5055751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ποιεῖς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4193500" y="5055751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ποιῇς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7511058" y="5055751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ποιοῖς / ποιοίης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10828615" y="5055751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ποίει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680085" y="5486043"/>
            <a:ext cx="13270230" cy="553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872133" y="5608915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ποιεῖ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4193500" y="5608915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ποιῇ</a:t>
            </a: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7511058" y="5608915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ποιοῖ / ποιοίη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10828615" y="5608915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ποιείτω</a:t>
            </a:r>
            <a:endParaRPr lang="en-US" sz="1500" dirty="0"/>
          </a:p>
        </p:txBody>
      </p:sp>
      <p:sp>
        <p:nvSpPr>
          <p:cNvPr id="25" name="Shape 22"/>
          <p:cNvSpPr/>
          <p:nvPr/>
        </p:nvSpPr>
        <p:spPr>
          <a:xfrm>
            <a:off x="680085" y="6039207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872133" y="6162080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ποιοῦμεν</a:t>
            </a:r>
            <a:endParaRPr lang="en-US" sz="1500" dirty="0"/>
          </a:p>
        </p:txBody>
      </p:sp>
      <p:sp>
        <p:nvSpPr>
          <p:cNvPr id="27" name="Text 24"/>
          <p:cNvSpPr/>
          <p:nvPr/>
        </p:nvSpPr>
        <p:spPr>
          <a:xfrm>
            <a:off x="4193500" y="6162080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ποιῶμεν</a:t>
            </a:r>
            <a:endParaRPr lang="en-US" sz="1500" dirty="0"/>
          </a:p>
        </p:txBody>
      </p:sp>
      <p:sp>
        <p:nvSpPr>
          <p:cNvPr id="28" name="Text 25"/>
          <p:cNvSpPr/>
          <p:nvPr/>
        </p:nvSpPr>
        <p:spPr>
          <a:xfrm>
            <a:off x="7511058" y="6162080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ποιοῖμεν</a:t>
            </a:r>
            <a:endParaRPr lang="en-US" sz="1500" dirty="0"/>
          </a:p>
        </p:txBody>
      </p:sp>
      <p:sp>
        <p:nvSpPr>
          <p:cNvPr id="29" name="Text 26"/>
          <p:cNvSpPr/>
          <p:nvPr/>
        </p:nvSpPr>
        <p:spPr>
          <a:xfrm>
            <a:off x="10828615" y="6162080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-</a:t>
            </a:r>
            <a:endParaRPr lang="en-US" sz="1500" dirty="0"/>
          </a:p>
        </p:txBody>
      </p:sp>
      <p:sp>
        <p:nvSpPr>
          <p:cNvPr id="30" name="Shape 27"/>
          <p:cNvSpPr/>
          <p:nvPr/>
        </p:nvSpPr>
        <p:spPr>
          <a:xfrm>
            <a:off x="680085" y="6592372"/>
            <a:ext cx="13270230" cy="553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1" name="Text 28"/>
          <p:cNvSpPr/>
          <p:nvPr/>
        </p:nvSpPr>
        <p:spPr>
          <a:xfrm>
            <a:off x="872133" y="6715244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ποιεῖτε</a:t>
            </a:r>
            <a:endParaRPr lang="en-US" sz="1500" dirty="0"/>
          </a:p>
        </p:txBody>
      </p:sp>
      <p:sp>
        <p:nvSpPr>
          <p:cNvPr id="32" name="Text 29"/>
          <p:cNvSpPr/>
          <p:nvPr/>
        </p:nvSpPr>
        <p:spPr>
          <a:xfrm>
            <a:off x="4193500" y="6715244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ποιῆτε</a:t>
            </a:r>
            <a:endParaRPr lang="en-US" sz="1500" dirty="0"/>
          </a:p>
        </p:txBody>
      </p:sp>
      <p:sp>
        <p:nvSpPr>
          <p:cNvPr id="33" name="Text 30"/>
          <p:cNvSpPr/>
          <p:nvPr/>
        </p:nvSpPr>
        <p:spPr>
          <a:xfrm>
            <a:off x="7511058" y="6715244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ποιοῖτε</a:t>
            </a:r>
            <a:endParaRPr lang="en-US" sz="1500" dirty="0"/>
          </a:p>
        </p:txBody>
      </p:sp>
      <p:sp>
        <p:nvSpPr>
          <p:cNvPr id="34" name="Text 31"/>
          <p:cNvSpPr/>
          <p:nvPr/>
        </p:nvSpPr>
        <p:spPr>
          <a:xfrm>
            <a:off x="10828615" y="6715244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ποιεῖτε</a:t>
            </a:r>
            <a:endParaRPr lang="en-US" sz="1500" dirty="0"/>
          </a:p>
        </p:txBody>
      </p:sp>
      <p:sp>
        <p:nvSpPr>
          <p:cNvPr id="35" name="Shape 32"/>
          <p:cNvSpPr/>
          <p:nvPr/>
        </p:nvSpPr>
        <p:spPr>
          <a:xfrm>
            <a:off x="680085" y="7145536"/>
            <a:ext cx="13270230" cy="553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6" name="Text 33"/>
          <p:cNvSpPr/>
          <p:nvPr/>
        </p:nvSpPr>
        <p:spPr>
          <a:xfrm>
            <a:off x="872133" y="7268408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ποιοῦσιν</a:t>
            </a:r>
            <a:endParaRPr lang="en-US" sz="1500" dirty="0"/>
          </a:p>
        </p:txBody>
      </p:sp>
      <p:sp>
        <p:nvSpPr>
          <p:cNvPr id="37" name="Text 34"/>
          <p:cNvSpPr/>
          <p:nvPr/>
        </p:nvSpPr>
        <p:spPr>
          <a:xfrm>
            <a:off x="4193500" y="7268408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ποιῶσιν</a:t>
            </a:r>
            <a:endParaRPr lang="en-US" sz="1500" dirty="0"/>
          </a:p>
        </p:txBody>
      </p:sp>
      <p:sp>
        <p:nvSpPr>
          <p:cNvPr id="38" name="Text 35"/>
          <p:cNvSpPr/>
          <p:nvPr/>
        </p:nvSpPr>
        <p:spPr>
          <a:xfrm>
            <a:off x="7511058" y="7268408"/>
            <a:ext cx="292584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ποιοῖεν</a:t>
            </a:r>
            <a:endParaRPr lang="en-US" sz="1500" dirty="0"/>
          </a:p>
        </p:txBody>
      </p:sp>
      <p:sp>
        <p:nvSpPr>
          <p:cNvPr id="39" name="Text 36"/>
          <p:cNvSpPr/>
          <p:nvPr/>
        </p:nvSpPr>
        <p:spPr>
          <a:xfrm>
            <a:off x="10828615" y="7268408"/>
            <a:ext cx="2929652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ea typeface="DM Sans" pitchFamily="34" charset="-122"/>
                <a:cs typeface="DM Sans" pitchFamily="34" charset="-120"/>
              </a:rPr>
              <a:t>ποιούντων / ποιείτωσαν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546</Words>
  <Application>Microsoft Office PowerPoint</Application>
  <PresentationFormat>Προσαρμογή</PresentationFormat>
  <Paragraphs>233</Paragraphs>
  <Slides>15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DM Sans</vt:lpstr>
      <vt:lpstr>DM Sans Bold</vt:lpstr>
      <vt:lpstr>Libre Baskerville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Vasilis Varsamopoulos</cp:lastModifiedBy>
  <cp:revision>2</cp:revision>
  <dcterms:created xsi:type="dcterms:W3CDTF">2025-01-30T19:21:52Z</dcterms:created>
  <dcterms:modified xsi:type="dcterms:W3CDTF">2025-01-30T19:34:16Z</dcterms:modified>
</cp:coreProperties>
</file>