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5" r:id="rId5"/>
    <p:sldId id="258" r:id="rId6"/>
    <p:sldId id="264" r:id="rId7"/>
    <p:sldId id="259" r:id="rId8"/>
    <p:sldId id="260" r:id="rId9"/>
    <p:sldId id="266" r:id="rId10"/>
    <p:sldId id="261" r:id="rId11"/>
    <p:sldId id="267" r:id="rId12"/>
    <p:sldId id="262" r:id="rId13"/>
    <p:sldId id="268" r:id="rId14"/>
    <p:sldId id="269" r:id="rId15"/>
    <p:sldId id="270" r:id="rId16"/>
    <p:sldId id="271"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8/5/2020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8/5/2020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psychologynow.gr/scientific-associates/84:nikolia-zomenou.html"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www.psychologynow.gr/arthra-psyxikis-ygeias/psyxotherapeia/enarksi-psyxotherapeias.html"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el.wikipedia.org/wiki/%CE%92%CE%B1%CF%83%CE%B9%CE%BA%CE%AC_%CE%B3%CE%AC%CE%B3%CE%B3%CE%BB%CE%B9%CE%B1"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el.wikipedia.org/wiki/%CE%9C%CE%B5%CF%83%CE%B5%CE%B3%CE%BA%CE%AD%CF%86%CE%B1%CE%BB%CE%BF%CF%82"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899592" y="548680"/>
            <a:ext cx="7704856" cy="5601533"/>
          </a:xfrm>
          <a:prstGeom prst="rect">
            <a:avLst/>
          </a:prstGeom>
        </p:spPr>
        <p:txBody>
          <a:bodyPr wrap="square">
            <a:spAutoFit/>
          </a:bodyPr>
          <a:lstStyle/>
          <a:p>
            <a:r>
              <a:rPr lang="el-GR" sz="4000" b="1" dirty="0">
                <a:solidFill>
                  <a:srgbClr val="FF0000"/>
                </a:solidFill>
              </a:rPr>
              <a:t>Τι συμβαίνει στο σώμα μας όταν αγχωνόμαστε</a:t>
            </a:r>
            <a:r>
              <a:rPr lang="el-GR" sz="4000" b="1" dirty="0" smtClean="0">
                <a:solidFill>
                  <a:srgbClr val="FF0000"/>
                </a:solidFill>
              </a:rPr>
              <a:t>;</a:t>
            </a:r>
          </a:p>
          <a:p>
            <a:endParaRPr lang="el-GR" sz="4000" b="1" dirty="0">
              <a:solidFill>
                <a:srgbClr val="FF0000"/>
              </a:solidFill>
            </a:endParaRPr>
          </a:p>
          <a:p>
            <a:r>
              <a:rPr lang="el-GR" b="1" i="1" dirty="0"/>
              <a:t>Η ένταση με την οποία βιώνουμε το άγχος είναι πολύ μεγαλύτερη από το μέγεθος της απειλής που μας προκαλεί το άγχος. Κοινώς, αγχωνόμαστε πολύ περισσότερο απ’ ότι θα ’πρεπε. Τί γίνεται όμως όταν αγχωνόμαστε</a:t>
            </a:r>
            <a:r>
              <a:rPr lang="el-GR" b="1" i="1" dirty="0" smtClean="0"/>
              <a:t>;</a:t>
            </a:r>
          </a:p>
          <a:p>
            <a:endParaRPr lang="el-GR" b="1" i="1" dirty="0"/>
          </a:p>
          <a:p>
            <a:endParaRPr lang="el-GR" b="1" i="1" dirty="0" smtClean="0"/>
          </a:p>
          <a:p>
            <a:endParaRPr lang="el-GR" b="1" i="1" dirty="0"/>
          </a:p>
          <a:p>
            <a:endParaRPr lang="el-GR" b="1" i="1" dirty="0" smtClean="0"/>
          </a:p>
          <a:p>
            <a:endParaRPr lang="el-GR" dirty="0"/>
          </a:p>
          <a:p>
            <a:endParaRPr lang="el-GR" sz="4000" b="1" dirty="0" smtClean="0">
              <a:solidFill>
                <a:srgbClr val="FF0000"/>
              </a:solidFill>
            </a:endParaRPr>
          </a:p>
          <a:p>
            <a:endParaRPr lang="el-GR" dirty="0"/>
          </a:p>
          <a:p>
            <a:r>
              <a:rPr lang="el-GR" dirty="0">
                <a:hlinkClick r:id="rId2"/>
              </a:rPr>
              <a:t>Νικολία Ζωμένου</a:t>
            </a:r>
            <a:r>
              <a:rPr lang="el-GR" dirty="0"/>
              <a:t> Ψυχολόγος Υγείας, MSc.- Γνωσιακή Συμπεριφορική Ψυχοθεραπεύτρια </a:t>
            </a:r>
          </a:p>
        </p:txBody>
      </p:sp>
    </p:spTree>
    <p:extLst>
      <p:ext uri="{BB962C8B-B14F-4D97-AF65-F5344CB8AC3E}">
        <p14:creationId xmlns:p14="http://schemas.microsoft.com/office/powerpoint/2010/main" val="677765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115616" y="980728"/>
            <a:ext cx="6984776" cy="3416320"/>
          </a:xfrm>
          <a:prstGeom prst="rect">
            <a:avLst/>
          </a:prstGeom>
        </p:spPr>
        <p:txBody>
          <a:bodyPr wrap="square">
            <a:spAutoFit/>
          </a:bodyPr>
          <a:lstStyle/>
          <a:p>
            <a:r>
              <a:rPr lang="el-GR" sz="2400" dirty="0"/>
              <a:t>Επειδή το Αυτόνομο Νευρικό Σύστημα υπερλειτουργεί για να αντιμετωπίσει την υποκειμενική αίσθηση απειλής, χρειάζεται να </a:t>
            </a:r>
            <a:r>
              <a:rPr lang="el-GR" sz="2400" b="1" dirty="0"/>
              <a:t>εξοικονομήσει ενέργεια από αλλού</a:t>
            </a:r>
            <a:r>
              <a:rPr lang="el-GR" sz="2400" dirty="0"/>
              <a:t>. Συνεπώς, απενεργοποιούνται άλλες λειτουργίες του οργανισμού, δευτερεύουσες, κι εμφανίζουμε κάποια συνοδά συμπτώματα: κράμπες στο στομάχι, αφυδάτωση, ξηροστομία, ναυτία, δυσλειτουργίες πεπτικού συστήματος (διάρροια, συχνοουρία).</a:t>
            </a:r>
          </a:p>
        </p:txBody>
      </p:sp>
    </p:spTree>
    <p:extLst>
      <p:ext uri="{BB962C8B-B14F-4D97-AF65-F5344CB8AC3E}">
        <p14:creationId xmlns:p14="http://schemas.microsoft.com/office/powerpoint/2010/main" val="3971172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403648" y="1268760"/>
            <a:ext cx="6336704" cy="3046988"/>
          </a:xfrm>
          <a:prstGeom prst="rect">
            <a:avLst/>
          </a:prstGeom>
        </p:spPr>
        <p:txBody>
          <a:bodyPr wrap="square">
            <a:spAutoFit/>
          </a:bodyPr>
          <a:lstStyle/>
          <a:p>
            <a:r>
              <a:rPr lang="el-GR" sz="2400" dirty="0"/>
              <a:t>Τέλος, επειδή υπάρχει μεγάλη ένταση στους μυς του σώματος και η </a:t>
            </a:r>
            <a:r>
              <a:rPr lang="el-GR" sz="2400" b="1" dirty="0"/>
              <a:t>αδρεναλίνη</a:t>
            </a:r>
            <a:r>
              <a:rPr lang="el-GR" sz="2400" dirty="0"/>
              <a:t> χτυπάει </a:t>
            </a:r>
            <a:r>
              <a:rPr lang="el-GR" sz="2400" dirty="0" smtClean="0"/>
              <a:t>κόκκινο. </a:t>
            </a:r>
            <a:r>
              <a:rPr lang="el-GR" sz="2400" dirty="0"/>
              <a:t>Ό</a:t>
            </a:r>
            <a:r>
              <a:rPr lang="el-GR" sz="2400" dirty="0" smtClean="0"/>
              <a:t>ταν </a:t>
            </a:r>
            <a:r>
              <a:rPr lang="el-GR" sz="2400" dirty="0"/>
              <a:t>αρχίσει να ενεργοποιείται το σύστημα της χαλάρωσης (παρασυμπαθητικό νευρικό σύστημα) και «βγαίνουμε» από την κατάσταση της απειλής που μας άγχωσε, αρχίζουμε να νιώθουμε έντονη κόπωση και σωματική εξάντληση.</a:t>
            </a:r>
          </a:p>
        </p:txBody>
      </p:sp>
    </p:spTree>
    <p:extLst>
      <p:ext uri="{BB962C8B-B14F-4D97-AF65-F5344CB8AC3E}">
        <p14:creationId xmlns:p14="http://schemas.microsoft.com/office/powerpoint/2010/main" val="3979324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426298" y="1412776"/>
            <a:ext cx="6408712" cy="3046988"/>
          </a:xfrm>
          <a:prstGeom prst="rect">
            <a:avLst/>
          </a:prstGeom>
        </p:spPr>
        <p:txBody>
          <a:bodyPr wrap="square">
            <a:spAutoFit/>
          </a:bodyPr>
          <a:lstStyle/>
          <a:p>
            <a:r>
              <a:rPr lang="el-GR" sz="2400" dirty="0"/>
              <a:t>Φυσικά, πρέπει να διευκρινίσουμε, πως δεν είναι όλες οι καταστάσεις το ίδιο αγχωτικές (απειλητικές) για εμάς και δεν βιώνουμε όλοι ακριβώς τα ίδια συμπτώματα και με την ίδια ένταση κάθε φορά. Δεν σημαίνει δηλαδή ότι κάθε φορά που θα αγχωνόμαστε για κάτι θα βιώνουμε όλοι μας την γκάμα των συμπτωμάτων που περιγράφηκε παραπάνω και στον ίδιο βαθμό.</a:t>
            </a:r>
          </a:p>
        </p:txBody>
      </p:sp>
    </p:spTree>
    <p:extLst>
      <p:ext uri="{BB962C8B-B14F-4D97-AF65-F5344CB8AC3E}">
        <p14:creationId xmlns:p14="http://schemas.microsoft.com/office/powerpoint/2010/main" val="2799571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547664" y="1124745"/>
            <a:ext cx="6192688" cy="3416320"/>
          </a:xfrm>
          <a:prstGeom prst="rect">
            <a:avLst/>
          </a:prstGeom>
        </p:spPr>
        <p:txBody>
          <a:bodyPr wrap="square">
            <a:spAutoFit/>
          </a:bodyPr>
          <a:lstStyle/>
          <a:p>
            <a:r>
              <a:rPr lang="el-GR" sz="2400" dirty="0"/>
              <a:t>Ο κάθε άνθρωπος εμφανίζει ιδιαιτερότητες ως προς τη συμπτωματολογία τους άγχους του. Αν το άγχος είναι μεγάλο και παρατεταμένο σε σημείο που να γίνεται μη λειτουργικό και να μας δυσκολεύει στην καθημερινότητα και τις υποχρεώσεις μας, καλό θα ήταν να μην διστάσουμε ή ντραπούμε να ζητήσουμε τη βοήθεια κάποιου </a:t>
            </a:r>
            <a:r>
              <a:rPr lang="el-GR" sz="2400" b="1" u="sng" dirty="0" smtClean="0">
                <a:hlinkClick r:id="rId2"/>
              </a:rPr>
              <a:t>ειδικού</a:t>
            </a:r>
            <a:r>
              <a:rPr lang="el-GR" sz="2400" dirty="0">
                <a:hlinkClick r:id="rId2"/>
              </a:rPr>
              <a:t> </a:t>
            </a:r>
            <a:r>
              <a:rPr lang="el-GR" sz="2400" dirty="0"/>
              <a:t>για την καλύτερη δυνατή διαχείρισή του.</a:t>
            </a:r>
          </a:p>
        </p:txBody>
      </p:sp>
    </p:spTree>
    <p:extLst>
      <p:ext uri="{BB962C8B-B14F-4D97-AF65-F5344CB8AC3E}">
        <p14:creationId xmlns:p14="http://schemas.microsoft.com/office/powerpoint/2010/main" val="1183768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Μοναξιά:</a:t>
            </a:r>
            <a:endParaRPr lang="el-GR" dirty="0"/>
          </a:p>
        </p:txBody>
      </p:sp>
      <p:sp>
        <p:nvSpPr>
          <p:cNvPr id="3" name="Θέση περιεχομένου 2"/>
          <p:cNvSpPr>
            <a:spLocks noGrp="1"/>
          </p:cNvSpPr>
          <p:nvPr>
            <p:ph idx="1"/>
          </p:nvPr>
        </p:nvSpPr>
        <p:spPr/>
        <p:txBody>
          <a:bodyPr/>
          <a:lstStyle/>
          <a:p>
            <a:r>
              <a:rPr lang="el-GR" b="1" dirty="0" smtClean="0"/>
              <a:t>To </a:t>
            </a:r>
            <a:r>
              <a:rPr lang="el-GR" b="1" dirty="0"/>
              <a:t>νευρωνικό αποτύπωμά της στον εγκέφαλο είναι όμοιο με εκείνο της πείνας</a:t>
            </a:r>
          </a:p>
          <a:p>
            <a:endParaRPr lang="el-GR" dirty="0"/>
          </a:p>
        </p:txBody>
      </p:sp>
      <p:sp>
        <p:nvSpPr>
          <p:cNvPr id="4" name="Ορθογώνιο 3"/>
          <p:cNvSpPr/>
          <p:nvPr/>
        </p:nvSpPr>
        <p:spPr>
          <a:xfrm>
            <a:off x="4427984" y="6093296"/>
            <a:ext cx="4572000" cy="261610"/>
          </a:xfrm>
          <a:prstGeom prst="rect">
            <a:avLst/>
          </a:prstGeom>
        </p:spPr>
        <p:txBody>
          <a:bodyPr>
            <a:spAutoFit/>
          </a:bodyPr>
          <a:lstStyle/>
          <a:p>
            <a:r>
              <a:rPr lang="en-US" sz="1100" dirty="0"/>
              <a:t>https://enallaktikidrasi.com/category/ugeia/psyxologia-ygeia/</a:t>
            </a:r>
            <a:endParaRPr lang="el-GR" sz="1100" dirty="0"/>
          </a:p>
        </p:txBody>
      </p:sp>
      <p:sp>
        <p:nvSpPr>
          <p:cNvPr id="5" name="Ορθογώνιο 4"/>
          <p:cNvSpPr/>
          <p:nvPr/>
        </p:nvSpPr>
        <p:spPr>
          <a:xfrm>
            <a:off x="827584" y="2996953"/>
            <a:ext cx="5616624" cy="3139321"/>
          </a:xfrm>
          <a:prstGeom prst="rect">
            <a:avLst/>
          </a:prstGeom>
        </p:spPr>
        <p:txBody>
          <a:bodyPr wrap="square">
            <a:spAutoFit/>
          </a:bodyPr>
          <a:lstStyle/>
          <a:p>
            <a:r>
              <a:rPr lang="el-GR" b="1" dirty="0"/>
              <a:t>Το πείραμα για τη σύνδεση της μοναξιάς με την πείνα</a:t>
            </a:r>
          </a:p>
          <a:p>
            <a:r>
              <a:rPr lang="el-GR" dirty="0">
                <a:solidFill>
                  <a:schemeClr val="bg1">
                    <a:lumMod val="50000"/>
                  </a:schemeClr>
                </a:solidFill>
              </a:rPr>
              <a:t>Σύμφωνα με το «Scientific American», οι ερευνητές του Πανεπιστημίου ΜΙΤ των ΗΠΑ, με επικεφαλής τις νευροεπιστήμονες Λίβια Τόμοβα και Ρεμπέκα Σαξ</a:t>
            </a:r>
            <a:r>
              <a:rPr lang="el-GR" dirty="0"/>
              <a:t>, </a:t>
            </a:r>
            <a:r>
              <a:rPr lang="el-GR" dirty="0">
                <a:solidFill>
                  <a:schemeClr val="bg1">
                    <a:lumMod val="50000"/>
                  </a:schemeClr>
                </a:solidFill>
              </a:rPr>
              <a:t>ύστερα από προσεκτική μελέτη τους </a:t>
            </a:r>
            <a:r>
              <a:rPr lang="el-GR" dirty="0"/>
              <a:t>κατέληξαν στο συμπέρασμα ότι </a:t>
            </a:r>
            <a:r>
              <a:rPr lang="el-GR" b="1" dirty="0">
                <a:solidFill>
                  <a:srgbClr val="002060"/>
                </a:solidFill>
              </a:rPr>
              <a:t>η μοναξιά έχει παρόμοιο αντίκτυπο με την πείνα στον ανθρώπινο εγκέφαλο, καθώς και τα δύο αισθήματα διεγείρουν τη μέλαινα ουσία, που αποτελεί το κέντρο παραγωγής του βασικού νευροδιαβιβαστή ντοπαμίνης και, επιπρόσθετα, έχει τον έλεγχο της ανταμοιβής και των κινήτρων.</a:t>
            </a:r>
          </a:p>
        </p:txBody>
      </p:sp>
      <p:pic>
        <p:nvPicPr>
          <p:cNvPr id="1026" name="Picture 2" descr="https://upload.wikimedia.org/wikipedia/commons/thumb/5/53/Basal_Ganglia_lateral-el.svg/220px-Basal_Ganglia_lateral-el.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8472" y="3068960"/>
            <a:ext cx="2351012" cy="1325117"/>
          </a:xfrm>
          <a:prstGeom prst="rect">
            <a:avLst/>
          </a:prstGeom>
          <a:noFill/>
          <a:extLst>
            <a:ext uri="{909E8E84-426E-40DD-AFC4-6F175D3DCCD1}">
              <a14:hiddenFill xmlns:a14="http://schemas.microsoft.com/office/drawing/2010/main">
                <a:solidFill>
                  <a:srgbClr val="FFFFFF"/>
                </a:solidFill>
              </a14:hiddenFill>
            </a:ext>
          </a:extLst>
        </p:spPr>
      </p:pic>
      <p:sp>
        <p:nvSpPr>
          <p:cNvPr id="6" name="Ορθογώνιο 5"/>
          <p:cNvSpPr/>
          <p:nvPr/>
        </p:nvSpPr>
        <p:spPr>
          <a:xfrm>
            <a:off x="6588225" y="4566613"/>
            <a:ext cx="2429880" cy="830997"/>
          </a:xfrm>
          <a:prstGeom prst="rect">
            <a:avLst/>
          </a:prstGeom>
        </p:spPr>
        <p:txBody>
          <a:bodyPr wrap="square">
            <a:spAutoFit/>
          </a:bodyPr>
          <a:lstStyle/>
          <a:p>
            <a:r>
              <a:rPr lang="el-GR" sz="1200" dirty="0"/>
              <a:t>Η </a:t>
            </a:r>
            <a:r>
              <a:rPr lang="el-GR" sz="1200" b="1" dirty="0"/>
              <a:t>μέλαινα ουσία</a:t>
            </a:r>
            <a:r>
              <a:rPr lang="el-GR" sz="1200" dirty="0"/>
              <a:t> </a:t>
            </a:r>
            <a:r>
              <a:rPr lang="el-GR" sz="1200" dirty="0" smtClean="0"/>
              <a:t> </a:t>
            </a:r>
            <a:r>
              <a:rPr lang="el-GR" sz="1200" dirty="0"/>
              <a:t>είναι </a:t>
            </a:r>
            <a:r>
              <a:rPr lang="el-GR" sz="1200" dirty="0">
                <a:hlinkClick r:id="rId3" tooltip="Βασικά γάγγλια"/>
              </a:rPr>
              <a:t>βασική γαγγλια</a:t>
            </a:r>
            <a:r>
              <a:rPr lang="el-GR" sz="1200" dirty="0"/>
              <a:t>κή δομή που βρίσκεται στο </a:t>
            </a:r>
            <a:r>
              <a:rPr lang="el-GR" sz="1200" dirty="0" err="1">
                <a:hlinkClick r:id="rId4" tooltip="Μεσεγκέφαλος"/>
              </a:rPr>
              <a:t>μεσεγκέφαλο</a:t>
            </a:r>
            <a:r>
              <a:rPr lang="el-GR" sz="1200" dirty="0"/>
              <a:t> και παίζει σημαντικό ρόλο στην κίνηση.</a:t>
            </a:r>
          </a:p>
        </p:txBody>
      </p:sp>
    </p:spTree>
    <p:extLst>
      <p:ext uri="{BB962C8B-B14F-4D97-AF65-F5344CB8AC3E}">
        <p14:creationId xmlns:p14="http://schemas.microsoft.com/office/powerpoint/2010/main" val="434407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964095" y="404664"/>
            <a:ext cx="7200800" cy="3970318"/>
          </a:xfrm>
          <a:prstGeom prst="rect">
            <a:avLst/>
          </a:prstGeom>
        </p:spPr>
        <p:txBody>
          <a:bodyPr wrap="square">
            <a:spAutoFit/>
          </a:bodyPr>
          <a:lstStyle/>
          <a:p>
            <a:r>
              <a:rPr lang="el-GR" sz="2000" b="1" dirty="0">
                <a:solidFill>
                  <a:srgbClr val="C00000"/>
                </a:solidFill>
              </a:rPr>
              <a:t>Οι επιπτώσεις της κοινωνικής απομόνωσης στην υγεία </a:t>
            </a:r>
            <a:r>
              <a:rPr lang="el-GR" sz="2000" b="1" dirty="0" smtClean="0">
                <a:solidFill>
                  <a:srgbClr val="C00000"/>
                </a:solidFill>
              </a:rPr>
              <a:t>μας</a:t>
            </a:r>
          </a:p>
          <a:p>
            <a:endParaRPr lang="el-GR" b="1" dirty="0"/>
          </a:p>
          <a:p>
            <a:r>
              <a:rPr lang="el-GR" dirty="0"/>
              <a:t>Γνωρίζουμε ήδη τις επιπτώσεις της κοινωνικής απομόνωσης στην ψυχική και σωματική μας υγεία, καθώς αυτή συνδέεται με ένα πλήθος αρνητικών συνεπειών όπως είναι το </a:t>
            </a:r>
            <a:r>
              <a:rPr lang="el-GR" b="1" dirty="0">
                <a:solidFill>
                  <a:srgbClr val="002060"/>
                </a:solidFill>
              </a:rPr>
              <a:t>στρες</a:t>
            </a:r>
            <a:r>
              <a:rPr lang="el-GR" dirty="0"/>
              <a:t>, η </a:t>
            </a:r>
            <a:r>
              <a:rPr lang="el-GR" b="1" dirty="0">
                <a:solidFill>
                  <a:srgbClr val="002060"/>
                </a:solidFill>
              </a:rPr>
              <a:t>αϋπνία</a:t>
            </a:r>
            <a:r>
              <a:rPr lang="el-GR" dirty="0"/>
              <a:t>, οι </a:t>
            </a:r>
            <a:r>
              <a:rPr lang="el-GR" b="1" dirty="0">
                <a:solidFill>
                  <a:srgbClr val="002060"/>
                </a:solidFill>
              </a:rPr>
              <a:t>καρδιοπάθειες</a:t>
            </a:r>
            <a:r>
              <a:rPr lang="el-GR" dirty="0"/>
              <a:t>, η </a:t>
            </a:r>
            <a:r>
              <a:rPr lang="el-GR" b="1" dirty="0">
                <a:solidFill>
                  <a:srgbClr val="002060"/>
                </a:solidFill>
              </a:rPr>
              <a:t>άνοια</a:t>
            </a:r>
            <a:r>
              <a:rPr lang="el-GR" dirty="0"/>
              <a:t>, </a:t>
            </a:r>
            <a:r>
              <a:rPr lang="el-GR" b="1" dirty="0">
                <a:solidFill>
                  <a:srgbClr val="002060"/>
                </a:solidFill>
              </a:rPr>
              <a:t>η δυσκολία συγκέντρωσης, η κατάθλιψη, η δυσθυμία</a:t>
            </a:r>
            <a:r>
              <a:rPr lang="el-GR" dirty="0"/>
              <a:t> κ.α. </a:t>
            </a:r>
            <a:endParaRPr lang="el-GR" dirty="0" smtClean="0"/>
          </a:p>
          <a:p>
            <a:endParaRPr lang="el-GR" dirty="0" smtClean="0"/>
          </a:p>
          <a:p>
            <a:r>
              <a:rPr lang="el-GR" dirty="0" smtClean="0"/>
              <a:t>Μάλιστα</a:t>
            </a:r>
            <a:r>
              <a:rPr lang="el-GR" dirty="0"/>
              <a:t>, μελέτη του 2015 </a:t>
            </a:r>
            <a:r>
              <a:rPr lang="el-GR" dirty="0">
                <a:solidFill>
                  <a:schemeClr val="bg1">
                    <a:lumMod val="50000"/>
                  </a:schemeClr>
                </a:solidFill>
              </a:rPr>
              <a:t>από ερευνητές του αμερικανικού Πανεπιστημίου </a:t>
            </a:r>
            <a:r>
              <a:rPr lang="el-GR" dirty="0" err="1">
                <a:solidFill>
                  <a:schemeClr val="bg1">
                    <a:lumMod val="50000"/>
                  </a:schemeClr>
                </a:solidFill>
              </a:rPr>
              <a:t>Brigham</a:t>
            </a:r>
            <a:r>
              <a:rPr lang="el-GR" dirty="0">
                <a:solidFill>
                  <a:schemeClr val="bg1">
                    <a:lumMod val="50000"/>
                  </a:schemeClr>
                </a:solidFill>
              </a:rPr>
              <a:t> </a:t>
            </a:r>
            <a:r>
              <a:rPr lang="el-GR" dirty="0" err="1">
                <a:solidFill>
                  <a:schemeClr val="bg1">
                    <a:lumMod val="50000"/>
                  </a:schemeClr>
                </a:solidFill>
              </a:rPr>
              <a:t>Young</a:t>
            </a:r>
            <a:r>
              <a:rPr lang="el-GR" dirty="0">
                <a:solidFill>
                  <a:schemeClr val="bg1">
                    <a:lumMod val="50000"/>
                  </a:schemeClr>
                </a:solidFill>
              </a:rPr>
              <a:t> της Γιούτα, με επικεφαλής την ψυχολόγο-</a:t>
            </a:r>
            <a:r>
              <a:rPr lang="el-GR" dirty="0" err="1">
                <a:solidFill>
                  <a:schemeClr val="bg1">
                    <a:lumMod val="50000"/>
                  </a:schemeClr>
                </a:solidFill>
              </a:rPr>
              <a:t>νευροεπιστήμονα</a:t>
            </a:r>
            <a:r>
              <a:rPr lang="el-GR" dirty="0">
                <a:solidFill>
                  <a:schemeClr val="bg1">
                    <a:lumMod val="50000"/>
                  </a:schemeClr>
                </a:solidFill>
              </a:rPr>
              <a:t> Τζούλια </a:t>
            </a:r>
            <a:r>
              <a:rPr lang="el-GR" dirty="0" err="1">
                <a:solidFill>
                  <a:schemeClr val="bg1">
                    <a:lumMod val="50000"/>
                  </a:schemeClr>
                </a:solidFill>
              </a:rPr>
              <a:t>Χολτ</a:t>
            </a:r>
            <a:r>
              <a:rPr lang="el-GR" dirty="0">
                <a:solidFill>
                  <a:schemeClr val="bg1">
                    <a:lumMod val="50000"/>
                  </a:schemeClr>
                </a:solidFill>
              </a:rPr>
              <a:t>-</a:t>
            </a:r>
            <a:r>
              <a:rPr lang="el-GR" dirty="0" err="1">
                <a:solidFill>
                  <a:schemeClr val="bg1">
                    <a:lumMod val="50000"/>
                  </a:schemeClr>
                </a:solidFill>
              </a:rPr>
              <a:t>Λούνσταντ</a:t>
            </a:r>
            <a:r>
              <a:rPr lang="el-GR" dirty="0">
                <a:solidFill>
                  <a:schemeClr val="bg1">
                    <a:lumMod val="50000"/>
                  </a:schemeClr>
                </a:solidFill>
              </a:rPr>
              <a:t>, </a:t>
            </a:r>
            <a:r>
              <a:rPr lang="el-GR" dirty="0">
                <a:solidFill>
                  <a:schemeClr val="tx2">
                    <a:lumMod val="60000"/>
                    <a:lumOff val="40000"/>
                  </a:schemeClr>
                </a:solidFill>
              </a:rPr>
              <a:t>αξιοποίησε τα στοιχεία 70 ερευνών για συνολικά 3,4 εκατομμύρια ανθρώπους </a:t>
            </a:r>
            <a:r>
              <a:rPr lang="el-GR" dirty="0">
                <a:solidFill>
                  <a:schemeClr val="bg1">
                    <a:lumMod val="50000"/>
                  </a:schemeClr>
                </a:solidFill>
              </a:rPr>
              <a:t>και </a:t>
            </a:r>
            <a:r>
              <a:rPr lang="el-GR" dirty="0"/>
              <a:t>κατέληξε στη διαπίστωση ότι </a:t>
            </a:r>
            <a:r>
              <a:rPr lang="el-GR" b="1" dirty="0">
                <a:solidFill>
                  <a:srgbClr val="C00000"/>
                </a:solidFill>
              </a:rPr>
              <a:t>η μοναξιά προκαλεί αύξηση ως και κατά 26% του κινδύνου για πρόωρο θάνατο, η μοναχική ζωή κατά 32% και η κοινωνική απομόνωση κατά 29%.</a:t>
            </a:r>
          </a:p>
        </p:txBody>
      </p:sp>
      <p:sp>
        <p:nvSpPr>
          <p:cNvPr id="3" name="AutoShape 2" descr="Μοναξιά Φωτογραφίες Αρχείου, Royalty Free Μοναξιά Εικόνες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4" name="AutoShape 4" descr="Μοναξιά Φωτογραφίες Αρχείου, Royalty Free Μοναξιά Εικόνες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2054" name="Picture 6" descr="Άντληση μου Φωτογραφία Αρχείου"/>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797152"/>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Δραματικό τρόπο ζωής πορτρέτο των νεαρών κατάθλιψη και λυπημένος άνθρωπος καθισμένος σε εξωτερικούς χώρους σε σκοτεινό δρόμο σκάλα που υποφέρουν κατάθλιψη πρόβλημα και άγχος κρίση κλάμα απελπισμένος — Φωτογραφία Αρχείου"/>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4725144"/>
            <a:ext cx="3096344" cy="2318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8269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259632" y="1305342"/>
            <a:ext cx="6552728" cy="3416320"/>
          </a:xfrm>
          <a:prstGeom prst="rect">
            <a:avLst/>
          </a:prstGeom>
        </p:spPr>
        <p:txBody>
          <a:bodyPr wrap="square">
            <a:spAutoFit/>
          </a:bodyPr>
          <a:lstStyle/>
          <a:p>
            <a:r>
              <a:rPr lang="el-GR" dirty="0"/>
              <a:t>Σύμφωνα με την εξελικτική ψυχολογία, η μοναξιά μας ενεργοποιεί με παρόμοιο τρόπο με την πείνα και τη δίψα, καθώς </a:t>
            </a:r>
            <a:r>
              <a:rPr lang="el-GR" dirty="0">
                <a:solidFill>
                  <a:srgbClr val="0070C0"/>
                </a:solidFill>
              </a:rPr>
              <a:t>αποτελεί ένα πρωτόγονο ψυχοβιολογικό κίνητρο για να οργανωθούμε σε ομάδες με τους γύρω μας και να εξασφαλίσουμε έτσι καλύτερες πιθανότητες επιβίωσης. </a:t>
            </a:r>
            <a:endParaRPr lang="el-GR" dirty="0" smtClean="0">
              <a:solidFill>
                <a:srgbClr val="0070C0"/>
              </a:solidFill>
            </a:endParaRPr>
          </a:p>
          <a:p>
            <a:r>
              <a:rPr lang="el-GR" dirty="0" smtClean="0">
                <a:solidFill>
                  <a:schemeClr val="bg1">
                    <a:lumMod val="50000"/>
                  </a:schemeClr>
                </a:solidFill>
              </a:rPr>
              <a:t>Όπως </a:t>
            </a:r>
            <a:r>
              <a:rPr lang="el-GR" dirty="0">
                <a:solidFill>
                  <a:schemeClr val="bg1">
                    <a:lumMod val="50000"/>
                  </a:schemeClr>
                </a:solidFill>
              </a:rPr>
              <a:t>επιβεβαιώνει και η νευροεπιστήμονας Τζέιμς Κόαν του πανεπιστημίου της Βιρτζίνια</a:t>
            </a:r>
            <a:r>
              <a:rPr lang="el-GR" dirty="0" smtClean="0">
                <a:solidFill>
                  <a:schemeClr val="bg1">
                    <a:lumMod val="50000"/>
                  </a:schemeClr>
                </a:solidFill>
              </a:rPr>
              <a:t>:</a:t>
            </a:r>
            <a:r>
              <a:rPr lang="el-GR" dirty="0" smtClean="0"/>
              <a:t> </a:t>
            </a:r>
            <a:r>
              <a:rPr lang="el-GR" b="1" dirty="0" smtClean="0">
                <a:solidFill>
                  <a:srgbClr val="C00000"/>
                </a:solidFill>
              </a:rPr>
              <a:t>«</a:t>
            </a:r>
            <a:r>
              <a:rPr lang="el-GR" b="1" dirty="0">
                <a:solidFill>
                  <a:srgbClr val="C00000"/>
                </a:solidFill>
              </a:rPr>
              <a:t>Οι εγκέφαλοι μας έχουν μάθει μέσα από βάναυσα εξελικτικά μαθήματα ότι η κοινωνική απομόνωση συνιστά καταδίκη σε </a:t>
            </a:r>
            <a:r>
              <a:rPr lang="el-GR" b="1" dirty="0" smtClean="0">
                <a:solidFill>
                  <a:srgbClr val="C00000"/>
                </a:solidFill>
              </a:rPr>
              <a:t>θάνατο». </a:t>
            </a:r>
          </a:p>
          <a:p>
            <a:r>
              <a:rPr lang="el-GR" dirty="0" smtClean="0">
                <a:solidFill>
                  <a:schemeClr val="accent4">
                    <a:lumMod val="75000"/>
                  </a:schemeClr>
                </a:solidFill>
              </a:rPr>
              <a:t>Οι </a:t>
            </a:r>
            <a:r>
              <a:rPr lang="el-GR" dirty="0">
                <a:solidFill>
                  <a:schemeClr val="accent4">
                    <a:lumMod val="75000"/>
                  </a:schemeClr>
                </a:solidFill>
              </a:rPr>
              <a:t>βιντεοδιασκέψεις μπορούν να βοηθήσουν, αλλά απαιτούν περισσότερη δουλειά από τον εγκέφαλο από ό,τι η φυσική παρουσία».</a:t>
            </a:r>
          </a:p>
        </p:txBody>
      </p:sp>
    </p:spTree>
    <p:extLst>
      <p:ext uri="{BB962C8B-B14F-4D97-AF65-F5344CB8AC3E}">
        <p14:creationId xmlns:p14="http://schemas.microsoft.com/office/powerpoint/2010/main" val="2675549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331640" y="908720"/>
            <a:ext cx="6192688" cy="3785652"/>
          </a:xfrm>
          <a:prstGeom prst="rect">
            <a:avLst/>
          </a:prstGeom>
        </p:spPr>
        <p:txBody>
          <a:bodyPr wrap="square">
            <a:spAutoFit/>
          </a:bodyPr>
          <a:lstStyle/>
          <a:p>
            <a:r>
              <a:rPr lang="el-GR" sz="2400" dirty="0"/>
              <a:t>Το άγχος είναι μια υποκειμενική αίσθηση φόβου, η οποία αφορά την ικανοποίηση των προσδοκιών που έχουμε για το μέλλον (π.χ. να πάω καλά στο διαγώνισμα, να ανταποκριθώ ικανοποιητικά στη δουλειά μου). </a:t>
            </a:r>
            <a:endParaRPr lang="el-GR" sz="2400" dirty="0" smtClean="0"/>
          </a:p>
          <a:p>
            <a:r>
              <a:rPr lang="el-GR" sz="2400" dirty="0" smtClean="0"/>
              <a:t>Το </a:t>
            </a:r>
            <a:r>
              <a:rPr lang="el-GR" sz="2400" dirty="0"/>
              <a:t>σενάριο να μην εξελιχθούν τα πράγματα όπως θα επιθυμούσαμε (π.χ. αποτυχία στις εξετάσεις, απογοήτευση του αφεντικού από την επαγγελματική μου απόδοση) συνιστά μια </a:t>
            </a:r>
            <a:r>
              <a:rPr lang="el-GR" sz="2400" b="1" dirty="0"/>
              <a:t>απειλή</a:t>
            </a:r>
            <a:r>
              <a:rPr lang="el-GR" sz="2400" dirty="0"/>
              <a:t> για εμάς.</a:t>
            </a:r>
          </a:p>
        </p:txBody>
      </p:sp>
    </p:spTree>
    <p:extLst>
      <p:ext uri="{BB962C8B-B14F-4D97-AF65-F5344CB8AC3E}">
        <p14:creationId xmlns:p14="http://schemas.microsoft.com/office/powerpoint/2010/main" val="1055128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259632" y="1412776"/>
            <a:ext cx="6480720" cy="3785652"/>
          </a:xfrm>
          <a:prstGeom prst="rect">
            <a:avLst/>
          </a:prstGeom>
        </p:spPr>
        <p:txBody>
          <a:bodyPr wrap="square">
            <a:spAutoFit/>
          </a:bodyPr>
          <a:lstStyle/>
          <a:p>
            <a:r>
              <a:rPr lang="el-GR" sz="2400" dirty="0"/>
              <a:t>Ο εγκέφαλος για να μας προστατέψει από την υποκειμενική αίσθηση της απειλής, δίνει εντολή και ενεργοποιείται το Αυτόνομο Νευρικό Σύστημα: </a:t>
            </a:r>
            <a:endParaRPr lang="el-GR" sz="2400" dirty="0" smtClean="0"/>
          </a:p>
          <a:p>
            <a:r>
              <a:rPr lang="el-GR" sz="2400" dirty="0" smtClean="0"/>
              <a:t>Το </a:t>
            </a:r>
            <a:r>
              <a:rPr lang="el-GR" sz="2400" dirty="0"/>
              <a:t>ΑΝΣ διακρίνεται σε </a:t>
            </a:r>
            <a:r>
              <a:rPr lang="el-GR" sz="2400" b="1" i="1" dirty="0"/>
              <a:t>συμπαθητικό</a:t>
            </a:r>
            <a:r>
              <a:rPr lang="el-GR" sz="2400" i="1" dirty="0"/>
              <a:t> </a:t>
            </a:r>
            <a:r>
              <a:rPr lang="el-GR" sz="2400" b="1" i="1" dirty="0"/>
              <a:t>νευρικό σύστημα</a:t>
            </a:r>
            <a:r>
              <a:rPr lang="el-GR" sz="2400" dirty="0"/>
              <a:t> (ενεργοποιείται σε καταστάσεις απειλής όπου ο οργανισμός μας θα δαπανήσει πολλή ενέργεια για να αντεπεξέλθει) και το </a:t>
            </a:r>
            <a:r>
              <a:rPr lang="el-GR" sz="2400" b="1" i="1" dirty="0"/>
              <a:t>παρασυμπαθητικό νευρικό σύστημα</a:t>
            </a:r>
            <a:r>
              <a:rPr lang="el-GR" sz="2400" dirty="0"/>
              <a:t> (το σύστημα της χαλάρωσης).</a:t>
            </a:r>
          </a:p>
        </p:txBody>
      </p:sp>
    </p:spTree>
    <p:extLst>
      <p:ext uri="{BB962C8B-B14F-4D97-AF65-F5344CB8AC3E}">
        <p14:creationId xmlns:p14="http://schemas.microsoft.com/office/powerpoint/2010/main" val="69450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403648" y="1196752"/>
            <a:ext cx="6336704" cy="2677656"/>
          </a:xfrm>
          <a:prstGeom prst="rect">
            <a:avLst/>
          </a:prstGeom>
        </p:spPr>
        <p:txBody>
          <a:bodyPr wrap="square">
            <a:spAutoFit/>
          </a:bodyPr>
          <a:lstStyle/>
          <a:p>
            <a:r>
              <a:rPr lang="el-GR" sz="2400" dirty="0"/>
              <a:t>Λόγω της ενεργοποίησης του συμπαθητικού νευρικού συστήματος υπάρχει έκκριση αδρεναλίνης και </a:t>
            </a:r>
            <a:r>
              <a:rPr lang="el-GR" sz="2400" b="1" dirty="0"/>
              <a:t>νοραδρεναλίνης</a:t>
            </a:r>
            <a:r>
              <a:rPr lang="el-GR" sz="2400" dirty="0"/>
              <a:t>, ορμόνες που θα προετοιμάσουν το σώμα μας για «πάλη» ή «φυγή». Αυτή η διαδικασία γίνεται αυτόματα σε όλους μας ανεξαιρέτως και δεν έχουμε έλεγχο πάνω σε αυτήν.</a:t>
            </a:r>
          </a:p>
        </p:txBody>
      </p:sp>
    </p:spTree>
    <p:extLst>
      <p:ext uri="{BB962C8B-B14F-4D97-AF65-F5344CB8AC3E}">
        <p14:creationId xmlns:p14="http://schemas.microsoft.com/office/powerpoint/2010/main" val="3759995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827584" y="836712"/>
            <a:ext cx="7488832" cy="4608512"/>
          </a:xfrm>
          <a:prstGeom prst="rect">
            <a:avLst/>
          </a:prstGeom>
        </p:spPr>
        <p:txBody>
          <a:bodyPr wrap="square">
            <a:spAutoFit/>
          </a:bodyPr>
          <a:lstStyle/>
          <a:p>
            <a:r>
              <a:rPr lang="el-GR" sz="2400" dirty="0"/>
              <a:t>Η ενεργοποίηση του συμπαθητικού συστήματος συνοδεύεται από συμπτώματα που προκαλούν μια αίσθηση δυσφορίας. </a:t>
            </a:r>
            <a:endParaRPr lang="el-GR" sz="2400" dirty="0" smtClean="0"/>
          </a:p>
          <a:p>
            <a:r>
              <a:rPr lang="el-GR" sz="2400" dirty="0" smtClean="0"/>
              <a:t>Το </a:t>
            </a:r>
            <a:r>
              <a:rPr lang="el-GR" sz="2400" dirty="0"/>
              <a:t>αίμα απομακρύνεται από το κεφάλι (αίσθηση ζαλάδας, χλόμιασμα) και από τα άκρα μας τα οποία αρχίζουν να μουδιάζουν και να τρέμουν και κατευθύνεται προς την καρδιά μας, η οποία αρχίζει να πάλλεται γρηγορότερα (ταχυκαρδία) για να στείλει αίμα στους μεγάλους μυς του σώματός μας που θα προετοιμαστούν για «πάλη» ή «φυγή» από την κατάσταση που μας αγχώνει, οι οποίοι «τσιτώνουν» καθώς παρατηρείται μεγάλη ένταση στο σώμα.</a:t>
            </a:r>
          </a:p>
        </p:txBody>
      </p:sp>
    </p:spTree>
    <p:extLst>
      <p:ext uri="{BB962C8B-B14F-4D97-AF65-F5344CB8AC3E}">
        <p14:creationId xmlns:p14="http://schemas.microsoft.com/office/powerpoint/2010/main" val="484133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115616" y="1124745"/>
            <a:ext cx="6624736" cy="3785652"/>
          </a:xfrm>
          <a:prstGeom prst="rect">
            <a:avLst/>
          </a:prstGeom>
        </p:spPr>
        <p:txBody>
          <a:bodyPr wrap="square">
            <a:spAutoFit/>
          </a:bodyPr>
          <a:lstStyle/>
          <a:p>
            <a:r>
              <a:rPr lang="el-GR" sz="2400" dirty="0"/>
              <a:t>Μελέτες έχουν δείξει ότι η ένταση που βιώνουν οι μύες του σώματός μας σε κατάσταση άγχους είναι παρόμοια με την ένταση που θα βιώναμε αν επρόκειτο να παλέψουμε με μια αρκούδα! </a:t>
            </a:r>
            <a:endParaRPr lang="el-GR" sz="2400" dirty="0" smtClean="0"/>
          </a:p>
          <a:p>
            <a:r>
              <a:rPr lang="el-GR" sz="2400" dirty="0" smtClean="0"/>
              <a:t>Κι </a:t>
            </a:r>
            <a:r>
              <a:rPr lang="el-GR" sz="2400" dirty="0"/>
              <a:t>αυτό συμβαίνει γιατί ο εγκέφαλός μας δεν γνωρίζει αν η απειλή που αισθανόμαστε εμείς είναι πραγματική και αντικειμενικά επικίνδυνη για την επιβίωσή μας ή υποκειμενική. </a:t>
            </a:r>
            <a:endParaRPr lang="el-GR" sz="2400" dirty="0" smtClean="0"/>
          </a:p>
          <a:p>
            <a:r>
              <a:rPr lang="el-GR" sz="2400" dirty="0" smtClean="0">
                <a:solidFill>
                  <a:srgbClr val="0070C0"/>
                </a:solidFill>
              </a:rPr>
              <a:t>Απλώς </a:t>
            </a:r>
            <a:r>
              <a:rPr lang="el-GR" sz="2400" dirty="0">
                <a:solidFill>
                  <a:srgbClr val="0070C0"/>
                </a:solidFill>
              </a:rPr>
              <a:t>μπαίνει αυτόματα σε μια διαδικασία αυτοπροστασίας κι επιβίωσης.</a:t>
            </a:r>
          </a:p>
        </p:txBody>
      </p:sp>
    </p:spTree>
    <p:extLst>
      <p:ext uri="{BB962C8B-B14F-4D97-AF65-F5344CB8AC3E}">
        <p14:creationId xmlns:p14="http://schemas.microsoft.com/office/powerpoint/2010/main" val="113692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1115616" y="1340768"/>
            <a:ext cx="7200800" cy="3477875"/>
          </a:xfrm>
          <a:prstGeom prst="rect">
            <a:avLst/>
          </a:prstGeom>
        </p:spPr>
        <p:txBody>
          <a:bodyPr wrap="square">
            <a:spAutoFit/>
          </a:bodyPr>
          <a:lstStyle/>
          <a:p>
            <a:r>
              <a:rPr lang="el-GR" sz="2000" dirty="0"/>
              <a:t>Λόγω της ταχυκαρδίας (αυξημένη ροή αίματος) υπάρχει και μεγαλύτερη ανάγκη σε οξυγόνο. </a:t>
            </a:r>
            <a:r>
              <a:rPr lang="el-GR" sz="2000" dirty="0">
                <a:solidFill>
                  <a:srgbClr val="002060"/>
                </a:solidFill>
              </a:rPr>
              <a:t>Η αναπνοή μας αρχίζει και γίνεται γρηγορότερη και πιο κοφτή</a:t>
            </a:r>
            <a:r>
              <a:rPr lang="el-GR" sz="2000" dirty="0"/>
              <a:t>. </a:t>
            </a:r>
            <a:endParaRPr lang="el-GR" sz="2000" dirty="0" smtClean="0"/>
          </a:p>
          <a:p>
            <a:r>
              <a:rPr lang="el-GR" sz="2000" dirty="0" smtClean="0"/>
              <a:t>Αντί </a:t>
            </a:r>
            <a:r>
              <a:rPr lang="el-GR" sz="2000" dirty="0"/>
              <a:t>να αναπνέουμε από το διάφραγμα (όπου εισπνέουμε φουσκώνει η κοιλιά γιατί γεμίζει με αέρα, εκπνέουμε πέφτει η κοιλιά), όπως συμβαίνει όταν ενεργοποιημένο το παρασυμπαθητικό νευρικό σύστημα σε καταστάσεις χαλάρωσης, αρχίζουμε και αναπνέουμε από το θώρακα (δηλαδή εισπνέουμε φουσκώνει ο θώρακας ενώ η κοιλιά μπαίνει μέσα, εκπνέουμε ο θώρακας πέφτει και η κοιλιά φουσκώνει) εφόσον είναι λόγω άχγους έχει ενεργοποιηθεί το συμπαθητικό νευρικό σύστημα.</a:t>
            </a:r>
          </a:p>
        </p:txBody>
      </p:sp>
    </p:spTree>
    <p:extLst>
      <p:ext uri="{BB962C8B-B14F-4D97-AF65-F5344CB8AC3E}">
        <p14:creationId xmlns:p14="http://schemas.microsoft.com/office/powerpoint/2010/main" val="102357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403648" y="1124744"/>
            <a:ext cx="5976664" cy="3046988"/>
          </a:xfrm>
          <a:prstGeom prst="rect">
            <a:avLst/>
          </a:prstGeom>
        </p:spPr>
        <p:txBody>
          <a:bodyPr wrap="square">
            <a:spAutoFit/>
          </a:bodyPr>
          <a:lstStyle/>
          <a:p>
            <a:r>
              <a:rPr lang="el-GR" sz="2400" dirty="0"/>
              <a:t>Λόγω της θωρακικής αναπνοής εισέρχεται στο σώμα μας μεγαλύτερη ποσότητα οξυγόνου (υπεραερισμός), που μας προκαλεί μια κατάσταση που ονομάζεται </a:t>
            </a:r>
            <a:r>
              <a:rPr lang="el-GR" sz="2400" b="1" dirty="0"/>
              <a:t>υπέρπνοια</a:t>
            </a:r>
            <a:r>
              <a:rPr lang="el-GR" sz="2400" dirty="0"/>
              <a:t>, λόγω της αυξημένης ποσότητας οξυγόνου στο αίμα μας. Επιπροσθέτως, η αυξημένη ροή αίματος στο σώμα μας προκαλεί εφίδρωση κι αίσθηση ζάλης.</a:t>
            </a:r>
          </a:p>
        </p:txBody>
      </p:sp>
    </p:spTree>
    <p:extLst>
      <p:ext uri="{BB962C8B-B14F-4D97-AF65-F5344CB8AC3E}">
        <p14:creationId xmlns:p14="http://schemas.microsoft.com/office/powerpoint/2010/main" val="3357251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331640" y="1484784"/>
            <a:ext cx="6624736" cy="3416320"/>
          </a:xfrm>
          <a:prstGeom prst="rect">
            <a:avLst/>
          </a:prstGeom>
        </p:spPr>
        <p:txBody>
          <a:bodyPr wrap="square">
            <a:spAutoFit/>
          </a:bodyPr>
          <a:lstStyle/>
          <a:p>
            <a:r>
              <a:rPr lang="el-GR" sz="2400" dirty="0"/>
              <a:t>Ταυτόχρονα, καθώς το σώμα μας προετοιμάζεται να «παλέψει» ή να «φύγει», οι κόρες των ματιών μας διαστέλλονται για να σκανάρουν τον περιβάλλοντα χώρο για πιθανές εξόδους φυγής ή άλλες πιθανές απειλές κι έτσι εισέρχεται μεγαλύτερη ποσότητα φωτός στα μάτια μας. </a:t>
            </a:r>
            <a:endParaRPr lang="el-GR" sz="2400" dirty="0" smtClean="0"/>
          </a:p>
          <a:p>
            <a:r>
              <a:rPr lang="el-GR" sz="2400" dirty="0" smtClean="0"/>
              <a:t>Αυτό </a:t>
            </a:r>
            <a:r>
              <a:rPr lang="el-GR" sz="2400" dirty="0"/>
              <a:t>έχει σαν αποτέλεσμα να μας δημιουργείται η αίσθηση θολής όρασης ή ύπαρξης κηλίδων στο οπτικό μας πεδίο.</a:t>
            </a:r>
          </a:p>
        </p:txBody>
      </p:sp>
    </p:spTree>
    <p:extLst>
      <p:ext uri="{BB962C8B-B14F-4D97-AF65-F5344CB8AC3E}">
        <p14:creationId xmlns:p14="http://schemas.microsoft.com/office/powerpoint/2010/main" val="125342497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1103</Words>
  <Application>Microsoft Office PowerPoint</Application>
  <PresentationFormat>Προβολή στην οθόνη (4:3)</PresentationFormat>
  <Paragraphs>44</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Μοναξιά:</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oem</dc:creator>
  <cp:lastModifiedBy>oem</cp:lastModifiedBy>
  <cp:revision>15</cp:revision>
  <dcterms:created xsi:type="dcterms:W3CDTF">2020-04-29T17:26:27Z</dcterms:created>
  <dcterms:modified xsi:type="dcterms:W3CDTF">2020-05-08T07:31:45Z</dcterms:modified>
</cp:coreProperties>
</file>