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4630400" cy="8229600"/>
  <p:notesSz cx="8229600" cy="14630400"/>
  <p:embeddedFontLst>
    <p:embeddedFont>
      <p:font typeface="Calibri" pitchFamily="34" charset="0"/>
      <p:regular r:id="rId22"/>
      <p:bold r:id="rId23"/>
      <p:italic r:id="rId24"/>
      <p:boldItalic r:id="rId25"/>
    </p:embeddedFont>
    <p:embeddedFont>
      <p:font typeface="Overpass Light" charset="0"/>
      <p:regular r:id="rId26"/>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7" d="100"/>
          <a:sy n="77" d="100"/>
        </p:scale>
        <p:origin x="-216" y="-5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7D64519A-0B9C-4242-BF07-E0A786C402EA}" type="datetimeFigureOut">
              <a:rPr lang="el-GR" smtClean="0"/>
              <a:t>22/2/2025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60E0CA60-E921-4E4C-B271-0DCBD81AA6F9}" type="slidenum">
              <a:rPr lang="el-GR" smtClean="0"/>
              <a:t>‹#›</a:t>
            </a:fld>
            <a:endParaRPr lang="el-GR"/>
          </a:p>
        </p:txBody>
      </p:sp>
    </p:spTree>
    <p:extLst>
      <p:ext uri="{BB962C8B-B14F-4D97-AF65-F5344CB8AC3E}">
        <p14:creationId xmlns:p14="http://schemas.microsoft.com/office/powerpoint/2010/main" val="405442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929051"/>
            <a:ext cx="7556421" cy="1133951"/>
          </a:xfrm>
          <a:prstGeom prst="rect">
            <a:avLst/>
          </a:prstGeom>
          <a:noFill/>
          <a:ln/>
        </p:spPr>
        <p:txBody>
          <a:bodyPr wrap="square" lIns="0" tIns="0" rIns="0" bIns="0" rtlCol="0" anchor="t"/>
          <a:lstStyle/>
          <a:p>
            <a:pPr marL="0" indent="0">
              <a:lnSpc>
                <a:spcPts val="4450"/>
              </a:lnSpc>
              <a:buNone/>
            </a:pPr>
            <a:r>
              <a:rPr lang="en-US" sz="3550" b="1" dirty="0">
                <a:solidFill>
                  <a:srgbClr val="233939"/>
                </a:solidFill>
                <a:latin typeface="Syne Bold" pitchFamily="34" charset="0"/>
                <a:ea typeface="Syne Bold" pitchFamily="34" charset="-122"/>
                <a:cs typeface="Syne Bold" pitchFamily="34" charset="-120"/>
              </a:rPr>
              <a:t>ΜΑΚΡΟΠΕΡΙΟΔΟΣ – ΜΙΚΡΟΠΕΡΙΟΔΟΣ ΛΟΓΟΣ</a:t>
            </a:r>
            <a:endParaRPr lang="en-US" sz="3550" dirty="0"/>
          </a:p>
        </p:txBody>
      </p:sp>
      <p:sp>
        <p:nvSpPr>
          <p:cNvPr id="4" name="Text 1"/>
          <p:cNvSpPr/>
          <p:nvPr/>
        </p:nvSpPr>
        <p:spPr>
          <a:xfrm>
            <a:off x="793790" y="3289816"/>
            <a:ext cx="6530578" cy="566976"/>
          </a:xfrm>
          <a:prstGeom prst="rect">
            <a:avLst/>
          </a:prstGeom>
          <a:noFill/>
          <a:ln/>
        </p:spPr>
        <p:txBody>
          <a:bodyPr wrap="none" lIns="0" tIns="0" rIns="0" bIns="0" rtlCol="0" anchor="t"/>
          <a:lstStyle/>
          <a:p>
            <a:pPr marL="0" indent="0">
              <a:lnSpc>
                <a:spcPts val="4450"/>
              </a:lnSpc>
              <a:buNone/>
            </a:pPr>
            <a:r>
              <a:rPr lang="en-US" sz="3550" b="1" dirty="0">
                <a:solidFill>
                  <a:srgbClr val="233939"/>
                </a:solidFill>
                <a:latin typeface="Syne Bold" pitchFamily="34" charset="0"/>
                <a:ea typeface="Syne Bold" pitchFamily="34" charset="-122"/>
                <a:cs typeface="Syne Bold" pitchFamily="34" charset="-120"/>
              </a:rPr>
              <a:t>ΕΥΘΥΣ - ΠΛΑΓΙΟΣ ΛΟΓΟΣ</a:t>
            </a:r>
            <a:endParaRPr lang="en-US" sz="3550" dirty="0"/>
          </a:p>
        </p:txBody>
      </p:sp>
      <p:sp>
        <p:nvSpPr>
          <p:cNvPr id="5" name="Text 2"/>
          <p:cNvSpPr/>
          <p:nvPr/>
        </p:nvSpPr>
        <p:spPr>
          <a:xfrm>
            <a:off x="793790" y="4196953"/>
            <a:ext cx="7556421" cy="1451610"/>
          </a:xfrm>
          <a:prstGeom prst="rect">
            <a:avLst/>
          </a:prstGeom>
          <a:noFill/>
          <a:ln/>
        </p:spPr>
        <p:txBody>
          <a:bodyPr wrap="square" lIns="0" tIns="0" rIns="0" bIns="0" rtlCol="0" anchor="t"/>
          <a:lstStyle/>
          <a:p>
            <a:pPr marL="0" indent="0" algn="just">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Αυτή η παρουσίαση εξετάζει τις διαφορές μεταξύ </a:t>
            </a:r>
            <a:r>
              <a:rPr lang="el-GR" sz="1750" dirty="0" smtClean="0">
                <a:solidFill>
                  <a:srgbClr val="3B4E4E"/>
                </a:solidFill>
                <a:latin typeface="Overpass Light" pitchFamily="34" charset="0"/>
                <a:ea typeface="Overpass Light" pitchFamily="34" charset="-122"/>
                <a:cs typeface="Overpass Light" pitchFamily="34" charset="-120"/>
              </a:rPr>
              <a:t>του μακροπερίοδου και του</a:t>
            </a:r>
            <a:r>
              <a:rPr lang="en-US" sz="1750" dirty="0" smtClean="0">
                <a:solidFill>
                  <a:srgbClr val="3B4E4E"/>
                </a:solidFill>
                <a:latin typeface="Overpass Light" pitchFamily="34" charset="0"/>
                <a:ea typeface="Overpass Light" pitchFamily="34" charset="-122"/>
                <a:cs typeface="Overpass Light" pitchFamily="34" charset="-120"/>
              </a:rPr>
              <a:t> </a:t>
            </a:r>
            <a:r>
              <a:rPr lang="en-US" sz="1750" dirty="0">
                <a:solidFill>
                  <a:srgbClr val="3B4E4E"/>
                </a:solidFill>
                <a:latin typeface="Overpass Light" pitchFamily="34" charset="0"/>
                <a:ea typeface="Overpass Light" pitchFamily="34" charset="-122"/>
                <a:cs typeface="Overpass Light" pitchFamily="34" charset="-120"/>
              </a:rPr>
              <a:t>μικροπερίοδου λόγου, </a:t>
            </a:r>
            <a:r>
              <a:rPr lang="el-GR" sz="1750" dirty="0" smtClean="0">
                <a:solidFill>
                  <a:srgbClr val="3B4E4E"/>
                </a:solidFill>
                <a:latin typeface="Overpass Light" pitchFamily="34" charset="0"/>
                <a:ea typeface="Overpass Light" pitchFamily="34" charset="-122"/>
                <a:cs typeface="Overpass Light" pitchFamily="34" charset="-120"/>
              </a:rPr>
              <a:t>του </a:t>
            </a:r>
            <a:r>
              <a:rPr lang="en-US" sz="1750" dirty="0" smtClean="0">
                <a:solidFill>
                  <a:srgbClr val="3B4E4E"/>
                </a:solidFill>
                <a:latin typeface="Overpass Light" pitchFamily="34" charset="0"/>
                <a:ea typeface="Overpass Light" pitchFamily="34" charset="-122"/>
                <a:cs typeface="Overpass Light" pitchFamily="34" charset="-120"/>
              </a:rPr>
              <a:t>ευθέος </a:t>
            </a:r>
            <a:r>
              <a:rPr lang="en-US" sz="1750" dirty="0">
                <a:solidFill>
                  <a:srgbClr val="3B4E4E"/>
                </a:solidFill>
                <a:latin typeface="Overpass Light" pitchFamily="34" charset="0"/>
                <a:ea typeface="Overpass Light" pitchFamily="34" charset="-122"/>
                <a:cs typeface="Overpass Light" pitchFamily="34" charset="-120"/>
              </a:rPr>
              <a:t>και πλάγιου λόγου, καθώς και άλλα στοιχεία του ελληνικού γραπτού λόγου, όπως η χρήση καθημερινού, λαϊκού, λόγιου ή επιστημονικού λεξιλογίου.</a:t>
            </a:r>
            <a:endParaRPr lang="en-US" sz="1750" dirty="0"/>
          </a:p>
        </p:txBody>
      </p:sp>
      <p:sp>
        <p:nvSpPr>
          <p:cNvPr id="6" name="Shape 3"/>
          <p:cNvSpPr/>
          <p:nvPr/>
        </p:nvSpPr>
        <p:spPr>
          <a:xfrm>
            <a:off x="793790" y="5920621"/>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801410" y="5928241"/>
            <a:ext cx="347663" cy="347663"/>
          </a:xfrm>
          <a:prstGeom prst="rect">
            <a:avLst/>
          </a:prstGeom>
        </p:spPr>
      </p:pic>
      <p:sp>
        <p:nvSpPr>
          <p:cNvPr id="8" name="Text 4"/>
          <p:cNvSpPr/>
          <p:nvPr/>
        </p:nvSpPr>
        <p:spPr>
          <a:xfrm>
            <a:off x="1270040" y="5903714"/>
            <a:ext cx="3315414" cy="396835"/>
          </a:xfrm>
          <a:prstGeom prst="rect">
            <a:avLst/>
          </a:prstGeom>
          <a:noFill/>
          <a:ln/>
        </p:spPr>
        <p:txBody>
          <a:bodyPr wrap="none" lIns="0" tIns="0" rIns="0" bIns="0" rtlCol="0" anchor="t"/>
          <a:lstStyle/>
          <a:p>
            <a:pPr marL="0" indent="0" algn="l">
              <a:lnSpc>
                <a:spcPts val="3100"/>
              </a:lnSpc>
              <a:buNone/>
            </a:pPr>
            <a:r>
              <a:rPr lang="en-US" b="1" dirty="0" smtClean="0">
                <a:solidFill>
                  <a:srgbClr val="3B4E4E"/>
                </a:solidFill>
                <a:latin typeface="Overpass Bold" pitchFamily="34" charset="0"/>
                <a:ea typeface="Overpass Bold" pitchFamily="34" charset="-122"/>
                <a:cs typeface="Overpass Bold" pitchFamily="34" charset="-120"/>
              </a:rPr>
              <a:t> </a:t>
            </a:r>
            <a:r>
              <a:rPr lang="en-US" b="1" dirty="0">
                <a:solidFill>
                  <a:srgbClr val="3B4E4E"/>
                </a:solidFill>
                <a:latin typeface="Overpass Bold" pitchFamily="34" charset="0"/>
                <a:ea typeface="Overpass Bold" pitchFamily="34" charset="-122"/>
                <a:cs typeface="Overpass Bold" pitchFamily="34" charset="-120"/>
              </a:rPr>
              <a:t>Vasilis Varsamopoulos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77553"/>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Χαρακτηριστικά ευθέος λόγου</a:t>
            </a:r>
            <a:endParaRPr lang="en-US" sz="4450" dirty="0"/>
          </a:p>
        </p:txBody>
      </p:sp>
      <p:pic>
        <p:nvPicPr>
          <p:cNvPr id="4" name="Image 1" descr="preencoded.png"/>
          <p:cNvPicPr>
            <a:picLocks noChangeAspect="1"/>
          </p:cNvPicPr>
          <p:nvPr/>
        </p:nvPicPr>
        <p:blipFill>
          <a:blip r:embed="rId4"/>
          <a:stretch>
            <a:fillRect/>
          </a:stretch>
        </p:blipFill>
        <p:spPr>
          <a:xfrm>
            <a:off x="6280190" y="3135273"/>
            <a:ext cx="566976" cy="566976"/>
          </a:xfrm>
          <a:prstGeom prst="rect">
            <a:avLst/>
          </a:prstGeom>
        </p:spPr>
      </p:pic>
      <p:sp>
        <p:nvSpPr>
          <p:cNvPr id="5" name="Text 1"/>
          <p:cNvSpPr/>
          <p:nvPr/>
        </p:nvSpPr>
        <p:spPr>
          <a:xfrm>
            <a:off x="6280190" y="3929063"/>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Αμεσότητα</a:t>
            </a:r>
            <a:endParaRPr lang="en-US" sz="2200" dirty="0"/>
          </a:p>
        </p:txBody>
      </p:sp>
      <p:sp>
        <p:nvSpPr>
          <p:cNvPr id="6" name="Text 2"/>
          <p:cNvSpPr/>
          <p:nvPr/>
        </p:nvSpPr>
        <p:spPr>
          <a:xfrm>
            <a:off x="6280190" y="4419481"/>
            <a:ext cx="2291953" cy="1088708"/>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Με τη χρήση ευθέος λόγου το μήνυμα μεταφέρεται άμεσα.</a:t>
            </a:r>
            <a:endParaRPr lang="en-US" sz="1750" dirty="0"/>
          </a:p>
        </p:txBody>
      </p:sp>
      <p:pic>
        <p:nvPicPr>
          <p:cNvPr id="7" name="Image 2" descr="preencoded.png"/>
          <p:cNvPicPr>
            <a:picLocks noChangeAspect="1"/>
          </p:cNvPicPr>
          <p:nvPr/>
        </p:nvPicPr>
        <p:blipFill>
          <a:blip r:embed="rId5"/>
          <a:stretch>
            <a:fillRect/>
          </a:stretch>
        </p:blipFill>
        <p:spPr>
          <a:xfrm>
            <a:off x="8912304" y="3135273"/>
            <a:ext cx="566976" cy="566976"/>
          </a:xfrm>
          <a:prstGeom prst="rect">
            <a:avLst/>
          </a:prstGeom>
        </p:spPr>
      </p:pic>
      <p:sp>
        <p:nvSpPr>
          <p:cNvPr id="8" name="Text 3"/>
          <p:cNvSpPr/>
          <p:nvPr/>
        </p:nvSpPr>
        <p:spPr>
          <a:xfrm>
            <a:off x="8912304" y="3929063"/>
            <a:ext cx="2292072" cy="354330"/>
          </a:xfrm>
          <a:prstGeom prst="rect">
            <a:avLst/>
          </a:prstGeom>
          <a:noFill/>
          <a:ln/>
        </p:spPr>
        <p:txBody>
          <a:bodyPr wrap="non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Ζωντάνια</a:t>
            </a:r>
            <a:endParaRPr lang="en-US" sz="2200" dirty="0"/>
          </a:p>
        </p:txBody>
      </p:sp>
      <p:sp>
        <p:nvSpPr>
          <p:cNvPr id="9" name="Text 4"/>
          <p:cNvSpPr/>
          <p:nvPr/>
        </p:nvSpPr>
        <p:spPr>
          <a:xfrm>
            <a:off x="8912304" y="4419481"/>
            <a:ext cx="2292072" cy="1088708"/>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Ο λόγος αποκτά ζωντάνια, το ύφος καθίσταται οικείο.</a:t>
            </a:r>
            <a:endParaRPr lang="en-US" sz="1750" dirty="0"/>
          </a:p>
        </p:txBody>
      </p:sp>
      <p:pic>
        <p:nvPicPr>
          <p:cNvPr id="10" name="Image 3" descr="preencoded.png"/>
          <p:cNvPicPr>
            <a:picLocks noChangeAspect="1"/>
          </p:cNvPicPr>
          <p:nvPr/>
        </p:nvPicPr>
        <p:blipFill>
          <a:blip r:embed="rId6"/>
          <a:stretch>
            <a:fillRect/>
          </a:stretch>
        </p:blipFill>
        <p:spPr>
          <a:xfrm>
            <a:off x="11544538" y="3135273"/>
            <a:ext cx="566976" cy="566976"/>
          </a:xfrm>
          <a:prstGeom prst="rect">
            <a:avLst/>
          </a:prstGeom>
        </p:spPr>
      </p:pic>
      <p:sp>
        <p:nvSpPr>
          <p:cNvPr id="11" name="Text 5"/>
          <p:cNvSpPr/>
          <p:nvPr/>
        </p:nvSpPr>
        <p:spPr>
          <a:xfrm>
            <a:off x="11544538" y="3929063"/>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Αξιοπιστία</a:t>
            </a:r>
            <a:endParaRPr lang="en-US" sz="2200" dirty="0"/>
          </a:p>
        </p:txBody>
      </p:sp>
      <p:sp>
        <p:nvSpPr>
          <p:cNvPr id="12" name="Text 6"/>
          <p:cNvSpPr/>
          <p:nvPr/>
        </p:nvSpPr>
        <p:spPr>
          <a:xfrm>
            <a:off x="11544538" y="4419481"/>
            <a:ext cx="2291953" cy="1451610"/>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Επιπλέον κερδίζει σε αξιοπιστία, αφού δεν υπάρχει η παρεμβολή άλλου προσώπου.</a:t>
            </a:r>
            <a:endParaRPr lang="en-US" sz="1750" dirty="0"/>
          </a:p>
        </p:txBody>
      </p:sp>
      <p:sp>
        <p:nvSpPr>
          <p:cNvPr id="13" name="Text 7"/>
          <p:cNvSpPr/>
          <p:nvPr/>
        </p:nvSpPr>
        <p:spPr>
          <a:xfrm>
            <a:off x="6280190" y="6126242"/>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Παράδειγμα: «Για εμάς τους Έλληνες, το να προσελκύουμε τουρίστες δεν είναι μόνο θέμα οικονομικό».</a:t>
            </a:r>
            <a:endParaRPr lang="en-US" sz="17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760571"/>
            <a:ext cx="9568339" cy="708779"/>
          </a:xfrm>
          <a:prstGeom prst="rect">
            <a:avLst/>
          </a:prstGeom>
          <a:noFill/>
          <a:ln/>
        </p:spPr>
        <p:txBody>
          <a:bodyPr wrap="non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Χαρακτηριστικά πλάγιου λόγου</a:t>
            </a:r>
            <a:endParaRPr lang="en-US" sz="4450" dirty="0"/>
          </a:p>
        </p:txBody>
      </p:sp>
      <p:sp>
        <p:nvSpPr>
          <p:cNvPr id="3" name="Text 1"/>
          <p:cNvSpPr/>
          <p:nvPr/>
        </p:nvSpPr>
        <p:spPr>
          <a:xfrm>
            <a:off x="1743789" y="3778806"/>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3B4E4E"/>
                </a:solidFill>
                <a:latin typeface="Syne Bold" pitchFamily="34" charset="0"/>
                <a:ea typeface="Syne Bold" pitchFamily="34" charset="-122"/>
                <a:cs typeface="Syne Bold" pitchFamily="34" charset="-120"/>
              </a:rPr>
              <a:t>Τυπικότητα</a:t>
            </a:r>
            <a:endParaRPr lang="en-US" sz="2200" dirty="0"/>
          </a:p>
        </p:txBody>
      </p:sp>
      <p:sp>
        <p:nvSpPr>
          <p:cNvPr id="4" name="Text 2"/>
          <p:cNvSpPr/>
          <p:nvPr/>
        </p:nvSpPr>
        <p:spPr>
          <a:xfrm>
            <a:off x="793790" y="4269224"/>
            <a:ext cx="3785235" cy="362903"/>
          </a:xfrm>
          <a:prstGeom prst="rect">
            <a:avLst/>
          </a:prstGeom>
          <a:noFill/>
          <a:ln/>
        </p:spPr>
        <p:txBody>
          <a:bodyPr wrap="none" lIns="0" tIns="0" rIns="0" bIns="0" rtlCol="0" anchor="t"/>
          <a:lstStyle/>
          <a:p>
            <a:pPr marL="0" indent="0" algn="r">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Το ύφος καθίσταται τυπικό</a:t>
            </a:r>
            <a:endParaRPr lang="en-US" sz="1750" dirty="0"/>
          </a:p>
        </p:txBody>
      </p:sp>
      <p:pic>
        <p:nvPicPr>
          <p:cNvPr id="5" name="Image 0" descr="preencoded.png"/>
          <p:cNvPicPr>
            <a:picLocks noChangeAspect="1"/>
          </p:cNvPicPr>
          <p:nvPr/>
        </p:nvPicPr>
        <p:blipFill>
          <a:blip r:embed="rId3"/>
          <a:stretch>
            <a:fillRect/>
          </a:stretch>
        </p:blipFill>
        <p:spPr>
          <a:xfrm>
            <a:off x="5032653" y="1922978"/>
            <a:ext cx="4564975" cy="4564975"/>
          </a:xfrm>
          <a:prstGeom prst="rect">
            <a:avLst/>
          </a:prstGeom>
        </p:spPr>
      </p:pic>
      <p:sp>
        <p:nvSpPr>
          <p:cNvPr id="6" name="Text 3"/>
          <p:cNvSpPr/>
          <p:nvPr/>
        </p:nvSpPr>
        <p:spPr>
          <a:xfrm>
            <a:off x="5685711" y="3703915"/>
            <a:ext cx="110609" cy="453509"/>
          </a:xfrm>
          <a:prstGeom prst="rect">
            <a:avLst/>
          </a:prstGeom>
          <a:noFill/>
          <a:ln/>
        </p:spPr>
        <p:txBody>
          <a:bodyPr wrap="none" lIns="0" tIns="0" rIns="0" bIns="0" rtlCol="0" anchor="t"/>
          <a:lstStyle/>
          <a:p>
            <a:pPr marL="0" indent="0">
              <a:lnSpc>
                <a:spcPts val="3550"/>
              </a:lnSpc>
              <a:buNone/>
            </a:pPr>
            <a:r>
              <a:rPr lang="en-US" sz="2200" b="1" dirty="0">
                <a:solidFill>
                  <a:srgbClr val="3B4E4E"/>
                </a:solidFill>
                <a:latin typeface="Syne Bold" pitchFamily="34" charset="0"/>
                <a:ea typeface="Syne Bold" pitchFamily="34" charset="-122"/>
                <a:cs typeface="Syne Bold" pitchFamily="34" charset="-120"/>
              </a:rPr>
              <a:t>1</a:t>
            </a:r>
            <a:endParaRPr lang="en-US" sz="2200" dirty="0"/>
          </a:p>
        </p:txBody>
      </p:sp>
      <p:sp>
        <p:nvSpPr>
          <p:cNvPr id="7" name="Text 4"/>
          <p:cNvSpPr/>
          <p:nvPr/>
        </p:nvSpPr>
        <p:spPr>
          <a:xfrm>
            <a:off x="9937790" y="255246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Σοβαρότητα</a:t>
            </a:r>
            <a:endParaRPr lang="en-US" sz="2200" dirty="0"/>
          </a:p>
        </p:txBody>
      </p:sp>
      <p:sp>
        <p:nvSpPr>
          <p:cNvPr id="8" name="Text 5"/>
          <p:cNvSpPr/>
          <p:nvPr/>
        </p:nvSpPr>
        <p:spPr>
          <a:xfrm>
            <a:off x="9937790" y="3042880"/>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Προσδίδει σοβαρότητα στο λόγο</a:t>
            </a:r>
            <a:endParaRPr lang="en-US" sz="1750" dirty="0"/>
          </a:p>
        </p:txBody>
      </p:sp>
      <p:pic>
        <p:nvPicPr>
          <p:cNvPr id="9" name="Image 1" descr="preencoded.png"/>
          <p:cNvPicPr>
            <a:picLocks noChangeAspect="1"/>
          </p:cNvPicPr>
          <p:nvPr/>
        </p:nvPicPr>
        <p:blipFill>
          <a:blip r:embed="rId4"/>
          <a:stretch>
            <a:fillRect/>
          </a:stretch>
        </p:blipFill>
        <p:spPr>
          <a:xfrm>
            <a:off x="5032653" y="1922978"/>
            <a:ext cx="4564975" cy="4564975"/>
          </a:xfrm>
          <a:prstGeom prst="rect">
            <a:avLst/>
          </a:prstGeom>
        </p:spPr>
      </p:pic>
      <p:sp>
        <p:nvSpPr>
          <p:cNvPr id="10" name="Text 6"/>
          <p:cNvSpPr/>
          <p:nvPr/>
        </p:nvSpPr>
        <p:spPr>
          <a:xfrm>
            <a:off x="8251508" y="2752844"/>
            <a:ext cx="176927" cy="453509"/>
          </a:xfrm>
          <a:prstGeom prst="rect">
            <a:avLst/>
          </a:prstGeom>
          <a:noFill/>
          <a:ln/>
        </p:spPr>
        <p:txBody>
          <a:bodyPr wrap="none" lIns="0" tIns="0" rIns="0" bIns="0" rtlCol="0" anchor="t"/>
          <a:lstStyle/>
          <a:p>
            <a:pPr marL="0" indent="0">
              <a:lnSpc>
                <a:spcPts val="3550"/>
              </a:lnSpc>
              <a:buNone/>
            </a:pPr>
            <a:r>
              <a:rPr lang="en-US" sz="2200" b="1" dirty="0">
                <a:solidFill>
                  <a:srgbClr val="3B4E4E"/>
                </a:solidFill>
                <a:latin typeface="Syne Bold" pitchFamily="34" charset="0"/>
                <a:ea typeface="Syne Bold" pitchFamily="34" charset="-122"/>
                <a:cs typeface="Syne Bold" pitchFamily="34" charset="-120"/>
              </a:rPr>
              <a:t>2</a:t>
            </a:r>
            <a:endParaRPr lang="en-US" sz="2200" dirty="0"/>
          </a:p>
        </p:txBody>
      </p:sp>
      <p:sp>
        <p:nvSpPr>
          <p:cNvPr id="11" name="Text 7"/>
          <p:cNvSpPr/>
          <p:nvPr/>
        </p:nvSpPr>
        <p:spPr>
          <a:xfrm>
            <a:off x="9937790" y="500503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Επισημότητα</a:t>
            </a:r>
            <a:endParaRPr lang="en-US" sz="2200" dirty="0"/>
          </a:p>
        </p:txBody>
      </p:sp>
      <p:sp>
        <p:nvSpPr>
          <p:cNvPr id="12" name="Text 8"/>
          <p:cNvSpPr/>
          <p:nvPr/>
        </p:nvSpPr>
        <p:spPr>
          <a:xfrm>
            <a:off x="9937790" y="5495449"/>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Το ύφος γίνεται επίσημο</a:t>
            </a:r>
            <a:endParaRPr lang="en-US" sz="1750" dirty="0"/>
          </a:p>
        </p:txBody>
      </p:sp>
      <p:pic>
        <p:nvPicPr>
          <p:cNvPr id="13" name="Image 2" descr="preencoded.png"/>
          <p:cNvPicPr>
            <a:picLocks noChangeAspect="1"/>
          </p:cNvPicPr>
          <p:nvPr/>
        </p:nvPicPr>
        <p:blipFill>
          <a:blip r:embed="rId5"/>
          <a:stretch>
            <a:fillRect/>
          </a:stretch>
        </p:blipFill>
        <p:spPr>
          <a:xfrm>
            <a:off x="5032653" y="1922978"/>
            <a:ext cx="4564975" cy="4564975"/>
          </a:xfrm>
          <a:prstGeom prst="rect">
            <a:avLst/>
          </a:prstGeom>
        </p:spPr>
      </p:pic>
      <p:sp>
        <p:nvSpPr>
          <p:cNvPr id="14" name="Text 9"/>
          <p:cNvSpPr/>
          <p:nvPr/>
        </p:nvSpPr>
        <p:spPr>
          <a:xfrm>
            <a:off x="7773352" y="5479018"/>
            <a:ext cx="181689" cy="453509"/>
          </a:xfrm>
          <a:prstGeom prst="rect">
            <a:avLst/>
          </a:prstGeom>
          <a:noFill/>
          <a:ln/>
        </p:spPr>
        <p:txBody>
          <a:bodyPr wrap="none" lIns="0" tIns="0" rIns="0" bIns="0" rtlCol="0" anchor="t"/>
          <a:lstStyle/>
          <a:p>
            <a:pPr marL="0" indent="0">
              <a:lnSpc>
                <a:spcPts val="3550"/>
              </a:lnSpc>
              <a:buNone/>
            </a:pPr>
            <a:r>
              <a:rPr lang="en-US" sz="2200" b="1" dirty="0">
                <a:solidFill>
                  <a:srgbClr val="3B4E4E"/>
                </a:solidFill>
                <a:latin typeface="Syne Bold" pitchFamily="34" charset="0"/>
                <a:ea typeface="Syne Bold" pitchFamily="34" charset="-122"/>
                <a:cs typeface="Syne Bold" pitchFamily="34" charset="-120"/>
              </a:rPr>
              <a:t>3</a:t>
            </a:r>
            <a:endParaRPr lang="en-US" sz="2200" dirty="0"/>
          </a:p>
        </p:txBody>
      </p:sp>
      <p:sp>
        <p:nvSpPr>
          <p:cNvPr id="15" name="Text 10"/>
          <p:cNvSpPr/>
          <p:nvPr/>
        </p:nvSpPr>
        <p:spPr>
          <a:xfrm>
            <a:off x="793790" y="6743105"/>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Παράδειγμα: Ο Πρόεδρος της Δημοκρατίας δήλωσε ότι για τους Έλληνες η προσέλκυση τουριστών δεν είναι μόνο θέμα οικονομικό.</a:t>
            </a:r>
            <a:endParaRPr lang="en-US" sz="17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4009" y="799505"/>
            <a:ext cx="7855982" cy="1150144"/>
          </a:xfrm>
          <a:prstGeom prst="rect">
            <a:avLst/>
          </a:prstGeom>
          <a:noFill/>
          <a:ln/>
        </p:spPr>
        <p:txBody>
          <a:bodyPr wrap="square" lIns="0" tIns="0" rIns="0" bIns="0" rtlCol="0" anchor="t"/>
          <a:lstStyle/>
          <a:p>
            <a:pPr marL="0" indent="0">
              <a:lnSpc>
                <a:spcPts val="4500"/>
              </a:lnSpc>
              <a:buNone/>
            </a:pPr>
            <a:r>
              <a:rPr lang="en-US" sz="3600" b="1" dirty="0">
                <a:solidFill>
                  <a:srgbClr val="233939"/>
                </a:solidFill>
                <a:latin typeface="Syne Bold" pitchFamily="34" charset="0"/>
                <a:ea typeface="Syne Bold" pitchFamily="34" charset="-122"/>
                <a:cs typeface="Syne Bold" pitchFamily="34" charset="-120"/>
              </a:rPr>
              <a:t>Μετατροπή ευθέος λόγου σε πλάγιο</a:t>
            </a:r>
            <a:endParaRPr lang="en-US" sz="3600" dirty="0"/>
          </a:p>
        </p:txBody>
      </p:sp>
      <p:sp>
        <p:nvSpPr>
          <p:cNvPr id="4" name="Shape 1"/>
          <p:cNvSpPr/>
          <p:nvPr/>
        </p:nvSpPr>
        <p:spPr>
          <a:xfrm>
            <a:off x="644009" y="2225635"/>
            <a:ext cx="3836075" cy="2068711"/>
          </a:xfrm>
          <a:prstGeom prst="roundRect">
            <a:avLst>
              <a:gd name="adj" fmla="val 3736"/>
            </a:avLst>
          </a:prstGeom>
          <a:solidFill>
            <a:srgbClr val="F9F4BE"/>
          </a:solidFill>
          <a:ln w="7620">
            <a:solidFill>
              <a:srgbClr val="DFDAA4"/>
            </a:solidFill>
            <a:prstDash val="solid"/>
          </a:ln>
        </p:spPr>
      </p:sp>
      <p:sp>
        <p:nvSpPr>
          <p:cNvPr id="5" name="Text 2"/>
          <p:cNvSpPr/>
          <p:nvPr/>
        </p:nvSpPr>
        <p:spPr>
          <a:xfrm>
            <a:off x="835581" y="2417207"/>
            <a:ext cx="2299930" cy="287536"/>
          </a:xfrm>
          <a:prstGeom prst="rect">
            <a:avLst/>
          </a:prstGeom>
          <a:noFill/>
          <a:ln/>
        </p:spPr>
        <p:txBody>
          <a:bodyPr wrap="none" lIns="0" tIns="0" rIns="0" bIns="0" rtlCol="0" anchor="t"/>
          <a:lstStyle/>
          <a:p>
            <a:pPr marL="0" indent="0">
              <a:lnSpc>
                <a:spcPts val="2250"/>
              </a:lnSpc>
              <a:buNone/>
            </a:pPr>
            <a:r>
              <a:rPr lang="en-US" sz="1800" b="1" dirty="0">
                <a:solidFill>
                  <a:srgbClr val="000000"/>
                </a:solidFill>
                <a:latin typeface="Syne Bold" pitchFamily="34" charset="0"/>
                <a:ea typeface="Syne Bold" pitchFamily="34" charset="-122"/>
                <a:cs typeface="Syne Bold" pitchFamily="34" charset="-120"/>
              </a:rPr>
              <a:t>Παράδειγμα 1</a:t>
            </a:r>
            <a:endParaRPr lang="en-US" sz="1800" dirty="0"/>
          </a:p>
        </p:txBody>
      </p:sp>
      <p:sp>
        <p:nvSpPr>
          <p:cNvPr id="6" name="Text 3"/>
          <p:cNvSpPr/>
          <p:nvPr/>
        </p:nvSpPr>
        <p:spPr>
          <a:xfrm>
            <a:off x="835581" y="2815114"/>
            <a:ext cx="3452932" cy="588645"/>
          </a:xfrm>
          <a:prstGeom prst="rect">
            <a:avLst/>
          </a:prstGeom>
          <a:noFill/>
          <a:ln/>
        </p:spPr>
        <p:txBody>
          <a:bodyPr wrap="square" lIns="0" tIns="0" rIns="0" bIns="0" rtlCol="0" anchor="t"/>
          <a:lstStyle/>
          <a:p>
            <a:pPr marL="0" indent="0">
              <a:lnSpc>
                <a:spcPts val="2300"/>
              </a:lnSpc>
              <a:buNone/>
            </a:pPr>
            <a:r>
              <a:rPr lang="en-US" sz="1400" dirty="0">
                <a:solidFill>
                  <a:srgbClr val="000000"/>
                </a:solidFill>
                <a:latin typeface="Overpass Light" pitchFamily="34" charset="0"/>
                <a:ea typeface="Overpass Light" pitchFamily="34" charset="-122"/>
                <a:cs typeface="Overpass Light" pitchFamily="34" charset="-120"/>
              </a:rPr>
              <a:t>«Τι τα θέλω εγώ τα γράμματα», αναρωτιόταν πολλές φορές στη ζωή του.  </a:t>
            </a:r>
            <a:endParaRPr lang="en-US" sz="1400" dirty="0"/>
          </a:p>
        </p:txBody>
      </p:sp>
      <p:sp>
        <p:nvSpPr>
          <p:cNvPr id="7" name="Text 4"/>
          <p:cNvSpPr/>
          <p:nvPr/>
        </p:nvSpPr>
        <p:spPr>
          <a:xfrm>
            <a:off x="835581" y="3514130"/>
            <a:ext cx="3452932" cy="588645"/>
          </a:xfrm>
          <a:prstGeom prst="rect">
            <a:avLst/>
          </a:prstGeom>
          <a:noFill/>
          <a:ln/>
        </p:spPr>
        <p:txBody>
          <a:bodyPr wrap="square" lIns="0" tIns="0" rIns="0" bIns="0" rtlCol="0" anchor="t"/>
          <a:lstStyle/>
          <a:p>
            <a:pPr marL="0" indent="0">
              <a:lnSpc>
                <a:spcPts val="2300"/>
              </a:lnSpc>
              <a:buNone/>
            </a:pPr>
            <a:r>
              <a:rPr lang="en-US" sz="1400" dirty="0">
                <a:solidFill>
                  <a:srgbClr val="000000"/>
                </a:solidFill>
                <a:latin typeface="Overpass Light" pitchFamily="34" charset="0"/>
                <a:ea typeface="Overpass Light" pitchFamily="34" charset="-122"/>
                <a:cs typeface="Overpass Light" pitchFamily="34" charset="-120"/>
              </a:rPr>
              <a:t>Αναρωτιόταν πολλές φορές στη ζωή του </a:t>
            </a:r>
            <a:r>
              <a:rPr lang="en-US" sz="1400" b="1" i="1" dirty="0">
                <a:solidFill>
                  <a:srgbClr val="000000"/>
                </a:solidFill>
                <a:latin typeface="Overpass Light" pitchFamily="34" charset="0"/>
                <a:ea typeface="Overpass Light" pitchFamily="34" charset="-122"/>
                <a:cs typeface="Overpass Light" pitchFamily="34" charset="-120"/>
              </a:rPr>
              <a:t>τι τα ήθελε</a:t>
            </a:r>
            <a:r>
              <a:rPr lang="en-US" sz="1400" dirty="0">
                <a:solidFill>
                  <a:srgbClr val="000000"/>
                </a:solidFill>
                <a:latin typeface="Overpass Light" pitchFamily="34" charset="0"/>
                <a:ea typeface="Overpass Light" pitchFamily="34" charset="-122"/>
                <a:cs typeface="Overpass Light" pitchFamily="34" charset="-120"/>
              </a:rPr>
              <a:t> τα γράμματα.</a:t>
            </a:r>
            <a:endParaRPr lang="en-US" sz="1400" dirty="0"/>
          </a:p>
        </p:txBody>
      </p:sp>
      <p:sp>
        <p:nvSpPr>
          <p:cNvPr id="8" name="Shape 5"/>
          <p:cNvSpPr/>
          <p:nvPr/>
        </p:nvSpPr>
        <p:spPr>
          <a:xfrm>
            <a:off x="4664035" y="2225635"/>
            <a:ext cx="3836075" cy="2068711"/>
          </a:xfrm>
          <a:prstGeom prst="roundRect">
            <a:avLst>
              <a:gd name="adj" fmla="val 3736"/>
            </a:avLst>
          </a:prstGeom>
          <a:solidFill>
            <a:srgbClr val="F9F4BE"/>
          </a:solidFill>
          <a:ln w="7620">
            <a:solidFill>
              <a:srgbClr val="DFDAA4"/>
            </a:solidFill>
            <a:prstDash val="solid"/>
          </a:ln>
        </p:spPr>
      </p:sp>
      <p:sp>
        <p:nvSpPr>
          <p:cNvPr id="9" name="Text 6"/>
          <p:cNvSpPr/>
          <p:nvPr/>
        </p:nvSpPr>
        <p:spPr>
          <a:xfrm>
            <a:off x="4855607" y="2417207"/>
            <a:ext cx="2299930" cy="287536"/>
          </a:xfrm>
          <a:prstGeom prst="rect">
            <a:avLst/>
          </a:prstGeom>
          <a:noFill/>
          <a:ln/>
        </p:spPr>
        <p:txBody>
          <a:bodyPr wrap="none" lIns="0" tIns="0" rIns="0" bIns="0" rtlCol="0" anchor="t"/>
          <a:lstStyle/>
          <a:p>
            <a:pPr marL="0" indent="0">
              <a:lnSpc>
                <a:spcPts val="2250"/>
              </a:lnSpc>
              <a:buNone/>
            </a:pPr>
            <a:r>
              <a:rPr lang="en-US" sz="1800" b="1" dirty="0">
                <a:solidFill>
                  <a:srgbClr val="000000"/>
                </a:solidFill>
                <a:latin typeface="Syne Bold" pitchFamily="34" charset="0"/>
                <a:ea typeface="Syne Bold" pitchFamily="34" charset="-122"/>
                <a:cs typeface="Syne Bold" pitchFamily="34" charset="-120"/>
              </a:rPr>
              <a:t>Παράδειγμα 2</a:t>
            </a:r>
            <a:endParaRPr lang="en-US" sz="1800" dirty="0"/>
          </a:p>
        </p:txBody>
      </p:sp>
      <p:sp>
        <p:nvSpPr>
          <p:cNvPr id="10" name="Text 7"/>
          <p:cNvSpPr/>
          <p:nvPr/>
        </p:nvSpPr>
        <p:spPr>
          <a:xfrm>
            <a:off x="4855607" y="2815114"/>
            <a:ext cx="3452932" cy="588645"/>
          </a:xfrm>
          <a:prstGeom prst="rect">
            <a:avLst/>
          </a:prstGeom>
          <a:noFill/>
          <a:ln/>
        </p:spPr>
        <p:txBody>
          <a:bodyPr wrap="square" lIns="0" tIns="0" rIns="0" bIns="0" rtlCol="0" anchor="t"/>
          <a:lstStyle/>
          <a:p>
            <a:pPr marL="0" indent="0">
              <a:lnSpc>
                <a:spcPts val="2300"/>
              </a:lnSpc>
              <a:buNone/>
            </a:pPr>
            <a:r>
              <a:rPr lang="en-US" sz="1400" dirty="0">
                <a:solidFill>
                  <a:srgbClr val="000000"/>
                </a:solidFill>
                <a:latin typeface="Overpass Light" pitchFamily="34" charset="0"/>
                <a:ea typeface="Overpass Light" pitchFamily="34" charset="-122"/>
                <a:cs typeface="Overpass Light" pitchFamily="34" charset="-120"/>
              </a:rPr>
              <a:t>«Πόσες ώρες πρέπει να διαβάζω;» απορούν συχνά οι μαθητές.</a:t>
            </a:r>
            <a:endParaRPr lang="en-US" sz="1400" dirty="0"/>
          </a:p>
        </p:txBody>
      </p:sp>
      <p:sp>
        <p:nvSpPr>
          <p:cNvPr id="11" name="Text 8"/>
          <p:cNvSpPr/>
          <p:nvPr/>
        </p:nvSpPr>
        <p:spPr>
          <a:xfrm>
            <a:off x="4855607" y="3514130"/>
            <a:ext cx="3452932" cy="588645"/>
          </a:xfrm>
          <a:prstGeom prst="rect">
            <a:avLst/>
          </a:prstGeom>
          <a:noFill/>
          <a:ln/>
        </p:spPr>
        <p:txBody>
          <a:bodyPr wrap="square" lIns="0" tIns="0" rIns="0" bIns="0" rtlCol="0" anchor="t"/>
          <a:lstStyle/>
          <a:p>
            <a:pPr marL="0" indent="0">
              <a:lnSpc>
                <a:spcPts val="2300"/>
              </a:lnSpc>
              <a:buNone/>
            </a:pPr>
            <a:r>
              <a:rPr lang="en-US" sz="1400" dirty="0">
                <a:solidFill>
                  <a:srgbClr val="000000"/>
                </a:solidFill>
                <a:latin typeface="Overpass Light" pitchFamily="34" charset="0"/>
                <a:ea typeface="Overpass Light" pitchFamily="34" charset="-122"/>
                <a:cs typeface="Overpass Light" pitchFamily="34" charset="-120"/>
              </a:rPr>
              <a:t>Οι </a:t>
            </a:r>
            <a:r>
              <a:rPr lang="en-US" sz="1400" b="1" i="1" dirty="0">
                <a:solidFill>
                  <a:srgbClr val="000000"/>
                </a:solidFill>
                <a:latin typeface="Overpass Light" pitchFamily="34" charset="0"/>
                <a:ea typeface="Overpass Light" pitchFamily="34" charset="-122"/>
                <a:cs typeface="Overpass Light" pitchFamily="34" charset="-120"/>
              </a:rPr>
              <a:t>μαθητές</a:t>
            </a:r>
            <a:r>
              <a:rPr lang="en-US" sz="1400" dirty="0">
                <a:solidFill>
                  <a:srgbClr val="000000"/>
                </a:solidFill>
                <a:latin typeface="Overpass Light" pitchFamily="34" charset="0"/>
                <a:ea typeface="Overpass Light" pitchFamily="34" charset="-122"/>
                <a:cs typeface="Overpass Light" pitchFamily="34" charset="-120"/>
              </a:rPr>
              <a:t> συχνά απορούν πόσες ώρες πρέπει να </a:t>
            </a:r>
            <a:r>
              <a:rPr lang="en-US" sz="1400" b="1" i="1" dirty="0">
                <a:solidFill>
                  <a:srgbClr val="000000"/>
                </a:solidFill>
                <a:latin typeface="Overpass Light" pitchFamily="34" charset="0"/>
                <a:ea typeface="Overpass Light" pitchFamily="34" charset="-122"/>
                <a:cs typeface="Overpass Light" pitchFamily="34" charset="-120"/>
              </a:rPr>
              <a:t>διαβάζουν</a:t>
            </a:r>
            <a:r>
              <a:rPr lang="en-US" sz="1400" dirty="0">
                <a:solidFill>
                  <a:srgbClr val="000000"/>
                </a:solidFill>
                <a:latin typeface="Overpass Light" pitchFamily="34" charset="0"/>
                <a:ea typeface="Overpass Light" pitchFamily="34" charset="-122"/>
                <a:cs typeface="Overpass Light" pitchFamily="34" charset="-120"/>
              </a:rPr>
              <a:t>.</a:t>
            </a:r>
            <a:endParaRPr lang="en-US" sz="1400" dirty="0"/>
          </a:p>
        </p:txBody>
      </p:sp>
      <p:sp>
        <p:nvSpPr>
          <p:cNvPr id="12" name="Shape 9"/>
          <p:cNvSpPr/>
          <p:nvPr/>
        </p:nvSpPr>
        <p:spPr>
          <a:xfrm>
            <a:off x="644009" y="4478298"/>
            <a:ext cx="3836075" cy="2951678"/>
          </a:xfrm>
          <a:prstGeom prst="roundRect">
            <a:avLst>
              <a:gd name="adj" fmla="val 2618"/>
            </a:avLst>
          </a:prstGeom>
          <a:solidFill>
            <a:srgbClr val="F9F4BE"/>
          </a:solidFill>
          <a:ln w="7620">
            <a:solidFill>
              <a:srgbClr val="DFDAA4"/>
            </a:solidFill>
            <a:prstDash val="solid"/>
          </a:ln>
        </p:spPr>
      </p:sp>
      <p:sp>
        <p:nvSpPr>
          <p:cNvPr id="13" name="Text 10"/>
          <p:cNvSpPr/>
          <p:nvPr/>
        </p:nvSpPr>
        <p:spPr>
          <a:xfrm>
            <a:off x="835581" y="4669869"/>
            <a:ext cx="2299930" cy="287536"/>
          </a:xfrm>
          <a:prstGeom prst="rect">
            <a:avLst/>
          </a:prstGeom>
          <a:noFill/>
          <a:ln/>
        </p:spPr>
        <p:txBody>
          <a:bodyPr wrap="none" lIns="0" tIns="0" rIns="0" bIns="0" rtlCol="0" anchor="t"/>
          <a:lstStyle/>
          <a:p>
            <a:pPr marL="0" indent="0">
              <a:lnSpc>
                <a:spcPts val="2250"/>
              </a:lnSpc>
              <a:buNone/>
            </a:pPr>
            <a:r>
              <a:rPr lang="en-US" sz="1800" b="1" dirty="0">
                <a:solidFill>
                  <a:srgbClr val="000000"/>
                </a:solidFill>
                <a:latin typeface="Syne Bold" pitchFamily="34" charset="0"/>
                <a:ea typeface="Syne Bold" pitchFamily="34" charset="-122"/>
                <a:cs typeface="Syne Bold" pitchFamily="34" charset="-120"/>
              </a:rPr>
              <a:t>Παράδειγμα 3</a:t>
            </a:r>
            <a:endParaRPr lang="en-US" sz="1800" dirty="0"/>
          </a:p>
        </p:txBody>
      </p:sp>
      <p:sp>
        <p:nvSpPr>
          <p:cNvPr id="14" name="Text 11"/>
          <p:cNvSpPr/>
          <p:nvPr/>
        </p:nvSpPr>
        <p:spPr>
          <a:xfrm>
            <a:off x="835581" y="5067776"/>
            <a:ext cx="3452932" cy="588645"/>
          </a:xfrm>
          <a:prstGeom prst="rect">
            <a:avLst/>
          </a:prstGeom>
          <a:noFill/>
          <a:ln/>
        </p:spPr>
        <p:txBody>
          <a:bodyPr wrap="square" lIns="0" tIns="0" rIns="0" bIns="0" rtlCol="0" anchor="t"/>
          <a:lstStyle/>
          <a:p>
            <a:pPr marL="0" indent="0">
              <a:lnSpc>
                <a:spcPts val="2300"/>
              </a:lnSpc>
              <a:buNone/>
            </a:pPr>
            <a:r>
              <a:rPr lang="en-US" sz="1400" dirty="0">
                <a:solidFill>
                  <a:srgbClr val="000000"/>
                </a:solidFill>
                <a:latin typeface="Overpass Light" pitchFamily="34" charset="0"/>
                <a:ea typeface="Overpass Light" pitchFamily="34" charset="-122"/>
                <a:cs typeface="Overpass Light" pitchFamily="34" charset="-120"/>
              </a:rPr>
              <a:t>Το Υπουργείο απάντησε: «Δεν θα υπάρξει παράταση του σχολικού έτους».</a:t>
            </a:r>
            <a:endParaRPr lang="en-US" sz="1400" dirty="0"/>
          </a:p>
        </p:txBody>
      </p:sp>
      <p:sp>
        <p:nvSpPr>
          <p:cNvPr id="15" name="Text 12"/>
          <p:cNvSpPr/>
          <p:nvPr/>
        </p:nvSpPr>
        <p:spPr>
          <a:xfrm>
            <a:off x="835581" y="5766792"/>
            <a:ext cx="3452932" cy="588645"/>
          </a:xfrm>
          <a:prstGeom prst="rect">
            <a:avLst/>
          </a:prstGeom>
          <a:noFill/>
          <a:ln/>
        </p:spPr>
        <p:txBody>
          <a:bodyPr wrap="square" lIns="0" tIns="0" rIns="0" bIns="0" rtlCol="0" anchor="t"/>
          <a:lstStyle/>
          <a:p>
            <a:pPr marL="0" indent="0">
              <a:lnSpc>
                <a:spcPts val="2300"/>
              </a:lnSpc>
              <a:buNone/>
            </a:pPr>
            <a:r>
              <a:rPr lang="en-US" sz="1400" dirty="0">
                <a:solidFill>
                  <a:srgbClr val="000000"/>
                </a:solidFill>
                <a:latin typeface="Overpass Light" pitchFamily="34" charset="0"/>
                <a:ea typeface="Overpass Light" pitchFamily="34" charset="-122"/>
                <a:cs typeface="Overpass Light" pitchFamily="34" charset="-120"/>
              </a:rPr>
              <a:t>Το Υπουργείο απάντησε </a:t>
            </a:r>
            <a:r>
              <a:rPr lang="en-US" sz="1400" b="1" i="1" dirty="0">
                <a:solidFill>
                  <a:srgbClr val="000000"/>
                </a:solidFill>
                <a:latin typeface="Overpass Light" pitchFamily="34" charset="0"/>
                <a:ea typeface="Overpass Light" pitchFamily="34" charset="-122"/>
                <a:cs typeface="Overpass Light" pitchFamily="34" charset="-120"/>
              </a:rPr>
              <a:t>ότι δεν θα υπάρξει</a:t>
            </a:r>
            <a:r>
              <a:rPr lang="en-US" sz="1400" dirty="0">
                <a:solidFill>
                  <a:srgbClr val="000000"/>
                </a:solidFill>
                <a:latin typeface="Overpass Light" pitchFamily="34" charset="0"/>
                <a:ea typeface="Overpass Light" pitchFamily="34" charset="-122"/>
                <a:cs typeface="Overpass Light" pitchFamily="34" charset="-120"/>
              </a:rPr>
              <a:t> παράταση του σχολικού έτους.</a:t>
            </a:r>
            <a:endParaRPr lang="en-US" sz="1400" dirty="0"/>
          </a:p>
        </p:txBody>
      </p:sp>
      <p:sp>
        <p:nvSpPr>
          <p:cNvPr id="16" name="Shape 13"/>
          <p:cNvSpPr/>
          <p:nvPr/>
        </p:nvSpPr>
        <p:spPr>
          <a:xfrm>
            <a:off x="4664035" y="4478298"/>
            <a:ext cx="3836075" cy="2951678"/>
          </a:xfrm>
          <a:prstGeom prst="roundRect">
            <a:avLst>
              <a:gd name="adj" fmla="val 2618"/>
            </a:avLst>
          </a:prstGeom>
          <a:solidFill>
            <a:srgbClr val="F9F4BE"/>
          </a:solidFill>
          <a:ln w="7620">
            <a:solidFill>
              <a:srgbClr val="DFDAA4"/>
            </a:solidFill>
            <a:prstDash val="solid"/>
          </a:ln>
        </p:spPr>
      </p:sp>
      <p:sp>
        <p:nvSpPr>
          <p:cNvPr id="17" name="Text 14"/>
          <p:cNvSpPr/>
          <p:nvPr/>
        </p:nvSpPr>
        <p:spPr>
          <a:xfrm>
            <a:off x="4855607" y="4669869"/>
            <a:ext cx="2299930" cy="287536"/>
          </a:xfrm>
          <a:prstGeom prst="rect">
            <a:avLst/>
          </a:prstGeom>
          <a:noFill/>
          <a:ln/>
        </p:spPr>
        <p:txBody>
          <a:bodyPr wrap="none" lIns="0" tIns="0" rIns="0" bIns="0" rtlCol="0" anchor="t"/>
          <a:lstStyle/>
          <a:p>
            <a:pPr marL="0" indent="0">
              <a:lnSpc>
                <a:spcPts val="2250"/>
              </a:lnSpc>
              <a:buNone/>
            </a:pPr>
            <a:r>
              <a:rPr lang="en-US" sz="1800" b="1" dirty="0">
                <a:solidFill>
                  <a:srgbClr val="000000"/>
                </a:solidFill>
                <a:latin typeface="Syne Bold" pitchFamily="34" charset="0"/>
                <a:ea typeface="Syne Bold" pitchFamily="34" charset="-122"/>
                <a:cs typeface="Syne Bold" pitchFamily="34" charset="-120"/>
              </a:rPr>
              <a:t>Παράδειγμα 4</a:t>
            </a:r>
            <a:endParaRPr lang="en-US" sz="1800" dirty="0"/>
          </a:p>
        </p:txBody>
      </p:sp>
      <p:sp>
        <p:nvSpPr>
          <p:cNvPr id="18" name="Text 15"/>
          <p:cNvSpPr/>
          <p:nvPr/>
        </p:nvSpPr>
        <p:spPr>
          <a:xfrm>
            <a:off x="4855607" y="5067776"/>
            <a:ext cx="3452932" cy="1177290"/>
          </a:xfrm>
          <a:prstGeom prst="rect">
            <a:avLst/>
          </a:prstGeom>
          <a:noFill/>
          <a:ln/>
        </p:spPr>
        <p:txBody>
          <a:bodyPr wrap="square" lIns="0" tIns="0" rIns="0" bIns="0" rtlCol="0" anchor="t"/>
          <a:lstStyle/>
          <a:p>
            <a:pPr marL="0" indent="0">
              <a:lnSpc>
                <a:spcPts val="2300"/>
              </a:lnSpc>
              <a:buNone/>
            </a:pPr>
            <a:r>
              <a:rPr lang="en-US" sz="1400" dirty="0">
                <a:solidFill>
                  <a:srgbClr val="000000"/>
                </a:solidFill>
                <a:latin typeface="Overpass Light" pitchFamily="34" charset="0"/>
                <a:ea typeface="Overpass Light" pitchFamily="34" charset="-122"/>
                <a:cs typeface="Overpass Light" pitchFamily="34" charset="-120"/>
              </a:rPr>
              <a:t>«Να βάζετε υψηλούς στόχους και μην τα παρατάτε με την πρώτη ατυχία» παρακίνησε τους μαθητές του ο δάσκαλος.</a:t>
            </a:r>
            <a:endParaRPr lang="en-US" sz="1400" dirty="0"/>
          </a:p>
        </p:txBody>
      </p:sp>
      <p:sp>
        <p:nvSpPr>
          <p:cNvPr id="19" name="Text 16"/>
          <p:cNvSpPr/>
          <p:nvPr/>
        </p:nvSpPr>
        <p:spPr>
          <a:xfrm>
            <a:off x="4855607" y="6355437"/>
            <a:ext cx="3452932" cy="882968"/>
          </a:xfrm>
          <a:prstGeom prst="rect">
            <a:avLst/>
          </a:prstGeom>
          <a:noFill/>
          <a:ln/>
        </p:spPr>
        <p:txBody>
          <a:bodyPr wrap="square" lIns="0" tIns="0" rIns="0" bIns="0" rtlCol="0" anchor="t"/>
          <a:lstStyle/>
          <a:p>
            <a:pPr marL="0" indent="0">
              <a:lnSpc>
                <a:spcPts val="2300"/>
              </a:lnSpc>
              <a:buNone/>
            </a:pPr>
            <a:r>
              <a:rPr lang="en-US" sz="1400" dirty="0">
                <a:solidFill>
                  <a:srgbClr val="000000"/>
                </a:solidFill>
                <a:latin typeface="Overpass Light" pitchFamily="34" charset="0"/>
                <a:ea typeface="Overpass Light" pitchFamily="34" charset="-122"/>
                <a:cs typeface="Overpass Light" pitchFamily="34" charset="-120"/>
              </a:rPr>
              <a:t>Ο δάσκαλος παρακίνησε τους μαθητές του </a:t>
            </a:r>
            <a:r>
              <a:rPr lang="en-US" sz="1400" b="1" i="1" dirty="0">
                <a:solidFill>
                  <a:srgbClr val="000000"/>
                </a:solidFill>
                <a:latin typeface="Overpass Light" pitchFamily="34" charset="0"/>
                <a:ea typeface="Overpass Light" pitchFamily="34" charset="-122"/>
                <a:cs typeface="Overpass Light" pitchFamily="34" charset="-120"/>
              </a:rPr>
              <a:t>να βάζουν</a:t>
            </a:r>
            <a:r>
              <a:rPr lang="en-US" sz="1400" dirty="0">
                <a:solidFill>
                  <a:srgbClr val="000000"/>
                </a:solidFill>
                <a:latin typeface="Overpass Light" pitchFamily="34" charset="0"/>
                <a:ea typeface="Overpass Light" pitchFamily="34" charset="-122"/>
                <a:cs typeface="Overpass Light" pitchFamily="34" charset="-120"/>
              </a:rPr>
              <a:t> υψηλούς στόχους και </a:t>
            </a:r>
            <a:r>
              <a:rPr lang="en-US" sz="1400" b="1" i="1" dirty="0">
                <a:solidFill>
                  <a:srgbClr val="000000"/>
                </a:solidFill>
                <a:latin typeface="Overpass Light" pitchFamily="34" charset="0"/>
                <a:ea typeface="Overpass Light" pitchFamily="34" charset="-122"/>
                <a:cs typeface="Overpass Light" pitchFamily="34" charset="-120"/>
              </a:rPr>
              <a:t>να μην τα παρατάνε</a:t>
            </a:r>
            <a:r>
              <a:rPr lang="en-US" sz="1400" dirty="0">
                <a:solidFill>
                  <a:srgbClr val="000000"/>
                </a:solidFill>
                <a:latin typeface="Overpass Light" pitchFamily="34" charset="0"/>
                <a:ea typeface="Overpass Light" pitchFamily="34" charset="-122"/>
                <a:cs typeface="Overpass Light" pitchFamily="34" charset="-120"/>
              </a:rPr>
              <a:t> με την πρώτη ατυχία.</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4935" y="800457"/>
            <a:ext cx="7826931" cy="1175861"/>
          </a:xfrm>
          <a:prstGeom prst="rect">
            <a:avLst/>
          </a:prstGeom>
          <a:noFill/>
          <a:ln/>
        </p:spPr>
        <p:txBody>
          <a:bodyPr wrap="square" lIns="0" tIns="0" rIns="0" bIns="0" rtlCol="0" anchor="t"/>
          <a:lstStyle/>
          <a:p>
            <a:pPr marL="0" indent="0">
              <a:lnSpc>
                <a:spcPts val="4600"/>
              </a:lnSpc>
              <a:buNone/>
            </a:pPr>
            <a:r>
              <a:rPr lang="en-US" sz="3700" b="1" dirty="0">
                <a:solidFill>
                  <a:srgbClr val="233939"/>
                </a:solidFill>
                <a:latin typeface="Syne Bold" pitchFamily="34" charset="0"/>
                <a:ea typeface="Syne Bold" pitchFamily="34" charset="-122"/>
                <a:cs typeface="Syne Bold" pitchFamily="34" charset="-120"/>
              </a:rPr>
              <a:t>Μετατροπή πλάγιου λόγου σε ευθύ</a:t>
            </a:r>
            <a:endParaRPr lang="en-US" sz="3700" dirty="0"/>
          </a:p>
        </p:txBody>
      </p:sp>
      <p:sp>
        <p:nvSpPr>
          <p:cNvPr id="4" name="Shape 1"/>
          <p:cNvSpPr/>
          <p:nvPr/>
        </p:nvSpPr>
        <p:spPr>
          <a:xfrm>
            <a:off x="6415683" y="2258497"/>
            <a:ext cx="22860" cy="5170646"/>
          </a:xfrm>
          <a:prstGeom prst="roundRect">
            <a:avLst>
              <a:gd name="adj" fmla="val 345707"/>
            </a:avLst>
          </a:prstGeom>
          <a:solidFill>
            <a:srgbClr val="C3D4CC"/>
          </a:solidFill>
          <a:ln/>
        </p:spPr>
      </p:sp>
      <p:sp>
        <p:nvSpPr>
          <p:cNvPr id="5" name="Shape 2"/>
          <p:cNvSpPr/>
          <p:nvPr/>
        </p:nvSpPr>
        <p:spPr>
          <a:xfrm>
            <a:off x="6615886" y="2670215"/>
            <a:ext cx="658535" cy="22860"/>
          </a:xfrm>
          <a:prstGeom prst="roundRect">
            <a:avLst>
              <a:gd name="adj" fmla="val 345707"/>
            </a:avLst>
          </a:prstGeom>
          <a:solidFill>
            <a:srgbClr val="C3D4CC"/>
          </a:solidFill>
          <a:ln/>
        </p:spPr>
      </p:sp>
      <p:sp>
        <p:nvSpPr>
          <p:cNvPr id="6" name="Shape 3"/>
          <p:cNvSpPr/>
          <p:nvPr/>
        </p:nvSpPr>
        <p:spPr>
          <a:xfrm>
            <a:off x="6215479" y="2470071"/>
            <a:ext cx="423267" cy="423267"/>
          </a:xfrm>
          <a:prstGeom prst="roundRect">
            <a:avLst>
              <a:gd name="adj" fmla="val 18671"/>
            </a:avLst>
          </a:prstGeom>
          <a:solidFill>
            <a:srgbClr val="DDEEE6"/>
          </a:solidFill>
          <a:ln w="7620">
            <a:solidFill>
              <a:srgbClr val="C3D4CC"/>
            </a:solidFill>
            <a:prstDash val="solid"/>
          </a:ln>
        </p:spPr>
      </p:sp>
      <p:sp>
        <p:nvSpPr>
          <p:cNvPr id="7" name="Text 4"/>
          <p:cNvSpPr/>
          <p:nvPr/>
        </p:nvSpPr>
        <p:spPr>
          <a:xfrm>
            <a:off x="6372046" y="2540556"/>
            <a:ext cx="110133" cy="282297"/>
          </a:xfrm>
          <a:prstGeom prst="rect">
            <a:avLst/>
          </a:prstGeom>
          <a:noFill/>
          <a:ln/>
        </p:spPr>
        <p:txBody>
          <a:bodyPr wrap="none" lIns="0" tIns="0" rIns="0" bIns="0" rtlCol="0" anchor="t"/>
          <a:lstStyle/>
          <a:p>
            <a:pPr marL="0" indent="0" algn="ctr">
              <a:lnSpc>
                <a:spcPts val="2200"/>
              </a:lnSpc>
              <a:buNone/>
            </a:pPr>
            <a:r>
              <a:rPr lang="en-US" sz="2200" b="1" dirty="0">
                <a:solidFill>
                  <a:srgbClr val="3B4E4E"/>
                </a:solidFill>
                <a:latin typeface="Syne Bold" pitchFamily="34" charset="0"/>
                <a:ea typeface="Syne Bold" pitchFamily="34" charset="-122"/>
                <a:cs typeface="Syne Bold" pitchFamily="34" charset="-120"/>
              </a:rPr>
              <a:t>1</a:t>
            </a:r>
            <a:endParaRPr lang="en-US" sz="2200" dirty="0"/>
          </a:p>
        </p:txBody>
      </p:sp>
      <p:sp>
        <p:nvSpPr>
          <p:cNvPr id="8" name="Text 5"/>
          <p:cNvSpPr/>
          <p:nvPr/>
        </p:nvSpPr>
        <p:spPr>
          <a:xfrm>
            <a:off x="7462004" y="2446615"/>
            <a:ext cx="2351961" cy="293846"/>
          </a:xfrm>
          <a:prstGeom prst="rect">
            <a:avLst/>
          </a:prstGeom>
          <a:noFill/>
          <a:ln/>
        </p:spPr>
        <p:txBody>
          <a:bodyPr wrap="none" lIns="0" tIns="0" rIns="0" bIns="0" rtlCol="0" anchor="t"/>
          <a:lstStyle/>
          <a:p>
            <a:pPr marL="0" indent="0" algn="l">
              <a:lnSpc>
                <a:spcPts val="2300"/>
              </a:lnSpc>
              <a:buNone/>
            </a:pPr>
            <a:r>
              <a:rPr lang="en-US" sz="1850" b="1" dirty="0">
                <a:solidFill>
                  <a:srgbClr val="3B4E4E"/>
                </a:solidFill>
                <a:latin typeface="Syne Bold" pitchFamily="34" charset="0"/>
                <a:ea typeface="Syne Bold" pitchFamily="34" charset="-122"/>
                <a:cs typeface="Syne Bold" pitchFamily="34" charset="-120"/>
              </a:rPr>
              <a:t>Παράδειγμα 1</a:t>
            </a:r>
            <a:endParaRPr lang="en-US" sz="1850" dirty="0"/>
          </a:p>
        </p:txBody>
      </p:sp>
      <p:sp>
        <p:nvSpPr>
          <p:cNvPr id="9" name="Text 6"/>
          <p:cNvSpPr/>
          <p:nvPr/>
        </p:nvSpPr>
        <p:spPr>
          <a:xfrm>
            <a:off x="7462004" y="2853333"/>
            <a:ext cx="6509861" cy="300990"/>
          </a:xfrm>
          <a:prstGeom prst="rect">
            <a:avLst/>
          </a:prstGeom>
          <a:noFill/>
          <a:ln/>
        </p:spPr>
        <p:txBody>
          <a:bodyPr wrap="none" lIns="0" tIns="0" rIns="0" bIns="0" rtlCol="0" anchor="t"/>
          <a:lstStyle/>
          <a:p>
            <a:pPr marL="0" indent="0" algn="l">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Ο διευθυντής απόρησε γιατί είχε τόση ησυχία στο σχολείο.</a:t>
            </a:r>
            <a:endParaRPr lang="en-US" sz="1450" dirty="0"/>
          </a:p>
        </p:txBody>
      </p:sp>
      <p:sp>
        <p:nvSpPr>
          <p:cNvPr id="10" name="Text 7"/>
          <p:cNvSpPr/>
          <p:nvPr/>
        </p:nvSpPr>
        <p:spPr>
          <a:xfrm>
            <a:off x="7462004" y="3267194"/>
            <a:ext cx="6509861" cy="300990"/>
          </a:xfrm>
          <a:prstGeom prst="rect">
            <a:avLst/>
          </a:prstGeom>
          <a:noFill/>
          <a:ln/>
        </p:spPr>
        <p:txBody>
          <a:bodyPr wrap="none" lIns="0" tIns="0" rIns="0" bIns="0" rtlCol="0" anchor="t"/>
          <a:lstStyle/>
          <a:p>
            <a:pPr marL="0" indent="0" algn="l">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Ο διευθυντής απόρησε και είπε: "Γιατί υπάρχει τόση ησυχία στο σχολείο;".</a:t>
            </a:r>
            <a:endParaRPr lang="en-US" sz="1450" dirty="0"/>
          </a:p>
        </p:txBody>
      </p:sp>
      <p:sp>
        <p:nvSpPr>
          <p:cNvPr id="11" name="Shape 8"/>
          <p:cNvSpPr/>
          <p:nvPr/>
        </p:nvSpPr>
        <p:spPr>
          <a:xfrm>
            <a:off x="6615886" y="4356140"/>
            <a:ext cx="658535" cy="22860"/>
          </a:xfrm>
          <a:prstGeom prst="roundRect">
            <a:avLst>
              <a:gd name="adj" fmla="val 345707"/>
            </a:avLst>
          </a:prstGeom>
          <a:solidFill>
            <a:srgbClr val="C3D4CC"/>
          </a:solidFill>
          <a:ln/>
        </p:spPr>
      </p:sp>
      <p:sp>
        <p:nvSpPr>
          <p:cNvPr id="12" name="Shape 9"/>
          <p:cNvSpPr/>
          <p:nvPr/>
        </p:nvSpPr>
        <p:spPr>
          <a:xfrm>
            <a:off x="6215479" y="4155996"/>
            <a:ext cx="423267" cy="423267"/>
          </a:xfrm>
          <a:prstGeom prst="roundRect">
            <a:avLst>
              <a:gd name="adj" fmla="val 18671"/>
            </a:avLst>
          </a:prstGeom>
          <a:solidFill>
            <a:srgbClr val="DDEEE6"/>
          </a:solidFill>
          <a:ln w="7620">
            <a:solidFill>
              <a:srgbClr val="C3D4CC"/>
            </a:solidFill>
            <a:prstDash val="solid"/>
          </a:ln>
        </p:spPr>
      </p:sp>
      <p:sp>
        <p:nvSpPr>
          <p:cNvPr id="13" name="Text 10"/>
          <p:cNvSpPr/>
          <p:nvPr/>
        </p:nvSpPr>
        <p:spPr>
          <a:xfrm>
            <a:off x="6339066" y="4226481"/>
            <a:ext cx="176093" cy="282297"/>
          </a:xfrm>
          <a:prstGeom prst="rect">
            <a:avLst/>
          </a:prstGeom>
          <a:noFill/>
          <a:ln/>
        </p:spPr>
        <p:txBody>
          <a:bodyPr wrap="none" lIns="0" tIns="0" rIns="0" bIns="0" rtlCol="0" anchor="t"/>
          <a:lstStyle/>
          <a:p>
            <a:pPr marL="0" indent="0" algn="ctr">
              <a:lnSpc>
                <a:spcPts val="2200"/>
              </a:lnSpc>
              <a:buNone/>
            </a:pPr>
            <a:r>
              <a:rPr lang="en-US" sz="2200" b="1" dirty="0">
                <a:solidFill>
                  <a:srgbClr val="3B4E4E"/>
                </a:solidFill>
                <a:latin typeface="Syne Bold" pitchFamily="34" charset="0"/>
                <a:ea typeface="Syne Bold" pitchFamily="34" charset="-122"/>
                <a:cs typeface="Syne Bold" pitchFamily="34" charset="-120"/>
              </a:rPr>
              <a:t>2</a:t>
            </a:r>
            <a:endParaRPr lang="en-US" sz="2200" dirty="0"/>
          </a:p>
        </p:txBody>
      </p:sp>
      <p:sp>
        <p:nvSpPr>
          <p:cNvPr id="14" name="Text 11"/>
          <p:cNvSpPr/>
          <p:nvPr/>
        </p:nvSpPr>
        <p:spPr>
          <a:xfrm>
            <a:off x="7462004" y="4132540"/>
            <a:ext cx="2351961" cy="293846"/>
          </a:xfrm>
          <a:prstGeom prst="rect">
            <a:avLst/>
          </a:prstGeom>
          <a:noFill/>
          <a:ln/>
        </p:spPr>
        <p:txBody>
          <a:bodyPr wrap="none" lIns="0" tIns="0" rIns="0" bIns="0" rtlCol="0" anchor="t"/>
          <a:lstStyle/>
          <a:p>
            <a:pPr marL="0" indent="0" algn="l">
              <a:lnSpc>
                <a:spcPts val="2300"/>
              </a:lnSpc>
              <a:buNone/>
            </a:pPr>
            <a:r>
              <a:rPr lang="en-US" sz="1850" b="1" dirty="0">
                <a:solidFill>
                  <a:srgbClr val="3B4E4E"/>
                </a:solidFill>
                <a:latin typeface="Syne Bold" pitchFamily="34" charset="0"/>
                <a:ea typeface="Syne Bold" pitchFamily="34" charset="-122"/>
                <a:cs typeface="Syne Bold" pitchFamily="34" charset="-120"/>
              </a:rPr>
              <a:t>Παράδειγμα 2</a:t>
            </a:r>
            <a:endParaRPr lang="en-US" sz="1850" dirty="0"/>
          </a:p>
        </p:txBody>
      </p:sp>
      <p:sp>
        <p:nvSpPr>
          <p:cNvPr id="15" name="Text 12"/>
          <p:cNvSpPr/>
          <p:nvPr/>
        </p:nvSpPr>
        <p:spPr>
          <a:xfrm>
            <a:off x="7462004" y="4539258"/>
            <a:ext cx="6509861" cy="300990"/>
          </a:xfrm>
          <a:prstGeom prst="rect">
            <a:avLst/>
          </a:prstGeom>
          <a:noFill/>
          <a:ln/>
        </p:spPr>
        <p:txBody>
          <a:bodyPr wrap="none" lIns="0" tIns="0" rIns="0" bIns="0" rtlCol="0" anchor="t"/>
          <a:lstStyle/>
          <a:p>
            <a:pPr marL="0" indent="0" algn="l">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Τον ενθάρρυνε να διεκδικήσει αύξηση από τον διευθυντή του.</a:t>
            </a:r>
            <a:endParaRPr lang="en-US" sz="1450" dirty="0"/>
          </a:p>
        </p:txBody>
      </p:sp>
      <p:sp>
        <p:nvSpPr>
          <p:cNvPr id="16" name="Text 13"/>
          <p:cNvSpPr/>
          <p:nvPr/>
        </p:nvSpPr>
        <p:spPr>
          <a:xfrm>
            <a:off x="7462004" y="4953119"/>
            <a:ext cx="6509861" cy="601980"/>
          </a:xfrm>
          <a:prstGeom prst="rect">
            <a:avLst/>
          </a:prstGeom>
          <a:noFill/>
          <a:ln/>
        </p:spPr>
        <p:txBody>
          <a:bodyPr wrap="square" lIns="0" tIns="0" rIns="0" bIns="0" rtlCol="0" anchor="t"/>
          <a:lstStyle/>
          <a:p>
            <a:pPr marL="0" indent="0" algn="l">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Στην προσπάθειά του να τον ενθαρρύνει του είπε: "Διεκδίκησε αύξηση από τον διευθυντή σου!".</a:t>
            </a:r>
            <a:endParaRPr lang="en-US" sz="1450" dirty="0"/>
          </a:p>
        </p:txBody>
      </p:sp>
      <p:sp>
        <p:nvSpPr>
          <p:cNvPr id="17" name="Shape 14"/>
          <p:cNvSpPr/>
          <p:nvPr/>
        </p:nvSpPr>
        <p:spPr>
          <a:xfrm>
            <a:off x="6615886" y="6343055"/>
            <a:ext cx="658535" cy="22860"/>
          </a:xfrm>
          <a:prstGeom prst="roundRect">
            <a:avLst>
              <a:gd name="adj" fmla="val 345707"/>
            </a:avLst>
          </a:prstGeom>
          <a:solidFill>
            <a:srgbClr val="C3D4CC"/>
          </a:solidFill>
          <a:ln/>
        </p:spPr>
      </p:sp>
      <p:sp>
        <p:nvSpPr>
          <p:cNvPr id="18" name="Shape 15"/>
          <p:cNvSpPr/>
          <p:nvPr/>
        </p:nvSpPr>
        <p:spPr>
          <a:xfrm>
            <a:off x="6215479" y="6142911"/>
            <a:ext cx="423267" cy="423267"/>
          </a:xfrm>
          <a:prstGeom prst="roundRect">
            <a:avLst>
              <a:gd name="adj" fmla="val 18671"/>
            </a:avLst>
          </a:prstGeom>
          <a:solidFill>
            <a:srgbClr val="DDEEE6"/>
          </a:solidFill>
          <a:ln w="7620">
            <a:solidFill>
              <a:srgbClr val="C3D4CC"/>
            </a:solidFill>
            <a:prstDash val="solid"/>
          </a:ln>
        </p:spPr>
      </p:sp>
      <p:sp>
        <p:nvSpPr>
          <p:cNvPr id="19" name="Text 16"/>
          <p:cNvSpPr/>
          <p:nvPr/>
        </p:nvSpPr>
        <p:spPr>
          <a:xfrm>
            <a:off x="6336566" y="6213396"/>
            <a:ext cx="180975" cy="282297"/>
          </a:xfrm>
          <a:prstGeom prst="rect">
            <a:avLst/>
          </a:prstGeom>
          <a:noFill/>
          <a:ln/>
        </p:spPr>
        <p:txBody>
          <a:bodyPr wrap="none" lIns="0" tIns="0" rIns="0" bIns="0" rtlCol="0" anchor="t"/>
          <a:lstStyle/>
          <a:p>
            <a:pPr marL="0" indent="0" algn="ctr">
              <a:lnSpc>
                <a:spcPts val="2200"/>
              </a:lnSpc>
              <a:buNone/>
            </a:pPr>
            <a:r>
              <a:rPr lang="en-US" sz="2200" b="1" dirty="0">
                <a:solidFill>
                  <a:srgbClr val="3B4E4E"/>
                </a:solidFill>
                <a:latin typeface="Syne Bold" pitchFamily="34" charset="0"/>
                <a:ea typeface="Syne Bold" pitchFamily="34" charset="-122"/>
                <a:cs typeface="Syne Bold" pitchFamily="34" charset="-120"/>
              </a:rPr>
              <a:t>3</a:t>
            </a:r>
            <a:endParaRPr lang="en-US" sz="2200" dirty="0"/>
          </a:p>
        </p:txBody>
      </p:sp>
      <p:sp>
        <p:nvSpPr>
          <p:cNvPr id="20" name="Text 17"/>
          <p:cNvSpPr/>
          <p:nvPr/>
        </p:nvSpPr>
        <p:spPr>
          <a:xfrm>
            <a:off x="7462004" y="6119455"/>
            <a:ext cx="2351961" cy="293846"/>
          </a:xfrm>
          <a:prstGeom prst="rect">
            <a:avLst/>
          </a:prstGeom>
          <a:noFill/>
          <a:ln/>
        </p:spPr>
        <p:txBody>
          <a:bodyPr wrap="none" lIns="0" tIns="0" rIns="0" bIns="0" rtlCol="0" anchor="t"/>
          <a:lstStyle/>
          <a:p>
            <a:pPr marL="0" indent="0" algn="l">
              <a:lnSpc>
                <a:spcPts val="2300"/>
              </a:lnSpc>
              <a:buNone/>
            </a:pPr>
            <a:r>
              <a:rPr lang="en-US" sz="1850" b="1" dirty="0">
                <a:solidFill>
                  <a:srgbClr val="3B4E4E"/>
                </a:solidFill>
                <a:latin typeface="Syne Bold" pitchFamily="34" charset="0"/>
                <a:ea typeface="Syne Bold" pitchFamily="34" charset="-122"/>
                <a:cs typeface="Syne Bold" pitchFamily="34" charset="-120"/>
              </a:rPr>
              <a:t>Παράδειγμα 3</a:t>
            </a:r>
            <a:endParaRPr lang="en-US" sz="1850" dirty="0"/>
          </a:p>
        </p:txBody>
      </p:sp>
      <p:sp>
        <p:nvSpPr>
          <p:cNvPr id="21" name="Text 18"/>
          <p:cNvSpPr/>
          <p:nvPr/>
        </p:nvSpPr>
        <p:spPr>
          <a:xfrm>
            <a:off x="7462004" y="6526173"/>
            <a:ext cx="6509861" cy="300990"/>
          </a:xfrm>
          <a:prstGeom prst="rect">
            <a:avLst/>
          </a:prstGeom>
          <a:noFill/>
          <a:ln/>
        </p:spPr>
        <p:txBody>
          <a:bodyPr wrap="none" lIns="0" tIns="0" rIns="0" bIns="0" rtlCol="0" anchor="t"/>
          <a:lstStyle/>
          <a:p>
            <a:pPr marL="0" indent="0" algn="l">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Τον παρακάλεσε ευγενικά να περάσει έξω από την αίθουσα.</a:t>
            </a:r>
            <a:endParaRPr lang="en-US" sz="1450" dirty="0"/>
          </a:p>
        </p:txBody>
      </p:sp>
      <p:sp>
        <p:nvSpPr>
          <p:cNvPr id="22" name="Text 19"/>
          <p:cNvSpPr/>
          <p:nvPr/>
        </p:nvSpPr>
        <p:spPr>
          <a:xfrm>
            <a:off x="7462004" y="6940034"/>
            <a:ext cx="6509861" cy="300990"/>
          </a:xfrm>
          <a:prstGeom prst="rect">
            <a:avLst/>
          </a:prstGeom>
          <a:noFill/>
          <a:ln/>
        </p:spPr>
        <p:txBody>
          <a:bodyPr wrap="none" lIns="0" tIns="0" rIns="0" bIns="0" rtlCol="0" anchor="t"/>
          <a:lstStyle/>
          <a:p>
            <a:pPr marL="0" indent="0" algn="l">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Ο δάσκαλος είπε στον μαθητή: "Σε παρακαλώ, πέρνα έξω από την αίθουσα!".</a:t>
            </a:r>
            <a:endParaRPr lang="en-US" sz="14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822609"/>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ΛΑΪΚΕΣ ΚΑΙ ΛΟΓΙΕΣ ΛΕΞΕΙΣ, ΕΙΔΙΚΟ ΛΕΞΙΛΟΓΙΟ</a:t>
            </a:r>
            <a:endParaRPr lang="en-US" sz="4450" dirty="0"/>
          </a:p>
        </p:txBody>
      </p:sp>
      <p:sp>
        <p:nvSpPr>
          <p:cNvPr id="3" name="Text 1"/>
          <p:cNvSpPr/>
          <p:nvPr/>
        </p:nvSpPr>
        <p:spPr>
          <a:xfrm>
            <a:off x="793790" y="380714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Λαϊκές λέξεις</a:t>
            </a:r>
            <a:endParaRPr lang="en-US" sz="2200" dirty="0"/>
          </a:p>
        </p:txBody>
      </p:sp>
      <p:sp>
        <p:nvSpPr>
          <p:cNvPr id="4" name="Text 2"/>
          <p:cNvSpPr/>
          <p:nvPr/>
        </p:nvSpPr>
        <p:spPr>
          <a:xfrm>
            <a:off x="793790" y="4388287"/>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Χρησιμοποιούνται κυρίως στον προφορικό λόγο. Θεωρούνται λέξεις της πιάτσας ή του περιθωρίου. Συγκαταλέγονται στο λεξιλόγιο των νέων και των εφήβων ή είναι συνθηματικές λέξεις διαφόρων κοινωνικών ομάδων και έχουν το χαρακτηριστικό της οικειότητας.</a:t>
            </a:r>
            <a:endParaRPr lang="en-US" sz="1750" dirty="0"/>
          </a:p>
        </p:txBody>
      </p:sp>
      <p:sp>
        <p:nvSpPr>
          <p:cNvPr id="5" name="Text 3"/>
          <p:cNvSpPr/>
          <p:nvPr/>
        </p:nvSpPr>
        <p:spPr>
          <a:xfrm>
            <a:off x="7599521" y="380714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Λόγιες λέξεις</a:t>
            </a:r>
            <a:endParaRPr lang="en-US" sz="2200" dirty="0"/>
          </a:p>
        </p:txBody>
      </p:sp>
      <p:sp>
        <p:nvSpPr>
          <p:cNvPr id="6" name="Text 4"/>
          <p:cNvSpPr/>
          <p:nvPr/>
        </p:nvSpPr>
        <p:spPr>
          <a:xfrm>
            <a:off x="7599521" y="4388287"/>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Ανήκουν σε παλαιότερες μορφές της γλώσσας. Χρησιμοποιούνται από ανθρώπους με υψηλό μορφωτικό επίπεδο, λόγιους και πανεπιστημιακούς κτλ. Εξυπηρετούν στην απόδοση σύνθετων νοημάτων, στην αντικειμενική προσέγγιση ενός θέματος.</a:t>
            </a:r>
            <a:endParaRPr lang="en-US" sz="17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094190"/>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Παράδειγμα λαϊκών λέξεων</a:t>
            </a:r>
            <a:endParaRPr lang="en-US" sz="4450" dirty="0"/>
          </a:p>
        </p:txBody>
      </p:sp>
      <p:sp>
        <p:nvSpPr>
          <p:cNvPr id="4" name="Shape 1"/>
          <p:cNvSpPr/>
          <p:nvPr/>
        </p:nvSpPr>
        <p:spPr>
          <a:xfrm>
            <a:off x="6280190" y="3851910"/>
            <a:ext cx="7556421" cy="2283381"/>
          </a:xfrm>
          <a:prstGeom prst="roundRect">
            <a:avLst>
              <a:gd name="adj" fmla="val 4172"/>
            </a:avLst>
          </a:prstGeom>
          <a:solidFill>
            <a:srgbClr val="DDEEE6"/>
          </a:solidFill>
          <a:ln w="7620">
            <a:solidFill>
              <a:srgbClr val="C3D4CC"/>
            </a:solidFill>
            <a:prstDash val="solid"/>
          </a:ln>
        </p:spPr>
      </p:sp>
      <p:sp>
        <p:nvSpPr>
          <p:cNvPr id="5" name="Text 2"/>
          <p:cNvSpPr/>
          <p:nvPr/>
        </p:nvSpPr>
        <p:spPr>
          <a:xfrm>
            <a:off x="6514624" y="4086344"/>
            <a:ext cx="7087553" cy="1814513"/>
          </a:xfrm>
          <a:prstGeom prst="rect">
            <a:avLst/>
          </a:prstGeom>
          <a:noFill/>
          <a:ln/>
        </p:spPr>
        <p:txBody>
          <a:bodyPr wrap="square" lIns="0" tIns="0" rIns="0" bIns="0" rtlCol="0" anchor="t"/>
          <a:lstStyle/>
          <a:p>
            <a:pPr marL="0" indent="0" algn="just">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Μικρός με το όνομα Μάκης έχει ξεχάσει το μικρόφωνό του ανοιχτό. Άκουγε τη μαμά του να του λέει: «Σουπίτσα έφτιαξα για το αγοράκι μου. Φα' τη τώρα πριν κρυώσει, κανακάρη μου». Το πάτημά μου στο mute ήταν αστραπιαίο, να προλάβω πριν αρχίσει το ρούφηγμα της σούπας. Ουφ πρόλαβα στο τσακ.</a:t>
            </a:r>
            <a:endParaRPr lang="en-US" sz="175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912739"/>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Παράδειγμα λόγιων λέξεων</a:t>
            </a:r>
            <a:endParaRPr lang="en-US" sz="4450" dirty="0"/>
          </a:p>
        </p:txBody>
      </p:sp>
      <p:sp>
        <p:nvSpPr>
          <p:cNvPr id="4" name="Shape 1"/>
          <p:cNvSpPr/>
          <p:nvPr/>
        </p:nvSpPr>
        <p:spPr>
          <a:xfrm>
            <a:off x="793790" y="3670459"/>
            <a:ext cx="7556421" cy="2646283"/>
          </a:xfrm>
          <a:prstGeom prst="roundRect">
            <a:avLst>
              <a:gd name="adj" fmla="val 3600"/>
            </a:avLst>
          </a:prstGeom>
          <a:solidFill>
            <a:srgbClr val="DDEEE6"/>
          </a:solidFill>
          <a:ln w="7620">
            <a:solidFill>
              <a:srgbClr val="C3D4CC"/>
            </a:solidFill>
            <a:prstDash val="solid"/>
          </a:ln>
        </p:spPr>
      </p:sp>
      <p:sp>
        <p:nvSpPr>
          <p:cNvPr id="5" name="Text 2"/>
          <p:cNvSpPr/>
          <p:nvPr/>
        </p:nvSpPr>
        <p:spPr>
          <a:xfrm>
            <a:off x="1028224" y="3904893"/>
            <a:ext cx="7087553" cy="2177415"/>
          </a:xfrm>
          <a:prstGeom prst="rect">
            <a:avLst/>
          </a:prstGeom>
          <a:noFill/>
          <a:ln/>
        </p:spPr>
        <p:txBody>
          <a:bodyPr wrap="square" lIns="0" tIns="0" rIns="0" bIns="0" rtlCol="0" anchor="t"/>
          <a:lstStyle/>
          <a:p>
            <a:pPr marL="0" indent="0" algn="just">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Τα πράγματα στην παιδεία μας βρίσκονται επί ξυρού ακμής. Δεν είναι πια καιρός για επενδύσεις και επικρίσεις. Πρέπει να υπάρξουν συστηματικές, δεσμευτικές προτάσεις για συγκεκριμένα έργα και πράξεις. Μέσα από τον διάλογο. Όλοι κρινόμαστε και πρώτος ο γράφων, που φύσει και θέσει θα μπορούσε να είχε αρκεστεί στη θαλπωρή των λέξεων!</a:t>
            </a:r>
            <a:endParaRPr lang="en-US" sz="175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86157" y="656630"/>
            <a:ext cx="2940725" cy="367546"/>
          </a:xfrm>
          <a:prstGeom prst="rect">
            <a:avLst/>
          </a:prstGeom>
          <a:noFill/>
          <a:ln/>
        </p:spPr>
        <p:txBody>
          <a:bodyPr wrap="none" lIns="0" tIns="0" rIns="0" bIns="0" rtlCol="0" anchor="t"/>
          <a:lstStyle/>
          <a:p>
            <a:pPr marL="0" indent="0">
              <a:lnSpc>
                <a:spcPts val="2850"/>
              </a:lnSpc>
              <a:buNone/>
            </a:pPr>
            <a:r>
              <a:rPr lang="en-US" sz="2300" b="1" dirty="0">
                <a:solidFill>
                  <a:srgbClr val="233939"/>
                </a:solidFill>
                <a:latin typeface="Syne Bold" pitchFamily="34" charset="0"/>
                <a:ea typeface="Syne Bold" pitchFamily="34" charset="-122"/>
                <a:cs typeface="Syne Bold" pitchFamily="34" charset="-120"/>
              </a:rPr>
              <a:t>Απαντήσεις</a:t>
            </a:r>
            <a:endParaRPr lang="en-US" sz="2300" dirty="0"/>
          </a:p>
        </p:txBody>
      </p:sp>
      <p:sp>
        <p:nvSpPr>
          <p:cNvPr id="3" name="Shape 1"/>
          <p:cNvSpPr/>
          <p:nvPr/>
        </p:nvSpPr>
        <p:spPr>
          <a:xfrm>
            <a:off x="686157" y="1244679"/>
            <a:ext cx="6531054" cy="6328172"/>
          </a:xfrm>
          <a:prstGeom prst="roundRect">
            <a:avLst>
              <a:gd name="adj" fmla="val 1301"/>
            </a:avLst>
          </a:prstGeom>
          <a:solidFill>
            <a:srgbClr val="DDEEE6"/>
          </a:solidFill>
          <a:ln w="7620">
            <a:solidFill>
              <a:srgbClr val="C3D4CC"/>
            </a:solidFill>
            <a:prstDash val="solid"/>
          </a:ln>
        </p:spPr>
      </p:sp>
      <p:sp>
        <p:nvSpPr>
          <p:cNvPr id="4" name="Text 2"/>
          <p:cNvSpPr/>
          <p:nvPr/>
        </p:nvSpPr>
        <p:spPr>
          <a:xfrm>
            <a:off x="889754" y="1448276"/>
            <a:ext cx="6123861" cy="941189"/>
          </a:xfrm>
          <a:prstGeom prst="rect">
            <a:avLst/>
          </a:prstGeom>
          <a:noFill/>
          <a:ln/>
        </p:spPr>
        <p:txBody>
          <a:bodyPr wrap="square" lIns="0" tIns="0" rIns="0" bIns="0" rtlCol="0" anchor="t"/>
          <a:lstStyle/>
          <a:p>
            <a:pPr marL="0" indent="0">
              <a:lnSpc>
                <a:spcPts val="2450"/>
              </a:lnSpc>
              <a:buNone/>
            </a:pPr>
            <a:r>
              <a:rPr lang="en-US" sz="1500" dirty="0">
                <a:solidFill>
                  <a:srgbClr val="3B4E4E"/>
                </a:solidFill>
                <a:latin typeface="Overpass Light" pitchFamily="34" charset="0"/>
                <a:ea typeface="Overpass Light" pitchFamily="34" charset="-122"/>
                <a:cs typeface="Overpass Light" pitchFamily="34" charset="-120"/>
              </a:rPr>
              <a:t>Ο συγγραφέας χρησιμοποιεί </a:t>
            </a:r>
            <a:r>
              <a:rPr lang="en-US" sz="1500" b="1" dirty="0">
                <a:solidFill>
                  <a:srgbClr val="3B4E4E"/>
                </a:solidFill>
                <a:latin typeface="Overpass Light" pitchFamily="34" charset="0"/>
                <a:ea typeface="Overpass Light" pitchFamily="34" charset="-122"/>
                <a:cs typeface="Overpass Light" pitchFamily="34" charset="-120"/>
              </a:rPr>
              <a:t>απλές, λαϊκές λέξεις</a:t>
            </a:r>
            <a:r>
              <a:rPr lang="en-US" sz="1500" dirty="0">
                <a:solidFill>
                  <a:srgbClr val="3B4E4E"/>
                </a:solidFill>
                <a:latin typeface="Overpass Light" pitchFamily="34" charset="0"/>
                <a:ea typeface="Overpass Light" pitchFamily="34" charset="-122"/>
                <a:cs typeface="Overpass Light" pitchFamily="34" charset="-120"/>
              </a:rPr>
              <a:t> στο κείμενό του για να δημιουργήσει έναν </a:t>
            </a:r>
            <a:r>
              <a:rPr lang="en-US" sz="1500" b="1" dirty="0">
                <a:solidFill>
                  <a:srgbClr val="3B4E4E"/>
                </a:solidFill>
                <a:latin typeface="Overpass Light" pitchFamily="34" charset="0"/>
                <a:ea typeface="Overpass Light" pitchFamily="34" charset="-122"/>
                <a:cs typeface="Overpass Light" pitchFamily="34" charset="-120"/>
              </a:rPr>
              <a:t>οικείο, ζωντανό και χιουμοριστικό τόνο</a:t>
            </a:r>
            <a:r>
              <a:rPr lang="en-US" sz="1500" dirty="0">
                <a:solidFill>
                  <a:srgbClr val="3B4E4E"/>
                </a:solidFill>
                <a:latin typeface="Overpass Light" pitchFamily="34" charset="0"/>
                <a:ea typeface="Overpass Light" pitchFamily="34" charset="-122"/>
                <a:cs typeface="Overpass Light" pitchFamily="34" charset="-120"/>
              </a:rPr>
              <a:t>, που ταιριάζει με την καθημερινή σκηνή που περιγράφει.</a:t>
            </a:r>
            <a:endParaRPr lang="en-US" sz="1500" dirty="0"/>
          </a:p>
        </p:txBody>
      </p:sp>
      <p:sp>
        <p:nvSpPr>
          <p:cNvPr id="5" name="Text 3"/>
          <p:cNvSpPr/>
          <p:nvPr/>
        </p:nvSpPr>
        <p:spPr>
          <a:xfrm>
            <a:off x="889754" y="2506980"/>
            <a:ext cx="6123861" cy="941189"/>
          </a:xfrm>
          <a:prstGeom prst="rect">
            <a:avLst/>
          </a:prstGeom>
          <a:noFill/>
          <a:ln/>
        </p:spPr>
        <p:txBody>
          <a:bodyPr wrap="square" lIns="0" tIns="0" rIns="0" bIns="0" rtlCol="0" anchor="t"/>
          <a:lstStyle/>
          <a:p>
            <a:pPr marL="0" indent="0">
              <a:lnSpc>
                <a:spcPts val="2450"/>
              </a:lnSpc>
              <a:buNone/>
            </a:pPr>
            <a:r>
              <a:rPr lang="en-US" sz="1500" b="1" dirty="0">
                <a:solidFill>
                  <a:srgbClr val="3B4E4E"/>
                </a:solidFill>
                <a:latin typeface="Overpass Light" pitchFamily="34" charset="0"/>
                <a:ea typeface="Overpass Light" pitchFamily="34" charset="-122"/>
                <a:cs typeface="Overpass Light" pitchFamily="34" charset="-120"/>
              </a:rPr>
              <a:t>Άμεση και φυσική γλώσσα</a:t>
            </a:r>
            <a:r>
              <a:rPr lang="en-US" sz="1500" dirty="0">
                <a:solidFill>
                  <a:srgbClr val="3B4E4E"/>
                </a:solidFill>
                <a:latin typeface="Overpass Light" pitchFamily="34" charset="0"/>
                <a:ea typeface="Overpass Light" pitchFamily="34" charset="-122"/>
                <a:cs typeface="Overpass Light" pitchFamily="34" charset="-120"/>
              </a:rPr>
              <a:t>: Οι λέξεις όπως </a:t>
            </a:r>
            <a:r>
              <a:rPr lang="en-US" sz="1500" i="1" dirty="0">
                <a:solidFill>
                  <a:srgbClr val="3B4E4E"/>
                </a:solidFill>
                <a:latin typeface="Overpass Light" pitchFamily="34" charset="0"/>
                <a:ea typeface="Overpass Light" pitchFamily="34" charset="-122"/>
                <a:cs typeface="Overpass Light" pitchFamily="34" charset="-120"/>
              </a:rPr>
              <a:t>«σουπίτσα», «κανακάρη μου», «ρούφηγμα»</a:t>
            </a:r>
            <a:r>
              <a:rPr lang="en-US" sz="1500" dirty="0">
                <a:solidFill>
                  <a:srgbClr val="3B4E4E"/>
                </a:solidFill>
                <a:latin typeface="Overpass Light" pitchFamily="34" charset="0"/>
                <a:ea typeface="Overpass Light" pitchFamily="34" charset="-122"/>
                <a:cs typeface="Overpass Light" pitchFamily="34" charset="-120"/>
              </a:rPr>
              <a:t> είναι εκφράσεις που χρησιμοποιούνται στην καθημερινότητα, κάνοντας το κείμενο πιο προσιτό και αυθεντικό.</a:t>
            </a:r>
            <a:endParaRPr lang="en-US" sz="1500" dirty="0"/>
          </a:p>
        </p:txBody>
      </p:sp>
      <p:sp>
        <p:nvSpPr>
          <p:cNvPr id="6" name="Text 4"/>
          <p:cNvSpPr/>
          <p:nvPr/>
        </p:nvSpPr>
        <p:spPr>
          <a:xfrm>
            <a:off x="889754" y="3565684"/>
            <a:ext cx="6123861" cy="941189"/>
          </a:xfrm>
          <a:prstGeom prst="rect">
            <a:avLst/>
          </a:prstGeom>
          <a:noFill/>
          <a:ln/>
        </p:spPr>
        <p:txBody>
          <a:bodyPr wrap="square" lIns="0" tIns="0" rIns="0" bIns="0" rtlCol="0" anchor="t"/>
          <a:lstStyle/>
          <a:p>
            <a:pPr marL="0" indent="0">
              <a:lnSpc>
                <a:spcPts val="2450"/>
              </a:lnSpc>
              <a:buNone/>
            </a:pPr>
            <a:r>
              <a:rPr lang="en-US" sz="1500" b="1" dirty="0">
                <a:solidFill>
                  <a:srgbClr val="3B4E4E"/>
                </a:solidFill>
                <a:latin typeface="Overpass Light" pitchFamily="34" charset="0"/>
                <a:ea typeface="Overpass Light" pitchFamily="34" charset="-122"/>
                <a:cs typeface="Overpass Light" pitchFamily="34" charset="-120"/>
              </a:rPr>
              <a:t>Διατήρηση προφορικότητας</a:t>
            </a:r>
            <a:r>
              <a:rPr lang="en-US" sz="1500" dirty="0">
                <a:solidFill>
                  <a:srgbClr val="3B4E4E"/>
                </a:solidFill>
                <a:latin typeface="Overpass Light" pitchFamily="34" charset="0"/>
                <a:ea typeface="Overpass Light" pitchFamily="34" charset="-122"/>
                <a:cs typeface="Overpass Light" pitchFamily="34" charset="-120"/>
              </a:rPr>
              <a:t>: Ο διάλογος και η χρήση καθημερινών λέξεων δίνουν την αίσθηση ότι ο αναγνώστης ακούει πραγματικά τη σκηνή να διαδραματίζεται μπροστά του.</a:t>
            </a:r>
            <a:endParaRPr lang="en-US" sz="1500" dirty="0"/>
          </a:p>
        </p:txBody>
      </p:sp>
      <p:sp>
        <p:nvSpPr>
          <p:cNvPr id="7" name="Text 5"/>
          <p:cNvSpPr/>
          <p:nvPr/>
        </p:nvSpPr>
        <p:spPr>
          <a:xfrm>
            <a:off x="889754" y="4624388"/>
            <a:ext cx="6123861" cy="941189"/>
          </a:xfrm>
          <a:prstGeom prst="rect">
            <a:avLst/>
          </a:prstGeom>
          <a:noFill/>
          <a:ln/>
        </p:spPr>
        <p:txBody>
          <a:bodyPr wrap="square" lIns="0" tIns="0" rIns="0" bIns="0" rtlCol="0" anchor="t"/>
          <a:lstStyle/>
          <a:p>
            <a:pPr marL="0" indent="0">
              <a:lnSpc>
                <a:spcPts val="2450"/>
              </a:lnSpc>
              <a:buNone/>
            </a:pPr>
            <a:r>
              <a:rPr lang="en-US" sz="1500" b="1" dirty="0">
                <a:solidFill>
                  <a:srgbClr val="3B4E4E"/>
                </a:solidFill>
                <a:latin typeface="Overpass Light" pitchFamily="34" charset="0"/>
                <a:ea typeface="Overpass Light" pitchFamily="34" charset="-122"/>
                <a:cs typeface="Overpass Light" pitchFamily="34" charset="-120"/>
              </a:rPr>
              <a:t>Χιουμοριστική διάθεση</a:t>
            </a:r>
            <a:r>
              <a:rPr lang="en-US" sz="1500" dirty="0">
                <a:solidFill>
                  <a:srgbClr val="3B4E4E"/>
                </a:solidFill>
                <a:latin typeface="Overpass Light" pitchFamily="34" charset="0"/>
                <a:ea typeface="Overpass Light" pitchFamily="34" charset="-122"/>
                <a:cs typeface="Overpass Light" pitchFamily="34" charset="-120"/>
              </a:rPr>
              <a:t>: Η λαϊκή γλώσσα ενισχύει το κωμικό στοιχείο, ειδικά σε συνδυασμό με την αγωνία του αφηγητή να κλείσει το μικρόφωνο πριν ακουστεί κάτι ντροπιαστικό.</a:t>
            </a:r>
            <a:endParaRPr lang="en-US" sz="1500" dirty="0"/>
          </a:p>
        </p:txBody>
      </p:sp>
      <p:sp>
        <p:nvSpPr>
          <p:cNvPr id="8" name="Text 6"/>
          <p:cNvSpPr/>
          <p:nvPr/>
        </p:nvSpPr>
        <p:spPr>
          <a:xfrm>
            <a:off x="889754" y="5683091"/>
            <a:ext cx="6123861" cy="627459"/>
          </a:xfrm>
          <a:prstGeom prst="rect">
            <a:avLst/>
          </a:prstGeom>
          <a:noFill/>
          <a:ln/>
        </p:spPr>
        <p:txBody>
          <a:bodyPr wrap="square" lIns="0" tIns="0" rIns="0" bIns="0" rtlCol="0" anchor="t"/>
          <a:lstStyle/>
          <a:p>
            <a:pPr marL="0" indent="0">
              <a:lnSpc>
                <a:spcPts val="2450"/>
              </a:lnSpc>
              <a:buNone/>
            </a:pPr>
            <a:r>
              <a:rPr lang="en-US" sz="1500" dirty="0">
                <a:solidFill>
                  <a:srgbClr val="3B4E4E"/>
                </a:solidFill>
                <a:latin typeface="Overpass Light" pitchFamily="34" charset="0"/>
                <a:ea typeface="Overpass Light" pitchFamily="34" charset="-122"/>
                <a:cs typeface="Overpass Light" pitchFamily="34" charset="-120"/>
              </a:rPr>
              <a:t>Έτσι, η χρήση λαϊκών λέξεων συμβάλλει στην </a:t>
            </a:r>
            <a:r>
              <a:rPr lang="en-US" sz="1500" b="1" dirty="0">
                <a:solidFill>
                  <a:srgbClr val="3B4E4E"/>
                </a:solidFill>
                <a:latin typeface="Overpass Light" pitchFamily="34" charset="0"/>
                <a:ea typeface="Overpass Light" pitchFamily="34" charset="-122"/>
                <a:cs typeface="Overpass Light" pitchFamily="34" charset="-120"/>
              </a:rPr>
              <a:t>αμεσότητα, την παραστατικότητα και το χιούμορ</a:t>
            </a:r>
            <a:r>
              <a:rPr lang="en-US" sz="1500" dirty="0">
                <a:solidFill>
                  <a:srgbClr val="3B4E4E"/>
                </a:solidFill>
                <a:latin typeface="Overpass Light" pitchFamily="34" charset="0"/>
                <a:ea typeface="Overpass Light" pitchFamily="34" charset="-122"/>
                <a:cs typeface="Overpass Light" pitchFamily="34" charset="-120"/>
              </a:rPr>
              <a:t> του κειμένου.</a:t>
            </a:r>
            <a:endParaRPr lang="en-US" sz="1500" dirty="0"/>
          </a:p>
        </p:txBody>
      </p:sp>
      <p:sp>
        <p:nvSpPr>
          <p:cNvPr id="9" name="Shape 7"/>
          <p:cNvSpPr/>
          <p:nvPr/>
        </p:nvSpPr>
        <p:spPr>
          <a:xfrm>
            <a:off x="7413188" y="1244679"/>
            <a:ext cx="6531054" cy="6328172"/>
          </a:xfrm>
          <a:prstGeom prst="roundRect">
            <a:avLst>
              <a:gd name="adj" fmla="val 1301"/>
            </a:avLst>
          </a:prstGeom>
          <a:solidFill>
            <a:srgbClr val="DDEEE6"/>
          </a:solidFill>
          <a:ln w="7620">
            <a:solidFill>
              <a:srgbClr val="C3D4CC"/>
            </a:solidFill>
            <a:prstDash val="solid"/>
          </a:ln>
        </p:spPr>
      </p:sp>
      <p:sp>
        <p:nvSpPr>
          <p:cNvPr id="10" name="Text 8"/>
          <p:cNvSpPr/>
          <p:nvPr/>
        </p:nvSpPr>
        <p:spPr>
          <a:xfrm>
            <a:off x="7616785" y="1448276"/>
            <a:ext cx="6123861" cy="1254919"/>
          </a:xfrm>
          <a:prstGeom prst="rect">
            <a:avLst/>
          </a:prstGeom>
          <a:noFill/>
          <a:ln/>
        </p:spPr>
        <p:txBody>
          <a:bodyPr wrap="square" lIns="0" tIns="0" rIns="0" bIns="0" rtlCol="0" anchor="t"/>
          <a:lstStyle/>
          <a:p>
            <a:pPr marL="0" indent="0">
              <a:lnSpc>
                <a:spcPts val="2450"/>
              </a:lnSpc>
              <a:buNone/>
            </a:pPr>
            <a:r>
              <a:rPr lang="en-US" sz="1500" dirty="0">
                <a:solidFill>
                  <a:srgbClr val="3B4E4E"/>
                </a:solidFill>
                <a:latin typeface="Overpass Light" pitchFamily="34" charset="0"/>
                <a:ea typeface="Overpass Light" pitchFamily="34" charset="-122"/>
                <a:cs typeface="Overpass Light" pitchFamily="34" charset="-120"/>
              </a:rPr>
              <a:t>Ο συγγραφέας χρησιμοποιεί </a:t>
            </a:r>
            <a:r>
              <a:rPr lang="en-US" sz="1500" b="1" dirty="0">
                <a:solidFill>
                  <a:srgbClr val="3B4E4E"/>
                </a:solidFill>
                <a:latin typeface="Overpass Light" pitchFamily="34" charset="0"/>
                <a:ea typeface="Overpass Light" pitchFamily="34" charset="-122"/>
                <a:cs typeface="Overpass Light" pitchFamily="34" charset="-120"/>
              </a:rPr>
              <a:t>λόγιες λέξεις</a:t>
            </a:r>
            <a:r>
              <a:rPr lang="en-US" sz="1500" dirty="0">
                <a:solidFill>
                  <a:srgbClr val="3B4E4E"/>
                </a:solidFill>
                <a:latin typeface="Overpass Light" pitchFamily="34" charset="0"/>
                <a:ea typeface="Overpass Light" pitchFamily="34" charset="-122"/>
                <a:cs typeface="Overpass Light" pitchFamily="34" charset="-120"/>
              </a:rPr>
              <a:t> για να προσδώσει στο κείμενό του </a:t>
            </a:r>
            <a:r>
              <a:rPr lang="en-US" sz="1500" b="1" dirty="0">
                <a:solidFill>
                  <a:srgbClr val="3B4E4E"/>
                </a:solidFill>
                <a:latin typeface="Overpass Light" pitchFamily="34" charset="0"/>
                <a:ea typeface="Overpass Light" pitchFamily="34" charset="-122"/>
                <a:cs typeface="Overpass Light" pitchFamily="34" charset="-120"/>
              </a:rPr>
              <a:t>επίσημο, σοβαρό και δοκιμιακό ύφος</a:t>
            </a:r>
            <a:r>
              <a:rPr lang="en-US" sz="1500" dirty="0">
                <a:solidFill>
                  <a:srgbClr val="3B4E4E"/>
                </a:solidFill>
                <a:latin typeface="Overpass Light" pitchFamily="34" charset="0"/>
                <a:ea typeface="Overpass Light" pitchFamily="34" charset="-122"/>
                <a:cs typeface="Overpass Light" pitchFamily="34" charset="-120"/>
              </a:rPr>
              <a:t>, το οποίο ταιριάζει με το θέμα της παιδείας και των κοινωνικών προβληματισμών.</a:t>
            </a:r>
            <a:endParaRPr lang="en-US" sz="1500" dirty="0"/>
          </a:p>
        </p:txBody>
      </p:sp>
      <p:sp>
        <p:nvSpPr>
          <p:cNvPr id="11" name="Text 9"/>
          <p:cNvSpPr/>
          <p:nvPr/>
        </p:nvSpPr>
        <p:spPr>
          <a:xfrm>
            <a:off x="7616785" y="2820710"/>
            <a:ext cx="6123861" cy="1254919"/>
          </a:xfrm>
          <a:prstGeom prst="rect">
            <a:avLst/>
          </a:prstGeom>
          <a:noFill/>
          <a:ln/>
        </p:spPr>
        <p:txBody>
          <a:bodyPr wrap="square" lIns="0" tIns="0" rIns="0" bIns="0" rtlCol="0" anchor="t"/>
          <a:lstStyle/>
          <a:p>
            <a:pPr marL="0" indent="0">
              <a:lnSpc>
                <a:spcPts val="2450"/>
              </a:lnSpc>
              <a:buNone/>
            </a:pPr>
            <a:r>
              <a:rPr lang="en-US" sz="1500" b="1" dirty="0">
                <a:solidFill>
                  <a:srgbClr val="3B4E4E"/>
                </a:solidFill>
                <a:latin typeface="Overpass Light" pitchFamily="34" charset="0"/>
                <a:ea typeface="Overpass Light" pitchFamily="34" charset="-122"/>
                <a:cs typeface="Overpass Light" pitchFamily="34" charset="-120"/>
              </a:rPr>
              <a:t>Ενίσχυση κύρους και εγκυρότητας</a:t>
            </a:r>
            <a:r>
              <a:rPr lang="en-US" sz="1500" dirty="0">
                <a:solidFill>
                  <a:srgbClr val="3B4E4E"/>
                </a:solidFill>
                <a:latin typeface="Overpass Light" pitchFamily="34" charset="0"/>
                <a:ea typeface="Overpass Light" pitchFamily="34" charset="-122"/>
                <a:cs typeface="Overpass Light" pitchFamily="34" charset="-120"/>
              </a:rPr>
              <a:t>: Λέξεις όπως </a:t>
            </a:r>
            <a:r>
              <a:rPr lang="en-US" sz="1500" i="1" dirty="0">
                <a:solidFill>
                  <a:srgbClr val="3B4E4E"/>
                </a:solidFill>
                <a:latin typeface="Overpass Light" pitchFamily="34" charset="0"/>
                <a:ea typeface="Overpass Light" pitchFamily="34" charset="-122"/>
                <a:cs typeface="Overpass Light" pitchFamily="34" charset="-120"/>
              </a:rPr>
              <a:t>«επί ξυρού ακμής», «δεσμευτικές προτάσεις», «φύσει και θέσει»</a:t>
            </a:r>
            <a:r>
              <a:rPr lang="en-US" sz="1500" dirty="0">
                <a:solidFill>
                  <a:srgbClr val="3B4E4E"/>
                </a:solidFill>
                <a:latin typeface="Overpass Light" pitchFamily="34" charset="0"/>
                <a:ea typeface="Overpass Light" pitchFamily="34" charset="-122"/>
                <a:cs typeface="Overpass Light" pitchFamily="34" charset="-120"/>
              </a:rPr>
              <a:t> δίνουν στο κείμενο ένα πιο </a:t>
            </a:r>
            <a:r>
              <a:rPr lang="en-US" sz="1500" b="1" dirty="0">
                <a:solidFill>
                  <a:srgbClr val="3B4E4E"/>
                </a:solidFill>
                <a:latin typeface="Overpass Light" pitchFamily="34" charset="0"/>
                <a:ea typeface="Overpass Light" pitchFamily="34" charset="-122"/>
                <a:cs typeface="Overpass Light" pitchFamily="34" charset="-120"/>
              </a:rPr>
              <a:t>αυθεντικό και στοχαστικό ύφος</a:t>
            </a:r>
            <a:r>
              <a:rPr lang="en-US" sz="1500" dirty="0">
                <a:solidFill>
                  <a:srgbClr val="3B4E4E"/>
                </a:solidFill>
                <a:latin typeface="Overpass Light" pitchFamily="34" charset="0"/>
                <a:ea typeface="Overpass Light" pitchFamily="34" charset="-122"/>
                <a:cs typeface="Overpass Light" pitchFamily="34" charset="-120"/>
              </a:rPr>
              <a:t>, κάνοντάς το να μοιάζει με άρθρο γνώμης ή δοκιμιακό λόγο.</a:t>
            </a:r>
            <a:endParaRPr lang="en-US" sz="1500" dirty="0"/>
          </a:p>
        </p:txBody>
      </p:sp>
      <p:sp>
        <p:nvSpPr>
          <p:cNvPr id="12" name="Text 10"/>
          <p:cNvSpPr/>
          <p:nvPr/>
        </p:nvSpPr>
        <p:spPr>
          <a:xfrm>
            <a:off x="7616785" y="4193143"/>
            <a:ext cx="6123861" cy="941189"/>
          </a:xfrm>
          <a:prstGeom prst="rect">
            <a:avLst/>
          </a:prstGeom>
          <a:noFill/>
          <a:ln/>
        </p:spPr>
        <p:txBody>
          <a:bodyPr wrap="square" lIns="0" tIns="0" rIns="0" bIns="0" rtlCol="0" anchor="t"/>
          <a:lstStyle/>
          <a:p>
            <a:pPr marL="0" indent="0">
              <a:lnSpc>
                <a:spcPts val="2450"/>
              </a:lnSpc>
              <a:buNone/>
            </a:pPr>
            <a:r>
              <a:rPr lang="en-US" sz="1500" b="1" dirty="0">
                <a:solidFill>
                  <a:srgbClr val="3B4E4E"/>
                </a:solidFill>
                <a:latin typeface="Overpass Light" pitchFamily="34" charset="0"/>
                <a:ea typeface="Overpass Light" pitchFamily="34" charset="-122"/>
                <a:cs typeface="Overpass Light" pitchFamily="34" charset="-120"/>
              </a:rPr>
              <a:t>Ρητορική και πειθώ</a:t>
            </a:r>
            <a:r>
              <a:rPr lang="en-US" sz="1500" dirty="0">
                <a:solidFill>
                  <a:srgbClr val="3B4E4E"/>
                </a:solidFill>
                <a:latin typeface="Overpass Light" pitchFamily="34" charset="0"/>
                <a:ea typeface="Overpass Light" pitchFamily="34" charset="-122"/>
                <a:cs typeface="Overpass Light" pitchFamily="34" charset="-120"/>
              </a:rPr>
              <a:t>: Η χρήση λόγιων εκφράσεων καθιστά τον λόγο </a:t>
            </a:r>
            <a:r>
              <a:rPr lang="en-US" sz="1500" b="1" dirty="0">
                <a:solidFill>
                  <a:srgbClr val="3B4E4E"/>
                </a:solidFill>
                <a:latin typeface="Overpass Light" pitchFamily="34" charset="0"/>
                <a:ea typeface="Overpass Light" pitchFamily="34" charset="-122"/>
                <a:cs typeface="Overpass Light" pitchFamily="34" charset="-120"/>
              </a:rPr>
              <a:t>πιο επιβλητικό και δομημένο</a:t>
            </a:r>
            <a:r>
              <a:rPr lang="en-US" sz="1500" dirty="0">
                <a:solidFill>
                  <a:srgbClr val="3B4E4E"/>
                </a:solidFill>
                <a:latin typeface="Overpass Light" pitchFamily="34" charset="0"/>
                <a:ea typeface="Overpass Light" pitchFamily="34" charset="-122"/>
                <a:cs typeface="Overpass Light" pitchFamily="34" charset="-120"/>
              </a:rPr>
              <a:t>, ενισχύοντας την επιχειρηματολογία του συγγραφέα.</a:t>
            </a:r>
            <a:endParaRPr lang="en-US" sz="1500" dirty="0"/>
          </a:p>
        </p:txBody>
      </p:sp>
      <p:sp>
        <p:nvSpPr>
          <p:cNvPr id="13" name="Text 11"/>
          <p:cNvSpPr/>
          <p:nvPr/>
        </p:nvSpPr>
        <p:spPr>
          <a:xfrm>
            <a:off x="7616785" y="5251847"/>
            <a:ext cx="6123861" cy="941189"/>
          </a:xfrm>
          <a:prstGeom prst="rect">
            <a:avLst/>
          </a:prstGeom>
          <a:noFill/>
          <a:ln/>
        </p:spPr>
        <p:txBody>
          <a:bodyPr wrap="square" lIns="0" tIns="0" rIns="0" bIns="0" rtlCol="0" anchor="t"/>
          <a:lstStyle/>
          <a:p>
            <a:pPr marL="0" indent="0">
              <a:lnSpc>
                <a:spcPts val="2450"/>
              </a:lnSpc>
              <a:buNone/>
            </a:pPr>
            <a:r>
              <a:rPr lang="en-US" sz="1500" b="1" dirty="0">
                <a:solidFill>
                  <a:srgbClr val="3B4E4E"/>
                </a:solidFill>
                <a:latin typeface="Overpass Light" pitchFamily="34" charset="0"/>
                <a:ea typeface="Overpass Light" pitchFamily="34" charset="-122"/>
                <a:cs typeface="Overpass Light" pitchFamily="34" charset="-120"/>
              </a:rPr>
              <a:t>Έμφαση στη σοβαρότητα του θέματος</a:t>
            </a:r>
            <a:r>
              <a:rPr lang="en-US" sz="1500" dirty="0">
                <a:solidFill>
                  <a:srgbClr val="3B4E4E"/>
                </a:solidFill>
                <a:latin typeface="Overpass Light" pitchFamily="34" charset="0"/>
                <a:ea typeface="Overpass Light" pitchFamily="34" charset="-122"/>
                <a:cs typeface="Overpass Light" pitchFamily="34" charset="-120"/>
              </a:rPr>
              <a:t>: Το ζήτημα της παιδείας είναι σημαντικό και απαιτεί </a:t>
            </a:r>
            <a:r>
              <a:rPr lang="en-US" sz="1500" b="1" dirty="0">
                <a:solidFill>
                  <a:srgbClr val="3B4E4E"/>
                </a:solidFill>
                <a:latin typeface="Overpass Light" pitchFamily="34" charset="0"/>
                <a:ea typeface="Overpass Light" pitchFamily="34" charset="-122"/>
                <a:cs typeface="Overpass Light" pitchFamily="34" charset="-120"/>
              </a:rPr>
              <a:t>επίσημη προσέγγιση</a:t>
            </a:r>
            <a:r>
              <a:rPr lang="en-US" sz="1500" dirty="0">
                <a:solidFill>
                  <a:srgbClr val="3B4E4E"/>
                </a:solidFill>
                <a:latin typeface="Overpass Light" pitchFamily="34" charset="0"/>
                <a:ea typeface="Overpass Light" pitchFamily="34" charset="-122"/>
                <a:cs typeface="Overpass Light" pitchFamily="34" charset="-120"/>
              </a:rPr>
              <a:t>, κάτι που επιτυγχάνεται μέσω της χρήσης ενός πιο καλλιεργημένου λεξιλογίου.</a:t>
            </a:r>
            <a:endParaRPr lang="en-US" sz="1500" dirty="0"/>
          </a:p>
        </p:txBody>
      </p:sp>
      <p:sp>
        <p:nvSpPr>
          <p:cNvPr id="14" name="Text 12"/>
          <p:cNvSpPr/>
          <p:nvPr/>
        </p:nvSpPr>
        <p:spPr>
          <a:xfrm>
            <a:off x="7616785" y="6310551"/>
            <a:ext cx="6123861" cy="627459"/>
          </a:xfrm>
          <a:prstGeom prst="rect">
            <a:avLst/>
          </a:prstGeom>
          <a:noFill/>
          <a:ln/>
        </p:spPr>
        <p:txBody>
          <a:bodyPr wrap="square" lIns="0" tIns="0" rIns="0" bIns="0" rtlCol="0" anchor="t"/>
          <a:lstStyle/>
          <a:p>
            <a:pPr marL="0" indent="0">
              <a:lnSpc>
                <a:spcPts val="2450"/>
              </a:lnSpc>
              <a:buNone/>
            </a:pPr>
            <a:r>
              <a:rPr lang="en-US" sz="1500" dirty="0">
                <a:solidFill>
                  <a:srgbClr val="3B4E4E"/>
                </a:solidFill>
                <a:latin typeface="Overpass Light" pitchFamily="34" charset="0"/>
                <a:ea typeface="Overpass Light" pitchFamily="34" charset="-122"/>
                <a:cs typeface="Overpass Light" pitchFamily="34" charset="-120"/>
              </a:rPr>
              <a:t>Έτσι, η επιλογή λόγιων λέξεων δεν είναι τυχαία· εξυπηρετεί τη δημιουργία </a:t>
            </a:r>
            <a:r>
              <a:rPr lang="en-US" sz="1500" b="1" dirty="0">
                <a:solidFill>
                  <a:srgbClr val="3B4E4E"/>
                </a:solidFill>
                <a:latin typeface="Overpass Light" pitchFamily="34" charset="0"/>
                <a:ea typeface="Overpass Light" pitchFamily="34" charset="-122"/>
                <a:cs typeface="Overpass Light" pitchFamily="34" charset="-120"/>
              </a:rPr>
              <a:t>ενός υπεύθυνου, σοβαρού και πειστικού λόγου</a:t>
            </a:r>
            <a:r>
              <a:rPr lang="en-US" sz="1500" dirty="0">
                <a:solidFill>
                  <a:srgbClr val="3B4E4E"/>
                </a:solidFill>
                <a:latin typeface="Overpass Light" pitchFamily="34" charset="0"/>
                <a:ea typeface="Overpass Light" pitchFamily="34" charset="-122"/>
                <a:cs typeface="Overpass Light" pitchFamily="34" charset="-120"/>
              </a:rPr>
              <a:t>.</a:t>
            </a:r>
            <a:endParaRPr lang="en-US" sz="1500" dirty="0"/>
          </a:p>
        </p:txBody>
      </p:sp>
      <p:sp>
        <p:nvSpPr>
          <p:cNvPr id="15" name="Text 13"/>
          <p:cNvSpPr/>
          <p:nvPr/>
        </p:nvSpPr>
        <p:spPr>
          <a:xfrm>
            <a:off x="7616785" y="7055525"/>
            <a:ext cx="6123861" cy="313730"/>
          </a:xfrm>
          <a:prstGeom prst="rect">
            <a:avLst/>
          </a:prstGeom>
          <a:noFill/>
          <a:ln/>
        </p:spPr>
        <p:txBody>
          <a:bodyPr wrap="none" lIns="0" tIns="0" rIns="0" bIns="0" rtlCol="0" anchor="t"/>
          <a:lstStyle/>
          <a:p>
            <a:pPr marL="0" indent="0">
              <a:lnSpc>
                <a:spcPts val="2450"/>
              </a:lnSpc>
              <a:buNone/>
            </a:pPr>
            <a:endParaRPr lang="en-US" sz="1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38112"/>
          </a:xfrm>
          <a:prstGeom prst="rect">
            <a:avLst/>
          </a:prstGeom>
        </p:spPr>
      </p:pic>
      <p:sp>
        <p:nvSpPr>
          <p:cNvPr id="3" name="Text 0"/>
          <p:cNvSpPr/>
          <p:nvPr/>
        </p:nvSpPr>
        <p:spPr>
          <a:xfrm>
            <a:off x="570667" y="2486501"/>
            <a:ext cx="4566642" cy="509588"/>
          </a:xfrm>
          <a:prstGeom prst="rect">
            <a:avLst/>
          </a:prstGeom>
          <a:noFill/>
          <a:ln/>
        </p:spPr>
        <p:txBody>
          <a:bodyPr wrap="none" lIns="0" tIns="0" rIns="0" bIns="0" rtlCol="0" anchor="t"/>
          <a:lstStyle/>
          <a:p>
            <a:pPr marL="0" indent="0">
              <a:lnSpc>
                <a:spcPts val="4000"/>
              </a:lnSpc>
              <a:buNone/>
            </a:pPr>
            <a:r>
              <a:rPr lang="en-US" sz="3200" b="1" dirty="0">
                <a:solidFill>
                  <a:srgbClr val="233939"/>
                </a:solidFill>
                <a:latin typeface="Syne Bold" pitchFamily="34" charset="0"/>
                <a:ea typeface="Syne Bold" pitchFamily="34" charset="-122"/>
                <a:cs typeface="Syne Bold" pitchFamily="34" charset="-120"/>
              </a:rPr>
              <a:t>Καθημερινές λέξεις</a:t>
            </a:r>
            <a:endParaRPr lang="en-US" sz="3200" dirty="0"/>
          </a:p>
        </p:txBody>
      </p:sp>
      <p:sp>
        <p:nvSpPr>
          <p:cNvPr id="4" name="Shape 1"/>
          <p:cNvSpPr/>
          <p:nvPr/>
        </p:nvSpPr>
        <p:spPr>
          <a:xfrm>
            <a:off x="570667" y="3423999"/>
            <a:ext cx="366832" cy="366832"/>
          </a:xfrm>
          <a:prstGeom prst="roundRect">
            <a:avLst>
              <a:gd name="adj" fmla="val 18669"/>
            </a:avLst>
          </a:prstGeom>
          <a:solidFill>
            <a:srgbClr val="DDEEE6"/>
          </a:solidFill>
          <a:ln w="7620">
            <a:solidFill>
              <a:srgbClr val="C3D4CC"/>
            </a:solidFill>
            <a:prstDash val="solid"/>
          </a:ln>
        </p:spPr>
      </p:sp>
      <p:sp>
        <p:nvSpPr>
          <p:cNvPr id="5" name="Text 2"/>
          <p:cNvSpPr/>
          <p:nvPr/>
        </p:nvSpPr>
        <p:spPr>
          <a:xfrm>
            <a:off x="706398" y="3485078"/>
            <a:ext cx="95369" cy="244554"/>
          </a:xfrm>
          <a:prstGeom prst="rect">
            <a:avLst/>
          </a:prstGeom>
          <a:noFill/>
          <a:ln/>
        </p:spPr>
        <p:txBody>
          <a:bodyPr wrap="none" lIns="0" tIns="0" rIns="0" bIns="0" rtlCol="0" anchor="t"/>
          <a:lstStyle/>
          <a:p>
            <a:pPr marL="0" indent="0" algn="ctr">
              <a:lnSpc>
                <a:spcPts val="1900"/>
              </a:lnSpc>
              <a:buNone/>
            </a:pPr>
            <a:r>
              <a:rPr lang="en-US" sz="1900" b="1" dirty="0">
                <a:solidFill>
                  <a:srgbClr val="3B4E4E"/>
                </a:solidFill>
                <a:latin typeface="Syne Bold" pitchFamily="34" charset="0"/>
                <a:ea typeface="Syne Bold" pitchFamily="34" charset="-122"/>
                <a:cs typeface="Syne Bold" pitchFamily="34" charset="-120"/>
              </a:rPr>
              <a:t>1</a:t>
            </a:r>
            <a:endParaRPr lang="en-US" sz="1900" dirty="0"/>
          </a:p>
        </p:txBody>
      </p:sp>
      <p:sp>
        <p:nvSpPr>
          <p:cNvPr id="6" name="Text 3"/>
          <p:cNvSpPr/>
          <p:nvPr/>
        </p:nvSpPr>
        <p:spPr>
          <a:xfrm>
            <a:off x="1100495" y="3423999"/>
            <a:ext cx="2038112" cy="254794"/>
          </a:xfrm>
          <a:prstGeom prst="rect">
            <a:avLst/>
          </a:prstGeom>
          <a:noFill/>
          <a:ln/>
        </p:spPr>
        <p:txBody>
          <a:bodyPr wrap="none" lIns="0" tIns="0" rIns="0" bIns="0" rtlCol="0" anchor="t"/>
          <a:lstStyle/>
          <a:p>
            <a:pPr marL="0" indent="0">
              <a:lnSpc>
                <a:spcPts val="2000"/>
              </a:lnSpc>
              <a:buNone/>
            </a:pPr>
            <a:r>
              <a:rPr lang="en-US" sz="1600" b="1" dirty="0">
                <a:solidFill>
                  <a:srgbClr val="3B4E4E"/>
                </a:solidFill>
                <a:latin typeface="Syne Bold" pitchFamily="34" charset="0"/>
                <a:ea typeface="Syne Bold" pitchFamily="34" charset="-122"/>
                <a:cs typeface="Syne Bold" pitchFamily="34" charset="-120"/>
              </a:rPr>
              <a:t>Χρήση</a:t>
            </a:r>
            <a:endParaRPr lang="en-US" sz="1600" dirty="0"/>
          </a:p>
        </p:txBody>
      </p:sp>
      <p:sp>
        <p:nvSpPr>
          <p:cNvPr id="7" name="Text 4"/>
          <p:cNvSpPr/>
          <p:nvPr/>
        </p:nvSpPr>
        <p:spPr>
          <a:xfrm>
            <a:off x="1100495" y="3776543"/>
            <a:ext cx="12959239" cy="260747"/>
          </a:xfrm>
          <a:prstGeom prst="rect">
            <a:avLst/>
          </a:prstGeom>
          <a:noFill/>
          <a:ln/>
        </p:spPr>
        <p:txBody>
          <a:bodyPr wrap="none" lIns="0" tIns="0" rIns="0" bIns="0" rtlCol="0" anchor="t"/>
          <a:lstStyle/>
          <a:p>
            <a:pPr marL="0" indent="0">
              <a:lnSpc>
                <a:spcPts val="2050"/>
              </a:lnSpc>
              <a:buNone/>
            </a:pPr>
            <a:r>
              <a:rPr lang="en-US" sz="1250" dirty="0">
                <a:solidFill>
                  <a:srgbClr val="3B4E4E"/>
                </a:solidFill>
                <a:latin typeface="Overpass Light" pitchFamily="34" charset="0"/>
                <a:ea typeface="Overpass Light" pitchFamily="34" charset="-122"/>
                <a:cs typeface="Overpass Light" pitchFamily="34" charset="-120"/>
              </a:rPr>
              <a:t>Χρησιμοποιούνται σε απλά κείμενα, αξιοποιούνται κυρίως στο πλαίσιο του προφορικού λόγου.</a:t>
            </a:r>
            <a:endParaRPr lang="en-US" sz="1250" dirty="0"/>
          </a:p>
        </p:txBody>
      </p:sp>
      <p:sp>
        <p:nvSpPr>
          <p:cNvPr id="8" name="Shape 5"/>
          <p:cNvSpPr/>
          <p:nvPr/>
        </p:nvSpPr>
        <p:spPr>
          <a:xfrm>
            <a:off x="570667" y="4383643"/>
            <a:ext cx="366832" cy="366832"/>
          </a:xfrm>
          <a:prstGeom prst="roundRect">
            <a:avLst>
              <a:gd name="adj" fmla="val 18669"/>
            </a:avLst>
          </a:prstGeom>
          <a:solidFill>
            <a:srgbClr val="DDEEE6"/>
          </a:solidFill>
          <a:ln w="7620">
            <a:solidFill>
              <a:srgbClr val="C3D4CC"/>
            </a:solidFill>
            <a:prstDash val="solid"/>
          </a:ln>
        </p:spPr>
      </p:sp>
      <p:sp>
        <p:nvSpPr>
          <p:cNvPr id="9" name="Text 6"/>
          <p:cNvSpPr/>
          <p:nvPr/>
        </p:nvSpPr>
        <p:spPr>
          <a:xfrm>
            <a:off x="677704" y="4444722"/>
            <a:ext cx="152638" cy="244554"/>
          </a:xfrm>
          <a:prstGeom prst="rect">
            <a:avLst/>
          </a:prstGeom>
          <a:noFill/>
          <a:ln/>
        </p:spPr>
        <p:txBody>
          <a:bodyPr wrap="none" lIns="0" tIns="0" rIns="0" bIns="0" rtlCol="0" anchor="t"/>
          <a:lstStyle/>
          <a:p>
            <a:pPr marL="0" indent="0" algn="ctr">
              <a:lnSpc>
                <a:spcPts val="1900"/>
              </a:lnSpc>
              <a:buNone/>
            </a:pPr>
            <a:r>
              <a:rPr lang="en-US" sz="1900" b="1" dirty="0">
                <a:solidFill>
                  <a:srgbClr val="3B4E4E"/>
                </a:solidFill>
                <a:latin typeface="Syne Bold" pitchFamily="34" charset="0"/>
                <a:ea typeface="Syne Bold" pitchFamily="34" charset="-122"/>
                <a:cs typeface="Syne Bold" pitchFamily="34" charset="-120"/>
              </a:rPr>
              <a:t>2</a:t>
            </a:r>
            <a:endParaRPr lang="en-US" sz="1900" dirty="0"/>
          </a:p>
        </p:txBody>
      </p:sp>
      <p:sp>
        <p:nvSpPr>
          <p:cNvPr id="10" name="Text 7"/>
          <p:cNvSpPr/>
          <p:nvPr/>
        </p:nvSpPr>
        <p:spPr>
          <a:xfrm>
            <a:off x="1100495" y="4383643"/>
            <a:ext cx="2038112" cy="254794"/>
          </a:xfrm>
          <a:prstGeom prst="rect">
            <a:avLst/>
          </a:prstGeom>
          <a:noFill/>
          <a:ln/>
        </p:spPr>
        <p:txBody>
          <a:bodyPr wrap="none" lIns="0" tIns="0" rIns="0" bIns="0" rtlCol="0" anchor="t"/>
          <a:lstStyle/>
          <a:p>
            <a:pPr marL="0" indent="0">
              <a:lnSpc>
                <a:spcPts val="2000"/>
              </a:lnSpc>
              <a:buNone/>
            </a:pPr>
            <a:r>
              <a:rPr lang="en-US" sz="1600" b="1" dirty="0">
                <a:solidFill>
                  <a:srgbClr val="3B4E4E"/>
                </a:solidFill>
                <a:latin typeface="Syne Bold" pitchFamily="34" charset="0"/>
                <a:ea typeface="Syne Bold" pitchFamily="34" charset="-122"/>
                <a:cs typeface="Syne Bold" pitchFamily="34" charset="-120"/>
              </a:rPr>
              <a:t>Παράδειγμα</a:t>
            </a:r>
            <a:endParaRPr lang="en-US" sz="1600" dirty="0"/>
          </a:p>
        </p:txBody>
      </p:sp>
      <p:sp>
        <p:nvSpPr>
          <p:cNvPr id="11" name="Text 8"/>
          <p:cNvSpPr/>
          <p:nvPr/>
        </p:nvSpPr>
        <p:spPr>
          <a:xfrm>
            <a:off x="1100495" y="4736187"/>
            <a:ext cx="12959239" cy="782241"/>
          </a:xfrm>
          <a:prstGeom prst="rect">
            <a:avLst/>
          </a:prstGeom>
          <a:noFill/>
          <a:ln/>
        </p:spPr>
        <p:txBody>
          <a:bodyPr wrap="square" lIns="0" tIns="0" rIns="0" bIns="0" rtlCol="0" anchor="t"/>
          <a:lstStyle/>
          <a:p>
            <a:pPr marL="0" indent="0">
              <a:lnSpc>
                <a:spcPts val="2050"/>
              </a:lnSpc>
              <a:buNone/>
            </a:pPr>
            <a:r>
              <a:rPr lang="en-US" sz="1250" dirty="0">
                <a:solidFill>
                  <a:srgbClr val="3B4E4E"/>
                </a:solidFill>
                <a:latin typeface="Overpass Light" pitchFamily="34" charset="0"/>
                <a:ea typeface="Overpass Light" pitchFamily="34" charset="-122"/>
                <a:cs typeface="Overpass Light" pitchFamily="34" charset="-120"/>
              </a:rPr>
              <a:t>Ναι, τα ζώα, με τα οποία συνυπήρξα, άλλαξαν τον τρόπο που προσεγγίζω τα πράγματα. Στο οικογενειακό μου περιβάλλον ένιωθα πως οι περισσότεροι δεν καταλάβαιναν και αισθανόμουν διαφορετικός – ένας μικρός επαναστάτης. Τα ζώα μού έδωσαν την κατανόηση που αποζητούσα και μου έδειξαν το δρόμο. Με έμαθαν να ακολουθώ τη διαίσθησή μου, κάτι που εν τέλει αποδείχθηκε καλό.</a:t>
            </a:r>
            <a:endParaRPr lang="en-US" sz="1250" dirty="0"/>
          </a:p>
        </p:txBody>
      </p:sp>
      <p:sp>
        <p:nvSpPr>
          <p:cNvPr id="12" name="Shape 9"/>
          <p:cNvSpPr/>
          <p:nvPr/>
        </p:nvSpPr>
        <p:spPr>
          <a:xfrm>
            <a:off x="570667" y="5864781"/>
            <a:ext cx="366832" cy="366832"/>
          </a:xfrm>
          <a:prstGeom prst="roundRect">
            <a:avLst>
              <a:gd name="adj" fmla="val 18669"/>
            </a:avLst>
          </a:prstGeom>
          <a:solidFill>
            <a:srgbClr val="DDEEE6"/>
          </a:solidFill>
          <a:ln w="7620">
            <a:solidFill>
              <a:srgbClr val="C3D4CC"/>
            </a:solidFill>
            <a:prstDash val="solid"/>
          </a:ln>
        </p:spPr>
      </p:sp>
      <p:sp>
        <p:nvSpPr>
          <p:cNvPr id="13" name="Text 10"/>
          <p:cNvSpPr/>
          <p:nvPr/>
        </p:nvSpPr>
        <p:spPr>
          <a:xfrm>
            <a:off x="675680" y="5925860"/>
            <a:ext cx="156686" cy="244554"/>
          </a:xfrm>
          <a:prstGeom prst="rect">
            <a:avLst/>
          </a:prstGeom>
          <a:noFill/>
          <a:ln/>
        </p:spPr>
        <p:txBody>
          <a:bodyPr wrap="none" lIns="0" tIns="0" rIns="0" bIns="0" rtlCol="0" anchor="t"/>
          <a:lstStyle/>
          <a:p>
            <a:pPr marL="0" indent="0" algn="ctr">
              <a:lnSpc>
                <a:spcPts val="1900"/>
              </a:lnSpc>
              <a:buNone/>
            </a:pPr>
            <a:r>
              <a:rPr lang="en-US" sz="1900" b="1" dirty="0">
                <a:solidFill>
                  <a:srgbClr val="3B4E4E"/>
                </a:solidFill>
                <a:latin typeface="Syne Bold" pitchFamily="34" charset="0"/>
                <a:ea typeface="Syne Bold" pitchFamily="34" charset="-122"/>
                <a:cs typeface="Syne Bold" pitchFamily="34" charset="-120"/>
              </a:rPr>
              <a:t>3</a:t>
            </a:r>
            <a:endParaRPr lang="en-US" sz="1900" dirty="0"/>
          </a:p>
        </p:txBody>
      </p:sp>
      <p:sp>
        <p:nvSpPr>
          <p:cNvPr id="14" name="Text 11"/>
          <p:cNvSpPr/>
          <p:nvPr/>
        </p:nvSpPr>
        <p:spPr>
          <a:xfrm>
            <a:off x="1100495" y="5864781"/>
            <a:ext cx="3025259" cy="254794"/>
          </a:xfrm>
          <a:prstGeom prst="rect">
            <a:avLst/>
          </a:prstGeom>
          <a:noFill/>
          <a:ln/>
        </p:spPr>
        <p:txBody>
          <a:bodyPr wrap="none" lIns="0" tIns="0" rIns="0" bIns="0" rtlCol="0" anchor="t"/>
          <a:lstStyle/>
          <a:p>
            <a:pPr marL="0" indent="0">
              <a:lnSpc>
                <a:spcPts val="2000"/>
              </a:lnSpc>
              <a:buNone/>
            </a:pPr>
            <a:r>
              <a:rPr lang="en-US" sz="1600" b="1" dirty="0">
                <a:solidFill>
                  <a:srgbClr val="3B4E4E"/>
                </a:solidFill>
                <a:latin typeface="Syne Bold" pitchFamily="34" charset="0"/>
                <a:ea typeface="Syne Bold" pitchFamily="34" charset="-122"/>
                <a:cs typeface="Syne Bold" pitchFamily="34" charset="-120"/>
              </a:rPr>
              <a:t>Προθετικότητα συγγραφέα</a:t>
            </a:r>
            <a:endParaRPr lang="en-US" sz="1600" dirty="0"/>
          </a:p>
        </p:txBody>
      </p:sp>
      <p:sp>
        <p:nvSpPr>
          <p:cNvPr id="15" name="Text 12"/>
          <p:cNvSpPr/>
          <p:nvPr/>
        </p:nvSpPr>
        <p:spPr>
          <a:xfrm>
            <a:off x="1100495" y="6217325"/>
            <a:ext cx="12959239" cy="1564481"/>
          </a:xfrm>
          <a:prstGeom prst="rect">
            <a:avLst/>
          </a:prstGeom>
          <a:noFill/>
          <a:ln/>
        </p:spPr>
        <p:txBody>
          <a:bodyPr wrap="square" lIns="0" tIns="0" rIns="0" bIns="0" rtlCol="0" anchor="t"/>
          <a:lstStyle/>
          <a:p>
            <a:pPr marL="0" indent="0">
              <a:lnSpc>
                <a:spcPts val="2050"/>
              </a:lnSpc>
              <a:buNone/>
            </a:pPr>
            <a:r>
              <a:rPr lang="en-US" sz="1250" dirty="0">
                <a:solidFill>
                  <a:srgbClr val="3B4E4E"/>
                </a:solidFill>
                <a:latin typeface="Overpass Light" pitchFamily="34" charset="0"/>
                <a:ea typeface="Overpass Light" pitchFamily="34" charset="-122"/>
                <a:cs typeface="Overpass Light" pitchFamily="34" charset="-120"/>
              </a:rPr>
              <a:t>Ο συγγραφέας χρησιμοποιεί </a:t>
            </a:r>
            <a:r>
              <a:rPr lang="en-US" sz="1250" b="1" dirty="0">
                <a:solidFill>
                  <a:srgbClr val="3B4E4E"/>
                </a:solidFill>
                <a:latin typeface="Overpass Light" pitchFamily="34" charset="0"/>
                <a:ea typeface="Overpass Light" pitchFamily="34" charset="-122"/>
                <a:cs typeface="Overpass Light" pitchFamily="34" charset="-120"/>
              </a:rPr>
              <a:t>καθημερινές λέξεις</a:t>
            </a:r>
            <a:r>
              <a:rPr lang="en-US" sz="1250" dirty="0">
                <a:solidFill>
                  <a:srgbClr val="3B4E4E"/>
                </a:solidFill>
                <a:latin typeface="Overpass Light" pitchFamily="34" charset="0"/>
                <a:ea typeface="Overpass Light" pitchFamily="34" charset="-122"/>
                <a:cs typeface="Overpass Light" pitchFamily="34" charset="-120"/>
              </a:rPr>
              <a:t> για να δημιουργήσει έναν </a:t>
            </a:r>
            <a:r>
              <a:rPr lang="en-US" sz="1250" b="1" dirty="0">
                <a:solidFill>
                  <a:srgbClr val="3B4E4E"/>
                </a:solidFill>
                <a:latin typeface="Overpass Light" pitchFamily="34" charset="0"/>
                <a:ea typeface="Overpass Light" pitchFamily="34" charset="-122"/>
                <a:cs typeface="Overpass Light" pitchFamily="34" charset="-120"/>
              </a:rPr>
              <a:t>άμεσο, ζεστό και προσωπικό τόνο</a:t>
            </a:r>
            <a:r>
              <a:rPr lang="en-US" sz="1250" dirty="0">
                <a:solidFill>
                  <a:srgbClr val="3B4E4E"/>
                </a:solidFill>
                <a:latin typeface="Overpass Light" pitchFamily="34" charset="0"/>
                <a:ea typeface="Overpass Light" pitchFamily="34" charset="-122"/>
                <a:cs typeface="Overpass Light" pitchFamily="34" charset="-120"/>
              </a:rPr>
              <a:t>, που ταιριάζει με το βιωματικό και εξομολογητικό ύφος του κειμένου. Η χρήση απλού λεξιλογίου (</a:t>
            </a:r>
            <a:r>
              <a:rPr lang="en-US" sz="1250" i="1" dirty="0">
                <a:solidFill>
                  <a:srgbClr val="3B4E4E"/>
                </a:solidFill>
                <a:latin typeface="Overpass Light" pitchFamily="34" charset="0"/>
                <a:ea typeface="Overpass Light" pitchFamily="34" charset="-122"/>
                <a:cs typeface="Overpass Light" pitchFamily="34" charset="-120"/>
              </a:rPr>
              <a:t>«τα ζώα μού έδωσαν την κατανόηση», «μου έδειξαν το δρόμο», «αισθανόμουν διαφορετικός»</a:t>
            </a:r>
            <a:r>
              <a:rPr lang="en-US" sz="1250" dirty="0">
                <a:solidFill>
                  <a:srgbClr val="3B4E4E"/>
                </a:solidFill>
                <a:latin typeface="Overpass Light" pitchFamily="34" charset="0"/>
                <a:ea typeface="Overpass Light" pitchFamily="34" charset="-122"/>
                <a:cs typeface="Overpass Light" pitchFamily="34" charset="-120"/>
              </a:rPr>
              <a:t>) βοηθά τον αναγνώστη να συνδεθεί συναισθηματικά με το κείμενο. Επίσης, επειδή το απόσπασμα αναφέρεται σε </a:t>
            </a:r>
            <a:r>
              <a:rPr lang="en-US" sz="1250" b="1" dirty="0">
                <a:solidFill>
                  <a:srgbClr val="3B4E4E"/>
                </a:solidFill>
                <a:latin typeface="Overpass Light" pitchFamily="34" charset="0"/>
                <a:ea typeface="Overpass Light" pitchFamily="34" charset="-122"/>
                <a:cs typeface="Overpass Light" pitchFamily="34" charset="-120"/>
              </a:rPr>
              <a:t>προσωπικές εμπειρίες και συναισθήματα</a:t>
            </a:r>
            <a:r>
              <a:rPr lang="en-US" sz="1250" dirty="0">
                <a:solidFill>
                  <a:srgbClr val="3B4E4E"/>
                </a:solidFill>
                <a:latin typeface="Overpass Light" pitchFamily="34" charset="0"/>
                <a:ea typeface="Overpass Light" pitchFamily="34" charset="-122"/>
                <a:cs typeface="Overpass Light" pitchFamily="34" charset="-120"/>
              </a:rPr>
              <a:t>, η απλή γλώσσα το κάνει πιο </a:t>
            </a:r>
            <a:r>
              <a:rPr lang="en-US" sz="1250" b="1" dirty="0">
                <a:solidFill>
                  <a:srgbClr val="3B4E4E"/>
                </a:solidFill>
                <a:latin typeface="Overpass Light" pitchFamily="34" charset="0"/>
                <a:ea typeface="Overpass Light" pitchFamily="34" charset="-122"/>
                <a:cs typeface="Overpass Light" pitchFamily="34" charset="-120"/>
              </a:rPr>
              <a:t>φυσικό και αυθεντικό</a:t>
            </a:r>
            <a:r>
              <a:rPr lang="en-US" sz="1250" dirty="0">
                <a:solidFill>
                  <a:srgbClr val="3B4E4E"/>
                </a:solidFill>
                <a:latin typeface="Overpass Light" pitchFamily="34" charset="0"/>
                <a:ea typeface="Overpass Light" pitchFamily="34" charset="-122"/>
                <a:cs typeface="Overpass Light" pitchFamily="34" charset="-120"/>
              </a:rPr>
              <a:t>, σαν μια φιλική συζήτηση. Εξάλλου, το κείμενο δεν έχει στόχο να εντυπωσιάσει με περίπλοκες εκφράσεις, αλλά να μεταδώσει </a:t>
            </a:r>
            <a:r>
              <a:rPr lang="en-US" sz="1250" b="1" dirty="0">
                <a:solidFill>
                  <a:srgbClr val="3B4E4E"/>
                </a:solidFill>
                <a:latin typeface="Overpass Light" pitchFamily="34" charset="0"/>
                <a:ea typeface="Overpass Light" pitchFamily="34" charset="-122"/>
                <a:cs typeface="Overpass Light" pitchFamily="34" charset="-120"/>
              </a:rPr>
              <a:t>αυθεντική εμπειρία και εσωτερική αλλαγή</a:t>
            </a:r>
            <a:r>
              <a:rPr lang="en-US" sz="1250" dirty="0">
                <a:solidFill>
                  <a:srgbClr val="3B4E4E"/>
                </a:solidFill>
                <a:latin typeface="Overpass Light" pitchFamily="34" charset="0"/>
                <a:ea typeface="Overpass Light" pitchFamily="34" charset="-122"/>
                <a:cs typeface="Overpass Light" pitchFamily="34" charset="-120"/>
              </a:rPr>
              <a:t>, γι’ αυτό και η απλότητα ενισχύει το συναίσθημα. Έτσι, η χρήση </a:t>
            </a:r>
            <a:r>
              <a:rPr lang="en-US" sz="1250" b="1" dirty="0">
                <a:solidFill>
                  <a:srgbClr val="3B4E4E"/>
                </a:solidFill>
                <a:latin typeface="Overpass Light" pitchFamily="34" charset="0"/>
                <a:ea typeface="Overpass Light" pitchFamily="34" charset="-122"/>
                <a:cs typeface="Overpass Light" pitchFamily="34" charset="-120"/>
              </a:rPr>
              <a:t>καθημερινής γλώσσας</a:t>
            </a:r>
            <a:r>
              <a:rPr lang="en-US" sz="1250" dirty="0">
                <a:solidFill>
                  <a:srgbClr val="3B4E4E"/>
                </a:solidFill>
                <a:latin typeface="Overpass Light" pitchFamily="34" charset="0"/>
                <a:ea typeface="Overpass Light" pitchFamily="34" charset="-122"/>
                <a:cs typeface="Overpass Light" pitchFamily="34" charset="-120"/>
              </a:rPr>
              <a:t> βοηθά τον αναγνώστη να νιώσει ότι </a:t>
            </a:r>
            <a:r>
              <a:rPr lang="en-US" sz="1250" b="1" dirty="0">
                <a:solidFill>
                  <a:srgbClr val="3B4E4E"/>
                </a:solidFill>
                <a:latin typeface="Overpass Light" pitchFamily="34" charset="0"/>
                <a:ea typeface="Overpass Light" pitchFamily="34" charset="-122"/>
                <a:cs typeface="Overpass Light" pitchFamily="34" charset="-120"/>
              </a:rPr>
              <a:t>μοιράζεται μια ανθρώπινη ιστορία γεμάτη συναίσθημα και αλήθεια</a:t>
            </a:r>
            <a:r>
              <a:rPr lang="en-US" sz="1250" dirty="0">
                <a:solidFill>
                  <a:srgbClr val="3B4E4E"/>
                </a:solidFill>
                <a:latin typeface="Overpass Light" pitchFamily="34" charset="0"/>
                <a:ea typeface="Overpass Light" pitchFamily="34" charset="-122"/>
                <a:cs typeface="Overpass Light" pitchFamily="34" charset="-120"/>
              </a:rPr>
              <a:t>. </a:t>
            </a:r>
            <a:endParaRPr lang="en-US" sz="125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1875" y="796647"/>
            <a:ext cx="5084921" cy="635556"/>
          </a:xfrm>
          <a:prstGeom prst="rect">
            <a:avLst/>
          </a:prstGeom>
          <a:noFill/>
          <a:ln/>
        </p:spPr>
        <p:txBody>
          <a:bodyPr wrap="none" lIns="0" tIns="0" rIns="0" bIns="0" rtlCol="0" anchor="t"/>
          <a:lstStyle/>
          <a:p>
            <a:pPr marL="0" indent="0">
              <a:lnSpc>
                <a:spcPts val="5000"/>
              </a:lnSpc>
              <a:buNone/>
            </a:pPr>
            <a:r>
              <a:rPr lang="en-US" sz="4000" b="1" dirty="0">
                <a:solidFill>
                  <a:srgbClr val="233939"/>
                </a:solidFill>
                <a:latin typeface="Syne Bold" pitchFamily="34" charset="0"/>
                <a:ea typeface="Syne Bold" pitchFamily="34" charset="-122"/>
                <a:cs typeface="Syne Bold" pitchFamily="34" charset="-120"/>
              </a:rPr>
              <a:t>Ειδικό λεξιλόγιο</a:t>
            </a:r>
            <a:endParaRPr lang="en-US" sz="4000" dirty="0"/>
          </a:p>
        </p:txBody>
      </p:sp>
      <p:pic>
        <p:nvPicPr>
          <p:cNvPr id="4" name="Image 1" descr="preencoded.png"/>
          <p:cNvPicPr>
            <a:picLocks noChangeAspect="1"/>
          </p:cNvPicPr>
          <p:nvPr/>
        </p:nvPicPr>
        <p:blipFill>
          <a:blip r:embed="rId4"/>
          <a:stretch>
            <a:fillRect/>
          </a:stretch>
        </p:blipFill>
        <p:spPr>
          <a:xfrm>
            <a:off x="711875" y="1772722"/>
            <a:ext cx="406718" cy="406718"/>
          </a:xfrm>
          <a:prstGeom prst="rect">
            <a:avLst/>
          </a:prstGeom>
        </p:spPr>
      </p:pic>
      <p:sp>
        <p:nvSpPr>
          <p:cNvPr id="5" name="Text 1"/>
          <p:cNvSpPr/>
          <p:nvPr/>
        </p:nvSpPr>
        <p:spPr>
          <a:xfrm>
            <a:off x="1321951" y="1737241"/>
            <a:ext cx="3083719" cy="317659"/>
          </a:xfrm>
          <a:prstGeom prst="rect">
            <a:avLst/>
          </a:prstGeom>
          <a:noFill/>
          <a:ln/>
        </p:spPr>
        <p:txBody>
          <a:bodyPr wrap="none" lIns="0" tIns="0" rIns="0" bIns="0" rtlCol="0" anchor="t"/>
          <a:lstStyle/>
          <a:p>
            <a:pPr marL="0" indent="0" algn="l">
              <a:lnSpc>
                <a:spcPts val="2500"/>
              </a:lnSpc>
              <a:buNone/>
            </a:pPr>
            <a:r>
              <a:rPr lang="en-US" sz="2000" b="1" dirty="0">
                <a:solidFill>
                  <a:srgbClr val="3B4E4E"/>
                </a:solidFill>
                <a:latin typeface="Syne Bold" pitchFamily="34" charset="0"/>
                <a:ea typeface="Syne Bold" pitchFamily="34" charset="-122"/>
                <a:cs typeface="Syne Bold" pitchFamily="34" charset="-120"/>
              </a:rPr>
              <a:t>Επαγγελματική χρήση</a:t>
            </a:r>
            <a:endParaRPr lang="en-US" sz="2000" dirty="0"/>
          </a:p>
        </p:txBody>
      </p:sp>
      <p:sp>
        <p:nvSpPr>
          <p:cNvPr id="6" name="Text 2"/>
          <p:cNvSpPr/>
          <p:nvPr/>
        </p:nvSpPr>
        <p:spPr>
          <a:xfrm>
            <a:off x="1321951" y="2176939"/>
            <a:ext cx="7110174" cy="650558"/>
          </a:xfrm>
          <a:prstGeom prst="rect">
            <a:avLst/>
          </a:prstGeom>
          <a:noFill/>
          <a:ln/>
        </p:spPr>
        <p:txBody>
          <a:bodyPr wrap="square" lIns="0" tIns="0" rIns="0" bIns="0" rtlCol="0" anchor="t"/>
          <a:lstStyle/>
          <a:p>
            <a:pPr marL="0" indent="0" algn="l">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Συνιστά μια γλωσσική ποικιλία που αξιοποιείται από επαγγελματικές – επιστημονικές ομάδες για να υπηρετήσει τις επαγγελματικές τους ανάγκες.</a:t>
            </a:r>
            <a:endParaRPr lang="en-US" sz="1600" dirty="0"/>
          </a:p>
        </p:txBody>
      </p:sp>
      <p:pic>
        <p:nvPicPr>
          <p:cNvPr id="7" name="Image 2" descr="preencoded.png"/>
          <p:cNvPicPr>
            <a:picLocks noChangeAspect="1"/>
          </p:cNvPicPr>
          <p:nvPr/>
        </p:nvPicPr>
        <p:blipFill>
          <a:blip r:embed="rId5"/>
          <a:stretch>
            <a:fillRect/>
          </a:stretch>
        </p:blipFill>
        <p:spPr>
          <a:xfrm>
            <a:off x="711875" y="3473172"/>
            <a:ext cx="406718" cy="406718"/>
          </a:xfrm>
          <a:prstGeom prst="rect">
            <a:avLst/>
          </a:prstGeom>
        </p:spPr>
      </p:pic>
      <p:sp>
        <p:nvSpPr>
          <p:cNvPr id="8" name="Text 3"/>
          <p:cNvSpPr/>
          <p:nvPr/>
        </p:nvSpPr>
        <p:spPr>
          <a:xfrm>
            <a:off x="1321951" y="3437692"/>
            <a:ext cx="2542461" cy="317659"/>
          </a:xfrm>
          <a:prstGeom prst="rect">
            <a:avLst/>
          </a:prstGeom>
          <a:noFill/>
          <a:ln/>
        </p:spPr>
        <p:txBody>
          <a:bodyPr wrap="none" lIns="0" tIns="0" rIns="0" bIns="0" rtlCol="0" anchor="t"/>
          <a:lstStyle/>
          <a:p>
            <a:pPr marL="0" indent="0" algn="l">
              <a:lnSpc>
                <a:spcPts val="2500"/>
              </a:lnSpc>
              <a:buNone/>
            </a:pPr>
            <a:r>
              <a:rPr lang="en-US" sz="2000" b="1" dirty="0">
                <a:solidFill>
                  <a:srgbClr val="3B4E4E"/>
                </a:solidFill>
                <a:latin typeface="Syne Bold" pitchFamily="34" charset="0"/>
                <a:ea typeface="Syne Bold" pitchFamily="34" charset="-122"/>
                <a:cs typeface="Syne Bold" pitchFamily="34" charset="-120"/>
              </a:rPr>
              <a:t>Ειδικοί όροι</a:t>
            </a:r>
            <a:endParaRPr lang="en-US" sz="2000" dirty="0"/>
          </a:p>
        </p:txBody>
      </p:sp>
      <p:sp>
        <p:nvSpPr>
          <p:cNvPr id="9" name="Text 4"/>
          <p:cNvSpPr/>
          <p:nvPr/>
        </p:nvSpPr>
        <p:spPr>
          <a:xfrm>
            <a:off x="1321951" y="3877389"/>
            <a:ext cx="7110174" cy="650558"/>
          </a:xfrm>
          <a:prstGeom prst="rect">
            <a:avLst/>
          </a:prstGeom>
          <a:noFill/>
          <a:ln/>
        </p:spPr>
        <p:txBody>
          <a:bodyPr wrap="square" lIns="0" tIns="0" rIns="0" bIns="0" rtlCol="0" anchor="t"/>
          <a:lstStyle/>
          <a:p>
            <a:pPr marL="0" indent="0" algn="l">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Διαμορφώνουν, δηλαδή, με τροποποιήσεις που φέρνουν στην εθνική γλώσσα το δικό τους λεξιλόγιο που χαρακτηρίζεται από ειδικές εκφράσεις.</a:t>
            </a:r>
            <a:endParaRPr lang="en-US" sz="1600" dirty="0"/>
          </a:p>
        </p:txBody>
      </p:sp>
      <p:pic>
        <p:nvPicPr>
          <p:cNvPr id="10" name="Image 3" descr="preencoded.png"/>
          <p:cNvPicPr>
            <a:picLocks noChangeAspect="1"/>
          </p:cNvPicPr>
          <p:nvPr/>
        </p:nvPicPr>
        <p:blipFill>
          <a:blip r:embed="rId6"/>
          <a:stretch>
            <a:fillRect/>
          </a:stretch>
        </p:blipFill>
        <p:spPr>
          <a:xfrm>
            <a:off x="711875" y="5173623"/>
            <a:ext cx="406718" cy="406718"/>
          </a:xfrm>
          <a:prstGeom prst="rect">
            <a:avLst/>
          </a:prstGeom>
        </p:spPr>
      </p:pic>
      <p:sp>
        <p:nvSpPr>
          <p:cNvPr id="11" name="Text 5"/>
          <p:cNvSpPr/>
          <p:nvPr/>
        </p:nvSpPr>
        <p:spPr>
          <a:xfrm>
            <a:off x="1321951" y="5138142"/>
            <a:ext cx="3139440" cy="317659"/>
          </a:xfrm>
          <a:prstGeom prst="rect">
            <a:avLst/>
          </a:prstGeom>
          <a:noFill/>
          <a:ln/>
        </p:spPr>
        <p:txBody>
          <a:bodyPr wrap="none" lIns="0" tIns="0" rIns="0" bIns="0" rtlCol="0" anchor="t"/>
          <a:lstStyle/>
          <a:p>
            <a:pPr marL="0" indent="0" algn="l">
              <a:lnSpc>
                <a:spcPts val="2500"/>
              </a:lnSpc>
              <a:buNone/>
            </a:pPr>
            <a:r>
              <a:rPr lang="en-US" sz="2000" b="1" dirty="0">
                <a:solidFill>
                  <a:srgbClr val="3B4E4E"/>
                </a:solidFill>
                <a:latin typeface="Syne Bold" pitchFamily="34" charset="0"/>
                <a:ea typeface="Syne Bold" pitchFamily="34" charset="-122"/>
                <a:cs typeface="Syne Bold" pitchFamily="34" charset="-120"/>
              </a:rPr>
              <a:t>Σημασιολογικό φορτίο</a:t>
            </a:r>
            <a:endParaRPr lang="en-US" sz="2000" dirty="0"/>
          </a:p>
        </p:txBody>
      </p:sp>
      <p:sp>
        <p:nvSpPr>
          <p:cNvPr id="12" name="Text 6"/>
          <p:cNvSpPr/>
          <p:nvPr/>
        </p:nvSpPr>
        <p:spPr>
          <a:xfrm>
            <a:off x="1321951" y="5577840"/>
            <a:ext cx="7110174" cy="975836"/>
          </a:xfrm>
          <a:prstGeom prst="rect">
            <a:avLst/>
          </a:prstGeom>
          <a:noFill/>
          <a:ln/>
        </p:spPr>
        <p:txBody>
          <a:bodyPr wrap="square" lIns="0" tIns="0" rIns="0" bIns="0" rtlCol="0" anchor="t"/>
          <a:lstStyle/>
          <a:p>
            <a:pPr marL="0" indent="0" algn="l">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Οι τροποποιήσεις αυτές αφορούν είτε τη χρήση ειδικών όρων που απαντούν στο συγκεκριμένο επάγγελμα ή επιστήμη είτε τη χρήση καθημερινών λέξεων που λαμβάνουν στο πλαίσιο της ομάδας ιδιαίτερο σημασιολογικό φορτίο.</a:t>
            </a:r>
            <a:endParaRPr lang="en-US" sz="1600" dirty="0"/>
          </a:p>
        </p:txBody>
      </p:sp>
      <p:sp>
        <p:nvSpPr>
          <p:cNvPr id="13" name="Text 7"/>
          <p:cNvSpPr/>
          <p:nvPr/>
        </p:nvSpPr>
        <p:spPr>
          <a:xfrm>
            <a:off x="711875" y="6782395"/>
            <a:ext cx="7720251" cy="650558"/>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Πώς χρησιμοποιείται η λέξη γλώσσα από έναν φιλόλογο, από έναν γλωσσολόγο, από έναν ψαρά και από έναν γιατρό;</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05526"/>
            <a:ext cx="7219950" cy="708779"/>
          </a:xfrm>
          <a:prstGeom prst="rect">
            <a:avLst/>
          </a:prstGeom>
          <a:noFill/>
          <a:ln/>
        </p:spPr>
        <p:txBody>
          <a:bodyPr wrap="non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Μακροπερίοδος λόγος</a:t>
            </a:r>
            <a:endParaRPr lang="en-US" sz="4450" dirty="0"/>
          </a:p>
        </p:txBody>
      </p:sp>
      <p:sp>
        <p:nvSpPr>
          <p:cNvPr id="3" name="Shape 1"/>
          <p:cNvSpPr/>
          <p:nvPr/>
        </p:nvSpPr>
        <p:spPr>
          <a:xfrm>
            <a:off x="793790" y="3354467"/>
            <a:ext cx="13042821" cy="2569488"/>
          </a:xfrm>
          <a:prstGeom prst="roundRect">
            <a:avLst>
              <a:gd name="adj" fmla="val 3708"/>
            </a:avLst>
          </a:prstGeom>
          <a:noFill/>
          <a:ln w="7620">
            <a:noFill/>
            <a:prstDash val="solid"/>
          </a:ln>
        </p:spPr>
      </p:sp>
      <p:sp>
        <p:nvSpPr>
          <p:cNvPr id="4" name="Text 2"/>
          <p:cNvSpPr/>
          <p:nvPr/>
        </p:nvSpPr>
        <p:spPr>
          <a:xfrm>
            <a:off x="1028224" y="358890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E4E"/>
                </a:solidFill>
                <a:latin typeface="Syne Bold" pitchFamily="34" charset="0"/>
                <a:ea typeface="Syne Bold" pitchFamily="34" charset="-122"/>
                <a:cs typeface="Syne Bold" pitchFamily="34" charset="-120"/>
              </a:rPr>
              <a:t>Χαρακτηριστικά</a:t>
            </a:r>
            <a:endParaRPr lang="en-US" sz="2200" dirty="0"/>
          </a:p>
        </p:txBody>
      </p:sp>
      <p:sp>
        <p:nvSpPr>
          <p:cNvPr id="5" name="Text 3"/>
          <p:cNvSpPr/>
          <p:nvPr/>
        </p:nvSpPr>
        <p:spPr>
          <a:xfrm>
            <a:off x="1028224" y="4079319"/>
            <a:ext cx="12573953" cy="362903"/>
          </a:xfrm>
          <a:prstGeom prst="rect">
            <a:avLst/>
          </a:prstGeom>
          <a:noFill/>
          <a:ln/>
        </p:spPr>
        <p:txBody>
          <a:bodyPr wrap="none" lIns="0" tIns="0" rIns="0" bIns="0" rtlCol="0" anchor="t"/>
          <a:lstStyle/>
          <a:p>
            <a:pPr marL="342900" indent="-342900">
              <a:lnSpc>
                <a:spcPts val="2850"/>
              </a:lnSpc>
              <a:buSzPct val="100000"/>
              <a:buFont typeface="+mj-lt"/>
              <a:buAutoNum type="arabicPeriod"/>
            </a:pPr>
            <a:r>
              <a:rPr lang="en-US" sz="1750" dirty="0">
                <a:solidFill>
                  <a:srgbClr val="3B4E4E"/>
                </a:solidFill>
                <a:latin typeface="Overpass Light" pitchFamily="34" charset="0"/>
                <a:ea typeface="Overpass Light" pitchFamily="34" charset="-122"/>
                <a:cs typeface="Overpass Light" pitchFamily="34" charset="-120"/>
              </a:rPr>
              <a:t>Ο μακροπερίοδος λόγος προσδίδει σοβαρότητα και επισημότητα στο ύφος του συγγραφέα. </a:t>
            </a:r>
            <a:endParaRPr lang="en-US" sz="1750" dirty="0"/>
          </a:p>
        </p:txBody>
      </p:sp>
      <p:sp>
        <p:nvSpPr>
          <p:cNvPr id="6" name="Text 4"/>
          <p:cNvSpPr/>
          <p:nvPr/>
        </p:nvSpPr>
        <p:spPr>
          <a:xfrm>
            <a:off x="1028224" y="4521517"/>
            <a:ext cx="12573953" cy="725805"/>
          </a:xfrm>
          <a:prstGeom prst="rect">
            <a:avLst/>
          </a:prstGeom>
          <a:noFill/>
          <a:ln/>
        </p:spPr>
        <p:txBody>
          <a:bodyPr wrap="square" lIns="0" tIns="0" rIns="0" bIns="0" rtlCol="0" anchor="t"/>
          <a:lstStyle/>
          <a:p>
            <a:pPr marL="342900" indent="-342900">
              <a:lnSpc>
                <a:spcPts val="2850"/>
              </a:lnSpc>
              <a:buSzPct val="100000"/>
              <a:buFont typeface="+mj-lt"/>
              <a:buAutoNum type="arabicPeriod" startAt="2"/>
            </a:pPr>
            <a:r>
              <a:rPr lang="en-US" sz="1750" dirty="0">
                <a:solidFill>
                  <a:srgbClr val="3B4E4E"/>
                </a:solidFill>
                <a:latin typeface="Overpass Light" pitchFamily="34" charset="0"/>
                <a:ea typeface="Overpass Light" pitchFamily="34" charset="-122"/>
                <a:cs typeface="Overpass Light" pitchFamily="34" charset="-120"/>
              </a:rPr>
              <a:t>Για να τον χρησιμοποιήσει κάποιος απαιτείται άριστη γνώση της γλώσσας, γιατί διαφορετικά ενδέχεται να δημιουργηθούν νοητικά χάσματα και ασάφειες. </a:t>
            </a:r>
            <a:endParaRPr lang="en-US" sz="1750" dirty="0"/>
          </a:p>
        </p:txBody>
      </p:sp>
      <p:sp>
        <p:nvSpPr>
          <p:cNvPr id="7" name="Text 5"/>
          <p:cNvSpPr/>
          <p:nvPr/>
        </p:nvSpPr>
        <p:spPr>
          <a:xfrm>
            <a:off x="1028224" y="5326618"/>
            <a:ext cx="12573953" cy="362903"/>
          </a:xfrm>
          <a:prstGeom prst="rect">
            <a:avLst/>
          </a:prstGeom>
          <a:noFill/>
          <a:ln/>
        </p:spPr>
        <p:txBody>
          <a:bodyPr wrap="none" lIns="0" tIns="0" rIns="0" bIns="0" rtlCol="0" anchor="t"/>
          <a:lstStyle/>
          <a:p>
            <a:pPr marL="342900" indent="-342900">
              <a:lnSpc>
                <a:spcPts val="2850"/>
              </a:lnSpc>
              <a:buSzPct val="100000"/>
              <a:buFont typeface="+mj-lt"/>
              <a:buAutoNum type="arabicPeriod" startAt="3"/>
            </a:pPr>
            <a:r>
              <a:rPr lang="en-US" sz="1750" dirty="0">
                <a:solidFill>
                  <a:srgbClr val="3B4E4E"/>
                </a:solidFill>
                <a:latin typeface="Overpass Light" pitchFamily="34" charset="0"/>
                <a:ea typeface="Overpass Light" pitchFamily="34" charset="-122"/>
                <a:cs typeface="Overpass Light" pitchFamily="34" charset="-120"/>
              </a:rPr>
              <a:t>Είναι λόγος, σύνθετος.</a:t>
            </a:r>
            <a:endParaRPr lang="en-US" sz="17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68191" y="801529"/>
            <a:ext cx="13094018" cy="351234"/>
          </a:xfrm>
          <a:prstGeom prst="rect">
            <a:avLst/>
          </a:prstGeom>
          <a:noFill/>
          <a:ln/>
        </p:spPr>
        <p:txBody>
          <a:bodyPr wrap="none" lIns="0" tIns="0" rIns="0" bIns="0" rtlCol="0" anchor="t"/>
          <a:lstStyle/>
          <a:p>
            <a:pPr marL="0" indent="0">
              <a:lnSpc>
                <a:spcPts val="2750"/>
              </a:lnSpc>
              <a:buNone/>
            </a:pPr>
            <a:endParaRPr lang="en-US" sz="1700" dirty="0"/>
          </a:p>
        </p:txBody>
      </p:sp>
      <p:sp>
        <p:nvSpPr>
          <p:cNvPr id="3" name="Text 1"/>
          <p:cNvSpPr/>
          <p:nvPr/>
        </p:nvSpPr>
        <p:spPr>
          <a:xfrm>
            <a:off x="768191" y="1372195"/>
            <a:ext cx="6986468" cy="685919"/>
          </a:xfrm>
          <a:prstGeom prst="rect">
            <a:avLst/>
          </a:prstGeom>
          <a:noFill/>
          <a:ln/>
        </p:spPr>
        <p:txBody>
          <a:bodyPr wrap="none" lIns="0" tIns="0" rIns="0" bIns="0" rtlCol="0" anchor="t"/>
          <a:lstStyle/>
          <a:p>
            <a:pPr marL="0" indent="0">
              <a:lnSpc>
                <a:spcPts val="5400"/>
              </a:lnSpc>
              <a:buNone/>
            </a:pPr>
            <a:r>
              <a:rPr lang="en-US" sz="4300" b="1" dirty="0">
                <a:solidFill>
                  <a:srgbClr val="233939"/>
                </a:solidFill>
                <a:latin typeface="Syne Bold" pitchFamily="34" charset="0"/>
                <a:ea typeface="Syne Bold" pitchFamily="34" charset="-122"/>
                <a:cs typeface="Syne Bold" pitchFamily="34" charset="-120"/>
              </a:rPr>
              <a:t>Μακροπερίοδος λόγος</a:t>
            </a:r>
            <a:endParaRPr lang="en-US" sz="4300" dirty="0"/>
          </a:p>
        </p:txBody>
      </p:sp>
      <p:sp>
        <p:nvSpPr>
          <p:cNvPr id="4" name="Shape 2"/>
          <p:cNvSpPr/>
          <p:nvPr/>
        </p:nvSpPr>
        <p:spPr>
          <a:xfrm>
            <a:off x="768191" y="2387322"/>
            <a:ext cx="13094018" cy="1982510"/>
          </a:xfrm>
          <a:prstGeom prst="roundRect">
            <a:avLst>
              <a:gd name="adj" fmla="val 4650"/>
            </a:avLst>
          </a:prstGeom>
          <a:solidFill>
            <a:srgbClr val="F9F4BE"/>
          </a:solidFill>
          <a:ln w="7620">
            <a:solidFill>
              <a:srgbClr val="DFDAA4"/>
            </a:solidFill>
            <a:prstDash val="solid"/>
          </a:ln>
        </p:spPr>
      </p:sp>
      <p:sp>
        <p:nvSpPr>
          <p:cNvPr id="5" name="Text 3"/>
          <p:cNvSpPr/>
          <p:nvPr/>
        </p:nvSpPr>
        <p:spPr>
          <a:xfrm>
            <a:off x="995243" y="2614374"/>
            <a:ext cx="2743795" cy="343019"/>
          </a:xfrm>
          <a:prstGeom prst="rect">
            <a:avLst/>
          </a:prstGeom>
          <a:noFill/>
          <a:ln/>
        </p:spPr>
        <p:txBody>
          <a:bodyPr wrap="none" lIns="0" tIns="0" rIns="0" bIns="0" rtlCol="0" anchor="t"/>
          <a:lstStyle/>
          <a:p>
            <a:pPr marL="0" indent="0">
              <a:lnSpc>
                <a:spcPts val="2700"/>
              </a:lnSpc>
              <a:buNone/>
            </a:pPr>
            <a:r>
              <a:rPr lang="en-US" sz="2150" b="1" dirty="0">
                <a:solidFill>
                  <a:srgbClr val="000000"/>
                </a:solidFill>
                <a:latin typeface="Syne Bold" pitchFamily="34" charset="0"/>
                <a:ea typeface="Syne Bold" pitchFamily="34" charset="-122"/>
                <a:cs typeface="Syne Bold" pitchFamily="34" charset="-120"/>
              </a:rPr>
              <a:t>Παράδειγμα</a:t>
            </a:r>
            <a:endParaRPr lang="en-US" sz="2150" dirty="0"/>
          </a:p>
        </p:txBody>
      </p:sp>
      <p:sp>
        <p:nvSpPr>
          <p:cNvPr id="6" name="Text 4"/>
          <p:cNvSpPr/>
          <p:nvPr/>
        </p:nvSpPr>
        <p:spPr>
          <a:xfrm>
            <a:off x="995243" y="3089077"/>
            <a:ext cx="12639913" cy="1053703"/>
          </a:xfrm>
          <a:prstGeom prst="rect">
            <a:avLst/>
          </a:prstGeom>
          <a:noFill/>
          <a:ln/>
        </p:spPr>
        <p:txBody>
          <a:bodyPr wrap="square" lIns="0" tIns="0" rIns="0" bIns="0" rtlCol="0" anchor="t"/>
          <a:lstStyle/>
          <a:p>
            <a:pPr marL="0" indent="0" algn="just">
              <a:lnSpc>
                <a:spcPts val="2750"/>
              </a:lnSpc>
              <a:buNone/>
            </a:pPr>
            <a:r>
              <a:rPr lang="en-US" sz="1700" dirty="0">
                <a:solidFill>
                  <a:srgbClr val="000000"/>
                </a:solidFill>
                <a:latin typeface="Overpass Light" pitchFamily="34" charset="0"/>
                <a:ea typeface="Overpass Light" pitchFamily="34" charset="-122"/>
                <a:cs typeface="Overpass Light" pitchFamily="34" charset="-120"/>
              </a:rPr>
              <a:t>Ο σημερινός άνθρωπος, και ιδιαίτερα ο αδιάπλαστος άνθρωπος, βρίσκεται κάτω από μια ψυχολογική πίεση που προκαλεί το με χίλιους δυο τρόπους και από χίλια δύο κανάλια προβαλλόμενο όραμα της καταναλωτικής ευτυχίας, με αποτέλεσμα ο άνθρωπος να μαθαίνει να ψάχνει γύρω του και όχι μέσα του, για να βρει λόγο της ύπαρξης και το νόημα της ζωής του.</a:t>
            </a:r>
            <a:endParaRPr lang="en-US" sz="1700" dirty="0"/>
          </a:p>
        </p:txBody>
      </p:sp>
      <p:sp>
        <p:nvSpPr>
          <p:cNvPr id="7" name="Shape 5"/>
          <p:cNvSpPr/>
          <p:nvPr/>
        </p:nvSpPr>
        <p:spPr>
          <a:xfrm>
            <a:off x="768191" y="4589264"/>
            <a:ext cx="13094018" cy="3036213"/>
          </a:xfrm>
          <a:prstGeom prst="roundRect">
            <a:avLst>
              <a:gd name="adj" fmla="val 3036"/>
            </a:avLst>
          </a:prstGeom>
          <a:solidFill>
            <a:srgbClr val="F9F4BE"/>
          </a:solidFill>
          <a:ln w="7620">
            <a:solidFill>
              <a:srgbClr val="DFDAA4"/>
            </a:solidFill>
            <a:prstDash val="solid"/>
          </a:ln>
        </p:spPr>
      </p:sp>
      <p:sp>
        <p:nvSpPr>
          <p:cNvPr id="8" name="Text 6"/>
          <p:cNvSpPr/>
          <p:nvPr/>
        </p:nvSpPr>
        <p:spPr>
          <a:xfrm>
            <a:off x="995243" y="4816316"/>
            <a:ext cx="2743795" cy="343019"/>
          </a:xfrm>
          <a:prstGeom prst="rect">
            <a:avLst/>
          </a:prstGeom>
          <a:noFill/>
          <a:ln/>
        </p:spPr>
        <p:txBody>
          <a:bodyPr wrap="none" lIns="0" tIns="0" rIns="0" bIns="0" rtlCol="0" anchor="t"/>
          <a:lstStyle/>
          <a:p>
            <a:pPr marL="0" indent="0">
              <a:lnSpc>
                <a:spcPts val="2700"/>
              </a:lnSpc>
              <a:buNone/>
            </a:pPr>
            <a:r>
              <a:rPr lang="en-US" sz="2150" b="1" dirty="0">
                <a:solidFill>
                  <a:srgbClr val="000000"/>
                </a:solidFill>
                <a:latin typeface="Syne Bold" pitchFamily="34" charset="0"/>
                <a:ea typeface="Syne Bold" pitchFamily="34" charset="-122"/>
                <a:cs typeface="Syne Bold" pitchFamily="34" charset="-120"/>
              </a:rPr>
              <a:t>Προθετικότητα</a:t>
            </a:r>
            <a:endParaRPr lang="en-US" sz="2150" dirty="0"/>
          </a:p>
        </p:txBody>
      </p:sp>
      <p:sp>
        <p:nvSpPr>
          <p:cNvPr id="9" name="Text 7"/>
          <p:cNvSpPr/>
          <p:nvPr/>
        </p:nvSpPr>
        <p:spPr>
          <a:xfrm>
            <a:off x="995243" y="5291018"/>
            <a:ext cx="12639913" cy="2107406"/>
          </a:xfrm>
          <a:prstGeom prst="rect">
            <a:avLst/>
          </a:prstGeom>
          <a:noFill/>
          <a:ln/>
        </p:spPr>
        <p:txBody>
          <a:bodyPr wrap="square" lIns="0" tIns="0" rIns="0" bIns="0" rtlCol="0" anchor="t"/>
          <a:lstStyle/>
          <a:p>
            <a:pPr marL="0" indent="0" algn="just">
              <a:lnSpc>
                <a:spcPts val="2750"/>
              </a:lnSpc>
              <a:buNone/>
            </a:pPr>
            <a:r>
              <a:rPr lang="en-US" sz="1700" dirty="0">
                <a:solidFill>
                  <a:srgbClr val="000000"/>
                </a:solidFill>
                <a:latin typeface="Overpass Light" pitchFamily="34" charset="0"/>
                <a:ea typeface="Overpass Light" pitchFamily="34" charset="-122"/>
                <a:cs typeface="Overpass Light" pitchFamily="34" charset="-120"/>
              </a:rPr>
              <a:t>Ο συγγραφέας χρησιμοποιεί </a:t>
            </a:r>
            <a:r>
              <a:rPr lang="en-US" sz="1700" b="1" dirty="0">
                <a:solidFill>
                  <a:srgbClr val="000000"/>
                </a:solidFill>
                <a:latin typeface="Overpass Light" pitchFamily="34" charset="0"/>
                <a:ea typeface="Overpass Light" pitchFamily="34" charset="-122"/>
                <a:cs typeface="Overpass Light" pitchFamily="34" charset="-120"/>
              </a:rPr>
              <a:t>μακροπερίοδο λόγο</a:t>
            </a:r>
            <a:r>
              <a:rPr lang="en-US" sz="1700" dirty="0">
                <a:solidFill>
                  <a:srgbClr val="000000"/>
                </a:solidFill>
                <a:latin typeface="Overpass Light" pitchFamily="34" charset="0"/>
                <a:ea typeface="Overpass Light" pitchFamily="34" charset="-122"/>
                <a:cs typeface="Overpass Light" pitchFamily="34" charset="-120"/>
              </a:rPr>
              <a:t> για να αποδώσει με </a:t>
            </a:r>
            <a:r>
              <a:rPr lang="en-US" sz="1700" b="1" dirty="0">
                <a:solidFill>
                  <a:srgbClr val="000000"/>
                </a:solidFill>
                <a:latin typeface="Overpass Light" pitchFamily="34" charset="0"/>
                <a:ea typeface="Overpass Light" pitchFamily="34" charset="-122"/>
                <a:cs typeface="Overpass Light" pitchFamily="34" charset="-120"/>
              </a:rPr>
              <a:t>σαφήνεια, πληρότητα και στοχαστικότητα</a:t>
            </a:r>
            <a:r>
              <a:rPr lang="en-US" sz="1700" dirty="0">
                <a:solidFill>
                  <a:srgbClr val="000000"/>
                </a:solidFill>
                <a:latin typeface="Overpass Light" pitchFamily="34" charset="0"/>
                <a:ea typeface="Overpass Light" pitchFamily="34" charset="-122"/>
                <a:cs typeface="Overpass Light" pitchFamily="34" charset="-120"/>
              </a:rPr>
              <a:t> τις σκέψεις του σχετικά με την ψυχολογική πίεση του σύγχρονου ανθρώπου. Το θέμα που θίγει (</a:t>
            </a:r>
            <a:r>
              <a:rPr lang="en-US" sz="1700" i="1" dirty="0">
                <a:solidFill>
                  <a:srgbClr val="000000"/>
                </a:solidFill>
                <a:latin typeface="Overpass Light" pitchFamily="34" charset="0"/>
                <a:ea typeface="Overpass Light" pitchFamily="34" charset="-122"/>
                <a:cs typeface="Overpass Light" pitchFamily="34" charset="-120"/>
              </a:rPr>
              <a:t>η καταναλωτική ευτυχία και η απώλεια του εσωτερικού νοήματος της ζωής</a:t>
            </a:r>
            <a:r>
              <a:rPr lang="en-US" sz="1700" dirty="0">
                <a:solidFill>
                  <a:srgbClr val="000000"/>
                </a:solidFill>
                <a:latin typeface="Overpass Light" pitchFamily="34" charset="0"/>
                <a:ea typeface="Overpass Light" pitchFamily="34" charset="-122"/>
                <a:cs typeface="Overpass Light" pitchFamily="34" charset="-120"/>
              </a:rPr>
              <a:t>) είναι </a:t>
            </a:r>
            <a:r>
              <a:rPr lang="en-US" sz="1700" b="1" dirty="0">
                <a:solidFill>
                  <a:srgbClr val="000000"/>
                </a:solidFill>
                <a:latin typeface="Overpass Light" pitchFamily="34" charset="0"/>
                <a:ea typeface="Overpass Light" pitchFamily="34" charset="-122"/>
                <a:cs typeface="Overpass Light" pitchFamily="34" charset="-120"/>
              </a:rPr>
              <a:t>πολύπλοκο</a:t>
            </a:r>
            <a:r>
              <a:rPr lang="en-US" sz="1700" dirty="0">
                <a:solidFill>
                  <a:srgbClr val="000000"/>
                </a:solidFill>
                <a:latin typeface="Overpass Light" pitchFamily="34" charset="0"/>
                <a:ea typeface="Overpass Light" pitchFamily="34" charset="-122"/>
                <a:cs typeface="Overpass Light" pitchFamily="34" charset="-120"/>
              </a:rPr>
              <a:t>, γι’ αυτό απαιτεί </a:t>
            </a:r>
            <a:r>
              <a:rPr lang="en-US" sz="1700" b="1" dirty="0">
                <a:solidFill>
                  <a:srgbClr val="000000"/>
                </a:solidFill>
                <a:latin typeface="Overpass Light" pitchFamily="34" charset="0"/>
                <a:ea typeface="Overpass Light" pitchFamily="34" charset="-122"/>
                <a:cs typeface="Overpass Light" pitchFamily="34" charset="-120"/>
              </a:rPr>
              <a:t>εκτεταμένες προτάσεις</a:t>
            </a:r>
            <a:r>
              <a:rPr lang="en-US" sz="1700" dirty="0">
                <a:solidFill>
                  <a:srgbClr val="000000"/>
                </a:solidFill>
                <a:latin typeface="Overpass Light" pitchFamily="34" charset="0"/>
                <a:ea typeface="Overpass Light" pitchFamily="34" charset="-122"/>
                <a:cs typeface="Overpass Light" pitchFamily="34" charset="-120"/>
              </a:rPr>
              <a:t>, ώστε να αποδοθεί η πολυεπίπεδη ανάλυση. Ο μακροπερίοδος λόγος συνδέει τις σκέψεις σε </a:t>
            </a:r>
            <a:r>
              <a:rPr lang="en-US" sz="1700" b="1" dirty="0">
                <a:solidFill>
                  <a:srgbClr val="000000"/>
                </a:solidFill>
                <a:latin typeface="Overpass Light" pitchFamily="34" charset="0"/>
                <a:ea typeface="Overpass Light" pitchFamily="34" charset="-122"/>
                <a:cs typeface="Overpass Light" pitchFamily="34" charset="-120"/>
              </a:rPr>
              <a:t>μια ενιαία αλυσίδα επιχειρημάτων</a:t>
            </a:r>
            <a:r>
              <a:rPr lang="en-US" sz="1700" dirty="0">
                <a:solidFill>
                  <a:srgbClr val="000000"/>
                </a:solidFill>
                <a:latin typeface="Overpass Light" pitchFamily="34" charset="0"/>
                <a:ea typeface="Overpass Light" pitchFamily="34" charset="-122"/>
                <a:cs typeface="Overpass Light" pitchFamily="34" charset="-120"/>
              </a:rPr>
              <a:t>, ώστε ο αναγνώστης να κατανοήσει καλύτερα τη σχέση αιτίου-αποτελέσματος.  Έτσι, ο </a:t>
            </a:r>
            <a:r>
              <a:rPr lang="en-US" sz="1700" b="1" dirty="0">
                <a:solidFill>
                  <a:srgbClr val="000000"/>
                </a:solidFill>
                <a:latin typeface="Overpass Light" pitchFamily="34" charset="0"/>
                <a:ea typeface="Overpass Light" pitchFamily="34" charset="-122"/>
                <a:cs typeface="Overpass Light" pitchFamily="34" charset="-120"/>
              </a:rPr>
              <a:t>μακροπερίοδος λόγος</a:t>
            </a:r>
            <a:r>
              <a:rPr lang="en-US" sz="1700" dirty="0">
                <a:solidFill>
                  <a:srgbClr val="000000"/>
                </a:solidFill>
                <a:latin typeface="Overpass Light" pitchFamily="34" charset="0"/>
                <a:ea typeface="Overpass Light" pitchFamily="34" charset="-122"/>
                <a:cs typeface="Overpass Light" pitchFamily="34" charset="-120"/>
              </a:rPr>
              <a:t> εξυπηρετεί τη </a:t>
            </a:r>
            <a:r>
              <a:rPr lang="en-US" sz="1700" b="1" dirty="0">
                <a:solidFill>
                  <a:srgbClr val="000000"/>
                </a:solidFill>
                <a:latin typeface="Overpass Light" pitchFamily="34" charset="0"/>
                <a:ea typeface="Overpass Light" pitchFamily="34" charset="-122"/>
                <a:cs typeface="Overpass Light" pitchFamily="34" charset="-120"/>
              </a:rPr>
              <a:t>βαθύτερη ανάλυση και σύνδεση ιδεών</a:t>
            </a:r>
            <a:r>
              <a:rPr lang="en-US" sz="1700" dirty="0">
                <a:solidFill>
                  <a:srgbClr val="000000"/>
                </a:solidFill>
                <a:latin typeface="Overpass Light" pitchFamily="34" charset="0"/>
                <a:ea typeface="Overpass Light" pitchFamily="34" charset="-122"/>
                <a:cs typeface="Overpass Light" pitchFamily="34" charset="-120"/>
              </a:rPr>
              <a:t>. </a:t>
            </a:r>
            <a:endParaRPr lang="en-US"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619375"/>
            <a:ext cx="6991469" cy="708779"/>
          </a:xfrm>
          <a:prstGeom prst="rect">
            <a:avLst/>
          </a:prstGeom>
          <a:noFill/>
          <a:ln/>
        </p:spPr>
        <p:txBody>
          <a:bodyPr wrap="non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Μικροπερίοδος λόγος</a:t>
            </a:r>
            <a:endParaRPr lang="en-US" sz="4450" dirty="0"/>
          </a:p>
        </p:txBody>
      </p:sp>
      <p:sp>
        <p:nvSpPr>
          <p:cNvPr id="3" name="Text 1"/>
          <p:cNvSpPr/>
          <p:nvPr/>
        </p:nvSpPr>
        <p:spPr>
          <a:xfrm>
            <a:off x="793790" y="366831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Χαρακτηριστικά</a:t>
            </a:r>
            <a:endParaRPr lang="en-US" sz="2200" dirty="0"/>
          </a:p>
        </p:txBody>
      </p:sp>
      <p:sp>
        <p:nvSpPr>
          <p:cNvPr id="4" name="Text 2"/>
          <p:cNvSpPr/>
          <p:nvPr/>
        </p:nvSpPr>
        <p:spPr>
          <a:xfrm>
            <a:off x="793790" y="4362807"/>
            <a:ext cx="13042821" cy="362903"/>
          </a:xfrm>
          <a:prstGeom prst="rect">
            <a:avLst/>
          </a:prstGeom>
          <a:noFill/>
          <a:ln/>
        </p:spPr>
        <p:txBody>
          <a:bodyPr wrap="none" lIns="0" tIns="0" rIns="0" bIns="0" rtlCol="0" anchor="t"/>
          <a:lstStyle/>
          <a:p>
            <a:pPr marL="342900" indent="-342900">
              <a:lnSpc>
                <a:spcPts val="2850"/>
              </a:lnSpc>
              <a:buSzPct val="100000"/>
              <a:buFont typeface="+mj-lt"/>
              <a:buAutoNum type="arabicPeriod"/>
            </a:pPr>
            <a:r>
              <a:rPr lang="en-US" sz="1750" dirty="0">
                <a:solidFill>
                  <a:srgbClr val="3B4E4E"/>
                </a:solidFill>
                <a:latin typeface="Overpass Light" pitchFamily="34" charset="0"/>
                <a:ea typeface="Overpass Light" pitchFamily="34" charset="-122"/>
                <a:cs typeface="Overpass Light" pitchFamily="34" charset="-120"/>
              </a:rPr>
              <a:t>Ο μικροπερίοδος λόγος προσδίδει αμεσότητα, οικειότητα και προφορικότητα στο ύφος του συγγραφέα. </a:t>
            </a:r>
            <a:endParaRPr lang="en-US" sz="1750" dirty="0"/>
          </a:p>
        </p:txBody>
      </p:sp>
      <p:sp>
        <p:nvSpPr>
          <p:cNvPr id="5" name="Text 3"/>
          <p:cNvSpPr/>
          <p:nvPr/>
        </p:nvSpPr>
        <p:spPr>
          <a:xfrm>
            <a:off x="793790" y="4805005"/>
            <a:ext cx="13042821" cy="362903"/>
          </a:xfrm>
          <a:prstGeom prst="rect">
            <a:avLst/>
          </a:prstGeom>
          <a:noFill/>
          <a:ln/>
        </p:spPr>
        <p:txBody>
          <a:bodyPr wrap="none" lIns="0" tIns="0" rIns="0" bIns="0" rtlCol="0" anchor="t"/>
          <a:lstStyle/>
          <a:p>
            <a:pPr marL="342900" indent="-342900">
              <a:lnSpc>
                <a:spcPts val="2850"/>
              </a:lnSpc>
              <a:buSzPct val="100000"/>
              <a:buFont typeface="+mj-lt"/>
              <a:buAutoNum type="arabicPeriod" startAt="2"/>
            </a:pPr>
            <a:r>
              <a:rPr lang="en-US" sz="1750" dirty="0">
                <a:solidFill>
                  <a:srgbClr val="3B4E4E"/>
                </a:solidFill>
                <a:latin typeface="Overpass Light" pitchFamily="34" charset="0"/>
                <a:ea typeface="Overpass Light" pitchFamily="34" charset="-122"/>
                <a:cs typeface="Overpass Light" pitchFamily="34" charset="-120"/>
              </a:rPr>
              <a:t>Δηλώνει αυθορμητισμό και είναι λόγος γοργός και κοφτός.</a:t>
            </a:r>
            <a:endParaRPr lang="en-US" sz="1750" dirty="0"/>
          </a:p>
        </p:txBody>
      </p:sp>
      <p:sp>
        <p:nvSpPr>
          <p:cNvPr id="6" name="Text 4"/>
          <p:cNvSpPr/>
          <p:nvPr/>
        </p:nvSpPr>
        <p:spPr>
          <a:xfrm>
            <a:off x="793790" y="5247203"/>
            <a:ext cx="13042821" cy="362903"/>
          </a:xfrm>
          <a:prstGeom prst="rect">
            <a:avLst/>
          </a:prstGeom>
          <a:noFill/>
          <a:ln/>
        </p:spPr>
        <p:txBody>
          <a:bodyPr wrap="none" lIns="0" tIns="0" rIns="0" bIns="0" rtlCol="0" anchor="t"/>
          <a:lstStyle/>
          <a:p>
            <a:pPr marL="342900" indent="-342900">
              <a:lnSpc>
                <a:spcPts val="2850"/>
              </a:lnSpc>
              <a:buSzPct val="100000"/>
              <a:buFont typeface="+mj-lt"/>
              <a:buAutoNum type="arabicPeriod" startAt="3"/>
            </a:pPr>
            <a:r>
              <a:rPr lang="en-US" sz="1750" dirty="0">
                <a:solidFill>
                  <a:srgbClr val="3B4E4E"/>
                </a:solidFill>
                <a:latin typeface="Overpass Light" pitchFamily="34" charset="0"/>
                <a:ea typeface="Overpass Light" pitchFamily="34" charset="-122"/>
                <a:cs typeface="Overpass Light" pitchFamily="34" charset="-120"/>
              </a:rPr>
              <a:t>Αποδίδει το μήνυμα με σαφήνεια, παραστατικότητα και ζωντάνια.</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54656"/>
            <a:ext cx="13042821"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3" name="Text 1"/>
          <p:cNvSpPr/>
          <p:nvPr/>
        </p:nvSpPr>
        <p:spPr>
          <a:xfrm>
            <a:off x="793790" y="1644372"/>
            <a:ext cx="6991469" cy="708779"/>
          </a:xfrm>
          <a:prstGeom prst="rect">
            <a:avLst/>
          </a:prstGeom>
          <a:noFill/>
          <a:ln/>
        </p:spPr>
        <p:txBody>
          <a:bodyPr wrap="non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Μικροπερίοδος λόγος</a:t>
            </a:r>
            <a:endParaRPr lang="en-US" sz="4450" dirty="0"/>
          </a:p>
        </p:txBody>
      </p:sp>
      <p:sp>
        <p:nvSpPr>
          <p:cNvPr id="4" name="Shape 2"/>
          <p:cNvSpPr/>
          <p:nvPr/>
        </p:nvSpPr>
        <p:spPr>
          <a:xfrm>
            <a:off x="793790" y="2693313"/>
            <a:ext cx="13042821" cy="1685092"/>
          </a:xfrm>
          <a:prstGeom prst="roundRect">
            <a:avLst>
              <a:gd name="adj" fmla="val 5654"/>
            </a:avLst>
          </a:prstGeom>
          <a:solidFill>
            <a:srgbClr val="F9F4BE"/>
          </a:solidFill>
          <a:ln w="7620">
            <a:solidFill>
              <a:srgbClr val="DFDAA4"/>
            </a:solidFill>
            <a:prstDash val="solid"/>
          </a:ln>
        </p:spPr>
      </p:sp>
      <p:sp>
        <p:nvSpPr>
          <p:cNvPr id="5" name="Text 3"/>
          <p:cNvSpPr/>
          <p:nvPr/>
        </p:nvSpPr>
        <p:spPr>
          <a:xfrm>
            <a:off x="1028224" y="292774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000000"/>
                </a:solidFill>
                <a:latin typeface="Syne Bold" pitchFamily="34" charset="0"/>
                <a:ea typeface="Syne Bold" pitchFamily="34" charset="-122"/>
                <a:cs typeface="Syne Bold" pitchFamily="34" charset="-120"/>
              </a:rPr>
              <a:t>Παράδειγμα</a:t>
            </a:r>
            <a:endParaRPr lang="en-US" sz="2200" dirty="0"/>
          </a:p>
        </p:txBody>
      </p:sp>
      <p:sp>
        <p:nvSpPr>
          <p:cNvPr id="6" name="Text 4"/>
          <p:cNvSpPr/>
          <p:nvPr/>
        </p:nvSpPr>
        <p:spPr>
          <a:xfrm>
            <a:off x="1028224" y="3418165"/>
            <a:ext cx="12573953" cy="725805"/>
          </a:xfrm>
          <a:prstGeom prst="rect">
            <a:avLst/>
          </a:prstGeom>
          <a:noFill/>
          <a:ln/>
        </p:spPr>
        <p:txBody>
          <a:bodyPr wrap="square" lIns="0" tIns="0" rIns="0" bIns="0" rtlCol="0" anchor="t"/>
          <a:lstStyle/>
          <a:p>
            <a:pPr marL="0" indent="0">
              <a:lnSpc>
                <a:spcPts val="2850"/>
              </a:lnSpc>
              <a:buNone/>
            </a:pPr>
            <a:r>
              <a:rPr lang="en-US" sz="1750" dirty="0">
                <a:solidFill>
                  <a:srgbClr val="000000"/>
                </a:solidFill>
                <a:latin typeface="Overpass Light" pitchFamily="34" charset="0"/>
                <a:ea typeface="Overpass Light" pitchFamily="34" charset="-122"/>
                <a:cs typeface="Overpass Light" pitchFamily="34" charset="-120"/>
              </a:rPr>
              <a:t>Η προστασία των παιδιών είναι ευθύνη όλων μας. Οφείλουμε να αλλάξουμε το σχολείο. Να μειώσουμε τα φαινόμενα βίας στο σχολείο. Να οπλίσουμε τα παιδιά που με γνώσεις.</a:t>
            </a:r>
            <a:endParaRPr lang="en-US" sz="1750" dirty="0"/>
          </a:p>
        </p:txBody>
      </p:sp>
      <p:sp>
        <p:nvSpPr>
          <p:cNvPr id="7" name="Shape 5"/>
          <p:cNvSpPr/>
          <p:nvPr/>
        </p:nvSpPr>
        <p:spPr>
          <a:xfrm>
            <a:off x="793790" y="4605218"/>
            <a:ext cx="13042821" cy="2773799"/>
          </a:xfrm>
          <a:prstGeom prst="roundRect">
            <a:avLst>
              <a:gd name="adj" fmla="val 3435"/>
            </a:avLst>
          </a:prstGeom>
          <a:solidFill>
            <a:srgbClr val="F9F4BE"/>
          </a:solidFill>
          <a:ln w="7620">
            <a:solidFill>
              <a:srgbClr val="DFDAA4"/>
            </a:solidFill>
            <a:prstDash val="solid"/>
          </a:ln>
        </p:spPr>
      </p:sp>
      <p:sp>
        <p:nvSpPr>
          <p:cNvPr id="8" name="Text 6"/>
          <p:cNvSpPr/>
          <p:nvPr/>
        </p:nvSpPr>
        <p:spPr>
          <a:xfrm>
            <a:off x="1028224" y="483965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000000"/>
                </a:solidFill>
                <a:latin typeface="Syne Bold" pitchFamily="34" charset="0"/>
                <a:ea typeface="Syne Bold" pitchFamily="34" charset="-122"/>
                <a:cs typeface="Syne Bold" pitchFamily="34" charset="-120"/>
              </a:rPr>
              <a:t>Προθετικότητα</a:t>
            </a:r>
            <a:endParaRPr lang="en-US" sz="2200" dirty="0"/>
          </a:p>
        </p:txBody>
      </p:sp>
      <p:sp>
        <p:nvSpPr>
          <p:cNvPr id="9" name="Text 7"/>
          <p:cNvSpPr/>
          <p:nvPr/>
        </p:nvSpPr>
        <p:spPr>
          <a:xfrm>
            <a:off x="1028224" y="5330071"/>
            <a:ext cx="12573953" cy="1814513"/>
          </a:xfrm>
          <a:prstGeom prst="rect">
            <a:avLst/>
          </a:prstGeom>
          <a:noFill/>
          <a:ln/>
        </p:spPr>
        <p:txBody>
          <a:bodyPr wrap="square" lIns="0" tIns="0" rIns="0" bIns="0" rtlCol="0" anchor="t"/>
          <a:lstStyle/>
          <a:p>
            <a:pPr marL="0" indent="0" algn="just">
              <a:lnSpc>
                <a:spcPts val="2850"/>
              </a:lnSpc>
              <a:buNone/>
            </a:pPr>
            <a:r>
              <a:rPr lang="en-US" sz="1750" dirty="0">
                <a:solidFill>
                  <a:srgbClr val="000000"/>
                </a:solidFill>
                <a:latin typeface="Overpass Light" pitchFamily="34" charset="0"/>
                <a:ea typeface="Overpass Light" pitchFamily="34" charset="-122"/>
                <a:cs typeface="Overpass Light" pitchFamily="34" charset="-120"/>
              </a:rPr>
              <a:t>Ο συγγραφέας χρησιμοποιεί </a:t>
            </a:r>
            <a:r>
              <a:rPr lang="en-US" sz="1750" b="1" dirty="0">
                <a:solidFill>
                  <a:srgbClr val="000000"/>
                </a:solidFill>
                <a:latin typeface="Overpass Light" pitchFamily="34" charset="0"/>
                <a:ea typeface="Overpass Light" pitchFamily="34" charset="-122"/>
                <a:cs typeface="Overpass Light" pitchFamily="34" charset="-120"/>
              </a:rPr>
              <a:t>μικροπερίοδο λόγο</a:t>
            </a:r>
            <a:r>
              <a:rPr lang="en-US" sz="1750" dirty="0">
                <a:solidFill>
                  <a:srgbClr val="000000"/>
                </a:solidFill>
                <a:latin typeface="Overpass Light" pitchFamily="34" charset="0"/>
                <a:ea typeface="Overpass Light" pitchFamily="34" charset="-122"/>
                <a:cs typeface="Overpass Light" pitchFamily="34" charset="-120"/>
              </a:rPr>
              <a:t> για να κάνει το μήνυμά του </a:t>
            </a:r>
            <a:r>
              <a:rPr lang="en-US" sz="1750" b="1" dirty="0">
                <a:solidFill>
                  <a:srgbClr val="000000"/>
                </a:solidFill>
                <a:latin typeface="Overpass Light" pitchFamily="34" charset="0"/>
                <a:ea typeface="Overpass Light" pitchFamily="34" charset="-122"/>
                <a:cs typeface="Overpass Light" pitchFamily="34" charset="-120"/>
              </a:rPr>
              <a:t>άμεσο, δυναμικό και εύληπτο</a:t>
            </a:r>
            <a:r>
              <a:rPr lang="en-US" sz="1750" dirty="0">
                <a:solidFill>
                  <a:srgbClr val="000000"/>
                </a:solidFill>
                <a:latin typeface="Overpass Light" pitchFamily="34" charset="0"/>
                <a:ea typeface="Overpass Light" pitchFamily="34" charset="-122"/>
                <a:cs typeface="Overpass Light" pitchFamily="34" charset="-120"/>
              </a:rPr>
              <a:t>. Οι σύντομες, κοφτές προτάσεις (</a:t>
            </a:r>
            <a:r>
              <a:rPr lang="en-US" sz="1750" i="1" dirty="0">
                <a:solidFill>
                  <a:srgbClr val="000000"/>
                </a:solidFill>
                <a:latin typeface="Overpass Light" pitchFamily="34" charset="0"/>
                <a:ea typeface="Overpass Light" pitchFamily="34" charset="-122"/>
                <a:cs typeface="Overpass Light" pitchFamily="34" charset="-120"/>
              </a:rPr>
              <a:t>«Οφείλουμε να αλλάξουμε το σχολείο. Να μειώσουμε τα φαινόμενα βίας. Να οπλίσουμε τα παιδιά με γνώσεις»</a:t>
            </a:r>
            <a:r>
              <a:rPr lang="en-US" sz="1750" dirty="0">
                <a:solidFill>
                  <a:srgbClr val="000000"/>
                </a:solidFill>
                <a:latin typeface="Overpass Light" pitchFamily="34" charset="0"/>
                <a:ea typeface="Overpass Light" pitchFamily="34" charset="-122"/>
                <a:cs typeface="Overpass Light" pitchFamily="34" charset="-120"/>
              </a:rPr>
              <a:t>) δημιουργούν </a:t>
            </a:r>
            <a:r>
              <a:rPr lang="en-US" sz="1750" b="1" dirty="0">
                <a:solidFill>
                  <a:srgbClr val="000000"/>
                </a:solidFill>
                <a:latin typeface="Overpass Light" pitchFamily="34" charset="0"/>
                <a:ea typeface="Overpass Light" pitchFamily="34" charset="-122"/>
                <a:cs typeface="Overpass Light" pitchFamily="34" charset="-120"/>
              </a:rPr>
              <a:t>αίσθηση επείγοντος</a:t>
            </a:r>
            <a:r>
              <a:rPr lang="en-US" sz="1750" dirty="0">
                <a:solidFill>
                  <a:srgbClr val="000000"/>
                </a:solidFill>
                <a:latin typeface="Overpass Light" pitchFamily="34" charset="0"/>
                <a:ea typeface="Overpass Light" pitchFamily="34" charset="-122"/>
                <a:cs typeface="Overpass Light" pitchFamily="34" charset="-120"/>
              </a:rPr>
              <a:t> και υπογραμμίζουν την ανάγκη για άμεση δράση. Επιπλέον, κάνουν το κείμενο </a:t>
            </a:r>
            <a:r>
              <a:rPr lang="en-US" sz="1750" b="1" dirty="0">
                <a:solidFill>
                  <a:srgbClr val="000000"/>
                </a:solidFill>
                <a:latin typeface="Overpass Light" pitchFamily="34" charset="0"/>
                <a:ea typeface="Overpass Light" pitchFamily="34" charset="-122"/>
                <a:cs typeface="Overpass Light" pitchFamily="34" charset="-120"/>
              </a:rPr>
              <a:t>ξεκάθαρο και άμεσα κατανοητό</a:t>
            </a:r>
            <a:r>
              <a:rPr lang="en-US" sz="1750" dirty="0">
                <a:solidFill>
                  <a:srgbClr val="000000"/>
                </a:solidFill>
                <a:latin typeface="Overpass Light" pitchFamily="34" charset="0"/>
                <a:ea typeface="Overpass Light" pitchFamily="34" charset="-122"/>
                <a:cs typeface="Overpass Light" pitchFamily="34" charset="-120"/>
              </a:rPr>
              <a:t>, ώστε το μήνυμα να μην χαθεί σε περιττές λεπτομέρειες. Τέλος, ο μικροπερίοδος λόγος δίνει </a:t>
            </a:r>
            <a:r>
              <a:rPr lang="en-US" sz="1750" b="1" dirty="0">
                <a:solidFill>
                  <a:srgbClr val="000000"/>
                </a:solidFill>
                <a:latin typeface="Overpass Light" pitchFamily="34" charset="0"/>
                <a:ea typeface="Overpass Light" pitchFamily="34" charset="-122"/>
                <a:cs typeface="Overpass Light" pitchFamily="34" charset="-120"/>
              </a:rPr>
              <a:t>ρυθμό</a:t>
            </a:r>
            <a:r>
              <a:rPr lang="en-US" sz="1750" dirty="0">
                <a:solidFill>
                  <a:srgbClr val="000000"/>
                </a:solidFill>
                <a:latin typeface="Overpass Light" pitchFamily="34" charset="0"/>
                <a:ea typeface="Overpass Light" pitchFamily="34" charset="-122"/>
                <a:cs typeface="Overpass Light" pitchFamily="34" charset="-120"/>
              </a:rPr>
              <a:t> και κάνει το κείμενο πιο </a:t>
            </a:r>
            <a:r>
              <a:rPr lang="en-US" sz="1750" b="1" dirty="0">
                <a:solidFill>
                  <a:srgbClr val="000000"/>
                </a:solidFill>
                <a:latin typeface="Overpass Light" pitchFamily="34" charset="0"/>
                <a:ea typeface="Overpass Light" pitchFamily="34" charset="-122"/>
                <a:cs typeface="Overpass Light" pitchFamily="34" charset="-120"/>
              </a:rPr>
              <a:t>έντονο και επιδραστικό</a:t>
            </a:r>
            <a:r>
              <a:rPr lang="en-US" sz="1750" dirty="0">
                <a:solidFill>
                  <a:srgbClr val="000000"/>
                </a:solidFill>
                <a:latin typeface="Overpass Light" pitchFamily="34" charset="0"/>
                <a:ea typeface="Overpass Light" pitchFamily="34" charset="-122"/>
                <a:cs typeface="Overpass Light" pitchFamily="34" charset="-120"/>
              </a:rPr>
              <a:t>, ενισχύοντας την πειθώ.</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2330" y="788075"/>
            <a:ext cx="7592139" cy="1385411"/>
          </a:xfrm>
          <a:prstGeom prst="rect">
            <a:avLst/>
          </a:prstGeom>
          <a:noFill/>
          <a:ln/>
        </p:spPr>
        <p:txBody>
          <a:bodyPr wrap="square" lIns="0" tIns="0" rIns="0" bIns="0" rtlCol="0" anchor="t"/>
          <a:lstStyle/>
          <a:p>
            <a:pPr marL="0" indent="0">
              <a:lnSpc>
                <a:spcPts val="5450"/>
              </a:lnSpc>
              <a:buNone/>
            </a:pPr>
            <a:r>
              <a:rPr lang="en-US" sz="4350" b="1" dirty="0">
                <a:solidFill>
                  <a:srgbClr val="233939"/>
                </a:solidFill>
                <a:latin typeface="Syne Bold" pitchFamily="34" charset="0"/>
                <a:ea typeface="Syne Bold" pitchFamily="34" charset="-122"/>
                <a:cs typeface="Syne Bold" pitchFamily="34" charset="-120"/>
              </a:rPr>
              <a:t>Μετατροπή σε μακροπερίοδο λόγο</a:t>
            </a:r>
            <a:endParaRPr lang="en-US" sz="4350" dirty="0"/>
          </a:p>
        </p:txBody>
      </p:sp>
      <p:sp>
        <p:nvSpPr>
          <p:cNvPr id="4" name="Shape 1"/>
          <p:cNvSpPr/>
          <p:nvPr/>
        </p:nvSpPr>
        <p:spPr>
          <a:xfrm>
            <a:off x="6262330" y="2506028"/>
            <a:ext cx="7592139" cy="2356842"/>
          </a:xfrm>
          <a:prstGeom prst="roundRect">
            <a:avLst>
              <a:gd name="adj" fmla="val 3951"/>
            </a:avLst>
          </a:prstGeom>
          <a:solidFill>
            <a:srgbClr val="DDEEE6"/>
          </a:solidFill>
          <a:ln w="7620">
            <a:solidFill>
              <a:srgbClr val="C3D4CC"/>
            </a:solidFill>
            <a:prstDash val="solid"/>
          </a:ln>
        </p:spPr>
      </p:sp>
      <p:sp>
        <p:nvSpPr>
          <p:cNvPr id="5" name="Text 2"/>
          <p:cNvSpPr/>
          <p:nvPr/>
        </p:nvSpPr>
        <p:spPr>
          <a:xfrm>
            <a:off x="6491645" y="2735342"/>
            <a:ext cx="2771180" cy="346472"/>
          </a:xfrm>
          <a:prstGeom prst="rect">
            <a:avLst/>
          </a:prstGeom>
          <a:noFill/>
          <a:ln/>
        </p:spPr>
        <p:txBody>
          <a:bodyPr wrap="none" lIns="0" tIns="0" rIns="0" bIns="0" rtlCol="0" anchor="t"/>
          <a:lstStyle/>
          <a:p>
            <a:pPr marL="0" indent="0">
              <a:lnSpc>
                <a:spcPts val="2700"/>
              </a:lnSpc>
              <a:buNone/>
            </a:pPr>
            <a:r>
              <a:rPr lang="en-US" sz="2150" b="1" dirty="0">
                <a:solidFill>
                  <a:srgbClr val="3B4E4E"/>
                </a:solidFill>
                <a:latin typeface="Syne Bold" pitchFamily="34" charset="0"/>
                <a:ea typeface="Syne Bold" pitchFamily="34" charset="-122"/>
                <a:cs typeface="Syne Bold" pitchFamily="34" charset="-120"/>
              </a:rPr>
              <a:t>Αρχικό κείμενο</a:t>
            </a:r>
            <a:endParaRPr lang="en-US" sz="2150" dirty="0"/>
          </a:p>
        </p:txBody>
      </p:sp>
      <p:sp>
        <p:nvSpPr>
          <p:cNvPr id="6" name="Text 3"/>
          <p:cNvSpPr/>
          <p:nvPr/>
        </p:nvSpPr>
        <p:spPr>
          <a:xfrm>
            <a:off x="6491645" y="3214807"/>
            <a:ext cx="7133511" cy="1418749"/>
          </a:xfrm>
          <a:prstGeom prst="rect">
            <a:avLst/>
          </a:prstGeom>
          <a:noFill/>
          <a:ln/>
        </p:spPr>
        <p:txBody>
          <a:bodyPr wrap="square" lIns="0" tIns="0" rIns="0" bIns="0" rtlCol="0" anchor="t"/>
          <a:lstStyle/>
          <a:p>
            <a:pPr marL="0" indent="0" algn="just">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Το επάγγελμα είναι συνάρτηση της κοινωνικότητας. Η κοινωνικότητα μια ειδική ανθρώπινη διάσταση. Η κοινωνία δεν υπάρχει στο ζωικό βασίλειο. Μόνο με το ανθρώπινο γένος εμφανίζεται και ευδοκιμεί η συλλογική ζωή που ονομάζουμε κοινωνία.</a:t>
            </a:r>
            <a:endParaRPr lang="en-US" sz="1700" dirty="0"/>
          </a:p>
        </p:txBody>
      </p:sp>
      <p:sp>
        <p:nvSpPr>
          <p:cNvPr id="7" name="Shape 4"/>
          <p:cNvSpPr/>
          <p:nvPr/>
        </p:nvSpPr>
        <p:spPr>
          <a:xfrm>
            <a:off x="6262330" y="5084564"/>
            <a:ext cx="7592139" cy="2356842"/>
          </a:xfrm>
          <a:prstGeom prst="roundRect">
            <a:avLst>
              <a:gd name="adj" fmla="val 3951"/>
            </a:avLst>
          </a:prstGeom>
          <a:solidFill>
            <a:srgbClr val="DDEEE6"/>
          </a:solidFill>
          <a:ln w="7620">
            <a:solidFill>
              <a:srgbClr val="C3D4CC"/>
            </a:solidFill>
            <a:prstDash val="solid"/>
          </a:ln>
        </p:spPr>
      </p:sp>
      <p:sp>
        <p:nvSpPr>
          <p:cNvPr id="8" name="Text 5"/>
          <p:cNvSpPr/>
          <p:nvPr/>
        </p:nvSpPr>
        <p:spPr>
          <a:xfrm>
            <a:off x="6491645" y="5313878"/>
            <a:ext cx="2771180" cy="346472"/>
          </a:xfrm>
          <a:prstGeom prst="rect">
            <a:avLst/>
          </a:prstGeom>
          <a:noFill/>
          <a:ln/>
        </p:spPr>
        <p:txBody>
          <a:bodyPr wrap="none" lIns="0" tIns="0" rIns="0" bIns="0" rtlCol="0" anchor="t"/>
          <a:lstStyle/>
          <a:p>
            <a:pPr marL="0" indent="0">
              <a:lnSpc>
                <a:spcPts val="2700"/>
              </a:lnSpc>
              <a:buNone/>
            </a:pPr>
            <a:r>
              <a:rPr lang="en-US" sz="2150" b="1" dirty="0">
                <a:solidFill>
                  <a:srgbClr val="3B4E4E"/>
                </a:solidFill>
                <a:latin typeface="Syne Bold" pitchFamily="34" charset="0"/>
                <a:ea typeface="Syne Bold" pitchFamily="34" charset="-122"/>
                <a:cs typeface="Syne Bold" pitchFamily="34" charset="-120"/>
              </a:rPr>
              <a:t>Μετατροπή</a:t>
            </a:r>
            <a:endParaRPr lang="en-US" sz="2150" dirty="0"/>
          </a:p>
        </p:txBody>
      </p:sp>
      <p:sp>
        <p:nvSpPr>
          <p:cNvPr id="9" name="Text 6"/>
          <p:cNvSpPr/>
          <p:nvPr/>
        </p:nvSpPr>
        <p:spPr>
          <a:xfrm>
            <a:off x="6491645" y="5793343"/>
            <a:ext cx="7133511" cy="1418749"/>
          </a:xfrm>
          <a:prstGeom prst="rect">
            <a:avLst/>
          </a:prstGeom>
          <a:noFill/>
          <a:ln/>
        </p:spPr>
        <p:txBody>
          <a:bodyPr wrap="square" lIns="0" tIns="0" rIns="0" bIns="0" rtlCol="0" anchor="t"/>
          <a:lstStyle/>
          <a:p>
            <a:pPr marL="0" indent="0" algn="just">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Το επάγγελμα είναι συνάρτηση της κοινωνικότητας, η οποία είναι μια ειδική ανθρώπινη διάσταση, από τη στιγμή που η συλλογική ζωή —δηλαδή αυτό που ονομάζουμε κοινωνία— δεν υπάρχει στο ζωικό βασίλειο, αλλά εμφανίζεται και ευδοκιμεί μόνο με το ανθρώπινο γένος .</a:t>
            </a:r>
            <a:endParaRPr lang="en-US" sz="1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1403" y="924758"/>
            <a:ext cx="7641193" cy="1341834"/>
          </a:xfrm>
          <a:prstGeom prst="rect">
            <a:avLst/>
          </a:prstGeom>
          <a:noFill/>
          <a:ln/>
        </p:spPr>
        <p:txBody>
          <a:bodyPr wrap="square" lIns="0" tIns="0" rIns="0" bIns="0" rtlCol="0" anchor="t"/>
          <a:lstStyle/>
          <a:p>
            <a:pPr marL="0" indent="0">
              <a:lnSpc>
                <a:spcPts val="5250"/>
              </a:lnSpc>
              <a:buNone/>
            </a:pPr>
            <a:r>
              <a:rPr lang="en-US" sz="4200" b="1" dirty="0">
                <a:solidFill>
                  <a:srgbClr val="233939"/>
                </a:solidFill>
                <a:latin typeface="Syne Bold" pitchFamily="34" charset="0"/>
                <a:ea typeface="Syne Bold" pitchFamily="34" charset="-122"/>
                <a:cs typeface="Syne Bold" pitchFamily="34" charset="-120"/>
              </a:rPr>
              <a:t>Μικροπερίοδος λόγος σε ειδικό κειμενικό είδος</a:t>
            </a:r>
            <a:endParaRPr lang="en-US" sz="4200" dirty="0"/>
          </a:p>
        </p:txBody>
      </p:sp>
      <p:sp>
        <p:nvSpPr>
          <p:cNvPr id="4" name="Shape 1"/>
          <p:cNvSpPr/>
          <p:nvPr/>
        </p:nvSpPr>
        <p:spPr>
          <a:xfrm>
            <a:off x="751403" y="2829997"/>
            <a:ext cx="483037" cy="483037"/>
          </a:xfrm>
          <a:prstGeom prst="roundRect">
            <a:avLst>
              <a:gd name="adj" fmla="val 18668"/>
            </a:avLst>
          </a:prstGeom>
          <a:solidFill>
            <a:srgbClr val="DDEEE6"/>
          </a:solidFill>
          <a:ln w="7620">
            <a:solidFill>
              <a:srgbClr val="C3D4CC"/>
            </a:solidFill>
            <a:prstDash val="solid"/>
          </a:ln>
        </p:spPr>
      </p:sp>
      <p:sp>
        <p:nvSpPr>
          <p:cNvPr id="5" name="Text 2"/>
          <p:cNvSpPr/>
          <p:nvPr/>
        </p:nvSpPr>
        <p:spPr>
          <a:xfrm>
            <a:off x="930116" y="2910483"/>
            <a:ext cx="125611" cy="322064"/>
          </a:xfrm>
          <a:prstGeom prst="rect">
            <a:avLst/>
          </a:prstGeom>
          <a:noFill/>
          <a:ln/>
        </p:spPr>
        <p:txBody>
          <a:bodyPr wrap="none" lIns="0" tIns="0" rIns="0" bIns="0" rtlCol="0" anchor="t"/>
          <a:lstStyle/>
          <a:p>
            <a:pPr marL="0" indent="0" algn="ctr">
              <a:lnSpc>
                <a:spcPts val="2500"/>
              </a:lnSpc>
              <a:buNone/>
            </a:pPr>
            <a:r>
              <a:rPr lang="en-US" sz="2500" b="1" dirty="0">
                <a:solidFill>
                  <a:srgbClr val="3B4E4E"/>
                </a:solidFill>
                <a:latin typeface="Syne Bold" pitchFamily="34" charset="0"/>
                <a:ea typeface="Syne Bold" pitchFamily="34" charset="-122"/>
                <a:cs typeface="Syne Bold" pitchFamily="34" charset="-120"/>
              </a:rPr>
              <a:t>1</a:t>
            </a:r>
            <a:endParaRPr lang="en-US" sz="2500" dirty="0"/>
          </a:p>
        </p:txBody>
      </p:sp>
      <p:sp>
        <p:nvSpPr>
          <p:cNvPr id="6" name="Text 3"/>
          <p:cNvSpPr/>
          <p:nvPr/>
        </p:nvSpPr>
        <p:spPr>
          <a:xfrm>
            <a:off x="1449110" y="2829997"/>
            <a:ext cx="2683669" cy="335399"/>
          </a:xfrm>
          <a:prstGeom prst="rect">
            <a:avLst/>
          </a:prstGeom>
          <a:noFill/>
          <a:ln/>
        </p:spPr>
        <p:txBody>
          <a:bodyPr wrap="none" lIns="0" tIns="0" rIns="0" bIns="0" rtlCol="0" anchor="t"/>
          <a:lstStyle/>
          <a:p>
            <a:pPr marL="0" indent="0">
              <a:lnSpc>
                <a:spcPts val="2600"/>
              </a:lnSpc>
              <a:buNone/>
            </a:pPr>
            <a:r>
              <a:rPr lang="en-US" sz="2100" b="1" dirty="0">
                <a:solidFill>
                  <a:srgbClr val="3B4E4E"/>
                </a:solidFill>
                <a:latin typeface="Syne Bold" pitchFamily="34" charset="0"/>
                <a:ea typeface="Syne Bold" pitchFamily="34" charset="-122"/>
                <a:cs typeface="Syne Bold" pitchFamily="34" charset="-120"/>
              </a:rPr>
              <a:t>Παράδειγμα</a:t>
            </a:r>
            <a:endParaRPr lang="en-US" sz="2100" dirty="0"/>
          </a:p>
        </p:txBody>
      </p:sp>
      <p:sp>
        <p:nvSpPr>
          <p:cNvPr id="7" name="Text 4"/>
          <p:cNvSpPr/>
          <p:nvPr/>
        </p:nvSpPr>
        <p:spPr>
          <a:xfrm>
            <a:off x="1449110" y="3294102"/>
            <a:ext cx="6943487" cy="2060258"/>
          </a:xfrm>
          <a:prstGeom prst="rect">
            <a:avLst/>
          </a:prstGeom>
          <a:noFill/>
          <a:ln/>
        </p:spPr>
        <p:txBody>
          <a:bodyPr wrap="square" lIns="0" tIns="0" rIns="0" bIns="0" rtlCol="0" anchor="t"/>
          <a:lstStyle/>
          <a:p>
            <a:pPr marL="0" indent="0" algn="just">
              <a:lnSpc>
                <a:spcPts val="2700"/>
              </a:lnSpc>
              <a:buNone/>
            </a:pPr>
            <a:r>
              <a:rPr lang="en-US" sz="1650" dirty="0">
                <a:solidFill>
                  <a:srgbClr val="3B4E4E"/>
                </a:solidFill>
                <a:latin typeface="Overpass Light" pitchFamily="34" charset="0"/>
                <a:ea typeface="Overpass Light" pitchFamily="34" charset="-122"/>
                <a:cs typeface="Overpass Light" pitchFamily="34" charset="-120"/>
              </a:rPr>
              <a:t>Ψωνίστε με βάση την πρόληψη και διατήρηση της υγείας σας. Προετοιμάστε νωρίτερα υγιεινά σνακ. Προσπαθήστε να ετοιμάσετε μόνοι ένα ισορροπημένο διαιτολόγιο. Τρώτε μια φορά την εβδομάδα κρέας, ψάρι και τις υπόλοιπες μέρες όσπρια λαχανικά. Μην ξεχνάτε την σωστή ενυδάτωση. Πίνετε νερό, αλλά και για ποικιλία δοκιμάστε διάφορα αφεψήματα.</a:t>
            </a:r>
            <a:endParaRPr lang="en-US" sz="1650" dirty="0"/>
          </a:p>
        </p:txBody>
      </p:sp>
      <p:sp>
        <p:nvSpPr>
          <p:cNvPr id="8" name="Shape 5"/>
          <p:cNvSpPr/>
          <p:nvPr/>
        </p:nvSpPr>
        <p:spPr>
          <a:xfrm>
            <a:off x="751403" y="5810488"/>
            <a:ext cx="483037" cy="483037"/>
          </a:xfrm>
          <a:prstGeom prst="roundRect">
            <a:avLst>
              <a:gd name="adj" fmla="val 18668"/>
            </a:avLst>
          </a:prstGeom>
          <a:solidFill>
            <a:srgbClr val="DDEEE6"/>
          </a:solidFill>
          <a:ln w="7620">
            <a:solidFill>
              <a:srgbClr val="C3D4CC"/>
            </a:solidFill>
            <a:prstDash val="solid"/>
          </a:ln>
        </p:spPr>
      </p:sp>
      <p:sp>
        <p:nvSpPr>
          <p:cNvPr id="9" name="Text 6"/>
          <p:cNvSpPr/>
          <p:nvPr/>
        </p:nvSpPr>
        <p:spPr>
          <a:xfrm>
            <a:off x="892373" y="5890974"/>
            <a:ext cx="200978" cy="322064"/>
          </a:xfrm>
          <a:prstGeom prst="rect">
            <a:avLst/>
          </a:prstGeom>
          <a:noFill/>
          <a:ln/>
        </p:spPr>
        <p:txBody>
          <a:bodyPr wrap="none" lIns="0" tIns="0" rIns="0" bIns="0" rtlCol="0" anchor="t"/>
          <a:lstStyle/>
          <a:p>
            <a:pPr marL="0" indent="0" algn="ctr">
              <a:lnSpc>
                <a:spcPts val="2500"/>
              </a:lnSpc>
              <a:buNone/>
            </a:pPr>
            <a:r>
              <a:rPr lang="en-US" sz="2500" b="1" dirty="0">
                <a:solidFill>
                  <a:srgbClr val="3B4E4E"/>
                </a:solidFill>
                <a:latin typeface="Syne Bold" pitchFamily="34" charset="0"/>
                <a:ea typeface="Syne Bold" pitchFamily="34" charset="-122"/>
                <a:cs typeface="Syne Bold" pitchFamily="34" charset="-120"/>
              </a:rPr>
              <a:t>2</a:t>
            </a:r>
            <a:endParaRPr lang="en-US" sz="2500" dirty="0"/>
          </a:p>
        </p:txBody>
      </p:sp>
      <p:sp>
        <p:nvSpPr>
          <p:cNvPr id="10" name="Text 7"/>
          <p:cNvSpPr/>
          <p:nvPr/>
        </p:nvSpPr>
        <p:spPr>
          <a:xfrm>
            <a:off x="1449110" y="5810488"/>
            <a:ext cx="2683669" cy="335399"/>
          </a:xfrm>
          <a:prstGeom prst="rect">
            <a:avLst/>
          </a:prstGeom>
          <a:noFill/>
          <a:ln/>
        </p:spPr>
        <p:txBody>
          <a:bodyPr wrap="none" lIns="0" tIns="0" rIns="0" bIns="0" rtlCol="0" anchor="t"/>
          <a:lstStyle/>
          <a:p>
            <a:pPr marL="0" indent="0">
              <a:lnSpc>
                <a:spcPts val="2600"/>
              </a:lnSpc>
              <a:buNone/>
            </a:pPr>
            <a:r>
              <a:rPr lang="en-US" sz="2100" b="1" dirty="0">
                <a:solidFill>
                  <a:srgbClr val="3B4E4E"/>
                </a:solidFill>
                <a:latin typeface="Syne Bold" pitchFamily="34" charset="0"/>
                <a:ea typeface="Syne Bold" pitchFamily="34" charset="-122"/>
                <a:cs typeface="Syne Bold" pitchFamily="34" charset="-120"/>
              </a:rPr>
              <a:t>Ερώτηση</a:t>
            </a:r>
            <a:endParaRPr lang="en-US" sz="2100" dirty="0"/>
          </a:p>
        </p:txBody>
      </p:sp>
      <p:sp>
        <p:nvSpPr>
          <p:cNvPr id="11" name="Text 8"/>
          <p:cNvSpPr/>
          <p:nvPr/>
        </p:nvSpPr>
        <p:spPr>
          <a:xfrm>
            <a:off x="1449110" y="6274594"/>
            <a:ext cx="6943487" cy="1030129"/>
          </a:xfrm>
          <a:prstGeom prst="rect">
            <a:avLst/>
          </a:prstGeom>
          <a:noFill/>
          <a:ln/>
        </p:spPr>
        <p:txBody>
          <a:bodyPr wrap="square" lIns="0" tIns="0" rIns="0" bIns="0" rtlCol="0" anchor="t"/>
          <a:lstStyle/>
          <a:p>
            <a:pPr marL="0" indent="0">
              <a:lnSpc>
                <a:spcPts val="2700"/>
              </a:lnSpc>
              <a:buNone/>
            </a:pPr>
            <a:r>
              <a:rPr lang="en-US" sz="1650" dirty="0">
                <a:solidFill>
                  <a:srgbClr val="3B4E4E"/>
                </a:solidFill>
                <a:latin typeface="Overpass Light" pitchFamily="34" charset="0"/>
                <a:ea typeface="Overpass Light" pitchFamily="34" charset="-122"/>
                <a:cs typeface="Overpass Light" pitchFamily="34" charset="-120"/>
              </a:rPr>
              <a:t>Σε ποιο κειμενικό είδος ανήκει το απόσπασμα και ποια αναγκαιότητα επιβάλλει τη χρήση μικροπερίοδου λόγου και παρατακτικής σύνδεσης σε αυτό;</a:t>
            </a:r>
            <a:endParaRPr lang="en-US" sz="16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rotWithShape="1">
          <a:blip r:embed="rId3"/>
          <a:srcRect t="15096"/>
          <a:stretch/>
        </p:blipFill>
        <p:spPr>
          <a:xfrm>
            <a:off x="9144000" y="0"/>
            <a:ext cx="5486400" cy="8229599"/>
          </a:xfrm>
          <a:prstGeom prst="rect">
            <a:avLst/>
          </a:prstGeom>
        </p:spPr>
      </p:pic>
      <p:sp>
        <p:nvSpPr>
          <p:cNvPr id="3" name="Text 0"/>
          <p:cNvSpPr/>
          <p:nvPr/>
        </p:nvSpPr>
        <p:spPr>
          <a:xfrm>
            <a:off x="793790" y="1337191"/>
            <a:ext cx="4536519" cy="566976"/>
          </a:xfrm>
          <a:prstGeom prst="rect">
            <a:avLst/>
          </a:prstGeom>
          <a:noFill/>
          <a:ln/>
        </p:spPr>
        <p:txBody>
          <a:bodyPr wrap="none" lIns="0" tIns="0" rIns="0" bIns="0" rtlCol="0" anchor="t"/>
          <a:lstStyle/>
          <a:p>
            <a:pPr marL="0" indent="0">
              <a:lnSpc>
                <a:spcPts val="4450"/>
              </a:lnSpc>
              <a:buNone/>
            </a:pPr>
            <a:r>
              <a:rPr lang="en-US" sz="3550" b="1" dirty="0">
                <a:solidFill>
                  <a:srgbClr val="233939"/>
                </a:solidFill>
                <a:latin typeface="Syne Bold" pitchFamily="34" charset="0"/>
                <a:ea typeface="Syne Bold" pitchFamily="34" charset="-122"/>
                <a:cs typeface="Syne Bold" pitchFamily="34" charset="-120"/>
              </a:rPr>
              <a:t>Απάντηση</a:t>
            </a:r>
            <a:endParaRPr lang="en-US" sz="3550" dirty="0"/>
          </a:p>
        </p:txBody>
      </p:sp>
      <p:sp>
        <p:nvSpPr>
          <p:cNvPr id="4" name="Shape 1"/>
          <p:cNvSpPr/>
          <p:nvPr/>
        </p:nvSpPr>
        <p:spPr>
          <a:xfrm>
            <a:off x="793790" y="2159318"/>
            <a:ext cx="7556421" cy="4732973"/>
          </a:xfrm>
          <a:prstGeom prst="roundRect">
            <a:avLst>
              <a:gd name="adj" fmla="val 2013"/>
            </a:avLst>
          </a:prstGeom>
          <a:solidFill>
            <a:srgbClr val="DDEEE6"/>
          </a:solidFill>
          <a:ln w="7620">
            <a:solidFill>
              <a:srgbClr val="C3D4CC"/>
            </a:solidFill>
            <a:prstDash val="solid"/>
          </a:ln>
        </p:spPr>
      </p:sp>
      <p:sp>
        <p:nvSpPr>
          <p:cNvPr id="5" name="Text 2"/>
          <p:cNvSpPr/>
          <p:nvPr/>
        </p:nvSpPr>
        <p:spPr>
          <a:xfrm>
            <a:off x="1028224" y="2393752"/>
            <a:ext cx="7087553" cy="1088708"/>
          </a:xfrm>
          <a:prstGeom prst="rect">
            <a:avLst/>
          </a:prstGeom>
          <a:noFill/>
          <a:ln/>
        </p:spPr>
        <p:txBody>
          <a:bodyPr wrap="square" lIns="0" tIns="0" rIns="0" bIns="0" rtlCol="0" anchor="t"/>
          <a:lstStyle/>
          <a:p>
            <a:pPr marL="0" indent="0" algn="just">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Το απόσπασμα ανήκει στο κειμενικό είδος της </a:t>
            </a:r>
            <a:r>
              <a:rPr lang="en-US" sz="1750" b="1" dirty="0">
                <a:solidFill>
                  <a:srgbClr val="3B4E4E"/>
                </a:solidFill>
                <a:latin typeface="Overpass Light" pitchFamily="34" charset="0"/>
                <a:ea typeface="Overpass Light" pitchFamily="34" charset="-122"/>
                <a:cs typeface="Overpass Light" pitchFamily="34" charset="-120"/>
              </a:rPr>
              <a:t>των οδηγιών</a:t>
            </a:r>
            <a:r>
              <a:rPr lang="en-US" sz="1750" dirty="0">
                <a:solidFill>
                  <a:srgbClr val="3B4E4E"/>
                </a:solidFill>
                <a:latin typeface="Overpass Light" pitchFamily="34" charset="0"/>
                <a:ea typeface="Overpass Light" pitchFamily="34" charset="-122"/>
                <a:cs typeface="Overpass Light" pitchFamily="34" charset="-120"/>
              </a:rPr>
              <a:t> (παραινετικός λόγος), καθώς παρέχει πρακτικές συμβουλές για μια υγιεινή διατροφή και τρόπο ζωής.</a:t>
            </a:r>
            <a:endParaRPr lang="en-US" sz="1750" dirty="0"/>
          </a:p>
        </p:txBody>
      </p:sp>
      <p:sp>
        <p:nvSpPr>
          <p:cNvPr id="6" name="Text 3"/>
          <p:cNvSpPr/>
          <p:nvPr/>
        </p:nvSpPr>
        <p:spPr>
          <a:xfrm>
            <a:off x="1028224" y="3618548"/>
            <a:ext cx="7087553" cy="1451610"/>
          </a:xfrm>
          <a:prstGeom prst="rect">
            <a:avLst/>
          </a:prstGeom>
          <a:noFill/>
          <a:ln/>
        </p:spPr>
        <p:txBody>
          <a:bodyPr wrap="square" lIns="0" tIns="0" rIns="0" bIns="0" rtlCol="0" anchor="t"/>
          <a:lstStyle/>
          <a:p>
            <a:pPr marL="0" indent="0" algn="just">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Η χρήση </a:t>
            </a:r>
            <a:r>
              <a:rPr lang="en-US" sz="1750" b="1" dirty="0">
                <a:solidFill>
                  <a:srgbClr val="3B4E4E"/>
                </a:solidFill>
                <a:latin typeface="Overpass Light" pitchFamily="34" charset="0"/>
                <a:ea typeface="Overpass Light" pitchFamily="34" charset="-122"/>
                <a:cs typeface="Overpass Light" pitchFamily="34" charset="-120"/>
              </a:rPr>
              <a:t>μικροπερίοδου λόγου</a:t>
            </a:r>
            <a:r>
              <a:rPr lang="en-US" sz="1750" dirty="0">
                <a:solidFill>
                  <a:srgbClr val="3B4E4E"/>
                </a:solidFill>
                <a:latin typeface="Overpass Light" pitchFamily="34" charset="0"/>
                <a:ea typeface="Overpass Light" pitchFamily="34" charset="-122"/>
                <a:cs typeface="Overpass Light" pitchFamily="34" charset="-120"/>
              </a:rPr>
              <a:t> (σύντομες και περιεκτικές προτάσεις) επιβάλλεται από την ανάγκη για σαφήνεια, ευκολία στην κατανόηση και αμεσότητα, ώστε οι οδηγίες να είναι εύληπτες και πρακτικές για το κοινό.</a:t>
            </a:r>
            <a:endParaRPr lang="en-US" sz="1750" dirty="0"/>
          </a:p>
        </p:txBody>
      </p:sp>
      <p:sp>
        <p:nvSpPr>
          <p:cNvPr id="7" name="Text 4"/>
          <p:cNvSpPr/>
          <p:nvPr/>
        </p:nvSpPr>
        <p:spPr>
          <a:xfrm>
            <a:off x="1028224" y="5206246"/>
            <a:ext cx="7087553" cy="1451610"/>
          </a:xfrm>
          <a:prstGeom prst="rect">
            <a:avLst/>
          </a:prstGeom>
          <a:noFill/>
          <a:ln/>
        </p:spPr>
        <p:txBody>
          <a:bodyPr wrap="square" lIns="0" tIns="0" rIns="0" bIns="0" rtlCol="0" anchor="t"/>
          <a:lstStyle/>
          <a:p>
            <a:pPr marL="0" indent="0" algn="just">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Η </a:t>
            </a:r>
            <a:r>
              <a:rPr lang="en-US" sz="1750" b="1" dirty="0">
                <a:solidFill>
                  <a:srgbClr val="3B4E4E"/>
                </a:solidFill>
                <a:latin typeface="Overpass Light" pitchFamily="34" charset="0"/>
                <a:ea typeface="Overpass Light" pitchFamily="34" charset="-122"/>
                <a:cs typeface="Overpass Light" pitchFamily="34" charset="-120"/>
              </a:rPr>
              <a:t>παρατακτική σύνδεση</a:t>
            </a:r>
            <a:r>
              <a:rPr lang="en-US" sz="1750" dirty="0">
                <a:solidFill>
                  <a:srgbClr val="3B4E4E"/>
                </a:solidFill>
                <a:latin typeface="Overpass Light" pitchFamily="34" charset="0"/>
                <a:ea typeface="Overpass Light" pitchFamily="34" charset="-122"/>
                <a:cs typeface="Overpass Light" pitchFamily="34" charset="-120"/>
              </a:rPr>
              <a:t> (χρήση συνδέσμων όπως "και", "αλλά") συμβάλλει στην απλότητα και τη ροή του κειμένου, αποτρέποντας τη σύγχυση και ενισχύοντας την παραθετική παράθεση οδηγιών, γεγονός που βοηθά στην απομνημόνευσή τους.</a:t>
            </a:r>
            <a:endParaRPr lang="en-US" sz="17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358509"/>
            <a:ext cx="8976955" cy="708779"/>
          </a:xfrm>
          <a:prstGeom prst="rect">
            <a:avLst/>
          </a:prstGeom>
          <a:noFill/>
          <a:ln/>
        </p:spPr>
        <p:txBody>
          <a:bodyPr wrap="non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ΕΥΘΥΣ ΚΑΙ ΠΛΑΓΙΟΣ ΛΟΓΟΣ</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Ορισμός</a:t>
            </a:r>
            <a:endParaRPr lang="en-US" sz="2200" dirty="0"/>
          </a:p>
        </p:txBody>
      </p:sp>
      <p:sp>
        <p:nvSpPr>
          <p:cNvPr id="4" name="Text 2"/>
          <p:cNvSpPr/>
          <p:nvPr/>
        </p:nvSpPr>
        <p:spPr>
          <a:xfrm>
            <a:off x="793790" y="42154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Τα λόγια κάποιου μπορούμε να τα ακούσουμε με δύο τρόπους: άμεσα ή έμμεσα.</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Ευθύς λόγος</a:t>
            </a:r>
            <a:endParaRPr lang="en-US" sz="2200" dirty="0"/>
          </a:p>
        </p:txBody>
      </p:sp>
      <p:sp>
        <p:nvSpPr>
          <p:cNvPr id="6" name="Text 4"/>
          <p:cNvSpPr/>
          <p:nvPr/>
        </p:nvSpPr>
        <p:spPr>
          <a:xfrm>
            <a:off x="5332928" y="42154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Ακούμε απευθείας τα λόγια από το πρόσωπο που μιλάει, είναι λόγος άμεσος.</a:t>
            </a:r>
            <a:endParaRPr lang="en-US" sz="1750" dirty="0"/>
          </a:p>
        </p:txBody>
      </p:sp>
      <p:sp>
        <p:nvSpPr>
          <p:cNvPr id="7" name="Text 5"/>
          <p:cNvSpPr/>
          <p:nvPr/>
        </p:nvSpPr>
        <p:spPr>
          <a:xfrm>
            <a:off x="9872067"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Πλάγιος λόγος</a:t>
            </a:r>
            <a:endParaRPr lang="en-US" sz="2200" dirty="0"/>
          </a:p>
        </p:txBody>
      </p:sp>
      <p:sp>
        <p:nvSpPr>
          <p:cNvPr id="8" name="Text 6"/>
          <p:cNvSpPr/>
          <p:nvPr/>
        </p:nvSpPr>
        <p:spPr>
          <a:xfrm>
            <a:off x="9872067"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Δεν ακούμε απευθείας τα λόγια από το πρόσωπο που μιλάει, αλλά μας τα μεταφέρει κάποιο άλλο πρόσωπο. Είναι λόγος έμμεσος.</a:t>
            </a:r>
            <a:endParaRPr lang="en-US" sz="17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1899</Words>
  <Application>Microsoft Office PowerPoint</Application>
  <PresentationFormat>Προσαρμογή</PresentationFormat>
  <Paragraphs>149</Paragraphs>
  <Slides>19</Slides>
  <Notes>19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Syne Bold</vt:lpstr>
      <vt:lpstr>Calibri</vt:lpstr>
      <vt:lpstr>Overpass Bold</vt:lpstr>
      <vt:lpstr>Overpass Light</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2</cp:revision>
  <dcterms:created xsi:type="dcterms:W3CDTF">2025-02-22T14:57:29Z</dcterms:created>
  <dcterms:modified xsi:type="dcterms:W3CDTF">2025-02-22T15:07:53Z</dcterms:modified>
</cp:coreProperties>
</file>