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Arimo" charset="0"/>
      <p:regular r:id="rId17"/>
    </p:embeddedFont>
    <p:embeddedFont>
      <p:font typeface="Arimo Bold" charset="0"/>
      <p:regular r:id="rId18"/>
    </p:embeddedFont>
    <p:embeddedFont>
      <p:font typeface="Calibri"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58" d="100"/>
          <a:sy n="58" d="100"/>
        </p:scale>
        <p:origin x="-389" y="-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05.11.2024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DDCFB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77BEFA"/>
            </a:solidFill>
          </p:spPr>
        </p:sp>
      </p:grpSp>
      <p:grpSp>
        <p:nvGrpSpPr>
          <p:cNvPr id="6" name="Group 6"/>
          <p:cNvGrpSpPr/>
          <p:nvPr/>
        </p:nvGrpSpPr>
        <p:grpSpPr>
          <a:xfrm>
            <a:off x="975420" y="9042201"/>
            <a:ext cx="457646" cy="457646"/>
            <a:chOff x="0" y="0"/>
            <a:chExt cx="610195" cy="610195"/>
          </a:xfrm>
        </p:grpSpPr>
        <p:sp>
          <p:nvSpPr>
            <p:cNvPr id="7" name="Freeform 7"/>
            <p:cNvSpPr/>
            <p:nvPr/>
          </p:nvSpPr>
          <p:spPr>
            <a:xfrm>
              <a:off x="0" y="0"/>
              <a:ext cx="610235" cy="610235"/>
            </a:xfrm>
            <a:custGeom>
              <a:avLst/>
              <a:gdLst/>
              <a:ahLst/>
              <a:cxnLst/>
              <a:rect l="l" t="t" r="r" b="b"/>
              <a:pathLst>
                <a:path w="610235" h="610235">
                  <a:moveTo>
                    <a:pt x="0" y="305054"/>
                  </a:moveTo>
                  <a:cubicBezTo>
                    <a:pt x="0" y="136652"/>
                    <a:pt x="136652" y="0"/>
                    <a:pt x="305054" y="0"/>
                  </a:cubicBezTo>
                  <a:cubicBezTo>
                    <a:pt x="306959" y="0"/>
                    <a:pt x="308864" y="889"/>
                    <a:pt x="310007" y="2413"/>
                  </a:cubicBezTo>
                  <a:lnTo>
                    <a:pt x="305054" y="6350"/>
                  </a:lnTo>
                  <a:lnTo>
                    <a:pt x="305054" y="0"/>
                  </a:lnTo>
                  <a:lnTo>
                    <a:pt x="305054" y="6350"/>
                  </a:lnTo>
                  <a:lnTo>
                    <a:pt x="305054" y="0"/>
                  </a:lnTo>
                  <a:cubicBezTo>
                    <a:pt x="473583" y="0"/>
                    <a:pt x="610235" y="136652"/>
                    <a:pt x="610235" y="305054"/>
                  </a:cubicBezTo>
                  <a:cubicBezTo>
                    <a:pt x="610235" y="307467"/>
                    <a:pt x="608838" y="309626"/>
                    <a:pt x="606679" y="310769"/>
                  </a:cubicBezTo>
                  <a:lnTo>
                    <a:pt x="603885" y="305054"/>
                  </a:lnTo>
                  <a:lnTo>
                    <a:pt x="610235" y="305054"/>
                  </a:lnTo>
                  <a:cubicBezTo>
                    <a:pt x="610235" y="473583"/>
                    <a:pt x="473583" y="610108"/>
                    <a:pt x="305181" y="610108"/>
                  </a:cubicBezTo>
                  <a:lnTo>
                    <a:pt x="305181" y="603758"/>
                  </a:lnTo>
                  <a:lnTo>
                    <a:pt x="305181" y="597408"/>
                  </a:lnTo>
                  <a:lnTo>
                    <a:pt x="305181" y="603758"/>
                  </a:lnTo>
                  <a:lnTo>
                    <a:pt x="305181" y="610108"/>
                  </a:lnTo>
                  <a:cubicBezTo>
                    <a:pt x="136652" y="610235"/>
                    <a:pt x="0" y="473583"/>
                    <a:pt x="0" y="305054"/>
                  </a:cubicBezTo>
                  <a:lnTo>
                    <a:pt x="6350" y="305054"/>
                  </a:lnTo>
                  <a:lnTo>
                    <a:pt x="0" y="305054"/>
                  </a:lnTo>
                  <a:moveTo>
                    <a:pt x="12700" y="305054"/>
                  </a:moveTo>
                  <a:lnTo>
                    <a:pt x="6350" y="305054"/>
                  </a:lnTo>
                  <a:lnTo>
                    <a:pt x="12700" y="305054"/>
                  </a:lnTo>
                  <a:cubicBezTo>
                    <a:pt x="12700" y="466598"/>
                    <a:pt x="143637" y="597535"/>
                    <a:pt x="305054" y="597535"/>
                  </a:cubicBezTo>
                  <a:cubicBezTo>
                    <a:pt x="308610" y="597535"/>
                    <a:pt x="311404" y="600329"/>
                    <a:pt x="311404" y="603885"/>
                  </a:cubicBezTo>
                  <a:cubicBezTo>
                    <a:pt x="311404" y="607441"/>
                    <a:pt x="308610" y="610235"/>
                    <a:pt x="305054" y="610235"/>
                  </a:cubicBezTo>
                  <a:cubicBezTo>
                    <a:pt x="301498" y="610235"/>
                    <a:pt x="298704" y="607441"/>
                    <a:pt x="298704" y="603885"/>
                  </a:cubicBezTo>
                  <a:cubicBezTo>
                    <a:pt x="298704" y="600329"/>
                    <a:pt x="301498" y="597535"/>
                    <a:pt x="305054" y="597535"/>
                  </a:cubicBezTo>
                  <a:cubicBezTo>
                    <a:pt x="466598" y="597535"/>
                    <a:pt x="597408" y="466598"/>
                    <a:pt x="597408" y="305181"/>
                  </a:cubicBezTo>
                  <a:cubicBezTo>
                    <a:pt x="597408" y="302768"/>
                    <a:pt x="598805" y="300609"/>
                    <a:pt x="600964" y="299466"/>
                  </a:cubicBezTo>
                  <a:lnTo>
                    <a:pt x="603758" y="305181"/>
                  </a:lnTo>
                  <a:lnTo>
                    <a:pt x="597408" y="305181"/>
                  </a:lnTo>
                  <a:cubicBezTo>
                    <a:pt x="597535" y="143637"/>
                    <a:pt x="466598" y="12700"/>
                    <a:pt x="305054" y="12700"/>
                  </a:cubicBezTo>
                  <a:cubicBezTo>
                    <a:pt x="303149" y="12700"/>
                    <a:pt x="301244" y="11811"/>
                    <a:pt x="300101" y="10287"/>
                  </a:cubicBezTo>
                  <a:lnTo>
                    <a:pt x="305054" y="6350"/>
                  </a:lnTo>
                  <a:lnTo>
                    <a:pt x="305054" y="12700"/>
                  </a:lnTo>
                  <a:cubicBezTo>
                    <a:pt x="143637" y="12700"/>
                    <a:pt x="12700" y="143637"/>
                    <a:pt x="12700" y="305054"/>
                  </a:cubicBezTo>
                  <a:close/>
                </a:path>
              </a:pathLst>
            </a:custGeom>
            <a:solidFill>
              <a:srgbClr val="FFFFFF"/>
            </a:solidFill>
          </p:spPr>
        </p:sp>
      </p:grpSp>
      <p:sp>
        <p:nvSpPr>
          <p:cNvPr id="8" name="Freeform 8" descr="preencoded.png"/>
          <p:cNvSpPr/>
          <p:nvPr/>
        </p:nvSpPr>
        <p:spPr>
          <a:xfrm>
            <a:off x="989708" y="9056489"/>
            <a:ext cx="429071" cy="429071"/>
          </a:xfrm>
          <a:custGeom>
            <a:avLst/>
            <a:gdLst/>
            <a:ahLst/>
            <a:cxnLst/>
            <a:rect l="l" t="t" r="r" b="b"/>
            <a:pathLst>
              <a:path w="429071" h="429071">
                <a:moveTo>
                  <a:pt x="0" y="0"/>
                </a:moveTo>
                <a:lnTo>
                  <a:pt x="429071" y="0"/>
                </a:lnTo>
                <a:lnTo>
                  <a:pt x="429071" y="429071"/>
                </a:lnTo>
                <a:lnTo>
                  <a:pt x="0" y="429071"/>
                </a:lnTo>
                <a:lnTo>
                  <a:pt x="0" y="0"/>
                </a:lnTo>
                <a:close/>
              </a:path>
            </a:pathLst>
          </a:custGeom>
          <a:blipFill>
            <a:blip r:embed="rId3"/>
            <a:stretch>
              <a:fillRect/>
            </a:stretch>
          </a:blipFill>
        </p:spPr>
      </p:sp>
      <p:sp>
        <p:nvSpPr>
          <p:cNvPr id="9" name="Freeform 9"/>
          <p:cNvSpPr/>
          <p:nvPr/>
        </p:nvSpPr>
        <p:spPr>
          <a:xfrm rot="5400000">
            <a:off x="9315034" y="1799019"/>
            <a:ext cx="11256970" cy="6688963"/>
          </a:xfrm>
          <a:custGeom>
            <a:avLst/>
            <a:gdLst/>
            <a:ahLst/>
            <a:cxnLst/>
            <a:rect l="l" t="t" r="r" b="b"/>
            <a:pathLst>
              <a:path w="11256970" h="6688963">
                <a:moveTo>
                  <a:pt x="0" y="0"/>
                </a:moveTo>
                <a:lnTo>
                  <a:pt x="11256969" y="0"/>
                </a:lnTo>
                <a:lnTo>
                  <a:pt x="11256969" y="6688962"/>
                </a:lnTo>
                <a:lnTo>
                  <a:pt x="0" y="6688962"/>
                </a:lnTo>
                <a:lnTo>
                  <a:pt x="0" y="0"/>
                </a:lnTo>
                <a:close/>
              </a:path>
            </a:pathLst>
          </a:custGeom>
          <a:blipFill>
            <a:blip r:embed="rId4"/>
            <a:stretch>
              <a:fillRect l="-9856" r="-9856" b="-2527"/>
            </a:stretch>
          </a:blipFill>
        </p:spPr>
      </p:sp>
      <p:sp>
        <p:nvSpPr>
          <p:cNvPr id="10" name="TextBox 10"/>
          <p:cNvSpPr txBox="1"/>
          <p:nvPr/>
        </p:nvSpPr>
        <p:spPr>
          <a:xfrm>
            <a:off x="980183" y="704106"/>
            <a:ext cx="9469636" cy="4813300"/>
          </a:xfrm>
          <a:prstGeom prst="rect">
            <a:avLst/>
          </a:prstGeom>
        </p:spPr>
        <p:txBody>
          <a:bodyPr lIns="0" tIns="0" rIns="0" bIns="0" rtlCol="0" anchor="t">
            <a:spAutoFit/>
          </a:bodyPr>
          <a:lstStyle/>
          <a:p>
            <a:pPr algn="l">
              <a:lnSpc>
                <a:spcPts val="9499"/>
              </a:lnSpc>
            </a:pPr>
            <a:r>
              <a:rPr lang="en-US" sz="7562" b="1">
                <a:solidFill>
                  <a:srgbClr val="484237"/>
                </a:solidFill>
                <a:latin typeface="Arimo Bold"/>
                <a:ea typeface="Arimo Bold"/>
                <a:cs typeface="Arimo Bold"/>
                <a:sym typeface="Arimo Bold"/>
              </a:rPr>
              <a:t>Γλωσσικές Επιλογές: η επίδρασή τους στο Κείμενο</a:t>
            </a:r>
          </a:p>
        </p:txBody>
      </p:sp>
      <p:sp>
        <p:nvSpPr>
          <p:cNvPr id="11" name="TextBox 11"/>
          <p:cNvSpPr txBox="1"/>
          <p:nvPr/>
        </p:nvSpPr>
        <p:spPr>
          <a:xfrm>
            <a:off x="980182" y="5917555"/>
            <a:ext cx="9469636" cy="2793504"/>
          </a:xfrm>
          <a:prstGeom prst="rect">
            <a:avLst/>
          </a:prstGeom>
        </p:spPr>
        <p:txBody>
          <a:bodyPr lIns="0" tIns="0" rIns="0" bIns="0" rtlCol="0" anchor="t">
            <a:spAutoFit/>
          </a:bodyPr>
          <a:lstStyle/>
          <a:p>
            <a:pPr algn="l">
              <a:lnSpc>
                <a:spcPts val="3500"/>
              </a:lnSpc>
            </a:pPr>
            <a:r>
              <a:rPr lang="en-US" sz="2187">
                <a:solidFill>
                  <a:srgbClr val="746558"/>
                </a:solidFill>
                <a:latin typeface="Arimo"/>
                <a:ea typeface="Arimo"/>
                <a:cs typeface="Arimo"/>
                <a:sym typeface="Arimo"/>
              </a:rPr>
              <a:t>Οι γλωσσικές επιλογές, όπως οι γραμματικοί χρόνοι, οι εγκλίσεις και τα ρηματικά πρόσωπα, διαδραματίζουν καθοριστικό ρόλο στη διαμόρφωση του νοήματος και του ύφους ενός κειμένου. Αυτή η παρουσίαση εξετάζει λεπτομερώς πώς αυτές οι επιλογές επηρεάζουν την αφήγηση, την έκφραση και την πρόσληψη του κειμένου από τον αναγνώστη.</a:t>
            </a:r>
          </a:p>
        </p:txBody>
      </p:sp>
      <p:sp>
        <p:nvSpPr>
          <p:cNvPr id="12" name="TextBox 12"/>
          <p:cNvSpPr txBox="1"/>
          <p:nvPr/>
        </p:nvSpPr>
        <p:spPr>
          <a:xfrm>
            <a:off x="1568202" y="8949929"/>
            <a:ext cx="4638377" cy="566142"/>
          </a:xfrm>
          <a:prstGeom prst="rect">
            <a:avLst/>
          </a:prstGeom>
        </p:spPr>
        <p:txBody>
          <a:bodyPr lIns="0" tIns="0" rIns="0" bIns="0" rtlCol="0" anchor="t">
            <a:spAutoFit/>
          </a:bodyPr>
          <a:lstStyle/>
          <a:p>
            <a:pPr algn="l">
              <a:lnSpc>
                <a:spcPts val="3812"/>
              </a:lnSpc>
            </a:pPr>
            <a:r>
              <a:rPr lang="en-US" sz="2750" b="1">
                <a:solidFill>
                  <a:srgbClr val="746558"/>
                </a:solidFill>
                <a:latin typeface="Arimo Bold"/>
                <a:ea typeface="Arimo Bold"/>
                <a:cs typeface="Arimo Bold"/>
                <a:sym typeface="Arimo Bold"/>
              </a:rPr>
              <a:t>by Vasilis Varsamopoulos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DDCFB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chemeClr val="accent6">
                <a:lumMod val="20000"/>
                <a:lumOff val="80000"/>
              </a:schemeClr>
            </a:solidFill>
          </p:spPr>
        </p:sp>
      </p:grpSp>
      <p:sp>
        <p:nvSpPr>
          <p:cNvPr id="6" name="Freeform 6" descr="preencoded.png"/>
          <p:cNvSpPr/>
          <p:nvPr/>
        </p:nvSpPr>
        <p:spPr>
          <a:xfrm>
            <a:off x="1143000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a:stretch>
          </a:blipFill>
        </p:spPr>
      </p:sp>
      <p:sp>
        <p:nvSpPr>
          <p:cNvPr id="7" name="TextBox 7"/>
          <p:cNvSpPr txBox="1"/>
          <p:nvPr/>
        </p:nvSpPr>
        <p:spPr>
          <a:xfrm>
            <a:off x="875705" y="963663"/>
            <a:ext cx="6550075" cy="829419"/>
          </a:xfrm>
          <a:prstGeom prst="rect">
            <a:avLst/>
          </a:prstGeom>
        </p:spPr>
        <p:txBody>
          <a:bodyPr lIns="0" tIns="0" rIns="0" bIns="0" rtlCol="0" anchor="t">
            <a:spAutoFit/>
          </a:bodyPr>
          <a:lstStyle/>
          <a:p>
            <a:pPr algn="l">
              <a:lnSpc>
                <a:spcPts val="6125"/>
              </a:lnSpc>
            </a:pPr>
            <a:r>
              <a:rPr lang="en-US" sz="4875" b="1">
                <a:solidFill>
                  <a:srgbClr val="484237"/>
                </a:solidFill>
                <a:latin typeface="Arimo Bold"/>
                <a:ea typeface="Arimo Bold"/>
                <a:cs typeface="Arimo Bold"/>
                <a:sym typeface="Arimo Bold"/>
              </a:rPr>
              <a:t>Μελλοντικοί Χρόνοι</a:t>
            </a:r>
          </a:p>
        </p:txBody>
      </p:sp>
      <p:sp>
        <p:nvSpPr>
          <p:cNvPr id="8" name="TextBox 8"/>
          <p:cNvSpPr txBox="1"/>
          <p:nvPr/>
        </p:nvSpPr>
        <p:spPr>
          <a:xfrm>
            <a:off x="875705" y="2073027"/>
            <a:ext cx="9678591" cy="2096244"/>
          </a:xfrm>
          <a:prstGeom prst="rect">
            <a:avLst/>
          </a:prstGeom>
        </p:spPr>
        <p:txBody>
          <a:bodyPr lIns="0" tIns="0" rIns="0" bIns="0" rtlCol="0" anchor="t">
            <a:spAutoFit/>
          </a:bodyPr>
          <a:lstStyle/>
          <a:p>
            <a:pPr algn="l">
              <a:lnSpc>
                <a:spcPts val="3125"/>
              </a:lnSpc>
            </a:pPr>
            <a:r>
              <a:rPr lang="en-US" sz="1937">
                <a:solidFill>
                  <a:srgbClr val="746558"/>
                </a:solidFill>
                <a:latin typeface="Arimo"/>
                <a:ea typeface="Arimo"/>
                <a:cs typeface="Arimo"/>
                <a:sym typeface="Arimo"/>
              </a:rPr>
              <a:t>Οι μελλοντικοί χρόνοι περιλαμβάνουν τον Συνοπτικό Μέλλοντα, που δηλώνει μια ενέργεια που θα γίνει και θα τελειώσει σε κάποια μελλοντική στιγμή, τον Εξακολουθητικό Μέλλοντα, που δηλώνει μια ενέργεια που θα γίνεται ή θα επαναλαμβάνεται στο μέλλον, και τον Συντελεσμένο Μέλλοντα, που δηλώνει μια μελλοντική ενέργεια που θα έχει τελειώσει πριν από κάποια άλλη.</a:t>
            </a:r>
          </a:p>
        </p:txBody>
      </p:sp>
      <p:grpSp>
        <p:nvGrpSpPr>
          <p:cNvPr id="9" name="Group 9"/>
          <p:cNvGrpSpPr/>
          <p:nvPr/>
        </p:nvGrpSpPr>
        <p:grpSpPr>
          <a:xfrm>
            <a:off x="1236612" y="4450705"/>
            <a:ext cx="28575" cy="4825008"/>
            <a:chOff x="0" y="0"/>
            <a:chExt cx="38100" cy="6433343"/>
          </a:xfrm>
        </p:grpSpPr>
        <p:sp>
          <p:nvSpPr>
            <p:cNvPr id="10" name="Freeform 10"/>
            <p:cNvSpPr/>
            <p:nvPr/>
          </p:nvSpPr>
          <p:spPr>
            <a:xfrm>
              <a:off x="0" y="0"/>
              <a:ext cx="38100" cy="6433312"/>
            </a:xfrm>
            <a:custGeom>
              <a:avLst/>
              <a:gdLst/>
              <a:ahLst/>
              <a:cxnLst/>
              <a:rect l="l" t="t" r="r" b="b"/>
              <a:pathLst>
                <a:path w="38100" h="6433312">
                  <a:moveTo>
                    <a:pt x="0" y="19050"/>
                  </a:moveTo>
                  <a:cubicBezTo>
                    <a:pt x="0" y="8509"/>
                    <a:pt x="8509" y="0"/>
                    <a:pt x="19050" y="0"/>
                  </a:cubicBezTo>
                  <a:cubicBezTo>
                    <a:pt x="29591" y="0"/>
                    <a:pt x="38100" y="8509"/>
                    <a:pt x="38100" y="19050"/>
                  </a:cubicBezTo>
                  <a:lnTo>
                    <a:pt x="38100" y="6414262"/>
                  </a:lnTo>
                  <a:cubicBezTo>
                    <a:pt x="38100" y="6424803"/>
                    <a:pt x="29591" y="6433312"/>
                    <a:pt x="19050" y="6433312"/>
                  </a:cubicBezTo>
                  <a:cubicBezTo>
                    <a:pt x="8509" y="6433312"/>
                    <a:pt x="0" y="6424803"/>
                    <a:pt x="0" y="6414262"/>
                  </a:cubicBezTo>
                  <a:close/>
                </a:path>
              </a:pathLst>
            </a:custGeom>
            <a:solidFill>
              <a:srgbClr val="D4CEC3"/>
            </a:solidFill>
          </p:spPr>
        </p:sp>
      </p:grpSp>
      <p:grpSp>
        <p:nvGrpSpPr>
          <p:cNvPr id="11" name="Group 11"/>
          <p:cNvGrpSpPr/>
          <p:nvPr/>
        </p:nvGrpSpPr>
        <p:grpSpPr>
          <a:xfrm>
            <a:off x="1503760" y="4999285"/>
            <a:ext cx="875705" cy="28575"/>
            <a:chOff x="0" y="0"/>
            <a:chExt cx="1167607" cy="38100"/>
          </a:xfrm>
        </p:grpSpPr>
        <p:sp>
          <p:nvSpPr>
            <p:cNvPr id="12" name="Freeform 12"/>
            <p:cNvSpPr/>
            <p:nvPr/>
          </p:nvSpPr>
          <p:spPr>
            <a:xfrm>
              <a:off x="0" y="0"/>
              <a:ext cx="1167638" cy="38100"/>
            </a:xfrm>
            <a:custGeom>
              <a:avLst/>
              <a:gdLst/>
              <a:ahLst/>
              <a:cxnLst/>
              <a:rect l="l" t="t" r="r" b="b"/>
              <a:pathLst>
                <a:path w="1167638" h="38100">
                  <a:moveTo>
                    <a:pt x="0" y="19050"/>
                  </a:moveTo>
                  <a:cubicBezTo>
                    <a:pt x="0" y="8509"/>
                    <a:pt x="8509" y="0"/>
                    <a:pt x="19050" y="0"/>
                  </a:cubicBezTo>
                  <a:lnTo>
                    <a:pt x="1148588" y="0"/>
                  </a:lnTo>
                  <a:cubicBezTo>
                    <a:pt x="1159129" y="0"/>
                    <a:pt x="1167638" y="8509"/>
                    <a:pt x="1167638" y="19050"/>
                  </a:cubicBezTo>
                  <a:cubicBezTo>
                    <a:pt x="1167638" y="29591"/>
                    <a:pt x="1159129" y="38100"/>
                    <a:pt x="1148588" y="38100"/>
                  </a:cubicBezTo>
                  <a:lnTo>
                    <a:pt x="19050" y="38100"/>
                  </a:lnTo>
                  <a:cubicBezTo>
                    <a:pt x="8509" y="38100"/>
                    <a:pt x="0" y="29591"/>
                    <a:pt x="0" y="19050"/>
                  </a:cubicBezTo>
                  <a:close/>
                </a:path>
              </a:pathLst>
            </a:custGeom>
            <a:solidFill>
              <a:srgbClr val="D4CEC3"/>
            </a:solidFill>
          </p:spPr>
        </p:sp>
      </p:grpSp>
      <p:grpSp>
        <p:nvGrpSpPr>
          <p:cNvPr id="13" name="Group 13"/>
          <p:cNvGrpSpPr/>
          <p:nvPr/>
        </p:nvGrpSpPr>
        <p:grpSpPr>
          <a:xfrm>
            <a:off x="969466" y="4732139"/>
            <a:ext cx="562867" cy="562867"/>
            <a:chOff x="0" y="0"/>
            <a:chExt cx="750490" cy="750490"/>
          </a:xfrm>
        </p:grpSpPr>
        <p:sp>
          <p:nvSpPr>
            <p:cNvPr id="14" name="Freeform 14"/>
            <p:cNvSpPr/>
            <p:nvPr/>
          </p:nvSpPr>
          <p:spPr>
            <a:xfrm>
              <a:off x="0" y="0"/>
              <a:ext cx="750443" cy="750443"/>
            </a:xfrm>
            <a:custGeom>
              <a:avLst/>
              <a:gdLst/>
              <a:ahLst/>
              <a:cxnLst/>
              <a:rect l="l" t="t" r="r" b="b"/>
              <a:pathLst>
                <a:path w="750443" h="750443">
                  <a:moveTo>
                    <a:pt x="0" y="50038"/>
                  </a:moveTo>
                  <a:cubicBezTo>
                    <a:pt x="0" y="22352"/>
                    <a:pt x="22352" y="0"/>
                    <a:pt x="50038" y="0"/>
                  </a:cubicBezTo>
                  <a:lnTo>
                    <a:pt x="700405" y="0"/>
                  </a:lnTo>
                  <a:cubicBezTo>
                    <a:pt x="728091" y="0"/>
                    <a:pt x="750443" y="22352"/>
                    <a:pt x="750443" y="50038"/>
                  </a:cubicBezTo>
                  <a:lnTo>
                    <a:pt x="750443" y="700405"/>
                  </a:lnTo>
                  <a:cubicBezTo>
                    <a:pt x="750443" y="728091"/>
                    <a:pt x="728091" y="750443"/>
                    <a:pt x="700405" y="750443"/>
                  </a:cubicBezTo>
                  <a:lnTo>
                    <a:pt x="50038" y="750443"/>
                  </a:lnTo>
                  <a:cubicBezTo>
                    <a:pt x="22352" y="750443"/>
                    <a:pt x="0" y="728091"/>
                    <a:pt x="0" y="700405"/>
                  </a:cubicBezTo>
                  <a:close/>
                </a:path>
              </a:pathLst>
            </a:custGeom>
            <a:solidFill>
              <a:srgbClr val="EEE8DD"/>
            </a:solidFill>
          </p:spPr>
        </p:sp>
      </p:grpSp>
      <p:sp>
        <p:nvSpPr>
          <p:cNvPr id="15" name="TextBox 15"/>
          <p:cNvSpPr txBox="1"/>
          <p:nvPr/>
        </p:nvSpPr>
        <p:spPr>
          <a:xfrm>
            <a:off x="1162347" y="4864001"/>
            <a:ext cx="177105" cy="337245"/>
          </a:xfrm>
          <a:prstGeom prst="rect">
            <a:avLst/>
          </a:prstGeom>
        </p:spPr>
        <p:txBody>
          <a:bodyPr lIns="0" tIns="0" rIns="0" bIns="0" rtlCol="0" anchor="t">
            <a:spAutoFit/>
          </a:bodyPr>
          <a:lstStyle/>
          <a:p>
            <a:pPr algn="ctr">
              <a:lnSpc>
                <a:spcPts val="2937"/>
              </a:lnSpc>
            </a:pPr>
            <a:r>
              <a:rPr lang="en-US" sz="2937" b="1">
                <a:solidFill>
                  <a:srgbClr val="746558"/>
                </a:solidFill>
                <a:latin typeface="Arimo Bold"/>
                <a:ea typeface="Arimo Bold"/>
                <a:cs typeface="Arimo Bold"/>
                <a:sym typeface="Arimo Bold"/>
              </a:rPr>
              <a:t>1</a:t>
            </a:r>
          </a:p>
        </p:txBody>
      </p:sp>
      <p:sp>
        <p:nvSpPr>
          <p:cNvPr id="16" name="TextBox 16"/>
          <p:cNvSpPr txBox="1"/>
          <p:nvPr/>
        </p:nvSpPr>
        <p:spPr>
          <a:xfrm>
            <a:off x="2626965" y="4681835"/>
            <a:ext cx="3699719" cy="410021"/>
          </a:xfrm>
          <a:prstGeom prst="rect">
            <a:avLst/>
          </a:prstGeom>
        </p:spPr>
        <p:txBody>
          <a:bodyPr lIns="0" tIns="0" rIns="0" bIns="0" rtlCol="0" anchor="t">
            <a:spAutoFit/>
          </a:bodyPr>
          <a:lstStyle/>
          <a:p>
            <a:pPr algn="l">
              <a:lnSpc>
                <a:spcPts val="3062"/>
              </a:lnSpc>
            </a:pPr>
            <a:r>
              <a:rPr lang="en-US" sz="2437" b="1">
                <a:solidFill>
                  <a:srgbClr val="746558"/>
                </a:solidFill>
                <a:latin typeface="Arimo Bold"/>
                <a:ea typeface="Arimo Bold"/>
                <a:cs typeface="Arimo Bold"/>
                <a:sym typeface="Arimo Bold"/>
              </a:rPr>
              <a:t>Συνοπτικός Μέλλοντας</a:t>
            </a:r>
          </a:p>
        </p:txBody>
      </p:sp>
      <p:sp>
        <p:nvSpPr>
          <p:cNvPr id="17" name="TextBox 17"/>
          <p:cNvSpPr txBox="1"/>
          <p:nvPr/>
        </p:nvSpPr>
        <p:spPr>
          <a:xfrm>
            <a:off x="2626965" y="5146625"/>
            <a:ext cx="7927330" cy="495449"/>
          </a:xfrm>
          <a:prstGeom prst="rect">
            <a:avLst/>
          </a:prstGeom>
        </p:spPr>
        <p:txBody>
          <a:bodyPr lIns="0" tIns="0" rIns="0" bIns="0" rtlCol="0" anchor="t">
            <a:spAutoFit/>
          </a:bodyPr>
          <a:lstStyle/>
          <a:p>
            <a:pPr algn="l">
              <a:lnSpc>
                <a:spcPts val="3125"/>
              </a:lnSpc>
            </a:pPr>
            <a:r>
              <a:rPr lang="en-US" sz="1937">
                <a:solidFill>
                  <a:srgbClr val="746558"/>
                </a:solidFill>
                <a:latin typeface="Arimo"/>
                <a:ea typeface="Arimo"/>
                <a:cs typeface="Arimo"/>
                <a:sym typeface="Arimo"/>
              </a:rPr>
              <a:t>Δηλώνει μια ενέργεια που θα ολοκληρωθεί στο μέλλον.</a:t>
            </a:r>
          </a:p>
        </p:txBody>
      </p:sp>
      <p:grpSp>
        <p:nvGrpSpPr>
          <p:cNvPr id="18" name="Group 18"/>
          <p:cNvGrpSpPr/>
          <p:nvPr/>
        </p:nvGrpSpPr>
        <p:grpSpPr>
          <a:xfrm>
            <a:off x="1503760" y="6691015"/>
            <a:ext cx="875705" cy="28575"/>
            <a:chOff x="0" y="0"/>
            <a:chExt cx="1167607" cy="38100"/>
          </a:xfrm>
        </p:grpSpPr>
        <p:sp>
          <p:nvSpPr>
            <p:cNvPr id="19" name="Freeform 19"/>
            <p:cNvSpPr/>
            <p:nvPr/>
          </p:nvSpPr>
          <p:spPr>
            <a:xfrm>
              <a:off x="0" y="0"/>
              <a:ext cx="1167638" cy="38100"/>
            </a:xfrm>
            <a:custGeom>
              <a:avLst/>
              <a:gdLst/>
              <a:ahLst/>
              <a:cxnLst/>
              <a:rect l="l" t="t" r="r" b="b"/>
              <a:pathLst>
                <a:path w="1167638" h="38100">
                  <a:moveTo>
                    <a:pt x="0" y="19050"/>
                  </a:moveTo>
                  <a:cubicBezTo>
                    <a:pt x="0" y="8509"/>
                    <a:pt x="8509" y="0"/>
                    <a:pt x="19050" y="0"/>
                  </a:cubicBezTo>
                  <a:lnTo>
                    <a:pt x="1148588" y="0"/>
                  </a:lnTo>
                  <a:cubicBezTo>
                    <a:pt x="1159129" y="0"/>
                    <a:pt x="1167638" y="8509"/>
                    <a:pt x="1167638" y="19050"/>
                  </a:cubicBezTo>
                  <a:cubicBezTo>
                    <a:pt x="1167638" y="29591"/>
                    <a:pt x="1159129" y="38100"/>
                    <a:pt x="1148588" y="38100"/>
                  </a:cubicBezTo>
                  <a:lnTo>
                    <a:pt x="19050" y="38100"/>
                  </a:lnTo>
                  <a:cubicBezTo>
                    <a:pt x="8509" y="38100"/>
                    <a:pt x="0" y="29591"/>
                    <a:pt x="0" y="19050"/>
                  </a:cubicBezTo>
                  <a:close/>
                </a:path>
              </a:pathLst>
            </a:custGeom>
            <a:solidFill>
              <a:srgbClr val="D4CEC3"/>
            </a:solidFill>
          </p:spPr>
        </p:sp>
      </p:grpSp>
      <p:grpSp>
        <p:nvGrpSpPr>
          <p:cNvPr id="20" name="Group 20"/>
          <p:cNvGrpSpPr/>
          <p:nvPr/>
        </p:nvGrpSpPr>
        <p:grpSpPr>
          <a:xfrm>
            <a:off x="969466" y="6423869"/>
            <a:ext cx="562867" cy="562867"/>
            <a:chOff x="0" y="0"/>
            <a:chExt cx="750490" cy="750490"/>
          </a:xfrm>
        </p:grpSpPr>
        <p:sp>
          <p:nvSpPr>
            <p:cNvPr id="21" name="Freeform 21"/>
            <p:cNvSpPr/>
            <p:nvPr/>
          </p:nvSpPr>
          <p:spPr>
            <a:xfrm>
              <a:off x="0" y="0"/>
              <a:ext cx="750443" cy="750443"/>
            </a:xfrm>
            <a:custGeom>
              <a:avLst/>
              <a:gdLst/>
              <a:ahLst/>
              <a:cxnLst/>
              <a:rect l="l" t="t" r="r" b="b"/>
              <a:pathLst>
                <a:path w="750443" h="750443">
                  <a:moveTo>
                    <a:pt x="0" y="50038"/>
                  </a:moveTo>
                  <a:cubicBezTo>
                    <a:pt x="0" y="22352"/>
                    <a:pt x="22352" y="0"/>
                    <a:pt x="50038" y="0"/>
                  </a:cubicBezTo>
                  <a:lnTo>
                    <a:pt x="700405" y="0"/>
                  </a:lnTo>
                  <a:cubicBezTo>
                    <a:pt x="728091" y="0"/>
                    <a:pt x="750443" y="22352"/>
                    <a:pt x="750443" y="50038"/>
                  </a:cubicBezTo>
                  <a:lnTo>
                    <a:pt x="750443" y="700405"/>
                  </a:lnTo>
                  <a:cubicBezTo>
                    <a:pt x="750443" y="728091"/>
                    <a:pt x="728091" y="750443"/>
                    <a:pt x="700405" y="750443"/>
                  </a:cubicBezTo>
                  <a:lnTo>
                    <a:pt x="50038" y="750443"/>
                  </a:lnTo>
                  <a:cubicBezTo>
                    <a:pt x="22352" y="750443"/>
                    <a:pt x="0" y="728091"/>
                    <a:pt x="0" y="700405"/>
                  </a:cubicBezTo>
                  <a:close/>
                </a:path>
              </a:pathLst>
            </a:custGeom>
            <a:solidFill>
              <a:srgbClr val="EEE8DD"/>
            </a:solidFill>
          </p:spPr>
        </p:sp>
      </p:grpSp>
      <p:sp>
        <p:nvSpPr>
          <p:cNvPr id="22" name="TextBox 22"/>
          <p:cNvSpPr txBox="1"/>
          <p:nvPr/>
        </p:nvSpPr>
        <p:spPr>
          <a:xfrm>
            <a:off x="1137196" y="6555730"/>
            <a:ext cx="227410" cy="337245"/>
          </a:xfrm>
          <a:prstGeom prst="rect">
            <a:avLst/>
          </a:prstGeom>
        </p:spPr>
        <p:txBody>
          <a:bodyPr lIns="0" tIns="0" rIns="0" bIns="0" rtlCol="0" anchor="t">
            <a:spAutoFit/>
          </a:bodyPr>
          <a:lstStyle/>
          <a:p>
            <a:pPr algn="ctr">
              <a:lnSpc>
                <a:spcPts val="2937"/>
              </a:lnSpc>
            </a:pPr>
            <a:r>
              <a:rPr lang="en-US" sz="2937" b="1">
                <a:solidFill>
                  <a:srgbClr val="746558"/>
                </a:solidFill>
                <a:latin typeface="Arimo Bold"/>
                <a:ea typeface="Arimo Bold"/>
                <a:cs typeface="Arimo Bold"/>
                <a:sym typeface="Arimo Bold"/>
              </a:rPr>
              <a:t>2</a:t>
            </a:r>
          </a:p>
        </p:txBody>
      </p:sp>
      <p:sp>
        <p:nvSpPr>
          <p:cNvPr id="23" name="TextBox 23"/>
          <p:cNvSpPr txBox="1"/>
          <p:nvPr/>
        </p:nvSpPr>
        <p:spPr>
          <a:xfrm>
            <a:off x="2626965" y="6373565"/>
            <a:ext cx="4643437" cy="410021"/>
          </a:xfrm>
          <a:prstGeom prst="rect">
            <a:avLst/>
          </a:prstGeom>
        </p:spPr>
        <p:txBody>
          <a:bodyPr lIns="0" tIns="0" rIns="0" bIns="0" rtlCol="0" anchor="t">
            <a:spAutoFit/>
          </a:bodyPr>
          <a:lstStyle/>
          <a:p>
            <a:pPr algn="l">
              <a:lnSpc>
                <a:spcPts val="3062"/>
              </a:lnSpc>
            </a:pPr>
            <a:r>
              <a:rPr lang="en-US" sz="2437" b="1">
                <a:solidFill>
                  <a:srgbClr val="746558"/>
                </a:solidFill>
                <a:latin typeface="Arimo Bold"/>
                <a:ea typeface="Arimo Bold"/>
                <a:cs typeface="Arimo Bold"/>
                <a:sym typeface="Arimo Bold"/>
              </a:rPr>
              <a:t>Εξακολουθητικός Μέλλοντας</a:t>
            </a:r>
          </a:p>
        </p:txBody>
      </p:sp>
      <p:sp>
        <p:nvSpPr>
          <p:cNvPr id="24" name="TextBox 24"/>
          <p:cNvSpPr txBox="1"/>
          <p:nvPr/>
        </p:nvSpPr>
        <p:spPr>
          <a:xfrm>
            <a:off x="2626965" y="6838355"/>
            <a:ext cx="7927330" cy="495449"/>
          </a:xfrm>
          <a:prstGeom prst="rect">
            <a:avLst/>
          </a:prstGeom>
        </p:spPr>
        <p:txBody>
          <a:bodyPr lIns="0" tIns="0" rIns="0" bIns="0" rtlCol="0" anchor="t">
            <a:spAutoFit/>
          </a:bodyPr>
          <a:lstStyle/>
          <a:p>
            <a:pPr algn="l">
              <a:lnSpc>
                <a:spcPts val="3125"/>
              </a:lnSpc>
            </a:pPr>
            <a:r>
              <a:rPr lang="en-US" sz="1937">
                <a:solidFill>
                  <a:srgbClr val="746558"/>
                </a:solidFill>
                <a:latin typeface="Arimo"/>
                <a:ea typeface="Arimo"/>
                <a:cs typeface="Arimo"/>
                <a:sym typeface="Arimo"/>
              </a:rPr>
              <a:t>Δηλώνει μια ενέργεια που θα επαναλαμβάνεται στο μέλλον.</a:t>
            </a:r>
          </a:p>
        </p:txBody>
      </p:sp>
      <p:grpSp>
        <p:nvGrpSpPr>
          <p:cNvPr id="25" name="Group 25"/>
          <p:cNvGrpSpPr/>
          <p:nvPr/>
        </p:nvGrpSpPr>
        <p:grpSpPr>
          <a:xfrm>
            <a:off x="1503760" y="8382744"/>
            <a:ext cx="875705" cy="28575"/>
            <a:chOff x="0" y="0"/>
            <a:chExt cx="1167607" cy="38100"/>
          </a:xfrm>
        </p:grpSpPr>
        <p:sp>
          <p:nvSpPr>
            <p:cNvPr id="26" name="Freeform 26"/>
            <p:cNvSpPr/>
            <p:nvPr/>
          </p:nvSpPr>
          <p:spPr>
            <a:xfrm>
              <a:off x="0" y="0"/>
              <a:ext cx="1167638" cy="38100"/>
            </a:xfrm>
            <a:custGeom>
              <a:avLst/>
              <a:gdLst/>
              <a:ahLst/>
              <a:cxnLst/>
              <a:rect l="l" t="t" r="r" b="b"/>
              <a:pathLst>
                <a:path w="1167638" h="38100">
                  <a:moveTo>
                    <a:pt x="0" y="19050"/>
                  </a:moveTo>
                  <a:cubicBezTo>
                    <a:pt x="0" y="8509"/>
                    <a:pt x="8509" y="0"/>
                    <a:pt x="19050" y="0"/>
                  </a:cubicBezTo>
                  <a:lnTo>
                    <a:pt x="1148588" y="0"/>
                  </a:lnTo>
                  <a:cubicBezTo>
                    <a:pt x="1159129" y="0"/>
                    <a:pt x="1167638" y="8509"/>
                    <a:pt x="1167638" y="19050"/>
                  </a:cubicBezTo>
                  <a:cubicBezTo>
                    <a:pt x="1167638" y="29591"/>
                    <a:pt x="1159129" y="38100"/>
                    <a:pt x="1148588" y="38100"/>
                  </a:cubicBezTo>
                  <a:lnTo>
                    <a:pt x="19050" y="38100"/>
                  </a:lnTo>
                  <a:cubicBezTo>
                    <a:pt x="8509" y="38100"/>
                    <a:pt x="0" y="29591"/>
                    <a:pt x="0" y="19050"/>
                  </a:cubicBezTo>
                  <a:close/>
                </a:path>
              </a:pathLst>
            </a:custGeom>
            <a:solidFill>
              <a:srgbClr val="D4CEC3"/>
            </a:solidFill>
          </p:spPr>
        </p:sp>
      </p:grpSp>
      <p:grpSp>
        <p:nvGrpSpPr>
          <p:cNvPr id="27" name="Group 27"/>
          <p:cNvGrpSpPr/>
          <p:nvPr/>
        </p:nvGrpSpPr>
        <p:grpSpPr>
          <a:xfrm>
            <a:off x="969466" y="8115597"/>
            <a:ext cx="562867" cy="562867"/>
            <a:chOff x="0" y="0"/>
            <a:chExt cx="750490" cy="750490"/>
          </a:xfrm>
        </p:grpSpPr>
        <p:sp>
          <p:nvSpPr>
            <p:cNvPr id="28" name="Freeform 28"/>
            <p:cNvSpPr/>
            <p:nvPr/>
          </p:nvSpPr>
          <p:spPr>
            <a:xfrm>
              <a:off x="0" y="0"/>
              <a:ext cx="750443" cy="750443"/>
            </a:xfrm>
            <a:custGeom>
              <a:avLst/>
              <a:gdLst/>
              <a:ahLst/>
              <a:cxnLst/>
              <a:rect l="l" t="t" r="r" b="b"/>
              <a:pathLst>
                <a:path w="750443" h="750443">
                  <a:moveTo>
                    <a:pt x="0" y="50038"/>
                  </a:moveTo>
                  <a:cubicBezTo>
                    <a:pt x="0" y="22352"/>
                    <a:pt x="22352" y="0"/>
                    <a:pt x="50038" y="0"/>
                  </a:cubicBezTo>
                  <a:lnTo>
                    <a:pt x="700405" y="0"/>
                  </a:lnTo>
                  <a:cubicBezTo>
                    <a:pt x="728091" y="0"/>
                    <a:pt x="750443" y="22352"/>
                    <a:pt x="750443" y="50038"/>
                  </a:cubicBezTo>
                  <a:lnTo>
                    <a:pt x="750443" y="700405"/>
                  </a:lnTo>
                  <a:cubicBezTo>
                    <a:pt x="750443" y="728091"/>
                    <a:pt x="728091" y="750443"/>
                    <a:pt x="700405" y="750443"/>
                  </a:cubicBezTo>
                  <a:lnTo>
                    <a:pt x="50038" y="750443"/>
                  </a:lnTo>
                  <a:cubicBezTo>
                    <a:pt x="22352" y="750443"/>
                    <a:pt x="0" y="728091"/>
                    <a:pt x="0" y="700405"/>
                  </a:cubicBezTo>
                  <a:close/>
                </a:path>
              </a:pathLst>
            </a:custGeom>
            <a:solidFill>
              <a:srgbClr val="EEE8DD"/>
            </a:solidFill>
          </p:spPr>
        </p:sp>
      </p:grpSp>
      <p:sp>
        <p:nvSpPr>
          <p:cNvPr id="29" name="TextBox 29"/>
          <p:cNvSpPr txBox="1"/>
          <p:nvPr/>
        </p:nvSpPr>
        <p:spPr>
          <a:xfrm>
            <a:off x="1137791" y="8247460"/>
            <a:ext cx="226219" cy="337245"/>
          </a:xfrm>
          <a:prstGeom prst="rect">
            <a:avLst/>
          </a:prstGeom>
        </p:spPr>
        <p:txBody>
          <a:bodyPr lIns="0" tIns="0" rIns="0" bIns="0" rtlCol="0" anchor="t">
            <a:spAutoFit/>
          </a:bodyPr>
          <a:lstStyle/>
          <a:p>
            <a:pPr algn="ctr">
              <a:lnSpc>
                <a:spcPts val="2937"/>
              </a:lnSpc>
            </a:pPr>
            <a:r>
              <a:rPr lang="en-US" sz="2937" b="1">
                <a:solidFill>
                  <a:srgbClr val="746558"/>
                </a:solidFill>
                <a:latin typeface="Arimo Bold"/>
                <a:ea typeface="Arimo Bold"/>
                <a:cs typeface="Arimo Bold"/>
                <a:sym typeface="Arimo Bold"/>
              </a:rPr>
              <a:t>3</a:t>
            </a:r>
          </a:p>
        </p:txBody>
      </p:sp>
      <p:sp>
        <p:nvSpPr>
          <p:cNvPr id="30" name="TextBox 30"/>
          <p:cNvSpPr txBox="1"/>
          <p:nvPr/>
        </p:nvSpPr>
        <p:spPr>
          <a:xfrm>
            <a:off x="2626965" y="8065294"/>
            <a:ext cx="4288334" cy="410021"/>
          </a:xfrm>
          <a:prstGeom prst="rect">
            <a:avLst/>
          </a:prstGeom>
        </p:spPr>
        <p:txBody>
          <a:bodyPr lIns="0" tIns="0" rIns="0" bIns="0" rtlCol="0" anchor="t">
            <a:spAutoFit/>
          </a:bodyPr>
          <a:lstStyle/>
          <a:p>
            <a:pPr algn="l">
              <a:lnSpc>
                <a:spcPts val="3062"/>
              </a:lnSpc>
            </a:pPr>
            <a:r>
              <a:rPr lang="en-US" sz="2437" b="1">
                <a:solidFill>
                  <a:srgbClr val="746558"/>
                </a:solidFill>
                <a:latin typeface="Arimo Bold"/>
                <a:ea typeface="Arimo Bold"/>
                <a:cs typeface="Arimo Bold"/>
                <a:sym typeface="Arimo Bold"/>
              </a:rPr>
              <a:t>Συντελεσμένος Μέλλοντας</a:t>
            </a:r>
          </a:p>
        </p:txBody>
      </p:sp>
      <p:sp>
        <p:nvSpPr>
          <p:cNvPr id="31" name="TextBox 31"/>
          <p:cNvSpPr txBox="1"/>
          <p:nvPr/>
        </p:nvSpPr>
        <p:spPr>
          <a:xfrm>
            <a:off x="2626965" y="8530084"/>
            <a:ext cx="7927330" cy="495449"/>
          </a:xfrm>
          <a:prstGeom prst="rect">
            <a:avLst/>
          </a:prstGeom>
        </p:spPr>
        <p:txBody>
          <a:bodyPr lIns="0" tIns="0" rIns="0" bIns="0" rtlCol="0" anchor="t">
            <a:spAutoFit/>
          </a:bodyPr>
          <a:lstStyle/>
          <a:p>
            <a:pPr algn="l">
              <a:lnSpc>
                <a:spcPts val="3125"/>
              </a:lnSpc>
            </a:pPr>
            <a:r>
              <a:rPr lang="en-US" sz="1937">
                <a:solidFill>
                  <a:srgbClr val="746558"/>
                </a:solidFill>
                <a:latin typeface="Arimo"/>
                <a:ea typeface="Arimo"/>
                <a:cs typeface="Arimo"/>
                <a:sym typeface="Arimo"/>
              </a:rPr>
              <a:t>Δηλώνει μια μελλοντική ενέργεια που θα προηγηθεί μιας άλλης.</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DDCFB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CFF1E1"/>
            </a:solidFill>
          </p:spPr>
        </p:sp>
      </p:grpSp>
      <p:grpSp>
        <p:nvGrpSpPr>
          <p:cNvPr id="6" name="Group 6"/>
          <p:cNvGrpSpPr/>
          <p:nvPr/>
        </p:nvGrpSpPr>
        <p:grpSpPr>
          <a:xfrm>
            <a:off x="338057" y="2922240"/>
            <a:ext cx="7263786" cy="1224409"/>
            <a:chOff x="0" y="0"/>
            <a:chExt cx="9685047" cy="1632545"/>
          </a:xfrm>
        </p:grpSpPr>
        <p:sp>
          <p:nvSpPr>
            <p:cNvPr id="7" name="Freeform 7"/>
            <p:cNvSpPr/>
            <p:nvPr/>
          </p:nvSpPr>
          <p:spPr>
            <a:xfrm>
              <a:off x="0" y="0"/>
              <a:ext cx="9685142" cy="1632585"/>
            </a:xfrm>
            <a:custGeom>
              <a:avLst/>
              <a:gdLst/>
              <a:ahLst/>
              <a:cxnLst/>
              <a:rect l="l" t="t" r="r" b="b"/>
              <a:pathLst>
                <a:path w="9685142" h="1632585">
                  <a:moveTo>
                    <a:pt x="0" y="42545"/>
                  </a:moveTo>
                  <a:cubicBezTo>
                    <a:pt x="0" y="19050"/>
                    <a:pt x="13918" y="0"/>
                    <a:pt x="31083" y="0"/>
                  </a:cubicBezTo>
                  <a:lnTo>
                    <a:pt x="9654034" y="0"/>
                  </a:lnTo>
                  <a:cubicBezTo>
                    <a:pt x="9671199" y="0"/>
                    <a:pt x="9685142" y="19050"/>
                    <a:pt x="9685142" y="42545"/>
                  </a:cubicBezTo>
                  <a:lnTo>
                    <a:pt x="9685142" y="1590040"/>
                  </a:lnTo>
                  <a:cubicBezTo>
                    <a:pt x="9685142" y="1613535"/>
                    <a:pt x="9671199" y="1632585"/>
                    <a:pt x="9654034" y="1632585"/>
                  </a:cubicBezTo>
                  <a:lnTo>
                    <a:pt x="31083" y="1632585"/>
                  </a:lnTo>
                  <a:cubicBezTo>
                    <a:pt x="13918" y="1632585"/>
                    <a:pt x="0" y="1613535"/>
                    <a:pt x="0" y="1590040"/>
                  </a:cubicBezTo>
                  <a:close/>
                </a:path>
              </a:pathLst>
            </a:custGeom>
            <a:solidFill>
              <a:srgbClr val="EEE8DD"/>
            </a:solidFill>
          </p:spPr>
        </p:sp>
      </p:grpSp>
      <p:grpSp>
        <p:nvGrpSpPr>
          <p:cNvPr id="8" name="Group 8"/>
          <p:cNvGrpSpPr/>
          <p:nvPr/>
        </p:nvGrpSpPr>
        <p:grpSpPr>
          <a:xfrm>
            <a:off x="7814370" y="2922240"/>
            <a:ext cx="9942314" cy="1224409"/>
            <a:chOff x="0" y="0"/>
            <a:chExt cx="13256418" cy="1632545"/>
          </a:xfrm>
        </p:grpSpPr>
        <p:sp>
          <p:nvSpPr>
            <p:cNvPr id="9" name="Freeform 9"/>
            <p:cNvSpPr/>
            <p:nvPr/>
          </p:nvSpPr>
          <p:spPr>
            <a:xfrm>
              <a:off x="0" y="0"/>
              <a:ext cx="13256513" cy="1632585"/>
            </a:xfrm>
            <a:custGeom>
              <a:avLst/>
              <a:gdLst/>
              <a:ahLst/>
              <a:cxnLst/>
              <a:rect l="l" t="t" r="r" b="b"/>
              <a:pathLst>
                <a:path w="13256513" h="1632585">
                  <a:moveTo>
                    <a:pt x="0" y="42545"/>
                  </a:moveTo>
                  <a:cubicBezTo>
                    <a:pt x="0" y="19050"/>
                    <a:pt x="19050" y="0"/>
                    <a:pt x="42545" y="0"/>
                  </a:cubicBezTo>
                  <a:lnTo>
                    <a:pt x="13213969" y="0"/>
                  </a:lnTo>
                  <a:cubicBezTo>
                    <a:pt x="13237463" y="0"/>
                    <a:pt x="13256513" y="19050"/>
                    <a:pt x="13256513" y="42545"/>
                  </a:cubicBezTo>
                  <a:lnTo>
                    <a:pt x="13256513" y="1590040"/>
                  </a:lnTo>
                  <a:cubicBezTo>
                    <a:pt x="13256513" y="1613535"/>
                    <a:pt x="13237463" y="1632585"/>
                    <a:pt x="13213969" y="1632585"/>
                  </a:cubicBezTo>
                  <a:lnTo>
                    <a:pt x="42545" y="1632585"/>
                  </a:lnTo>
                  <a:cubicBezTo>
                    <a:pt x="19050" y="1632585"/>
                    <a:pt x="0" y="1613535"/>
                    <a:pt x="0" y="1590040"/>
                  </a:cubicBezTo>
                  <a:close/>
                </a:path>
              </a:pathLst>
            </a:custGeom>
            <a:solidFill>
              <a:srgbClr val="EEE8DD"/>
            </a:solidFill>
          </p:spPr>
        </p:sp>
      </p:grpSp>
      <p:grpSp>
        <p:nvGrpSpPr>
          <p:cNvPr id="10" name="Group 10"/>
          <p:cNvGrpSpPr/>
          <p:nvPr/>
        </p:nvGrpSpPr>
        <p:grpSpPr>
          <a:xfrm>
            <a:off x="338057" y="4408731"/>
            <a:ext cx="7263786" cy="1224409"/>
            <a:chOff x="0" y="0"/>
            <a:chExt cx="9685047" cy="1632545"/>
          </a:xfrm>
        </p:grpSpPr>
        <p:sp>
          <p:nvSpPr>
            <p:cNvPr id="11" name="Freeform 11"/>
            <p:cNvSpPr/>
            <p:nvPr/>
          </p:nvSpPr>
          <p:spPr>
            <a:xfrm>
              <a:off x="0" y="0"/>
              <a:ext cx="9685142" cy="1632585"/>
            </a:xfrm>
            <a:custGeom>
              <a:avLst/>
              <a:gdLst/>
              <a:ahLst/>
              <a:cxnLst/>
              <a:rect l="l" t="t" r="r" b="b"/>
              <a:pathLst>
                <a:path w="9685142" h="1632585">
                  <a:moveTo>
                    <a:pt x="0" y="42545"/>
                  </a:moveTo>
                  <a:cubicBezTo>
                    <a:pt x="0" y="19050"/>
                    <a:pt x="13918" y="0"/>
                    <a:pt x="31083" y="0"/>
                  </a:cubicBezTo>
                  <a:lnTo>
                    <a:pt x="9654034" y="0"/>
                  </a:lnTo>
                  <a:cubicBezTo>
                    <a:pt x="9671199" y="0"/>
                    <a:pt x="9685142" y="19050"/>
                    <a:pt x="9685142" y="42545"/>
                  </a:cubicBezTo>
                  <a:lnTo>
                    <a:pt x="9685142" y="1590040"/>
                  </a:lnTo>
                  <a:cubicBezTo>
                    <a:pt x="9685142" y="1613535"/>
                    <a:pt x="9671199" y="1632585"/>
                    <a:pt x="9654034" y="1632585"/>
                  </a:cubicBezTo>
                  <a:lnTo>
                    <a:pt x="31083" y="1632585"/>
                  </a:lnTo>
                  <a:cubicBezTo>
                    <a:pt x="13918" y="1632585"/>
                    <a:pt x="0" y="1613535"/>
                    <a:pt x="0" y="1590040"/>
                  </a:cubicBezTo>
                  <a:close/>
                </a:path>
              </a:pathLst>
            </a:custGeom>
            <a:solidFill>
              <a:srgbClr val="EEE8DD"/>
            </a:solidFill>
          </p:spPr>
        </p:sp>
      </p:grpSp>
      <p:grpSp>
        <p:nvGrpSpPr>
          <p:cNvPr id="12" name="Group 12"/>
          <p:cNvGrpSpPr/>
          <p:nvPr/>
        </p:nvGrpSpPr>
        <p:grpSpPr>
          <a:xfrm>
            <a:off x="338056" y="6176065"/>
            <a:ext cx="7263787" cy="1224409"/>
            <a:chOff x="0" y="0"/>
            <a:chExt cx="9685049" cy="1632545"/>
          </a:xfrm>
        </p:grpSpPr>
        <p:sp>
          <p:nvSpPr>
            <p:cNvPr id="13" name="Freeform 13"/>
            <p:cNvSpPr/>
            <p:nvPr/>
          </p:nvSpPr>
          <p:spPr>
            <a:xfrm>
              <a:off x="0" y="0"/>
              <a:ext cx="9685144" cy="1632585"/>
            </a:xfrm>
            <a:custGeom>
              <a:avLst/>
              <a:gdLst/>
              <a:ahLst/>
              <a:cxnLst/>
              <a:rect l="l" t="t" r="r" b="b"/>
              <a:pathLst>
                <a:path w="9685144" h="1632585">
                  <a:moveTo>
                    <a:pt x="0" y="42545"/>
                  </a:moveTo>
                  <a:cubicBezTo>
                    <a:pt x="0" y="19050"/>
                    <a:pt x="13918" y="0"/>
                    <a:pt x="31083" y="0"/>
                  </a:cubicBezTo>
                  <a:lnTo>
                    <a:pt x="9654036" y="0"/>
                  </a:lnTo>
                  <a:cubicBezTo>
                    <a:pt x="9671200" y="0"/>
                    <a:pt x="9685144" y="19050"/>
                    <a:pt x="9685144" y="42545"/>
                  </a:cubicBezTo>
                  <a:lnTo>
                    <a:pt x="9685144" y="1590040"/>
                  </a:lnTo>
                  <a:cubicBezTo>
                    <a:pt x="9685144" y="1613535"/>
                    <a:pt x="9671200" y="1632585"/>
                    <a:pt x="9654036" y="1632585"/>
                  </a:cubicBezTo>
                  <a:lnTo>
                    <a:pt x="31083" y="1632585"/>
                  </a:lnTo>
                  <a:cubicBezTo>
                    <a:pt x="13918" y="1632585"/>
                    <a:pt x="0" y="1613535"/>
                    <a:pt x="0" y="1590040"/>
                  </a:cubicBezTo>
                  <a:close/>
                </a:path>
              </a:pathLst>
            </a:custGeom>
            <a:solidFill>
              <a:srgbClr val="EEE8DD"/>
            </a:solidFill>
          </p:spPr>
        </p:sp>
      </p:grpSp>
      <p:sp>
        <p:nvSpPr>
          <p:cNvPr id="14" name="Freeform 14"/>
          <p:cNvSpPr/>
          <p:nvPr/>
        </p:nvSpPr>
        <p:spPr>
          <a:xfrm>
            <a:off x="18288000" y="-728137"/>
            <a:ext cx="11301259" cy="5919034"/>
          </a:xfrm>
          <a:custGeom>
            <a:avLst/>
            <a:gdLst/>
            <a:ahLst/>
            <a:cxnLst/>
            <a:rect l="l" t="t" r="r" b="b"/>
            <a:pathLst>
              <a:path w="11301259" h="5919034">
                <a:moveTo>
                  <a:pt x="0" y="0"/>
                </a:moveTo>
                <a:lnTo>
                  <a:pt x="11301259" y="0"/>
                </a:lnTo>
                <a:lnTo>
                  <a:pt x="11301259" y="5919034"/>
                </a:lnTo>
                <a:lnTo>
                  <a:pt x="0" y="5919034"/>
                </a:lnTo>
                <a:lnTo>
                  <a:pt x="0" y="0"/>
                </a:lnTo>
                <a:close/>
              </a:path>
            </a:pathLst>
          </a:custGeom>
          <a:blipFill>
            <a:blip r:embed="rId3"/>
            <a:stretch>
              <a:fillRect/>
            </a:stretch>
          </a:blipFill>
        </p:spPr>
      </p:sp>
      <p:sp>
        <p:nvSpPr>
          <p:cNvPr id="15" name="Freeform 15"/>
          <p:cNvSpPr/>
          <p:nvPr/>
        </p:nvSpPr>
        <p:spPr>
          <a:xfrm>
            <a:off x="13109706" y="2522190"/>
            <a:ext cx="5009257" cy="3800474"/>
          </a:xfrm>
          <a:custGeom>
            <a:avLst/>
            <a:gdLst/>
            <a:ahLst/>
            <a:cxnLst/>
            <a:rect l="l" t="t" r="r" b="b"/>
            <a:pathLst>
              <a:path w="5009257" h="3800474">
                <a:moveTo>
                  <a:pt x="0" y="0"/>
                </a:moveTo>
                <a:lnTo>
                  <a:pt x="5009257" y="0"/>
                </a:lnTo>
                <a:lnTo>
                  <a:pt x="5009257" y="3800474"/>
                </a:lnTo>
                <a:lnTo>
                  <a:pt x="0" y="3800474"/>
                </a:lnTo>
                <a:lnTo>
                  <a:pt x="0" y="0"/>
                </a:lnTo>
                <a:close/>
              </a:path>
            </a:pathLst>
          </a:custGeom>
          <a:blipFill>
            <a:blip r:embed="rId4"/>
            <a:stretch>
              <a:fillRect l="-46250" t="-720"/>
            </a:stretch>
          </a:blipFill>
        </p:spPr>
      </p:sp>
      <p:sp>
        <p:nvSpPr>
          <p:cNvPr id="16" name="Freeform 16"/>
          <p:cNvSpPr/>
          <p:nvPr/>
        </p:nvSpPr>
        <p:spPr>
          <a:xfrm>
            <a:off x="5643019" y="4546699"/>
            <a:ext cx="13251504" cy="6625752"/>
          </a:xfrm>
          <a:custGeom>
            <a:avLst/>
            <a:gdLst/>
            <a:ahLst/>
            <a:cxnLst/>
            <a:rect l="l" t="t" r="r" b="b"/>
            <a:pathLst>
              <a:path w="13251504" h="6625752">
                <a:moveTo>
                  <a:pt x="0" y="0"/>
                </a:moveTo>
                <a:lnTo>
                  <a:pt x="13251504" y="0"/>
                </a:lnTo>
                <a:lnTo>
                  <a:pt x="13251504" y="6625752"/>
                </a:lnTo>
                <a:lnTo>
                  <a:pt x="0" y="6625752"/>
                </a:lnTo>
                <a:lnTo>
                  <a:pt x="0" y="0"/>
                </a:lnTo>
                <a:close/>
              </a:path>
            </a:pathLst>
          </a:custGeom>
          <a:blipFill>
            <a:blip r:embed="rId5"/>
            <a:stretch>
              <a:fillRect/>
            </a:stretch>
          </a:blipFill>
        </p:spPr>
      </p:sp>
      <p:sp>
        <p:nvSpPr>
          <p:cNvPr id="17" name="TextBox 17"/>
          <p:cNvSpPr txBox="1"/>
          <p:nvPr/>
        </p:nvSpPr>
        <p:spPr>
          <a:xfrm>
            <a:off x="550582" y="546348"/>
            <a:ext cx="16993574" cy="665163"/>
          </a:xfrm>
          <a:prstGeom prst="rect">
            <a:avLst/>
          </a:prstGeom>
        </p:spPr>
        <p:txBody>
          <a:bodyPr lIns="0" tIns="0" rIns="0" bIns="0" rtlCol="0" anchor="t">
            <a:spAutoFit/>
          </a:bodyPr>
          <a:lstStyle/>
          <a:p>
            <a:pPr algn="l">
              <a:lnSpc>
                <a:spcPts val="5187"/>
              </a:lnSpc>
            </a:pPr>
            <a:r>
              <a:rPr lang="en-US" sz="4124" b="1">
                <a:solidFill>
                  <a:srgbClr val="484237"/>
                </a:solidFill>
                <a:latin typeface="Arimo Bold"/>
                <a:ea typeface="Arimo Bold"/>
                <a:cs typeface="Arimo Bold"/>
                <a:sym typeface="Arimo Bold"/>
              </a:rPr>
              <a:t>Λειτουργία των Μελλοντικών Χρόνων στο Νόημα</a:t>
            </a:r>
          </a:p>
        </p:txBody>
      </p:sp>
      <p:sp>
        <p:nvSpPr>
          <p:cNvPr id="18" name="TextBox 18"/>
          <p:cNvSpPr txBox="1"/>
          <p:nvPr/>
        </p:nvSpPr>
        <p:spPr>
          <a:xfrm>
            <a:off x="338057" y="1522065"/>
            <a:ext cx="16993574" cy="1000125"/>
          </a:xfrm>
          <a:prstGeom prst="rect">
            <a:avLst/>
          </a:prstGeom>
        </p:spPr>
        <p:txBody>
          <a:bodyPr lIns="0" tIns="0" rIns="0" bIns="0" rtlCol="0" anchor="t">
            <a:spAutoFit/>
          </a:bodyPr>
          <a:lstStyle/>
          <a:p>
            <a:pPr algn="l">
              <a:lnSpc>
                <a:spcPts val="2625"/>
              </a:lnSpc>
            </a:pPr>
            <a:r>
              <a:rPr lang="en-US" sz="1625">
                <a:solidFill>
                  <a:srgbClr val="746558"/>
                </a:solidFill>
                <a:latin typeface="Arimo"/>
                <a:ea typeface="Arimo"/>
                <a:cs typeface="Arimo"/>
                <a:sym typeface="Arimo"/>
              </a:rPr>
              <a:t>Οι μελλοντικοί χρόνοι χρησιμοποιούνται για τον προϊδεασμό του αναγνώστη, ενισχύοντας το ενδιαφέρον του. Επιτρέπουν την πρόδρομη αφήγηση μελλοντικών γεγονότων και την καταγραφή σχεδίων, σκέψεων και προσδοκιών των ηρώων για το μέλλον. Ωστόσο, ενέχουν έντονο το στοιχείο της αβεβαιότητας και της υποκειμενικότητας, καθώς οι επιδιώξεις συχνά ανατρέπονται ή διαψεύδονται.</a:t>
            </a:r>
          </a:p>
        </p:txBody>
      </p:sp>
      <p:sp>
        <p:nvSpPr>
          <p:cNvPr id="19" name="TextBox 19"/>
          <p:cNvSpPr txBox="1"/>
          <p:nvPr/>
        </p:nvSpPr>
        <p:spPr>
          <a:xfrm>
            <a:off x="550582" y="3183359"/>
            <a:ext cx="2656731" cy="351085"/>
          </a:xfrm>
          <a:prstGeom prst="rect">
            <a:avLst/>
          </a:prstGeom>
        </p:spPr>
        <p:txBody>
          <a:bodyPr lIns="0" tIns="0" rIns="0" bIns="0" rtlCol="0" anchor="t">
            <a:spAutoFit/>
          </a:bodyPr>
          <a:lstStyle/>
          <a:p>
            <a:pPr algn="l">
              <a:lnSpc>
                <a:spcPts val="2562"/>
              </a:lnSpc>
            </a:pPr>
            <a:r>
              <a:rPr lang="en-US" sz="2062" b="1">
                <a:solidFill>
                  <a:srgbClr val="746558"/>
                </a:solidFill>
                <a:latin typeface="Arimo Bold"/>
                <a:ea typeface="Arimo Bold"/>
                <a:cs typeface="Arimo Bold"/>
                <a:sym typeface="Arimo Bold"/>
              </a:rPr>
              <a:t>Προϊδεασμός</a:t>
            </a:r>
          </a:p>
        </p:txBody>
      </p:sp>
      <p:sp>
        <p:nvSpPr>
          <p:cNvPr id="20" name="TextBox 20"/>
          <p:cNvSpPr txBox="1"/>
          <p:nvPr/>
        </p:nvSpPr>
        <p:spPr>
          <a:xfrm>
            <a:off x="550582" y="3536454"/>
            <a:ext cx="9517261" cy="425649"/>
          </a:xfrm>
          <a:prstGeom prst="rect">
            <a:avLst/>
          </a:prstGeom>
        </p:spPr>
        <p:txBody>
          <a:bodyPr lIns="0" tIns="0" rIns="0" bIns="0" rtlCol="0" anchor="t">
            <a:spAutoFit/>
          </a:bodyPr>
          <a:lstStyle/>
          <a:p>
            <a:pPr algn="l">
              <a:lnSpc>
                <a:spcPts val="2625"/>
              </a:lnSpc>
            </a:pPr>
            <a:r>
              <a:rPr lang="en-US" sz="1625">
                <a:solidFill>
                  <a:srgbClr val="746558"/>
                </a:solidFill>
                <a:latin typeface="Arimo"/>
                <a:ea typeface="Arimo"/>
                <a:cs typeface="Arimo"/>
                <a:sym typeface="Arimo"/>
              </a:rPr>
              <a:t>Ενισχύουν το ενδιαφέρον του αναγνώστη για τα επερχόμενα γεγονότα.</a:t>
            </a:r>
          </a:p>
        </p:txBody>
      </p:sp>
      <p:sp>
        <p:nvSpPr>
          <p:cNvPr id="21" name="TextBox 21"/>
          <p:cNvSpPr txBox="1"/>
          <p:nvPr/>
        </p:nvSpPr>
        <p:spPr>
          <a:xfrm>
            <a:off x="7933214" y="3183359"/>
            <a:ext cx="2682776" cy="351085"/>
          </a:xfrm>
          <a:prstGeom prst="rect">
            <a:avLst/>
          </a:prstGeom>
        </p:spPr>
        <p:txBody>
          <a:bodyPr lIns="0" tIns="0" rIns="0" bIns="0" rtlCol="0" anchor="t">
            <a:spAutoFit/>
          </a:bodyPr>
          <a:lstStyle/>
          <a:p>
            <a:pPr algn="l">
              <a:lnSpc>
                <a:spcPts val="2562"/>
              </a:lnSpc>
            </a:pPr>
            <a:r>
              <a:rPr lang="en-US" sz="2062" b="1">
                <a:solidFill>
                  <a:srgbClr val="746558"/>
                </a:solidFill>
                <a:latin typeface="Arimo Bold"/>
                <a:ea typeface="Arimo Bold"/>
                <a:cs typeface="Arimo Bold"/>
                <a:sym typeface="Arimo Bold"/>
              </a:rPr>
              <a:t>Πρόδρομη Αφήγηση</a:t>
            </a:r>
          </a:p>
        </p:txBody>
      </p:sp>
      <p:sp>
        <p:nvSpPr>
          <p:cNvPr id="22" name="TextBox 22"/>
          <p:cNvSpPr txBox="1"/>
          <p:nvPr/>
        </p:nvSpPr>
        <p:spPr>
          <a:xfrm>
            <a:off x="7959259" y="3536454"/>
            <a:ext cx="9517261" cy="425649"/>
          </a:xfrm>
          <a:prstGeom prst="rect">
            <a:avLst/>
          </a:prstGeom>
        </p:spPr>
        <p:txBody>
          <a:bodyPr lIns="0" tIns="0" rIns="0" bIns="0" rtlCol="0" anchor="t">
            <a:spAutoFit/>
          </a:bodyPr>
          <a:lstStyle/>
          <a:p>
            <a:pPr algn="l">
              <a:lnSpc>
                <a:spcPts val="2625"/>
              </a:lnSpc>
            </a:pPr>
            <a:r>
              <a:rPr lang="en-US" sz="1625">
                <a:solidFill>
                  <a:srgbClr val="746558"/>
                </a:solidFill>
                <a:latin typeface="Arimo"/>
                <a:ea typeface="Arimo"/>
                <a:cs typeface="Arimo"/>
                <a:sym typeface="Arimo"/>
              </a:rPr>
              <a:t>Επιτρέπουν την αφήγηση μελλοντικών γεγονότων.</a:t>
            </a:r>
          </a:p>
        </p:txBody>
      </p:sp>
      <p:sp>
        <p:nvSpPr>
          <p:cNvPr id="23" name="TextBox 23"/>
          <p:cNvSpPr txBox="1"/>
          <p:nvPr/>
        </p:nvSpPr>
        <p:spPr>
          <a:xfrm>
            <a:off x="550582" y="4665906"/>
            <a:ext cx="3319760" cy="351085"/>
          </a:xfrm>
          <a:prstGeom prst="rect">
            <a:avLst/>
          </a:prstGeom>
        </p:spPr>
        <p:txBody>
          <a:bodyPr lIns="0" tIns="0" rIns="0" bIns="0" rtlCol="0" anchor="t">
            <a:spAutoFit/>
          </a:bodyPr>
          <a:lstStyle/>
          <a:p>
            <a:pPr algn="l">
              <a:lnSpc>
                <a:spcPts val="2562"/>
              </a:lnSpc>
            </a:pPr>
            <a:r>
              <a:rPr lang="en-US" sz="2062" b="1">
                <a:solidFill>
                  <a:srgbClr val="746558"/>
                </a:solidFill>
                <a:latin typeface="Arimo Bold"/>
                <a:ea typeface="Arimo Bold"/>
                <a:cs typeface="Arimo Bold"/>
                <a:sym typeface="Arimo Bold"/>
              </a:rPr>
              <a:t>Καταγραφή Προσδοκιών</a:t>
            </a:r>
          </a:p>
        </p:txBody>
      </p:sp>
      <p:sp>
        <p:nvSpPr>
          <p:cNvPr id="24" name="TextBox 24"/>
          <p:cNvSpPr txBox="1"/>
          <p:nvPr/>
        </p:nvSpPr>
        <p:spPr>
          <a:xfrm>
            <a:off x="550582" y="5057775"/>
            <a:ext cx="9517261" cy="425649"/>
          </a:xfrm>
          <a:prstGeom prst="rect">
            <a:avLst/>
          </a:prstGeom>
        </p:spPr>
        <p:txBody>
          <a:bodyPr lIns="0" tIns="0" rIns="0" bIns="0" rtlCol="0" anchor="t">
            <a:spAutoFit/>
          </a:bodyPr>
          <a:lstStyle/>
          <a:p>
            <a:pPr algn="l">
              <a:lnSpc>
                <a:spcPts val="2625"/>
              </a:lnSpc>
            </a:pPr>
            <a:r>
              <a:rPr lang="en-US" sz="1625">
                <a:solidFill>
                  <a:srgbClr val="746558"/>
                </a:solidFill>
                <a:latin typeface="Arimo"/>
                <a:ea typeface="Arimo"/>
                <a:cs typeface="Arimo"/>
                <a:sym typeface="Arimo"/>
              </a:rPr>
              <a:t>Αποτυπώνουν σχέδια και προσδοκίες των ηρώων για το μέλλον.</a:t>
            </a:r>
          </a:p>
        </p:txBody>
      </p:sp>
      <p:sp>
        <p:nvSpPr>
          <p:cNvPr id="25" name="TextBox 25"/>
          <p:cNvSpPr txBox="1"/>
          <p:nvPr/>
        </p:nvSpPr>
        <p:spPr>
          <a:xfrm>
            <a:off x="550582" y="6337990"/>
            <a:ext cx="2656731" cy="351085"/>
          </a:xfrm>
          <a:prstGeom prst="rect">
            <a:avLst/>
          </a:prstGeom>
        </p:spPr>
        <p:txBody>
          <a:bodyPr lIns="0" tIns="0" rIns="0" bIns="0" rtlCol="0" anchor="t">
            <a:spAutoFit/>
          </a:bodyPr>
          <a:lstStyle/>
          <a:p>
            <a:pPr algn="l">
              <a:lnSpc>
                <a:spcPts val="2562"/>
              </a:lnSpc>
            </a:pPr>
            <a:r>
              <a:rPr lang="en-US" sz="2062" b="1">
                <a:solidFill>
                  <a:srgbClr val="746558"/>
                </a:solidFill>
                <a:latin typeface="Arimo Bold"/>
                <a:ea typeface="Arimo Bold"/>
                <a:cs typeface="Arimo Bold"/>
                <a:sym typeface="Arimo Bold"/>
              </a:rPr>
              <a:t>Αβεβαιότητα</a:t>
            </a:r>
          </a:p>
        </p:txBody>
      </p:sp>
      <p:sp>
        <p:nvSpPr>
          <p:cNvPr id="26" name="TextBox 26"/>
          <p:cNvSpPr txBox="1"/>
          <p:nvPr/>
        </p:nvSpPr>
        <p:spPr>
          <a:xfrm>
            <a:off x="550582" y="6702544"/>
            <a:ext cx="9517261" cy="425649"/>
          </a:xfrm>
          <a:prstGeom prst="rect">
            <a:avLst/>
          </a:prstGeom>
        </p:spPr>
        <p:txBody>
          <a:bodyPr lIns="0" tIns="0" rIns="0" bIns="0" rtlCol="0" anchor="t">
            <a:spAutoFit/>
          </a:bodyPr>
          <a:lstStyle/>
          <a:p>
            <a:pPr algn="l">
              <a:lnSpc>
                <a:spcPts val="2625"/>
              </a:lnSpc>
            </a:pPr>
            <a:r>
              <a:rPr lang="en-US" sz="1625">
                <a:solidFill>
                  <a:srgbClr val="746558"/>
                </a:solidFill>
                <a:latin typeface="Arimo"/>
                <a:ea typeface="Arimo"/>
                <a:cs typeface="Arimo"/>
                <a:sym typeface="Arimo"/>
              </a:rPr>
              <a:t>Ενέχουν το στοιχείο της αβεβαιότητας και της υποκειμενικότητας.</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5B67E"/>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DDCFB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5D7B6"/>
            </a:solidFill>
          </p:spPr>
        </p:sp>
      </p:grpSp>
      <p:sp>
        <p:nvSpPr>
          <p:cNvPr id="6" name="Freeform 6" descr="preencoded.png"/>
          <p:cNvSpPr/>
          <p:nvPr/>
        </p:nvSpPr>
        <p:spPr>
          <a:xfrm>
            <a:off x="1143000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a:stretch>
          </a:blipFill>
        </p:spPr>
      </p:sp>
      <p:sp>
        <p:nvSpPr>
          <p:cNvPr id="7" name="TextBox 7"/>
          <p:cNvSpPr txBox="1"/>
          <p:nvPr/>
        </p:nvSpPr>
        <p:spPr>
          <a:xfrm>
            <a:off x="595908" y="566291"/>
            <a:ext cx="10238185" cy="1102221"/>
          </a:xfrm>
          <a:prstGeom prst="rect">
            <a:avLst/>
          </a:prstGeom>
        </p:spPr>
        <p:txBody>
          <a:bodyPr lIns="0" tIns="0" rIns="0" bIns="0" rtlCol="0" anchor="t">
            <a:spAutoFit/>
          </a:bodyPr>
          <a:lstStyle/>
          <a:p>
            <a:pPr algn="l">
              <a:lnSpc>
                <a:spcPts val="4187"/>
              </a:lnSpc>
            </a:pPr>
            <a:r>
              <a:rPr lang="en-US" sz="3312" b="1">
                <a:solidFill>
                  <a:srgbClr val="484237"/>
                </a:solidFill>
                <a:latin typeface="Arimo Bold"/>
                <a:ea typeface="Arimo Bold"/>
                <a:cs typeface="Arimo Bold"/>
                <a:sym typeface="Arimo Bold"/>
              </a:rPr>
              <a:t>Λειτουργία των Μελλοντικών Χρόνων στο Ύφος</a:t>
            </a:r>
          </a:p>
        </p:txBody>
      </p:sp>
      <p:sp>
        <p:nvSpPr>
          <p:cNvPr id="8" name="TextBox 8"/>
          <p:cNvSpPr txBox="1"/>
          <p:nvPr/>
        </p:nvSpPr>
        <p:spPr>
          <a:xfrm>
            <a:off x="595908" y="1847701"/>
            <a:ext cx="10238185" cy="1165622"/>
          </a:xfrm>
          <a:prstGeom prst="rect">
            <a:avLst/>
          </a:prstGeom>
        </p:spPr>
        <p:txBody>
          <a:bodyPr lIns="0" tIns="0" rIns="0" bIns="0" rtlCol="0" anchor="t">
            <a:spAutoFit/>
          </a:bodyPr>
          <a:lstStyle/>
          <a:p>
            <a:pPr algn="l">
              <a:lnSpc>
                <a:spcPts val="2125"/>
              </a:lnSpc>
            </a:pPr>
            <a:r>
              <a:rPr lang="en-US" sz="1312">
                <a:solidFill>
                  <a:srgbClr val="746558"/>
                </a:solidFill>
                <a:latin typeface="Arimo"/>
                <a:ea typeface="Arimo"/>
                <a:cs typeface="Arimo"/>
                <a:sym typeface="Arimo"/>
              </a:rPr>
              <a:t>Οι μελλοντικοί χρόνοι μπορούν να επηρεάσουν σημαντικά το ύφος του κειμένου. Όταν χρησιμοποιούνται για προϊδεασμό ή πρόδρομη αφήγηση, μπορεί να λειτουργήσουν υπονομευτικά απέναντι στις προσδοκίες των ηρώων, καθιστώντας το ύφος δραματικό, απαισιόδοξο ή ειρωνικό. Αντίθετα, όταν καταγράφουν θετικά σχέδια και προσδοκίες, το ύφος γίνεται ζωηρό και εύθυμο. Σε περιπτώσεις αγωνίας ή φόβου για το μέλλον, προσδίδουν στο ύφος μελαγχολική ή δυσοίωνη διάσταση.</a:t>
            </a:r>
          </a:p>
        </p:txBody>
      </p:sp>
      <p:sp>
        <p:nvSpPr>
          <p:cNvPr id="9" name="Freeform 9" descr="preencoded.png"/>
          <p:cNvSpPr/>
          <p:nvPr/>
        </p:nvSpPr>
        <p:spPr>
          <a:xfrm>
            <a:off x="595908" y="3204865"/>
            <a:ext cx="425649" cy="425649"/>
          </a:xfrm>
          <a:custGeom>
            <a:avLst/>
            <a:gdLst/>
            <a:ahLst/>
            <a:cxnLst/>
            <a:rect l="l" t="t" r="r" b="b"/>
            <a:pathLst>
              <a:path w="425649" h="425649">
                <a:moveTo>
                  <a:pt x="0" y="0"/>
                </a:moveTo>
                <a:lnTo>
                  <a:pt x="425648" y="0"/>
                </a:lnTo>
                <a:lnTo>
                  <a:pt x="425648" y="425649"/>
                </a:lnTo>
                <a:lnTo>
                  <a:pt x="0" y="425649"/>
                </a:lnTo>
                <a:lnTo>
                  <a:pt x="0" y="0"/>
                </a:lnTo>
                <a:close/>
              </a:path>
            </a:pathLst>
          </a:custGeom>
          <a:blipFill>
            <a:blip r:embed="rId4"/>
            <a:stretch>
              <a:fillRect/>
            </a:stretch>
          </a:blipFill>
        </p:spPr>
      </p:sp>
      <p:sp>
        <p:nvSpPr>
          <p:cNvPr id="10" name="TextBox 10"/>
          <p:cNvSpPr txBox="1"/>
          <p:nvPr/>
        </p:nvSpPr>
        <p:spPr>
          <a:xfrm>
            <a:off x="595908" y="3772197"/>
            <a:ext cx="2128242" cy="294531"/>
          </a:xfrm>
          <a:prstGeom prst="rect">
            <a:avLst/>
          </a:prstGeom>
        </p:spPr>
        <p:txBody>
          <a:bodyPr lIns="0" tIns="0" rIns="0" bIns="0" rtlCol="0" anchor="t">
            <a:spAutoFit/>
          </a:bodyPr>
          <a:lstStyle/>
          <a:p>
            <a:pPr algn="l">
              <a:lnSpc>
                <a:spcPts val="2062"/>
              </a:lnSpc>
            </a:pPr>
            <a:r>
              <a:rPr lang="en-US" sz="1625" b="1">
                <a:solidFill>
                  <a:srgbClr val="746558"/>
                </a:solidFill>
                <a:latin typeface="Arimo Bold"/>
                <a:ea typeface="Arimo Bold"/>
                <a:cs typeface="Arimo Bold"/>
                <a:sym typeface="Arimo Bold"/>
              </a:rPr>
              <a:t>Δραματικό</a:t>
            </a:r>
          </a:p>
        </p:txBody>
      </p:sp>
      <p:sp>
        <p:nvSpPr>
          <p:cNvPr id="11" name="TextBox 11"/>
          <p:cNvSpPr txBox="1"/>
          <p:nvPr/>
        </p:nvSpPr>
        <p:spPr>
          <a:xfrm>
            <a:off x="595908" y="4092625"/>
            <a:ext cx="10238185" cy="348555"/>
          </a:xfrm>
          <a:prstGeom prst="rect">
            <a:avLst/>
          </a:prstGeom>
        </p:spPr>
        <p:txBody>
          <a:bodyPr lIns="0" tIns="0" rIns="0" bIns="0" rtlCol="0" anchor="t">
            <a:spAutoFit/>
          </a:bodyPr>
          <a:lstStyle/>
          <a:p>
            <a:pPr algn="l">
              <a:lnSpc>
                <a:spcPts val="2125"/>
              </a:lnSpc>
            </a:pPr>
            <a:r>
              <a:rPr lang="en-US" sz="1312">
                <a:solidFill>
                  <a:srgbClr val="746558"/>
                </a:solidFill>
                <a:latin typeface="Arimo"/>
                <a:ea typeface="Arimo"/>
                <a:cs typeface="Arimo"/>
                <a:sym typeface="Arimo"/>
              </a:rPr>
              <a:t>Υπονομεύει τις προσδοκίες των ηρώων.</a:t>
            </a:r>
          </a:p>
        </p:txBody>
      </p:sp>
      <p:sp>
        <p:nvSpPr>
          <p:cNvPr id="12" name="Freeform 12" descr="preencoded.png"/>
          <p:cNvSpPr/>
          <p:nvPr/>
        </p:nvSpPr>
        <p:spPr>
          <a:xfrm>
            <a:off x="595908" y="4951959"/>
            <a:ext cx="425649" cy="425649"/>
          </a:xfrm>
          <a:custGeom>
            <a:avLst/>
            <a:gdLst/>
            <a:ahLst/>
            <a:cxnLst/>
            <a:rect l="l" t="t" r="r" b="b"/>
            <a:pathLst>
              <a:path w="425649" h="425649">
                <a:moveTo>
                  <a:pt x="0" y="0"/>
                </a:moveTo>
                <a:lnTo>
                  <a:pt x="425648" y="0"/>
                </a:lnTo>
                <a:lnTo>
                  <a:pt x="425648" y="425649"/>
                </a:lnTo>
                <a:lnTo>
                  <a:pt x="0" y="425649"/>
                </a:lnTo>
                <a:lnTo>
                  <a:pt x="0" y="0"/>
                </a:lnTo>
                <a:close/>
              </a:path>
            </a:pathLst>
          </a:custGeom>
          <a:blipFill>
            <a:blip r:embed="rId5"/>
            <a:stretch>
              <a:fillRect/>
            </a:stretch>
          </a:blipFill>
        </p:spPr>
      </p:sp>
      <p:sp>
        <p:nvSpPr>
          <p:cNvPr id="13" name="TextBox 13"/>
          <p:cNvSpPr txBox="1"/>
          <p:nvPr/>
        </p:nvSpPr>
        <p:spPr>
          <a:xfrm>
            <a:off x="595908" y="5519291"/>
            <a:ext cx="2128242" cy="294531"/>
          </a:xfrm>
          <a:prstGeom prst="rect">
            <a:avLst/>
          </a:prstGeom>
        </p:spPr>
        <p:txBody>
          <a:bodyPr lIns="0" tIns="0" rIns="0" bIns="0" rtlCol="0" anchor="t">
            <a:spAutoFit/>
          </a:bodyPr>
          <a:lstStyle/>
          <a:p>
            <a:pPr algn="l">
              <a:lnSpc>
                <a:spcPts val="2062"/>
              </a:lnSpc>
            </a:pPr>
            <a:r>
              <a:rPr lang="en-US" sz="1625" b="1">
                <a:solidFill>
                  <a:srgbClr val="746558"/>
                </a:solidFill>
                <a:latin typeface="Arimo Bold"/>
                <a:ea typeface="Arimo Bold"/>
                <a:cs typeface="Arimo Bold"/>
                <a:sym typeface="Arimo Bold"/>
              </a:rPr>
              <a:t>Εύθυμο</a:t>
            </a:r>
          </a:p>
        </p:txBody>
      </p:sp>
      <p:sp>
        <p:nvSpPr>
          <p:cNvPr id="14" name="TextBox 14"/>
          <p:cNvSpPr txBox="1"/>
          <p:nvPr/>
        </p:nvSpPr>
        <p:spPr>
          <a:xfrm>
            <a:off x="595908" y="5839718"/>
            <a:ext cx="10238185" cy="348555"/>
          </a:xfrm>
          <a:prstGeom prst="rect">
            <a:avLst/>
          </a:prstGeom>
        </p:spPr>
        <p:txBody>
          <a:bodyPr lIns="0" tIns="0" rIns="0" bIns="0" rtlCol="0" anchor="t">
            <a:spAutoFit/>
          </a:bodyPr>
          <a:lstStyle/>
          <a:p>
            <a:pPr algn="l">
              <a:lnSpc>
                <a:spcPts val="2125"/>
              </a:lnSpc>
            </a:pPr>
            <a:r>
              <a:rPr lang="en-US" sz="1312">
                <a:solidFill>
                  <a:srgbClr val="746558"/>
                </a:solidFill>
                <a:latin typeface="Arimo"/>
                <a:ea typeface="Arimo"/>
                <a:cs typeface="Arimo"/>
                <a:sym typeface="Arimo"/>
              </a:rPr>
              <a:t>Καταγράφει θετικά σχέδια και προσδοκίες.</a:t>
            </a:r>
          </a:p>
        </p:txBody>
      </p:sp>
      <p:sp>
        <p:nvSpPr>
          <p:cNvPr id="15" name="Freeform 15" descr="preencoded.png"/>
          <p:cNvSpPr/>
          <p:nvPr/>
        </p:nvSpPr>
        <p:spPr>
          <a:xfrm>
            <a:off x="595908" y="6699051"/>
            <a:ext cx="425649" cy="425649"/>
          </a:xfrm>
          <a:custGeom>
            <a:avLst/>
            <a:gdLst/>
            <a:ahLst/>
            <a:cxnLst/>
            <a:rect l="l" t="t" r="r" b="b"/>
            <a:pathLst>
              <a:path w="425649" h="425649">
                <a:moveTo>
                  <a:pt x="0" y="0"/>
                </a:moveTo>
                <a:lnTo>
                  <a:pt x="425648" y="0"/>
                </a:lnTo>
                <a:lnTo>
                  <a:pt x="425648" y="425649"/>
                </a:lnTo>
                <a:lnTo>
                  <a:pt x="0" y="425649"/>
                </a:lnTo>
                <a:lnTo>
                  <a:pt x="0" y="0"/>
                </a:lnTo>
                <a:close/>
              </a:path>
            </a:pathLst>
          </a:custGeom>
          <a:blipFill>
            <a:blip r:embed="rId6"/>
            <a:stretch>
              <a:fillRect/>
            </a:stretch>
          </a:blipFill>
        </p:spPr>
      </p:sp>
      <p:sp>
        <p:nvSpPr>
          <p:cNvPr id="16" name="TextBox 16"/>
          <p:cNvSpPr txBox="1"/>
          <p:nvPr/>
        </p:nvSpPr>
        <p:spPr>
          <a:xfrm>
            <a:off x="595908" y="7266384"/>
            <a:ext cx="2128242" cy="294531"/>
          </a:xfrm>
          <a:prstGeom prst="rect">
            <a:avLst/>
          </a:prstGeom>
        </p:spPr>
        <p:txBody>
          <a:bodyPr lIns="0" tIns="0" rIns="0" bIns="0" rtlCol="0" anchor="t">
            <a:spAutoFit/>
          </a:bodyPr>
          <a:lstStyle/>
          <a:p>
            <a:pPr algn="l">
              <a:lnSpc>
                <a:spcPts val="2062"/>
              </a:lnSpc>
            </a:pPr>
            <a:r>
              <a:rPr lang="en-US" sz="1625" b="1">
                <a:solidFill>
                  <a:srgbClr val="746558"/>
                </a:solidFill>
                <a:latin typeface="Arimo Bold"/>
                <a:ea typeface="Arimo Bold"/>
                <a:cs typeface="Arimo Bold"/>
                <a:sym typeface="Arimo Bold"/>
              </a:rPr>
              <a:t>Μελαγχολικό</a:t>
            </a:r>
          </a:p>
        </p:txBody>
      </p:sp>
      <p:sp>
        <p:nvSpPr>
          <p:cNvPr id="17" name="TextBox 17"/>
          <p:cNvSpPr txBox="1"/>
          <p:nvPr/>
        </p:nvSpPr>
        <p:spPr>
          <a:xfrm>
            <a:off x="595908" y="7586811"/>
            <a:ext cx="10238185" cy="348555"/>
          </a:xfrm>
          <a:prstGeom prst="rect">
            <a:avLst/>
          </a:prstGeom>
        </p:spPr>
        <p:txBody>
          <a:bodyPr lIns="0" tIns="0" rIns="0" bIns="0" rtlCol="0" anchor="t">
            <a:spAutoFit/>
          </a:bodyPr>
          <a:lstStyle/>
          <a:p>
            <a:pPr algn="l">
              <a:lnSpc>
                <a:spcPts val="2125"/>
              </a:lnSpc>
            </a:pPr>
            <a:r>
              <a:rPr lang="en-US" sz="1312">
                <a:solidFill>
                  <a:srgbClr val="746558"/>
                </a:solidFill>
                <a:latin typeface="Arimo"/>
                <a:ea typeface="Arimo"/>
                <a:cs typeface="Arimo"/>
                <a:sym typeface="Arimo"/>
              </a:rPr>
              <a:t>Εκφράζει αγωνία για το μέλλον.</a:t>
            </a:r>
          </a:p>
        </p:txBody>
      </p:sp>
      <p:sp>
        <p:nvSpPr>
          <p:cNvPr id="18" name="Freeform 18" descr="preencoded.png"/>
          <p:cNvSpPr/>
          <p:nvPr/>
        </p:nvSpPr>
        <p:spPr>
          <a:xfrm>
            <a:off x="595908" y="8446145"/>
            <a:ext cx="425649" cy="425649"/>
          </a:xfrm>
          <a:custGeom>
            <a:avLst/>
            <a:gdLst/>
            <a:ahLst/>
            <a:cxnLst/>
            <a:rect l="l" t="t" r="r" b="b"/>
            <a:pathLst>
              <a:path w="425649" h="425649">
                <a:moveTo>
                  <a:pt x="0" y="0"/>
                </a:moveTo>
                <a:lnTo>
                  <a:pt x="425648" y="0"/>
                </a:lnTo>
                <a:lnTo>
                  <a:pt x="425648" y="425649"/>
                </a:lnTo>
                <a:lnTo>
                  <a:pt x="0" y="425649"/>
                </a:lnTo>
                <a:lnTo>
                  <a:pt x="0" y="0"/>
                </a:lnTo>
                <a:close/>
              </a:path>
            </a:pathLst>
          </a:custGeom>
          <a:blipFill>
            <a:blip r:embed="rId7"/>
            <a:stretch>
              <a:fillRect/>
            </a:stretch>
          </a:blipFill>
        </p:spPr>
      </p:sp>
      <p:sp>
        <p:nvSpPr>
          <p:cNvPr id="19" name="TextBox 19"/>
          <p:cNvSpPr txBox="1"/>
          <p:nvPr/>
        </p:nvSpPr>
        <p:spPr>
          <a:xfrm>
            <a:off x="595908" y="9013477"/>
            <a:ext cx="2128242" cy="294531"/>
          </a:xfrm>
          <a:prstGeom prst="rect">
            <a:avLst/>
          </a:prstGeom>
        </p:spPr>
        <p:txBody>
          <a:bodyPr lIns="0" tIns="0" rIns="0" bIns="0" rtlCol="0" anchor="t">
            <a:spAutoFit/>
          </a:bodyPr>
          <a:lstStyle/>
          <a:p>
            <a:pPr algn="l">
              <a:lnSpc>
                <a:spcPts val="2062"/>
              </a:lnSpc>
            </a:pPr>
            <a:r>
              <a:rPr lang="en-US" sz="1625" b="1">
                <a:solidFill>
                  <a:srgbClr val="746558"/>
                </a:solidFill>
                <a:latin typeface="Arimo Bold"/>
                <a:ea typeface="Arimo Bold"/>
                <a:cs typeface="Arimo Bold"/>
                <a:sym typeface="Arimo Bold"/>
              </a:rPr>
              <a:t>Δυσοίωνο</a:t>
            </a:r>
          </a:p>
        </p:txBody>
      </p:sp>
      <p:sp>
        <p:nvSpPr>
          <p:cNvPr id="20" name="TextBox 20"/>
          <p:cNvSpPr txBox="1"/>
          <p:nvPr/>
        </p:nvSpPr>
        <p:spPr>
          <a:xfrm>
            <a:off x="595908" y="9333905"/>
            <a:ext cx="10238185" cy="348555"/>
          </a:xfrm>
          <a:prstGeom prst="rect">
            <a:avLst/>
          </a:prstGeom>
        </p:spPr>
        <p:txBody>
          <a:bodyPr lIns="0" tIns="0" rIns="0" bIns="0" rtlCol="0" anchor="t">
            <a:spAutoFit/>
          </a:bodyPr>
          <a:lstStyle/>
          <a:p>
            <a:pPr algn="l">
              <a:lnSpc>
                <a:spcPts val="2125"/>
              </a:lnSpc>
            </a:pPr>
            <a:r>
              <a:rPr lang="en-US" sz="1312">
                <a:solidFill>
                  <a:srgbClr val="746558"/>
                </a:solidFill>
                <a:latin typeface="Arimo"/>
                <a:ea typeface="Arimo"/>
                <a:cs typeface="Arimo"/>
                <a:sym typeface="Arimo"/>
              </a:rPr>
              <a:t>Αποτυπώνει φόβους για επερχόμενα δεινά.</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DDCFB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6F0"/>
            </a:solidFill>
          </p:spPr>
        </p:sp>
      </p:grpSp>
      <p:sp>
        <p:nvSpPr>
          <p:cNvPr id="6" name="Freeform 6" descr="preencoded.png"/>
          <p:cNvSpPr/>
          <p:nvPr/>
        </p:nvSpPr>
        <p:spPr>
          <a:xfrm>
            <a:off x="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a:stretch>
          </a:blipFill>
        </p:spPr>
      </p:sp>
      <p:sp>
        <p:nvSpPr>
          <p:cNvPr id="7" name="TextBox 7"/>
          <p:cNvSpPr txBox="1"/>
          <p:nvPr/>
        </p:nvSpPr>
        <p:spPr>
          <a:xfrm>
            <a:off x="7860952" y="1197471"/>
            <a:ext cx="9424095" cy="1848147"/>
          </a:xfrm>
          <a:prstGeom prst="rect">
            <a:avLst/>
          </a:prstGeom>
        </p:spPr>
        <p:txBody>
          <a:bodyPr lIns="0" tIns="0" rIns="0" bIns="0" rtlCol="0" anchor="t">
            <a:spAutoFit/>
          </a:bodyPr>
          <a:lstStyle/>
          <a:p>
            <a:pPr algn="l">
              <a:lnSpc>
                <a:spcPts val="6999"/>
              </a:lnSpc>
            </a:pPr>
            <a:r>
              <a:rPr lang="en-US" sz="5625" b="1">
                <a:solidFill>
                  <a:srgbClr val="484237"/>
                </a:solidFill>
                <a:latin typeface="Arimo Bold"/>
                <a:ea typeface="Arimo Bold"/>
                <a:cs typeface="Arimo Bold"/>
                <a:sym typeface="Arimo Bold"/>
              </a:rPr>
              <a:t>Εγκλίσεις και η Επίδρασή τους</a:t>
            </a:r>
          </a:p>
        </p:txBody>
      </p:sp>
      <p:sp>
        <p:nvSpPr>
          <p:cNvPr id="8" name="TextBox 8"/>
          <p:cNvSpPr txBox="1"/>
          <p:nvPr/>
        </p:nvSpPr>
        <p:spPr>
          <a:xfrm>
            <a:off x="7860952" y="3380184"/>
            <a:ext cx="9424095" cy="2846486"/>
          </a:xfrm>
          <a:prstGeom prst="rect">
            <a:avLst/>
          </a:prstGeom>
        </p:spPr>
        <p:txBody>
          <a:bodyPr lIns="0" tIns="0" rIns="0" bIns="0" rtlCol="0" anchor="t">
            <a:spAutoFit/>
          </a:bodyPr>
          <a:lstStyle/>
          <a:p>
            <a:pPr algn="l">
              <a:lnSpc>
                <a:spcPts val="3562"/>
              </a:lnSpc>
            </a:pPr>
            <a:r>
              <a:rPr lang="en-US" sz="2249">
                <a:solidFill>
                  <a:srgbClr val="746558"/>
                </a:solidFill>
                <a:latin typeface="Arimo"/>
                <a:ea typeface="Arimo"/>
                <a:cs typeface="Arimo"/>
                <a:sym typeface="Arimo"/>
              </a:rPr>
              <a:t>Οι εγκλίσεις προσδίδουν διαφορετικό τόνο και νόημα στα λόγια και τις σκέψεις των προσώπων, επηρεάζοντας το ύφος του κειμένου. Η Οριστική εκφράζει κυρίως πραγματικές και βέβαιες καταστάσεις, αλλά και δυνατότητα, πιθανότητα, ευχή, παράκληση και υπόθεση. Η Υποτακτική εκφράζει το ζητούμενο, το ενδεχόμενο και το επιθυμητό, ενώ η Προστακτική εκφράζει προσταγή, παράκληση ή υποχρέωση.</a:t>
            </a:r>
          </a:p>
        </p:txBody>
      </p:sp>
      <p:grpSp>
        <p:nvGrpSpPr>
          <p:cNvPr id="9" name="Group 9"/>
          <p:cNvGrpSpPr/>
          <p:nvPr/>
        </p:nvGrpSpPr>
        <p:grpSpPr>
          <a:xfrm>
            <a:off x="7856190" y="6544270"/>
            <a:ext cx="9433620" cy="2492722"/>
            <a:chOff x="0" y="0"/>
            <a:chExt cx="12578160" cy="3323630"/>
          </a:xfrm>
        </p:grpSpPr>
        <p:sp>
          <p:nvSpPr>
            <p:cNvPr id="10" name="Freeform 10"/>
            <p:cNvSpPr/>
            <p:nvPr/>
          </p:nvSpPr>
          <p:spPr>
            <a:xfrm>
              <a:off x="0" y="0"/>
              <a:ext cx="12578207" cy="3323590"/>
            </a:xfrm>
            <a:custGeom>
              <a:avLst/>
              <a:gdLst/>
              <a:ahLst/>
              <a:cxnLst/>
              <a:rect l="l" t="t" r="r" b="b"/>
              <a:pathLst>
                <a:path w="12578207" h="3323590">
                  <a:moveTo>
                    <a:pt x="0" y="63627"/>
                  </a:moveTo>
                  <a:cubicBezTo>
                    <a:pt x="0" y="28448"/>
                    <a:pt x="28575" y="0"/>
                    <a:pt x="63881" y="0"/>
                  </a:cubicBezTo>
                  <a:lnTo>
                    <a:pt x="12514326" y="0"/>
                  </a:lnTo>
                  <a:lnTo>
                    <a:pt x="12514326" y="6350"/>
                  </a:lnTo>
                  <a:lnTo>
                    <a:pt x="12514326" y="0"/>
                  </a:lnTo>
                  <a:cubicBezTo>
                    <a:pt x="12549505" y="0"/>
                    <a:pt x="12578207" y="28448"/>
                    <a:pt x="12578207" y="63627"/>
                  </a:cubicBezTo>
                  <a:lnTo>
                    <a:pt x="12571857" y="63627"/>
                  </a:lnTo>
                  <a:lnTo>
                    <a:pt x="12578207" y="63627"/>
                  </a:lnTo>
                  <a:lnTo>
                    <a:pt x="12578207" y="3259963"/>
                  </a:lnTo>
                  <a:lnTo>
                    <a:pt x="12571857" y="3259963"/>
                  </a:lnTo>
                  <a:lnTo>
                    <a:pt x="12578207" y="3259963"/>
                  </a:lnTo>
                  <a:cubicBezTo>
                    <a:pt x="12578207" y="3295142"/>
                    <a:pt x="12549632" y="3323590"/>
                    <a:pt x="12514326" y="3323590"/>
                  </a:cubicBezTo>
                  <a:lnTo>
                    <a:pt x="12514326" y="3317240"/>
                  </a:lnTo>
                  <a:lnTo>
                    <a:pt x="12514326" y="3323590"/>
                  </a:lnTo>
                  <a:lnTo>
                    <a:pt x="63881" y="3323590"/>
                  </a:lnTo>
                  <a:lnTo>
                    <a:pt x="63881" y="3317240"/>
                  </a:lnTo>
                  <a:lnTo>
                    <a:pt x="63881" y="3323590"/>
                  </a:lnTo>
                  <a:cubicBezTo>
                    <a:pt x="28702" y="3323590"/>
                    <a:pt x="0" y="3295142"/>
                    <a:pt x="0" y="3259963"/>
                  </a:cubicBezTo>
                  <a:lnTo>
                    <a:pt x="0" y="63627"/>
                  </a:lnTo>
                  <a:lnTo>
                    <a:pt x="6350" y="63627"/>
                  </a:lnTo>
                  <a:lnTo>
                    <a:pt x="0" y="63627"/>
                  </a:lnTo>
                  <a:moveTo>
                    <a:pt x="12700" y="63627"/>
                  </a:moveTo>
                  <a:lnTo>
                    <a:pt x="12700" y="3259963"/>
                  </a:lnTo>
                  <a:lnTo>
                    <a:pt x="6350" y="3259963"/>
                  </a:lnTo>
                  <a:lnTo>
                    <a:pt x="12700" y="3259963"/>
                  </a:lnTo>
                  <a:cubicBezTo>
                    <a:pt x="12700" y="3288030"/>
                    <a:pt x="35560" y="3310890"/>
                    <a:pt x="63881" y="3310890"/>
                  </a:cubicBezTo>
                  <a:lnTo>
                    <a:pt x="12514326" y="3310890"/>
                  </a:lnTo>
                  <a:cubicBezTo>
                    <a:pt x="12542520" y="3310890"/>
                    <a:pt x="12565507" y="3288030"/>
                    <a:pt x="12565507" y="3259963"/>
                  </a:cubicBezTo>
                  <a:lnTo>
                    <a:pt x="12565507" y="63627"/>
                  </a:lnTo>
                  <a:cubicBezTo>
                    <a:pt x="12565507" y="35560"/>
                    <a:pt x="12542647" y="12700"/>
                    <a:pt x="12514326" y="12700"/>
                  </a:cubicBezTo>
                  <a:lnTo>
                    <a:pt x="63881" y="12700"/>
                  </a:lnTo>
                  <a:lnTo>
                    <a:pt x="63881" y="6350"/>
                  </a:lnTo>
                  <a:lnTo>
                    <a:pt x="63881" y="12700"/>
                  </a:lnTo>
                  <a:cubicBezTo>
                    <a:pt x="35560" y="12700"/>
                    <a:pt x="12700" y="35560"/>
                    <a:pt x="12700" y="63627"/>
                  </a:cubicBezTo>
                  <a:close/>
                </a:path>
              </a:pathLst>
            </a:custGeom>
            <a:solidFill>
              <a:srgbClr val="000000">
                <a:alpha val="7843"/>
              </a:srgbClr>
            </a:solidFill>
          </p:spPr>
        </p:sp>
      </p:grpSp>
      <p:grpSp>
        <p:nvGrpSpPr>
          <p:cNvPr id="11" name="Group 11"/>
          <p:cNvGrpSpPr/>
          <p:nvPr/>
        </p:nvGrpSpPr>
        <p:grpSpPr>
          <a:xfrm>
            <a:off x="7870477" y="6558557"/>
            <a:ext cx="9405045" cy="821382"/>
            <a:chOff x="0" y="0"/>
            <a:chExt cx="12540060" cy="1095177"/>
          </a:xfrm>
        </p:grpSpPr>
        <p:sp>
          <p:nvSpPr>
            <p:cNvPr id="12" name="Freeform 12"/>
            <p:cNvSpPr/>
            <p:nvPr/>
          </p:nvSpPr>
          <p:spPr>
            <a:xfrm>
              <a:off x="0" y="0"/>
              <a:ext cx="12540107" cy="1095121"/>
            </a:xfrm>
            <a:custGeom>
              <a:avLst/>
              <a:gdLst/>
              <a:ahLst/>
              <a:cxnLst/>
              <a:rect l="l" t="t" r="r" b="b"/>
              <a:pathLst>
                <a:path w="12540107" h="1095121">
                  <a:moveTo>
                    <a:pt x="0" y="0"/>
                  </a:moveTo>
                  <a:lnTo>
                    <a:pt x="12540107" y="0"/>
                  </a:lnTo>
                  <a:lnTo>
                    <a:pt x="12540107" y="1095121"/>
                  </a:lnTo>
                  <a:lnTo>
                    <a:pt x="0" y="1095121"/>
                  </a:lnTo>
                  <a:close/>
                </a:path>
              </a:pathLst>
            </a:custGeom>
            <a:solidFill>
              <a:srgbClr val="FFFFFF">
                <a:alpha val="3922"/>
              </a:srgbClr>
            </a:solidFill>
          </p:spPr>
        </p:sp>
      </p:grpSp>
      <p:sp>
        <p:nvSpPr>
          <p:cNvPr id="13" name="TextBox 13"/>
          <p:cNvSpPr txBox="1"/>
          <p:nvPr/>
        </p:nvSpPr>
        <p:spPr>
          <a:xfrm>
            <a:off x="8156972" y="6644729"/>
            <a:ext cx="4124771" cy="553790"/>
          </a:xfrm>
          <a:prstGeom prst="rect">
            <a:avLst/>
          </a:prstGeom>
        </p:spPr>
        <p:txBody>
          <a:bodyPr lIns="0" tIns="0" rIns="0" bIns="0" rtlCol="0" anchor="t">
            <a:spAutoFit/>
          </a:bodyPr>
          <a:lstStyle/>
          <a:p>
            <a:pPr algn="l">
              <a:lnSpc>
                <a:spcPts val="3562"/>
              </a:lnSpc>
            </a:pPr>
            <a:r>
              <a:rPr lang="en-US" sz="2249">
                <a:solidFill>
                  <a:srgbClr val="746558"/>
                </a:solidFill>
                <a:latin typeface="Arimo"/>
                <a:ea typeface="Arimo"/>
                <a:cs typeface="Arimo"/>
                <a:sym typeface="Arimo"/>
              </a:rPr>
              <a:t>Οριστική</a:t>
            </a:r>
          </a:p>
        </p:txBody>
      </p:sp>
      <p:sp>
        <p:nvSpPr>
          <p:cNvPr id="14" name="TextBox 14"/>
          <p:cNvSpPr txBox="1"/>
          <p:nvPr/>
        </p:nvSpPr>
        <p:spPr>
          <a:xfrm>
            <a:off x="12864256" y="6644729"/>
            <a:ext cx="4124771" cy="553790"/>
          </a:xfrm>
          <a:prstGeom prst="rect">
            <a:avLst/>
          </a:prstGeom>
        </p:spPr>
        <p:txBody>
          <a:bodyPr lIns="0" tIns="0" rIns="0" bIns="0" rtlCol="0" anchor="t">
            <a:spAutoFit/>
          </a:bodyPr>
          <a:lstStyle/>
          <a:p>
            <a:pPr algn="l">
              <a:lnSpc>
                <a:spcPts val="3562"/>
              </a:lnSpc>
            </a:pPr>
            <a:r>
              <a:rPr lang="en-US" sz="2249">
                <a:solidFill>
                  <a:srgbClr val="746558"/>
                </a:solidFill>
                <a:latin typeface="Arimo"/>
                <a:ea typeface="Arimo"/>
                <a:cs typeface="Arimo"/>
                <a:sym typeface="Arimo"/>
              </a:rPr>
              <a:t>Πραγματικότητα, βεβαιότητα</a:t>
            </a:r>
          </a:p>
        </p:txBody>
      </p:sp>
      <p:grpSp>
        <p:nvGrpSpPr>
          <p:cNvPr id="15" name="Group 15"/>
          <p:cNvGrpSpPr/>
          <p:nvPr/>
        </p:nvGrpSpPr>
        <p:grpSpPr>
          <a:xfrm>
            <a:off x="7870477" y="7379940"/>
            <a:ext cx="9405045" cy="821382"/>
            <a:chOff x="0" y="0"/>
            <a:chExt cx="12540060" cy="1095177"/>
          </a:xfrm>
        </p:grpSpPr>
        <p:sp>
          <p:nvSpPr>
            <p:cNvPr id="16" name="Freeform 16"/>
            <p:cNvSpPr/>
            <p:nvPr/>
          </p:nvSpPr>
          <p:spPr>
            <a:xfrm>
              <a:off x="0" y="0"/>
              <a:ext cx="12540107" cy="1095121"/>
            </a:xfrm>
            <a:custGeom>
              <a:avLst/>
              <a:gdLst/>
              <a:ahLst/>
              <a:cxnLst/>
              <a:rect l="l" t="t" r="r" b="b"/>
              <a:pathLst>
                <a:path w="12540107" h="1095121">
                  <a:moveTo>
                    <a:pt x="0" y="0"/>
                  </a:moveTo>
                  <a:lnTo>
                    <a:pt x="12540107" y="0"/>
                  </a:lnTo>
                  <a:lnTo>
                    <a:pt x="12540107" y="1095121"/>
                  </a:lnTo>
                  <a:lnTo>
                    <a:pt x="0" y="1095121"/>
                  </a:lnTo>
                  <a:close/>
                </a:path>
              </a:pathLst>
            </a:custGeom>
            <a:solidFill>
              <a:srgbClr val="000000">
                <a:alpha val="3922"/>
              </a:srgbClr>
            </a:solidFill>
          </p:spPr>
        </p:sp>
      </p:grpSp>
      <p:sp>
        <p:nvSpPr>
          <p:cNvPr id="17" name="TextBox 17"/>
          <p:cNvSpPr txBox="1"/>
          <p:nvPr/>
        </p:nvSpPr>
        <p:spPr>
          <a:xfrm>
            <a:off x="8156972" y="7466111"/>
            <a:ext cx="4124771" cy="553790"/>
          </a:xfrm>
          <a:prstGeom prst="rect">
            <a:avLst/>
          </a:prstGeom>
        </p:spPr>
        <p:txBody>
          <a:bodyPr lIns="0" tIns="0" rIns="0" bIns="0" rtlCol="0" anchor="t">
            <a:spAutoFit/>
          </a:bodyPr>
          <a:lstStyle/>
          <a:p>
            <a:pPr algn="l">
              <a:lnSpc>
                <a:spcPts val="3562"/>
              </a:lnSpc>
            </a:pPr>
            <a:r>
              <a:rPr lang="en-US" sz="2249">
                <a:solidFill>
                  <a:srgbClr val="746558"/>
                </a:solidFill>
                <a:latin typeface="Arimo"/>
                <a:ea typeface="Arimo"/>
                <a:cs typeface="Arimo"/>
                <a:sym typeface="Arimo"/>
              </a:rPr>
              <a:t>Υποτακτική</a:t>
            </a:r>
          </a:p>
        </p:txBody>
      </p:sp>
      <p:sp>
        <p:nvSpPr>
          <p:cNvPr id="18" name="TextBox 18"/>
          <p:cNvSpPr txBox="1"/>
          <p:nvPr/>
        </p:nvSpPr>
        <p:spPr>
          <a:xfrm>
            <a:off x="12864256" y="7466111"/>
            <a:ext cx="4124771" cy="553790"/>
          </a:xfrm>
          <a:prstGeom prst="rect">
            <a:avLst/>
          </a:prstGeom>
        </p:spPr>
        <p:txBody>
          <a:bodyPr lIns="0" tIns="0" rIns="0" bIns="0" rtlCol="0" anchor="t">
            <a:spAutoFit/>
          </a:bodyPr>
          <a:lstStyle/>
          <a:p>
            <a:pPr algn="l">
              <a:lnSpc>
                <a:spcPts val="3562"/>
              </a:lnSpc>
            </a:pPr>
            <a:r>
              <a:rPr lang="en-US" sz="2249">
                <a:solidFill>
                  <a:srgbClr val="746558"/>
                </a:solidFill>
                <a:latin typeface="Arimo"/>
                <a:ea typeface="Arimo"/>
                <a:cs typeface="Arimo"/>
                <a:sym typeface="Arimo"/>
              </a:rPr>
              <a:t>Ενδεχόμενο, επιθυμία</a:t>
            </a:r>
          </a:p>
        </p:txBody>
      </p:sp>
      <p:grpSp>
        <p:nvGrpSpPr>
          <p:cNvPr id="19" name="Group 19"/>
          <p:cNvGrpSpPr/>
          <p:nvPr/>
        </p:nvGrpSpPr>
        <p:grpSpPr>
          <a:xfrm>
            <a:off x="7870477" y="8201322"/>
            <a:ext cx="9405045" cy="821382"/>
            <a:chOff x="0" y="0"/>
            <a:chExt cx="12540060" cy="1095177"/>
          </a:xfrm>
        </p:grpSpPr>
        <p:sp>
          <p:nvSpPr>
            <p:cNvPr id="20" name="Freeform 20"/>
            <p:cNvSpPr/>
            <p:nvPr/>
          </p:nvSpPr>
          <p:spPr>
            <a:xfrm>
              <a:off x="0" y="0"/>
              <a:ext cx="12540107" cy="1095121"/>
            </a:xfrm>
            <a:custGeom>
              <a:avLst/>
              <a:gdLst/>
              <a:ahLst/>
              <a:cxnLst/>
              <a:rect l="l" t="t" r="r" b="b"/>
              <a:pathLst>
                <a:path w="12540107" h="1095121">
                  <a:moveTo>
                    <a:pt x="0" y="0"/>
                  </a:moveTo>
                  <a:lnTo>
                    <a:pt x="12540107" y="0"/>
                  </a:lnTo>
                  <a:lnTo>
                    <a:pt x="12540107" y="1095121"/>
                  </a:lnTo>
                  <a:lnTo>
                    <a:pt x="0" y="1095121"/>
                  </a:lnTo>
                  <a:close/>
                </a:path>
              </a:pathLst>
            </a:custGeom>
            <a:solidFill>
              <a:srgbClr val="FFFFFF">
                <a:alpha val="3922"/>
              </a:srgbClr>
            </a:solidFill>
          </p:spPr>
        </p:sp>
      </p:grpSp>
      <p:sp>
        <p:nvSpPr>
          <p:cNvPr id="21" name="TextBox 21"/>
          <p:cNvSpPr txBox="1"/>
          <p:nvPr/>
        </p:nvSpPr>
        <p:spPr>
          <a:xfrm>
            <a:off x="8156972" y="8287494"/>
            <a:ext cx="4124771" cy="553790"/>
          </a:xfrm>
          <a:prstGeom prst="rect">
            <a:avLst/>
          </a:prstGeom>
        </p:spPr>
        <p:txBody>
          <a:bodyPr lIns="0" tIns="0" rIns="0" bIns="0" rtlCol="0" anchor="t">
            <a:spAutoFit/>
          </a:bodyPr>
          <a:lstStyle/>
          <a:p>
            <a:pPr algn="l">
              <a:lnSpc>
                <a:spcPts val="3562"/>
              </a:lnSpc>
            </a:pPr>
            <a:r>
              <a:rPr lang="en-US" sz="2249">
                <a:solidFill>
                  <a:srgbClr val="746558"/>
                </a:solidFill>
                <a:latin typeface="Arimo"/>
                <a:ea typeface="Arimo"/>
                <a:cs typeface="Arimo"/>
                <a:sym typeface="Arimo"/>
              </a:rPr>
              <a:t>Προστακτική</a:t>
            </a:r>
          </a:p>
        </p:txBody>
      </p:sp>
      <p:sp>
        <p:nvSpPr>
          <p:cNvPr id="22" name="TextBox 22"/>
          <p:cNvSpPr txBox="1"/>
          <p:nvPr/>
        </p:nvSpPr>
        <p:spPr>
          <a:xfrm>
            <a:off x="12864256" y="8287494"/>
            <a:ext cx="4124771" cy="553790"/>
          </a:xfrm>
          <a:prstGeom prst="rect">
            <a:avLst/>
          </a:prstGeom>
        </p:spPr>
        <p:txBody>
          <a:bodyPr lIns="0" tIns="0" rIns="0" bIns="0" rtlCol="0" anchor="t">
            <a:spAutoFit/>
          </a:bodyPr>
          <a:lstStyle/>
          <a:p>
            <a:pPr algn="l">
              <a:lnSpc>
                <a:spcPts val="3562"/>
              </a:lnSpc>
            </a:pPr>
            <a:r>
              <a:rPr lang="en-US" sz="2249">
                <a:solidFill>
                  <a:srgbClr val="746558"/>
                </a:solidFill>
                <a:latin typeface="Arimo"/>
                <a:ea typeface="Arimo"/>
                <a:cs typeface="Arimo"/>
                <a:sym typeface="Arimo"/>
              </a:rPr>
              <a:t>Προσταγή, παράκληση</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DDCFB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6F0"/>
            </a:solidFill>
          </p:spPr>
        </p:sp>
      </p:grpSp>
      <p:sp>
        <p:nvSpPr>
          <p:cNvPr id="6" name="TextBox 6"/>
          <p:cNvSpPr txBox="1"/>
          <p:nvPr/>
        </p:nvSpPr>
        <p:spPr>
          <a:xfrm>
            <a:off x="1080046" y="1952030"/>
            <a:ext cx="15773400" cy="1021556"/>
          </a:xfrm>
          <a:prstGeom prst="rect">
            <a:avLst/>
          </a:prstGeom>
        </p:spPr>
        <p:txBody>
          <a:bodyPr lIns="0" tIns="0" rIns="0" bIns="0" rtlCol="0" anchor="t">
            <a:spAutoFit/>
          </a:bodyPr>
          <a:lstStyle/>
          <a:p>
            <a:pPr algn="l">
              <a:lnSpc>
                <a:spcPts val="7562"/>
              </a:lnSpc>
            </a:pPr>
            <a:r>
              <a:rPr lang="en-US" sz="6062" b="1">
                <a:solidFill>
                  <a:srgbClr val="484237"/>
                </a:solidFill>
                <a:latin typeface="Arimo Bold"/>
                <a:ea typeface="Arimo Bold"/>
                <a:cs typeface="Arimo Bold"/>
                <a:sym typeface="Arimo Bold"/>
              </a:rPr>
              <a:t>Ρηματικά Πρόσωπα και η Επίδρασή τους</a:t>
            </a:r>
          </a:p>
        </p:txBody>
      </p:sp>
      <p:sp>
        <p:nvSpPr>
          <p:cNvPr id="7" name="TextBox 7"/>
          <p:cNvSpPr txBox="1"/>
          <p:nvPr/>
        </p:nvSpPr>
        <p:spPr>
          <a:xfrm>
            <a:off x="1080046" y="3486001"/>
            <a:ext cx="16127909" cy="2080022"/>
          </a:xfrm>
          <a:prstGeom prst="rect">
            <a:avLst/>
          </a:prstGeom>
        </p:spPr>
        <p:txBody>
          <a:bodyPr lIns="0" tIns="0" rIns="0" bIns="0" rtlCol="0" anchor="t">
            <a:spAutoFit/>
          </a:bodyPr>
          <a:lstStyle/>
          <a:p>
            <a:pPr algn="l">
              <a:lnSpc>
                <a:spcPts val="3875"/>
              </a:lnSpc>
            </a:pPr>
            <a:r>
              <a:rPr lang="en-US" sz="2375">
                <a:solidFill>
                  <a:srgbClr val="746558"/>
                </a:solidFill>
                <a:latin typeface="Arimo"/>
                <a:ea typeface="Arimo"/>
                <a:cs typeface="Arimo"/>
                <a:sym typeface="Arimo"/>
              </a:rPr>
              <a:t>Τα ρηματικά πρόσωπα αποκαλύπτουν ποιος πρωταγωνιστεί στην ιστορία ή βιώνει τις εμπειρίες που περιγράφονται. Το α' πρόσωπο συνδέεται με προσωπικό, εξομολογητικό ύφος. Το β' πρόσωπο προσδίδει θεατρικότητα ή διδακτικό τόνο. Το γ' πρόσωπο συνδέεται με αντικειμενικότητα και αποστασιοποίηση, συχνά χρησιμοποιούμενο από έναν παντογνώστη αφηγητή.</a:t>
            </a:r>
          </a:p>
        </p:txBody>
      </p:sp>
      <p:sp>
        <p:nvSpPr>
          <p:cNvPr id="8" name="TextBox 8"/>
          <p:cNvSpPr txBox="1"/>
          <p:nvPr/>
        </p:nvSpPr>
        <p:spPr>
          <a:xfrm>
            <a:off x="1080046" y="6193036"/>
            <a:ext cx="3857625" cy="510779"/>
          </a:xfrm>
          <a:prstGeom prst="rect">
            <a:avLst/>
          </a:prstGeom>
        </p:spPr>
        <p:txBody>
          <a:bodyPr lIns="0" tIns="0" rIns="0" bIns="0" rtlCol="0" anchor="t">
            <a:spAutoFit/>
          </a:bodyPr>
          <a:lstStyle/>
          <a:p>
            <a:pPr algn="l">
              <a:lnSpc>
                <a:spcPts val="3749"/>
              </a:lnSpc>
            </a:pPr>
            <a:r>
              <a:rPr lang="en-US" sz="3000" b="1">
                <a:solidFill>
                  <a:srgbClr val="484237"/>
                </a:solidFill>
                <a:latin typeface="Arimo Bold"/>
                <a:ea typeface="Arimo Bold"/>
                <a:cs typeface="Arimo Bold"/>
                <a:sym typeface="Arimo Bold"/>
              </a:rPr>
              <a:t>Α' Πρόσωπο</a:t>
            </a:r>
          </a:p>
        </p:txBody>
      </p:sp>
      <p:sp>
        <p:nvSpPr>
          <p:cNvPr id="9" name="TextBox 9"/>
          <p:cNvSpPr txBox="1"/>
          <p:nvPr/>
        </p:nvSpPr>
        <p:spPr>
          <a:xfrm>
            <a:off x="1080046" y="6907560"/>
            <a:ext cx="4873526" cy="598586"/>
          </a:xfrm>
          <a:prstGeom prst="rect">
            <a:avLst/>
          </a:prstGeom>
        </p:spPr>
        <p:txBody>
          <a:bodyPr lIns="0" tIns="0" rIns="0" bIns="0" rtlCol="0" anchor="t">
            <a:spAutoFit/>
          </a:bodyPr>
          <a:lstStyle/>
          <a:p>
            <a:pPr algn="l">
              <a:lnSpc>
                <a:spcPts val="3875"/>
              </a:lnSpc>
            </a:pPr>
            <a:r>
              <a:rPr lang="en-US" sz="2375">
                <a:solidFill>
                  <a:srgbClr val="746558"/>
                </a:solidFill>
                <a:latin typeface="Arimo"/>
                <a:ea typeface="Arimo"/>
                <a:cs typeface="Arimo"/>
                <a:sym typeface="Arimo"/>
              </a:rPr>
              <a:t>Προσωπικό, εξομολογητικό ύφος</a:t>
            </a:r>
          </a:p>
        </p:txBody>
      </p:sp>
      <p:sp>
        <p:nvSpPr>
          <p:cNvPr id="10" name="TextBox 10"/>
          <p:cNvSpPr txBox="1"/>
          <p:nvPr/>
        </p:nvSpPr>
        <p:spPr>
          <a:xfrm>
            <a:off x="6715869" y="6193036"/>
            <a:ext cx="3857625" cy="510779"/>
          </a:xfrm>
          <a:prstGeom prst="rect">
            <a:avLst/>
          </a:prstGeom>
        </p:spPr>
        <p:txBody>
          <a:bodyPr lIns="0" tIns="0" rIns="0" bIns="0" rtlCol="0" anchor="t">
            <a:spAutoFit/>
          </a:bodyPr>
          <a:lstStyle/>
          <a:p>
            <a:pPr algn="l">
              <a:lnSpc>
                <a:spcPts val="3749"/>
              </a:lnSpc>
            </a:pPr>
            <a:r>
              <a:rPr lang="en-US" sz="3000" b="1">
                <a:solidFill>
                  <a:srgbClr val="484237"/>
                </a:solidFill>
                <a:latin typeface="Arimo Bold"/>
                <a:ea typeface="Arimo Bold"/>
                <a:cs typeface="Arimo Bold"/>
                <a:sym typeface="Arimo Bold"/>
              </a:rPr>
              <a:t>Β' Πρόσωπο</a:t>
            </a:r>
          </a:p>
        </p:txBody>
      </p:sp>
      <p:sp>
        <p:nvSpPr>
          <p:cNvPr id="11" name="TextBox 11"/>
          <p:cNvSpPr txBox="1"/>
          <p:nvPr/>
        </p:nvSpPr>
        <p:spPr>
          <a:xfrm>
            <a:off x="6715869" y="6907560"/>
            <a:ext cx="4873526" cy="598586"/>
          </a:xfrm>
          <a:prstGeom prst="rect">
            <a:avLst/>
          </a:prstGeom>
        </p:spPr>
        <p:txBody>
          <a:bodyPr lIns="0" tIns="0" rIns="0" bIns="0" rtlCol="0" anchor="t">
            <a:spAutoFit/>
          </a:bodyPr>
          <a:lstStyle/>
          <a:p>
            <a:pPr algn="l">
              <a:lnSpc>
                <a:spcPts val="3875"/>
              </a:lnSpc>
            </a:pPr>
            <a:r>
              <a:rPr lang="en-US" sz="2375">
                <a:solidFill>
                  <a:srgbClr val="746558"/>
                </a:solidFill>
                <a:latin typeface="Arimo"/>
                <a:ea typeface="Arimo"/>
                <a:cs typeface="Arimo"/>
                <a:sym typeface="Arimo"/>
              </a:rPr>
              <a:t>Θεατρικότητα, διδακτικός τόνος</a:t>
            </a:r>
          </a:p>
        </p:txBody>
      </p:sp>
      <p:sp>
        <p:nvSpPr>
          <p:cNvPr id="12" name="TextBox 12"/>
          <p:cNvSpPr txBox="1"/>
          <p:nvPr/>
        </p:nvSpPr>
        <p:spPr>
          <a:xfrm>
            <a:off x="12351692" y="6193036"/>
            <a:ext cx="3857625" cy="510779"/>
          </a:xfrm>
          <a:prstGeom prst="rect">
            <a:avLst/>
          </a:prstGeom>
        </p:spPr>
        <p:txBody>
          <a:bodyPr lIns="0" tIns="0" rIns="0" bIns="0" rtlCol="0" anchor="t">
            <a:spAutoFit/>
          </a:bodyPr>
          <a:lstStyle/>
          <a:p>
            <a:pPr algn="l">
              <a:lnSpc>
                <a:spcPts val="3749"/>
              </a:lnSpc>
            </a:pPr>
            <a:r>
              <a:rPr lang="en-US" sz="3000" b="1">
                <a:solidFill>
                  <a:srgbClr val="484237"/>
                </a:solidFill>
                <a:latin typeface="Arimo Bold"/>
                <a:ea typeface="Arimo Bold"/>
                <a:cs typeface="Arimo Bold"/>
                <a:sym typeface="Arimo Bold"/>
              </a:rPr>
              <a:t>Γ' Πρόσωπο</a:t>
            </a:r>
          </a:p>
        </p:txBody>
      </p:sp>
      <p:sp>
        <p:nvSpPr>
          <p:cNvPr id="13" name="TextBox 13"/>
          <p:cNvSpPr txBox="1"/>
          <p:nvPr/>
        </p:nvSpPr>
        <p:spPr>
          <a:xfrm>
            <a:off x="12351692" y="6907560"/>
            <a:ext cx="4873526" cy="1092399"/>
          </a:xfrm>
          <a:prstGeom prst="rect">
            <a:avLst/>
          </a:prstGeom>
        </p:spPr>
        <p:txBody>
          <a:bodyPr lIns="0" tIns="0" rIns="0" bIns="0" rtlCol="0" anchor="t">
            <a:spAutoFit/>
          </a:bodyPr>
          <a:lstStyle/>
          <a:p>
            <a:pPr algn="l">
              <a:lnSpc>
                <a:spcPts val="3875"/>
              </a:lnSpc>
            </a:pPr>
            <a:r>
              <a:rPr lang="en-US" sz="2375">
                <a:solidFill>
                  <a:srgbClr val="746558"/>
                </a:solidFill>
                <a:latin typeface="Arimo"/>
                <a:ea typeface="Arimo"/>
                <a:cs typeface="Arimo"/>
                <a:sym typeface="Arimo"/>
              </a:rPr>
              <a:t>Αντικειμενικότητα, αποστασιοποίηση</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DDCFB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C0E5ED"/>
            </a:solidFill>
          </p:spPr>
        </p:sp>
      </p:grpSp>
      <p:grpSp>
        <p:nvGrpSpPr>
          <p:cNvPr id="6" name="Group 6"/>
          <p:cNvGrpSpPr/>
          <p:nvPr/>
        </p:nvGrpSpPr>
        <p:grpSpPr>
          <a:xfrm>
            <a:off x="7970341" y="4150816"/>
            <a:ext cx="28575" cy="5427166"/>
            <a:chOff x="0" y="0"/>
            <a:chExt cx="38100" cy="7236222"/>
          </a:xfrm>
        </p:grpSpPr>
        <p:sp>
          <p:nvSpPr>
            <p:cNvPr id="7" name="Freeform 7"/>
            <p:cNvSpPr/>
            <p:nvPr/>
          </p:nvSpPr>
          <p:spPr>
            <a:xfrm>
              <a:off x="0" y="0"/>
              <a:ext cx="38100" cy="7236206"/>
            </a:xfrm>
            <a:custGeom>
              <a:avLst/>
              <a:gdLst/>
              <a:ahLst/>
              <a:cxnLst/>
              <a:rect l="l" t="t" r="r" b="b"/>
              <a:pathLst>
                <a:path w="38100" h="7236206">
                  <a:moveTo>
                    <a:pt x="0" y="19050"/>
                  </a:moveTo>
                  <a:cubicBezTo>
                    <a:pt x="0" y="8509"/>
                    <a:pt x="8509" y="0"/>
                    <a:pt x="19050" y="0"/>
                  </a:cubicBezTo>
                  <a:cubicBezTo>
                    <a:pt x="29591" y="0"/>
                    <a:pt x="38100" y="8509"/>
                    <a:pt x="38100" y="19050"/>
                  </a:cubicBezTo>
                  <a:lnTo>
                    <a:pt x="38100" y="7217156"/>
                  </a:lnTo>
                  <a:cubicBezTo>
                    <a:pt x="38100" y="7227698"/>
                    <a:pt x="29591" y="7236206"/>
                    <a:pt x="19050" y="7236206"/>
                  </a:cubicBezTo>
                  <a:cubicBezTo>
                    <a:pt x="8509" y="7236206"/>
                    <a:pt x="0" y="7227698"/>
                    <a:pt x="0" y="7217156"/>
                  </a:cubicBezTo>
                  <a:close/>
                </a:path>
              </a:pathLst>
            </a:custGeom>
            <a:solidFill>
              <a:srgbClr val="D4CEC3"/>
            </a:solidFill>
          </p:spPr>
        </p:sp>
      </p:grpSp>
      <p:grpSp>
        <p:nvGrpSpPr>
          <p:cNvPr id="8" name="Group 8"/>
          <p:cNvGrpSpPr/>
          <p:nvPr/>
        </p:nvGrpSpPr>
        <p:grpSpPr>
          <a:xfrm>
            <a:off x="8209582" y="4643437"/>
            <a:ext cx="788640" cy="28575"/>
            <a:chOff x="0" y="0"/>
            <a:chExt cx="1051520" cy="38100"/>
          </a:xfrm>
        </p:grpSpPr>
        <p:sp>
          <p:nvSpPr>
            <p:cNvPr id="9" name="Freeform 9"/>
            <p:cNvSpPr/>
            <p:nvPr/>
          </p:nvSpPr>
          <p:spPr>
            <a:xfrm>
              <a:off x="0" y="0"/>
              <a:ext cx="1051560" cy="38100"/>
            </a:xfrm>
            <a:custGeom>
              <a:avLst/>
              <a:gdLst/>
              <a:ahLst/>
              <a:cxnLst/>
              <a:rect l="l" t="t" r="r" b="b"/>
              <a:pathLst>
                <a:path w="1051560" h="38100">
                  <a:moveTo>
                    <a:pt x="0" y="19050"/>
                  </a:moveTo>
                  <a:cubicBezTo>
                    <a:pt x="0" y="8509"/>
                    <a:pt x="8509" y="0"/>
                    <a:pt x="19050" y="0"/>
                  </a:cubicBezTo>
                  <a:lnTo>
                    <a:pt x="1032510" y="0"/>
                  </a:lnTo>
                  <a:cubicBezTo>
                    <a:pt x="1043051" y="0"/>
                    <a:pt x="1051560" y="8509"/>
                    <a:pt x="1051560" y="19050"/>
                  </a:cubicBezTo>
                  <a:cubicBezTo>
                    <a:pt x="1051560" y="29591"/>
                    <a:pt x="1043051" y="38100"/>
                    <a:pt x="1032510" y="38100"/>
                  </a:cubicBezTo>
                  <a:lnTo>
                    <a:pt x="19050" y="38100"/>
                  </a:lnTo>
                  <a:cubicBezTo>
                    <a:pt x="8509" y="38100"/>
                    <a:pt x="0" y="29591"/>
                    <a:pt x="0" y="19050"/>
                  </a:cubicBezTo>
                  <a:close/>
                </a:path>
              </a:pathLst>
            </a:custGeom>
            <a:solidFill>
              <a:srgbClr val="D4CEC3"/>
            </a:solidFill>
          </p:spPr>
        </p:sp>
      </p:grpSp>
      <p:grpSp>
        <p:nvGrpSpPr>
          <p:cNvPr id="10" name="Group 10"/>
          <p:cNvGrpSpPr/>
          <p:nvPr/>
        </p:nvGrpSpPr>
        <p:grpSpPr>
          <a:xfrm>
            <a:off x="7731100" y="4404271"/>
            <a:ext cx="507057" cy="507058"/>
            <a:chOff x="0" y="0"/>
            <a:chExt cx="676077" cy="676077"/>
          </a:xfrm>
        </p:grpSpPr>
        <p:sp>
          <p:nvSpPr>
            <p:cNvPr id="11" name="Freeform 11"/>
            <p:cNvSpPr/>
            <p:nvPr/>
          </p:nvSpPr>
          <p:spPr>
            <a:xfrm>
              <a:off x="0" y="0"/>
              <a:ext cx="676148" cy="676148"/>
            </a:xfrm>
            <a:custGeom>
              <a:avLst/>
              <a:gdLst/>
              <a:ahLst/>
              <a:cxnLst/>
              <a:rect l="l" t="t" r="r" b="b"/>
              <a:pathLst>
                <a:path w="676148" h="676148">
                  <a:moveTo>
                    <a:pt x="0" y="45085"/>
                  </a:moveTo>
                  <a:cubicBezTo>
                    <a:pt x="0" y="20193"/>
                    <a:pt x="20193" y="0"/>
                    <a:pt x="45085" y="0"/>
                  </a:cubicBezTo>
                  <a:lnTo>
                    <a:pt x="631063" y="0"/>
                  </a:lnTo>
                  <a:cubicBezTo>
                    <a:pt x="655955" y="0"/>
                    <a:pt x="676148" y="20193"/>
                    <a:pt x="676148" y="45085"/>
                  </a:cubicBezTo>
                  <a:lnTo>
                    <a:pt x="676148" y="631063"/>
                  </a:lnTo>
                  <a:cubicBezTo>
                    <a:pt x="676148" y="655955"/>
                    <a:pt x="655955" y="676148"/>
                    <a:pt x="631063" y="676148"/>
                  </a:cubicBezTo>
                  <a:lnTo>
                    <a:pt x="45085" y="676148"/>
                  </a:lnTo>
                  <a:cubicBezTo>
                    <a:pt x="20193" y="676021"/>
                    <a:pt x="0" y="655955"/>
                    <a:pt x="0" y="631063"/>
                  </a:cubicBezTo>
                  <a:close/>
                </a:path>
              </a:pathLst>
            </a:custGeom>
            <a:solidFill>
              <a:srgbClr val="EEE8DD"/>
            </a:solidFill>
          </p:spPr>
        </p:sp>
      </p:grpSp>
      <p:grpSp>
        <p:nvGrpSpPr>
          <p:cNvPr id="12" name="Group 12"/>
          <p:cNvGrpSpPr/>
          <p:nvPr/>
        </p:nvGrpSpPr>
        <p:grpSpPr>
          <a:xfrm>
            <a:off x="8209582" y="6527601"/>
            <a:ext cx="788640" cy="28575"/>
            <a:chOff x="0" y="0"/>
            <a:chExt cx="1051520" cy="38100"/>
          </a:xfrm>
        </p:grpSpPr>
        <p:sp>
          <p:nvSpPr>
            <p:cNvPr id="13" name="Freeform 13"/>
            <p:cNvSpPr/>
            <p:nvPr/>
          </p:nvSpPr>
          <p:spPr>
            <a:xfrm>
              <a:off x="0" y="0"/>
              <a:ext cx="1051560" cy="38100"/>
            </a:xfrm>
            <a:custGeom>
              <a:avLst/>
              <a:gdLst/>
              <a:ahLst/>
              <a:cxnLst/>
              <a:rect l="l" t="t" r="r" b="b"/>
              <a:pathLst>
                <a:path w="1051560" h="38100">
                  <a:moveTo>
                    <a:pt x="0" y="19050"/>
                  </a:moveTo>
                  <a:cubicBezTo>
                    <a:pt x="0" y="8509"/>
                    <a:pt x="8509" y="0"/>
                    <a:pt x="19050" y="0"/>
                  </a:cubicBezTo>
                  <a:lnTo>
                    <a:pt x="1032510" y="0"/>
                  </a:lnTo>
                  <a:cubicBezTo>
                    <a:pt x="1043051" y="0"/>
                    <a:pt x="1051560" y="8509"/>
                    <a:pt x="1051560" y="19050"/>
                  </a:cubicBezTo>
                  <a:cubicBezTo>
                    <a:pt x="1051560" y="29591"/>
                    <a:pt x="1043051" y="38100"/>
                    <a:pt x="1032510" y="38100"/>
                  </a:cubicBezTo>
                  <a:lnTo>
                    <a:pt x="19050" y="38100"/>
                  </a:lnTo>
                  <a:cubicBezTo>
                    <a:pt x="8509" y="38100"/>
                    <a:pt x="0" y="29591"/>
                    <a:pt x="0" y="19050"/>
                  </a:cubicBezTo>
                  <a:close/>
                </a:path>
              </a:pathLst>
            </a:custGeom>
            <a:solidFill>
              <a:srgbClr val="D4CEC3"/>
            </a:solidFill>
          </p:spPr>
        </p:sp>
      </p:grpSp>
      <p:grpSp>
        <p:nvGrpSpPr>
          <p:cNvPr id="14" name="Group 14"/>
          <p:cNvGrpSpPr/>
          <p:nvPr/>
        </p:nvGrpSpPr>
        <p:grpSpPr>
          <a:xfrm>
            <a:off x="7731100" y="6288435"/>
            <a:ext cx="507057" cy="507057"/>
            <a:chOff x="0" y="0"/>
            <a:chExt cx="676077" cy="676077"/>
          </a:xfrm>
        </p:grpSpPr>
        <p:sp>
          <p:nvSpPr>
            <p:cNvPr id="15" name="Freeform 15"/>
            <p:cNvSpPr/>
            <p:nvPr/>
          </p:nvSpPr>
          <p:spPr>
            <a:xfrm>
              <a:off x="0" y="0"/>
              <a:ext cx="676148" cy="676148"/>
            </a:xfrm>
            <a:custGeom>
              <a:avLst/>
              <a:gdLst/>
              <a:ahLst/>
              <a:cxnLst/>
              <a:rect l="l" t="t" r="r" b="b"/>
              <a:pathLst>
                <a:path w="676148" h="676148">
                  <a:moveTo>
                    <a:pt x="0" y="45085"/>
                  </a:moveTo>
                  <a:cubicBezTo>
                    <a:pt x="0" y="20193"/>
                    <a:pt x="20193" y="0"/>
                    <a:pt x="45085" y="0"/>
                  </a:cubicBezTo>
                  <a:lnTo>
                    <a:pt x="631063" y="0"/>
                  </a:lnTo>
                  <a:cubicBezTo>
                    <a:pt x="655955" y="0"/>
                    <a:pt x="676148" y="20193"/>
                    <a:pt x="676148" y="45085"/>
                  </a:cubicBezTo>
                  <a:lnTo>
                    <a:pt x="676148" y="631063"/>
                  </a:lnTo>
                  <a:cubicBezTo>
                    <a:pt x="676148" y="655955"/>
                    <a:pt x="655955" y="676148"/>
                    <a:pt x="631063" y="676148"/>
                  </a:cubicBezTo>
                  <a:lnTo>
                    <a:pt x="45085" y="676148"/>
                  </a:lnTo>
                  <a:cubicBezTo>
                    <a:pt x="20193" y="676021"/>
                    <a:pt x="0" y="655955"/>
                    <a:pt x="0" y="631063"/>
                  </a:cubicBezTo>
                  <a:close/>
                </a:path>
              </a:pathLst>
            </a:custGeom>
            <a:solidFill>
              <a:srgbClr val="EEE8DD"/>
            </a:solidFill>
          </p:spPr>
        </p:sp>
      </p:grpSp>
      <p:grpSp>
        <p:nvGrpSpPr>
          <p:cNvPr id="16" name="Group 16"/>
          <p:cNvGrpSpPr/>
          <p:nvPr/>
        </p:nvGrpSpPr>
        <p:grpSpPr>
          <a:xfrm>
            <a:off x="8209582" y="8411765"/>
            <a:ext cx="788640" cy="28575"/>
            <a:chOff x="0" y="0"/>
            <a:chExt cx="1051520" cy="38100"/>
          </a:xfrm>
        </p:grpSpPr>
        <p:sp>
          <p:nvSpPr>
            <p:cNvPr id="17" name="Freeform 17"/>
            <p:cNvSpPr/>
            <p:nvPr/>
          </p:nvSpPr>
          <p:spPr>
            <a:xfrm>
              <a:off x="0" y="0"/>
              <a:ext cx="1051560" cy="38100"/>
            </a:xfrm>
            <a:custGeom>
              <a:avLst/>
              <a:gdLst/>
              <a:ahLst/>
              <a:cxnLst/>
              <a:rect l="l" t="t" r="r" b="b"/>
              <a:pathLst>
                <a:path w="1051560" h="38100">
                  <a:moveTo>
                    <a:pt x="0" y="19050"/>
                  </a:moveTo>
                  <a:cubicBezTo>
                    <a:pt x="0" y="8509"/>
                    <a:pt x="8509" y="0"/>
                    <a:pt x="19050" y="0"/>
                  </a:cubicBezTo>
                  <a:lnTo>
                    <a:pt x="1032510" y="0"/>
                  </a:lnTo>
                  <a:cubicBezTo>
                    <a:pt x="1043051" y="0"/>
                    <a:pt x="1051560" y="8509"/>
                    <a:pt x="1051560" y="19050"/>
                  </a:cubicBezTo>
                  <a:cubicBezTo>
                    <a:pt x="1051560" y="29591"/>
                    <a:pt x="1043051" y="38100"/>
                    <a:pt x="1032510" y="38100"/>
                  </a:cubicBezTo>
                  <a:lnTo>
                    <a:pt x="19050" y="38100"/>
                  </a:lnTo>
                  <a:cubicBezTo>
                    <a:pt x="8509" y="38100"/>
                    <a:pt x="0" y="29591"/>
                    <a:pt x="0" y="19050"/>
                  </a:cubicBezTo>
                  <a:close/>
                </a:path>
              </a:pathLst>
            </a:custGeom>
            <a:solidFill>
              <a:srgbClr val="D4CEC3"/>
            </a:solidFill>
          </p:spPr>
        </p:sp>
      </p:grpSp>
      <p:grpSp>
        <p:nvGrpSpPr>
          <p:cNvPr id="18" name="Group 18"/>
          <p:cNvGrpSpPr/>
          <p:nvPr/>
        </p:nvGrpSpPr>
        <p:grpSpPr>
          <a:xfrm>
            <a:off x="7731100" y="8172599"/>
            <a:ext cx="507057" cy="507057"/>
            <a:chOff x="0" y="0"/>
            <a:chExt cx="676077" cy="676077"/>
          </a:xfrm>
        </p:grpSpPr>
        <p:sp>
          <p:nvSpPr>
            <p:cNvPr id="19" name="Freeform 19"/>
            <p:cNvSpPr/>
            <p:nvPr/>
          </p:nvSpPr>
          <p:spPr>
            <a:xfrm>
              <a:off x="0" y="0"/>
              <a:ext cx="676148" cy="676148"/>
            </a:xfrm>
            <a:custGeom>
              <a:avLst/>
              <a:gdLst/>
              <a:ahLst/>
              <a:cxnLst/>
              <a:rect l="l" t="t" r="r" b="b"/>
              <a:pathLst>
                <a:path w="676148" h="676148">
                  <a:moveTo>
                    <a:pt x="0" y="45085"/>
                  </a:moveTo>
                  <a:cubicBezTo>
                    <a:pt x="0" y="20193"/>
                    <a:pt x="20193" y="0"/>
                    <a:pt x="45085" y="0"/>
                  </a:cubicBezTo>
                  <a:lnTo>
                    <a:pt x="631063" y="0"/>
                  </a:lnTo>
                  <a:cubicBezTo>
                    <a:pt x="655955" y="0"/>
                    <a:pt x="676148" y="20193"/>
                    <a:pt x="676148" y="45085"/>
                  </a:cubicBezTo>
                  <a:lnTo>
                    <a:pt x="676148" y="631063"/>
                  </a:lnTo>
                  <a:cubicBezTo>
                    <a:pt x="676148" y="655955"/>
                    <a:pt x="655955" y="676148"/>
                    <a:pt x="631063" y="676148"/>
                  </a:cubicBezTo>
                  <a:lnTo>
                    <a:pt x="45085" y="676148"/>
                  </a:lnTo>
                  <a:cubicBezTo>
                    <a:pt x="20193" y="676021"/>
                    <a:pt x="0" y="655955"/>
                    <a:pt x="0" y="631063"/>
                  </a:cubicBezTo>
                  <a:close/>
                </a:path>
              </a:pathLst>
            </a:custGeom>
            <a:solidFill>
              <a:srgbClr val="EEE8DD"/>
            </a:solidFill>
          </p:spPr>
        </p:sp>
      </p:grpSp>
      <p:sp>
        <p:nvSpPr>
          <p:cNvPr id="20" name="Freeform 20"/>
          <p:cNvSpPr/>
          <p:nvPr/>
        </p:nvSpPr>
        <p:spPr>
          <a:xfrm>
            <a:off x="877978" y="594906"/>
            <a:ext cx="5778062" cy="5778062"/>
          </a:xfrm>
          <a:custGeom>
            <a:avLst/>
            <a:gdLst/>
            <a:ahLst/>
            <a:cxnLst/>
            <a:rect l="l" t="t" r="r" b="b"/>
            <a:pathLst>
              <a:path w="5778062" h="5778062">
                <a:moveTo>
                  <a:pt x="0" y="0"/>
                </a:moveTo>
                <a:lnTo>
                  <a:pt x="5778062" y="0"/>
                </a:lnTo>
                <a:lnTo>
                  <a:pt x="5778062" y="5778063"/>
                </a:lnTo>
                <a:lnTo>
                  <a:pt x="0" y="5778063"/>
                </a:lnTo>
                <a:lnTo>
                  <a:pt x="0" y="0"/>
                </a:lnTo>
                <a:close/>
              </a:path>
            </a:pathLst>
          </a:custGeom>
          <a:blipFill>
            <a:blip r:embed="rId3"/>
            <a:stretch>
              <a:fillRect/>
            </a:stretch>
          </a:blipFill>
        </p:spPr>
      </p:sp>
      <p:sp>
        <p:nvSpPr>
          <p:cNvPr id="21" name="Freeform 21"/>
          <p:cNvSpPr/>
          <p:nvPr/>
        </p:nvSpPr>
        <p:spPr>
          <a:xfrm>
            <a:off x="-97951" y="5686991"/>
            <a:ext cx="7600451" cy="4914958"/>
          </a:xfrm>
          <a:custGeom>
            <a:avLst/>
            <a:gdLst/>
            <a:ahLst/>
            <a:cxnLst/>
            <a:rect l="l" t="t" r="r" b="b"/>
            <a:pathLst>
              <a:path w="7600451" h="4914958">
                <a:moveTo>
                  <a:pt x="0" y="0"/>
                </a:moveTo>
                <a:lnTo>
                  <a:pt x="7600451" y="0"/>
                </a:lnTo>
                <a:lnTo>
                  <a:pt x="7600451" y="4914958"/>
                </a:lnTo>
                <a:lnTo>
                  <a:pt x="0" y="4914958"/>
                </a:lnTo>
                <a:lnTo>
                  <a:pt x="0" y="0"/>
                </a:lnTo>
                <a:close/>
              </a:path>
            </a:pathLst>
          </a:custGeom>
          <a:blipFill>
            <a:blip r:embed="rId4"/>
            <a:stretch>
              <a:fillRect/>
            </a:stretch>
          </a:blipFill>
        </p:spPr>
      </p:sp>
      <p:sp>
        <p:nvSpPr>
          <p:cNvPr id="22" name="TextBox 22"/>
          <p:cNvSpPr txBox="1"/>
          <p:nvPr/>
        </p:nvSpPr>
        <p:spPr>
          <a:xfrm>
            <a:off x="7646640" y="661392"/>
            <a:ext cx="9852720" cy="1456135"/>
          </a:xfrm>
          <a:prstGeom prst="rect">
            <a:avLst/>
          </a:prstGeom>
        </p:spPr>
        <p:txBody>
          <a:bodyPr lIns="0" tIns="0" rIns="0" bIns="0" rtlCol="0" anchor="t">
            <a:spAutoFit/>
          </a:bodyPr>
          <a:lstStyle/>
          <a:p>
            <a:pPr algn="l">
              <a:lnSpc>
                <a:spcPts val="5500"/>
              </a:lnSpc>
            </a:pPr>
            <a:r>
              <a:rPr lang="en-US" sz="4375" b="1">
                <a:solidFill>
                  <a:srgbClr val="484237"/>
                </a:solidFill>
                <a:latin typeface="Arimo Bold"/>
                <a:ea typeface="Arimo Bold"/>
                <a:cs typeface="Arimo Bold"/>
                <a:sym typeface="Arimo Bold"/>
              </a:rPr>
              <a:t>Παροντικοί Χρόνοι: Ενεστώτας και Παρακείμενος</a:t>
            </a:r>
          </a:p>
        </p:txBody>
      </p:sp>
      <p:sp>
        <p:nvSpPr>
          <p:cNvPr id="23" name="TextBox 23"/>
          <p:cNvSpPr txBox="1"/>
          <p:nvPr/>
        </p:nvSpPr>
        <p:spPr>
          <a:xfrm>
            <a:off x="7646640" y="2360265"/>
            <a:ext cx="9852720" cy="1537097"/>
          </a:xfrm>
          <a:prstGeom prst="rect">
            <a:avLst/>
          </a:prstGeom>
        </p:spPr>
        <p:txBody>
          <a:bodyPr lIns="0" tIns="0" rIns="0" bIns="0" rtlCol="0" anchor="t">
            <a:spAutoFit/>
          </a:bodyPr>
          <a:lstStyle/>
          <a:p>
            <a:pPr algn="l">
              <a:lnSpc>
                <a:spcPts val="2812"/>
              </a:lnSpc>
            </a:pPr>
            <a:r>
              <a:rPr lang="en-US" sz="1750">
                <a:solidFill>
                  <a:srgbClr val="746558"/>
                </a:solidFill>
                <a:latin typeface="Arimo"/>
                <a:ea typeface="Arimo"/>
                <a:cs typeface="Arimo"/>
                <a:sym typeface="Arimo"/>
              </a:rPr>
              <a:t>Ο Ενεστώτας χρησιμοποιείται για να δηλώσει ότι ένα γεγονός συμβαίνει στο παρόν ή επαναλαμβάνεται, ενώ ως ιστορικός Ενεστώτας προσδίδει ζωντάνια σε παρελθοντικές αφηγήσεις. Ο Παρακείμενος δηλώνει μια ενέργεια του παρελθόντος με αποτελέσματα στο παρόν, συνδέοντας έτσι το παρελθόν με το παρόν.</a:t>
            </a:r>
          </a:p>
        </p:txBody>
      </p:sp>
      <p:sp>
        <p:nvSpPr>
          <p:cNvPr id="24" name="TextBox 24"/>
          <p:cNvSpPr txBox="1"/>
          <p:nvPr/>
        </p:nvSpPr>
        <p:spPr>
          <a:xfrm>
            <a:off x="7904931" y="4517380"/>
            <a:ext cx="159395" cy="309414"/>
          </a:xfrm>
          <a:prstGeom prst="rect">
            <a:avLst/>
          </a:prstGeom>
        </p:spPr>
        <p:txBody>
          <a:bodyPr lIns="0" tIns="0" rIns="0" bIns="0" rtlCol="0" anchor="t">
            <a:spAutoFit/>
          </a:bodyPr>
          <a:lstStyle/>
          <a:p>
            <a:pPr algn="ctr">
              <a:lnSpc>
                <a:spcPts val="2625"/>
              </a:lnSpc>
            </a:pPr>
            <a:r>
              <a:rPr lang="en-US" sz="2625" b="1">
                <a:solidFill>
                  <a:srgbClr val="746558"/>
                </a:solidFill>
                <a:latin typeface="Arimo Bold"/>
                <a:ea typeface="Arimo Bold"/>
                <a:cs typeface="Arimo Bold"/>
                <a:sym typeface="Arimo Bold"/>
              </a:rPr>
              <a:t>1</a:t>
            </a:r>
          </a:p>
        </p:txBody>
      </p:sp>
      <p:sp>
        <p:nvSpPr>
          <p:cNvPr id="25" name="TextBox 25"/>
          <p:cNvSpPr txBox="1"/>
          <p:nvPr/>
        </p:nvSpPr>
        <p:spPr>
          <a:xfrm>
            <a:off x="9224070" y="4347567"/>
            <a:ext cx="2816870" cy="380702"/>
          </a:xfrm>
          <a:prstGeom prst="rect">
            <a:avLst/>
          </a:prstGeom>
        </p:spPr>
        <p:txBody>
          <a:bodyPr lIns="0" tIns="0" rIns="0" bIns="0" rtlCol="0" anchor="t">
            <a:spAutoFit/>
          </a:bodyPr>
          <a:lstStyle/>
          <a:p>
            <a:pPr algn="l">
              <a:lnSpc>
                <a:spcPts val="2750"/>
              </a:lnSpc>
            </a:pPr>
            <a:r>
              <a:rPr lang="en-US" sz="2187" b="1">
                <a:solidFill>
                  <a:srgbClr val="746558"/>
                </a:solidFill>
                <a:latin typeface="Arimo Bold"/>
                <a:ea typeface="Arimo Bold"/>
                <a:cs typeface="Arimo Bold"/>
                <a:sym typeface="Arimo Bold"/>
              </a:rPr>
              <a:t>Χρήση Ενεστώτα</a:t>
            </a:r>
          </a:p>
        </p:txBody>
      </p:sp>
      <p:sp>
        <p:nvSpPr>
          <p:cNvPr id="26" name="TextBox 26"/>
          <p:cNvSpPr txBox="1"/>
          <p:nvPr/>
        </p:nvSpPr>
        <p:spPr>
          <a:xfrm>
            <a:off x="9224070" y="4768155"/>
            <a:ext cx="8275290" cy="816174"/>
          </a:xfrm>
          <a:prstGeom prst="rect">
            <a:avLst/>
          </a:prstGeom>
        </p:spPr>
        <p:txBody>
          <a:bodyPr lIns="0" tIns="0" rIns="0" bIns="0" rtlCol="0" anchor="t">
            <a:spAutoFit/>
          </a:bodyPr>
          <a:lstStyle/>
          <a:p>
            <a:pPr algn="l">
              <a:lnSpc>
                <a:spcPts val="2812"/>
              </a:lnSpc>
            </a:pPr>
            <a:r>
              <a:rPr lang="en-US" sz="1750">
                <a:solidFill>
                  <a:srgbClr val="746558"/>
                </a:solidFill>
                <a:latin typeface="Arimo"/>
                <a:ea typeface="Arimo"/>
                <a:cs typeface="Arimo"/>
                <a:sym typeface="Arimo"/>
              </a:rPr>
              <a:t>Δηλώνει παροντικά ή επαναλαμβανόμενα γεγονότα, προσδίδοντας αμεσότητα και ζωντάνια στην αφήγηση.</a:t>
            </a:r>
          </a:p>
        </p:txBody>
      </p:sp>
      <p:sp>
        <p:nvSpPr>
          <p:cNvPr id="27" name="TextBox 27"/>
          <p:cNvSpPr txBox="1"/>
          <p:nvPr/>
        </p:nvSpPr>
        <p:spPr>
          <a:xfrm>
            <a:off x="7882161" y="6401544"/>
            <a:ext cx="204788" cy="309414"/>
          </a:xfrm>
          <a:prstGeom prst="rect">
            <a:avLst/>
          </a:prstGeom>
        </p:spPr>
        <p:txBody>
          <a:bodyPr lIns="0" tIns="0" rIns="0" bIns="0" rtlCol="0" anchor="t">
            <a:spAutoFit/>
          </a:bodyPr>
          <a:lstStyle/>
          <a:p>
            <a:pPr algn="ctr">
              <a:lnSpc>
                <a:spcPts val="2625"/>
              </a:lnSpc>
            </a:pPr>
            <a:r>
              <a:rPr lang="en-US" sz="2625" b="1">
                <a:solidFill>
                  <a:srgbClr val="746558"/>
                </a:solidFill>
                <a:latin typeface="Arimo Bold"/>
                <a:ea typeface="Arimo Bold"/>
                <a:cs typeface="Arimo Bold"/>
                <a:sym typeface="Arimo Bold"/>
              </a:rPr>
              <a:t>2</a:t>
            </a:r>
          </a:p>
        </p:txBody>
      </p:sp>
      <p:sp>
        <p:nvSpPr>
          <p:cNvPr id="28" name="TextBox 28"/>
          <p:cNvSpPr txBox="1"/>
          <p:nvPr/>
        </p:nvSpPr>
        <p:spPr>
          <a:xfrm>
            <a:off x="9224070" y="6231731"/>
            <a:ext cx="3052316" cy="380703"/>
          </a:xfrm>
          <a:prstGeom prst="rect">
            <a:avLst/>
          </a:prstGeom>
        </p:spPr>
        <p:txBody>
          <a:bodyPr lIns="0" tIns="0" rIns="0" bIns="0" rtlCol="0" anchor="t">
            <a:spAutoFit/>
          </a:bodyPr>
          <a:lstStyle/>
          <a:p>
            <a:pPr algn="l">
              <a:lnSpc>
                <a:spcPts val="2750"/>
              </a:lnSpc>
            </a:pPr>
            <a:r>
              <a:rPr lang="en-US" sz="2187" b="1">
                <a:solidFill>
                  <a:srgbClr val="746558"/>
                </a:solidFill>
                <a:latin typeface="Arimo Bold"/>
                <a:ea typeface="Arimo Bold"/>
                <a:cs typeface="Arimo Bold"/>
                <a:sym typeface="Arimo Bold"/>
              </a:rPr>
              <a:t>Ιστορικός Ενεστώτας</a:t>
            </a:r>
          </a:p>
        </p:txBody>
      </p:sp>
      <p:sp>
        <p:nvSpPr>
          <p:cNvPr id="29" name="TextBox 29"/>
          <p:cNvSpPr txBox="1"/>
          <p:nvPr/>
        </p:nvSpPr>
        <p:spPr>
          <a:xfrm>
            <a:off x="9224070" y="6652320"/>
            <a:ext cx="8275290" cy="816174"/>
          </a:xfrm>
          <a:prstGeom prst="rect">
            <a:avLst/>
          </a:prstGeom>
        </p:spPr>
        <p:txBody>
          <a:bodyPr lIns="0" tIns="0" rIns="0" bIns="0" rtlCol="0" anchor="t">
            <a:spAutoFit/>
          </a:bodyPr>
          <a:lstStyle/>
          <a:p>
            <a:pPr algn="l">
              <a:lnSpc>
                <a:spcPts val="2812"/>
              </a:lnSpc>
            </a:pPr>
            <a:r>
              <a:rPr lang="en-US" sz="1750">
                <a:solidFill>
                  <a:srgbClr val="746558"/>
                </a:solidFill>
                <a:latin typeface="Arimo"/>
                <a:ea typeface="Arimo"/>
                <a:cs typeface="Arimo"/>
                <a:sym typeface="Arimo"/>
              </a:rPr>
              <a:t>Χρησιμοποιείται σε παρελθοντικές αφηγήσεις για να αποδώσει τα γεγονότα με μεγαλύτερη ζωντάνια και αμεσότητα.</a:t>
            </a:r>
          </a:p>
        </p:txBody>
      </p:sp>
      <p:sp>
        <p:nvSpPr>
          <p:cNvPr id="30" name="TextBox 30"/>
          <p:cNvSpPr txBox="1"/>
          <p:nvPr/>
        </p:nvSpPr>
        <p:spPr>
          <a:xfrm>
            <a:off x="7882756" y="8285709"/>
            <a:ext cx="203597" cy="309414"/>
          </a:xfrm>
          <a:prstGeom prst="rect">
            <a:avLst/>
          </a:prstGeom>
        </p:spPr>
        <p:txBody>
          <a:bodyPr lIns="0" tIns="0" rIns="0" bIns="0" rtlCol="0" anchor="t">
            <a:spAutoFit/>
          </a:bodyPr>
          <a:lstStyle/>
          <a:p>
            <a:pPr algn="ctr">
              <a:lnSpc>
                <a:spcPts val="2625"/>
              </a:lnSpc>
            </a:pPr>
            <a:r>
              <a:rPr lang="en-US" sz="2625" b="1">
                <a:solidFill>
                  <a:srgbClr val="746558"/>
                </a:solidFill>
                <a:latin typeface="Arimo Bold"/>
                <a:ea typeface="Arimo Bold"/>
                <a:cs typeface="Arimo Bold"/>
                <a:sym typeface="Arimo Bold"/>
              </a:rPr>
              <a:t>3</a:t>
            </a:r>
          </a:p>
        </p:txBody>
      </p:sp>
      <p:sp>
        <p:nvSpPr>
          <p:cNvPr id="31" name="TextBox 31"/>
          <p:cNvSpPr txBox="1"/>
          <p:nvPr/>
        </p:nvSpPr>
        <p:spPr>
          <a:xfrm>
            <a:off x="9224070" y="8115895"/>
            <a:ext cx="3072259" cy="380703"/>
          </a:xfrm>
          <a:prstGeom prst="rect">
            <a:avLst/>
          </a:prstGeom>
        </p:spPr>
        <p:txBody>
          <a:bodyPr lIns="0" tIns="0" rIns="0" bIns="0" rtlCol="0" anchor="t">
            <a:spAutoFit/>
          </a:bodyPr>
          <a:lstStyle/>
          <a:p>
            <a:pPr algn="l">
              <a:lnSpc>
                <a:spcPts val="2750"/>
              </a:lnSpc>
            </a:pPr>
            <a:r>
              <a:rPr lang="en-US" sz="2187" b="1">
                <a:solidFill>
                  <a:srgbClr val="746558"/>
                </a:solidFill>
                <a:latin typeface="Arimo Bold"/>
                <a:ea typeface="Arimo Bold"/>
                <a:cs typeface="Arimo Bold"/>
                <a:sym typeface="Arimo Bold"/>
              </a:rPr>
              <a:t>Χρήση Παρακειμένου</a:t>
            </a:r>
          </a:p>
        </p:txBody>
      </p:sp>
      <p:sp>
        <p:nvSpPr>
          <p:cNvPr id="32" name="TextBox 32"/>
          <p:cNvSpPr txBox="1"/>
          <p:nvPr/>
        </p:nvSpPr>
        <p:spPr>
          <a:xfrm>
            <a:off x="9224070" y="8536484"/>
            <a:ext cx="8275290" cy="816174"/>
          </a:xfrm>
          <a:prstGeom prst="rect">
            <a:avLst/>
          </a:prstGeom>
        </p:spPr>
        <p:txBody>
          <a:bodyPr lIns="0" tIns="0" rIns="0" bIns="0" rtlCol="0" anchor="t">
            <a:spAutoFit/>
          </a:bodyPr>
          <a:lstStyle/>
          <a:p>
            <a:pPr algn="l">
              <a:lnSpc>
                <a:spcPts val="2812"/>
              </a:lnSpc>
            </a:pPr>
            <a:r>
              <a:rPr lang="en-US" sz="1750">
                <a:solidFill>
                  <a:srgbClr val="746558"/>
                </a:solidFill>
                <a:latin typeface="Arimo"/>
                <a:ea typeface="Arimo"/>
                <a:cs typeface="Arimo"/>
                <a:sym typeface="Arimo"/>
              </a:rPr>
              <a:t>Συνδέει το παρελθόν με το παρόν, δηλώνοντας ενέργειες του παρελθόντος με αποτελέσματα στο παρόν.</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DDCFB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6F0"/>
            </a:solidFill>
          </p:spPr>
        </p:sp>
      </p:grpSp>
      <p:sp>
        <p:nvSpPr>
          <p:cNvPr id="6" name="TextBox 6"/>
          <p:cNvSpPr txBox="1"/>
          <p:nvPr/>
        </p:nvSpPr>
        <p:spPr>
          <a:xfrm>
            <a:off x="743396" y="717202"/>
            <a:ext cx="9943207" cy="1365647"/>
          </a:xfrm>
          <a:prstGeom prst="rect">
            <a:avLst/>
          </a:prstGeom>
        </p:spPr>
        <p:txBody>
          <a:bodyPr lIns="0" tIns="0" rIns="0" bIns="0" rtlCol="0" anchor="t">
            <a:spAutoFit/>
          </a:bodyPr>
          <a:lstStyle/>
          <a:p>
            <a:pPr algn="l">
              <a:lnSpc>
                <a:spcPts val="5187"/>
              </a:lnSpc>
            </a:pPr>
            <a:r>
              <a:rPr lang="en-US" sz="4124" b="1">
                <a:solidFill>
                  <a:srgbClr val="484237"/>
                </a:solidFill>
                <a:latin typeface="Arimo Bold"/>
                <a:ea typeface="Arimo Bold"/>
                <a:cs typeface="Arimo Bold"/>
                <a:sym typeface="Arimo Bold"/>
              </a:rPr>
              <a:t>Επίδραση Παροντικών Χρόνων στο Νόημα</a:t>
            </a:r>
          </a:p>
        </p:txBody>
      </p:sp>
      <p:sp>
        <p:nvSpPr>
          <p:cNvPr id="7" name="TextBox 7"/>
          <p:cNvSpPr txBox="1"/>
          <p:nvPr/>
        </p:nvSpPr>
        <p:spPr>
          <a:xfrm>
            <a:off x="743396" y="2315616"/>
            <a:ext cx="9943207" cy="1444824"/>
          </a:xfrm>
          <a:prstGeom prst="rect">
            <a:avLst/>
          </a:prstGeom>
        </p:spPr>
        <p:txBody>
          <a:bodyPr lIns="0" tIns="0" rIns="0" bIns="0" rtlCol="0" anchor="t">
            <a:spAutoFit/>
          </a:bodyPr>
          <a:lstStyle/>
          <a:p>
            <a:pPr algn="l">
              <a:lnSpc>
                <a:spcPts val="2625"/>
              </a:lnSpc>
            </a:pPr>
            <a:r>
              <a:rPr lang="en-US" sz="1625">
                <a:solidFill>
                  <a:srgbClr val="746558"/>
                </a:solidFill>
                <a:latin typeface="Arimo"/>
                <a:ea typeface="Arimo"/>
                <a:cs typeface="Arimo"/>
                <a:sym typeface="Arimo"/>
              </a:rPr>
              <a:t>Οι παροντικοί χρόνοι τοποθετούν την εξέλιξη των γεγονότων στο παρόν, προσδίδοντας αμεσότητα και ζωντάνια στην αφήγηση. Επιπλέον, αποδίδουν διαχρονικότητα στο μήνυμα του κειμένου, καθιστώντας το επίκαιρο για τον αναγνώστη. Ο ιστορικός Ενεστώτας αναβιώνει σημαντικά γεγονότα και φανερώνει την αναλλοίωτη επαφή του ήρωα με το παρελθόν.</a:t>
            </a:r>
          </a:p>
        </p:txBody>
      </p:sp>
      <p:grpSp>
        <p:nvGrpSpPr>
          <p:cNvPr id="8" name="Group 8"/>
          <p:cNvGrpSpPr/>
          <p:nvPr/>
        </p:nvGrpSpPr>
        <p:grpSpPr>
          <a:xfrm>
            <a:off x="743396" y="3999310"/>
            <a:ext cx="9943207" cy="1223814"/>
            <a:chOff x="0" y="0"/>
            <a:chExt cx="13257610" cy="1631752"/>
          </a:xfrm>
        </p:grpSpPr>
        <p:sp>
          <p:nvSpPr>
            <p:cNvPr id="9" name="Freeform 9"/>
            <p:cNvSpPr/>
            <p:nvPr/>
          </p:nvSpPr>
          <p:spPr>
            <a:xfrm>
              <a:off x="0" y="0"/>
              <a:ext cx="13257657" cy="1631823"/>
            </a:xfrm>
            <a:custGeom>
              <a:avLst/>
              <a:gdLst/>
              <a:ahLst/>
              <a:cxnLst/>
              <a:rect l="l" t="t" r="r" b="b"/>
              <a:pathLst>
                <a:path w="13257657" h="1631823">
                  <a:moveTo>
                    <a:pt x="0" y="42545"/>
                  </a:moveTo>
                  <a:cubicBezTo>
                    <a:pt x="0" y="19050"/>
                    <a:pt x="19050" y="0"/>
                    <a:pt x="42545" y="0"/>
                  </a:cubicBezTo>
                  <a:lnTo>
                    <a:pt x="13215113" y="0"/>
                  </a:lnTo>
                  <a:cubicBezTo>
                    <a:pt x="13238607" y="0"/>
                    <a:pt x="13257657" y="19050"/>
                    <a:pt x="13257657" y="42545"/>
                  </a:cubicBezTo>
                  <a:lnTo>
                    <a:pt x="13257657" y="1589278"/>
                  </a:lnTo>
                  <a:cubicBezTo>
                    <a:pt x="13257657" y="1612773"/>
                    <a:pt x="13238607" y="1631823"/>
                    <a:pt x="13215113" y="1631823"/>
                  </a:cubicBezTo>
                  <a:lnTo>
                    <a:pt x="42545" y="1631823"/>
                  </a:lnTo>
                  <a:cubicBezTo>
                    <a:pt x="19050" y="1631823"/>
                    <a:pt x="0" y="1612773"/>
                    <a:pt x="0" y="1589278"/>
                  </a:cubicBezTo>
                  <a:close/>
                </a:path>
              </a:pathLst>
            </a:custGeom>
            <a:solidFill>
              <a:srgbClr val="C0E5ED"/>
            </a:solidFill>
          </p:spPr>
        </p:sp>
      </p:grpSp>
      <p:sp>
        <p:nvSpPr>
          <p:cNvPr id="10" name="TextBox 10"/>
          <p:cNvSpPr txBox="1"/>
          <p:nvPr/>
        </p:nvSpPr>
        <p:spPr>
          <a:xfrm>
            <a:off x="955774" y="4192638"/>
            <a:ext cx="2655242" cy="350936"/>
          </a:xfrm>
          <a:prstGeom prst="rect">
            <a:avLst/>
          </a:prstGeom>
        </p:spPr>
        <p:txBody>
          <a:bodyPr lIns="0" tIns="0" rIns="0" bIns="0" rtlCol="0" anchor="t">
            <a:spAutoFit/>
          </a:bodyPr>
          <a:lstStyle/>
          <a:p>
            <a:pPr algn="l">
              <a:lnSpc>
                <a:spcPts val="2562"/>
              </a:lnSpc>
            </a:pPr>
            <a:r>
              <a:rPr lang="en-US" sz="2062" b="1">
                <a:solidFill>
                  <a:srgbClr val="746558"/>
                </a:solidFill>
                <a:latin typeface="Arimo Bold"/>
                <a:ea typeface="Arimo Bold"/>
                <a:cs typeface="Arimo Bold"/>
                <a:sym typeface="Arimo Bold"/>
              </a:rPr>
              <a:t>Αμεσότητα</a:t>
            </a:r>
          </a:p>
        </p:txBody>
      </p:sp>
      <p:sp>
        <p:nvSpPr>
          <p:cNvPr id="11" name="TextBox 11"/>
          <p:cNvSpPr txBox="1"/>
          <p:nvPr/>
        </p:nvSpPr>
        <p:spPr>
          <a:xfrm>
            <a:off x="955774" y="4585246"/>
            <a:ext cx="9518451" cy="425500"/>
          </a:xfrm>
          <a:prstGeom prst="rect">
            <a:avLst/>
          </a:prstGeom>
        </p:spPr>
        <p:txBody>
          <a:bodyPr lIns="0" tIns="0" rIns="0" bIns="0" rtlCol="0" anchor="t">
            <a:spAutoFit/>
          </a:bodyPr>
          <a:lstStyle/>
          <a:p>
            <a:pPr algn="l">
              <a:lnSpc>
                <a:spcPts val="2625"/>
              </a:lnSpc>
            </a:pPr>
            <a:r>
              <a:rPr lang="en-US" sz="1625">
                <a:solidFill>
                  <a:srgbClr val="746558"/>
                </a:solidFill>
                <a:latin typeface="Arimo"/>
                <a:ea typeface="Arimo"/>
                <a:cs typeface="Arimo"/>
                <a:sym typeface="Arimo"/>
              </a:rPr>
              <a:t>Προσδίδουν ζωντάνια και αμεσότητα στην αφήγηση, τοποθετώντας τα γεγονότα στο παρόν.</a:t>
            </a:r>
          </a:p>
        </p:txBody>
      </p:sp>
      <p:grpSp>
        <p:nvGrpSpPr>
          <p:cNvPr id="12" name="Group 12"/>
          <p:cNvGrpSpPr/>
          <p:nvPr/>
        </p:nvGrpSpPr>
        <p:grpSpPr>
          <a:xfrm>
            <a:off x="743396" y="5435501"/>
            <a:ext cx="9943207" cy="1223814"/>
            <a:chOff x="0" y="0"/>
            <a:chExt cx="13257610" cy="1631752"/>
          </a:xfrm>
        </p:grpSpPr>
        <p:sp>
          <p:nvSpPr>
            <p:cNvPr id="13" name="Freeform 13"/>
            <p:cNvSpPr/>
            <p:nvPr/>
          </p:nvSpPr>
          <p:spPr>
            <a:xfrm>
              <a:off x="0" y="0"/>
              <a:ext cx="13257657" cy="1631823"/>
            </a:xfrm>
            <a:custGeom>
              <a:avLst/>
              <a:gdLst/>
              <a:ahLst/>
              <a:cxnLst/>
              <a:rect l="l" t="t" r="r" b="b"/>
              <a:pathLst>
                <a:path w="13257657" h="1631823">
                  <a:moveTo>
                    <a:pt x="0" y="42545"/>
                  </a:moveTo>
                  <a:cubicBezTo>
                    <a:pt x="0" y="19050"/>
                    <a:pt x="19050" y="0"/>
                    <a:pt x="42545" y="0"/>
                  </a:cubicBezTo>
                  <a:lnTo>
                    <a:pt x="13215113" y="0"/>
                  </a:lnTo>
                  <a:cubicBezTo>
                    <a:pt x="13238607" y="0"/>
                    <a:pt x="13257657" y="19050"/>
                    <a:pt x="13257657" y="42545"/>
                  </a:cubicBezTo>
                  <a:lnTo>
                    <a:pt x="13257657" y="1589278"/>
                  </a:lnTo>
                  <a:cubicBezTo>
                    <a:pt x="13257657" y="1612773"/>
                    <a:pt x="13238607" y="1631823"/>
                    <a:pt x="13215113" y="1631823"/>
                  </a:cubicBezTo>
                  <a:lnTo>
                    <a:pt x="42545" y="1631823"/>
                  </a:lnTo>
                  <a:cubicBezTo>
                    <a:pt x="19050" y="1631823"/>
                    <a:pt x="0" y="1612773"/>
                    <a:pt x="0" y="1589278"/>
                  </a:cubicBezTo>
                  <a:close/>
                </a:path>
              </a:pathLst>
            </a:custGeom>
            <a:solidFill>
              <a:srgbClr val="C0E5ED"/>
            </a:solidFill>
          </p:spPr>
        </p:sp>
      </p:grpSp>
      <p:sp>
        <p:nvSpPr>
          <p:cNvPr id="14" name="TextBox 14"/>
          <p:cNvSpPr txBox="1"/>
          <p:nvPr/>
        </p:nvSpPr>
        <p:spPr>
          <a:xfrm>
            <a:off x="955774" y="5628829"/>
            <a:ext cx="2655242" cy="350936"/>
          </a:xfrm>
          <a:prstGeom prst="rect">
            <a:avLst/>
          </a:prstGeom>
        </p:spPr>
        <p:txBody>
          <a:bodyPr lIns="0" tIns="0" rIns="0" bIns="0" rtlCol="0" anchor="t">
            <a:spAutoFit/>
          </a:bodyPr>
          <a:lstStyle/>
          <a:p>
            <a:pPr algn="l">
              <a:lnSpc>
                <a:spcPts val="2562"/>
              </a:lnSpc>
            </a:pPr>
            <a:r>
              <a:rPr lang="en-US" sz="2062" b="1">
                <a:solidFill>
                  <a:srgbClr val="746558"/>
                </a:solidFill>
                <a:latin typeface="Arimo Bold"/>
                <a:ea typeface="Arimo Bold"/>
                <a:cs typeface="Arimo Bold"/>
                <a:sym typeface="Arimo Bold"/>
              </a:rPr>
              <a:t>Διαχρονικότητα</a:t>
            </a:r>
          </a:p>
        </p:txBody>
      </p:sp>
      <p:sp>
        <p:nvSpPr>
          <p:cNvPr id="15" name="TextBox 15"/>
          <p:cNvSpPr txBox="1"/>
          <p:nvPr/>
        </p:nvSpPr>
        <p:spPr>
          <a:xfrm>
            <a:off x="955774" y="6021437"/>
            <a:ext cx="9518451" cy="425500"/>
          </a:xfrm>
          <a:prstGeom prst="rect">
            <a:avLst/>
          </a:prstGeom>
        </p:spPr>
        <p:txBody>
          <a:bodyPr lIns="0" tIns="0" rIns="0" bIns="0" rtlCol="0" anchor="t">
            <a:spAutoFit/>
          </a:bodyPr>
          <a:lstStyle/>
          <a:p>
            <a:pPr algn="l">
              <a:lnSpc>
                <a:spcPts val="2625"/>
              </a:lnSpc>
            </a:pPr>
            <a:r>
              <a:rPr lang="en-US" sz="1625">
                <a:solidFill>
                  <a:srgbClr val="746558"/>
                </a:solidFill>
                <a:latin typeface="Arimo"/>
                <a:ea typeface="Arimo"/>
                <a:cs typeface="Arimo"/>
                <a:sym typeface="Arimo"/>
              </a:rPr>
              <a:t>Καθιστούν το μήνυμα του κειμένου διαχρονικό και επίκαιρο για τον αναγνώστη.</a:t>
            </a:r>
          </a:p>
        </p:txBody>
      </p:sp>
      <p:grpSp>
        <p:nvGrpSpPr>
          <p:cNvPr id="16" name="Group 16"/>
          <p:cNvGrpSpPr/>
          <p:nvPr/>
        </p:nvGrpSpPr>
        <p:grpSpPr>
          <a:xfrm>
            <a:off x="743396" y="6871692"/>
            <a:ext cx="9943207" cy="1223814"/>
            <a:chOff x="0" y="0"/>
            <a:chExt cx="13257610" cy="1631752"/>
          </a:xfrm>
        </p:grpSpPr>
        <p:sp>
          <p:nvSpPr>
            <p:cNvPr id="17" name="Freeform 17"/>
            <p:cNvSpPr/>
            <p:nvPr/>
          </p:nvSpPr>
          <p:spPr>
            <a:xfrm>
              <a:off x="0" y="0"/>
              <a:ext cx="13257657" cy="1631823"/>
            </a:xfrm>
            <a:custGeom>
              <a:avLst/>
              <a:gdLst/>
              <a:ahLst/>
              <a:cxnLst/>
              <a:rect l="l" t="t" r="r" b="b"/>
              <a:pathLst>
                <a:path w="13257657" h="1631823">
                  <a:moveTo>
                    <a:pt x="0" y="42545"/>
                  </a:moveTo>
                  <a:cubicBezTo>
                    <a:pt x="0" y="19050"/>
                    <a:pt x="19050" y="0"/>
                    <a:pt x="42545" y="0"/>
                  </a:cubicBezTo>
                  <a:lnTo>
                    <a:pt x="13215113" y="0"/>
                  </a:lnTo>
                  <a:cubicBezTo>
                    <a:pt x="13238607" y="0"/>
                    <a:pt x="13257657" y="19050"/>
                    <a:pt x="13257657" y="42545"/>
                  </a:cubicBezTo>
                  <a:lnTo>
                    <a:pt x="13257657" y="1589278"/>
                  </a:lnTo>
                  <a:cubicBezTo>
                    <a:pt x="13257657" y="1612773"/>
                    <a:pt x="13238607" y="1631823"/>
                    <a:pt x="13215113" y="1631823"/>
                  </a:cubicBezTo>
                  <a:lnTo>
                    <a:pt x="42545" y="1631823"/>
                  </a:lnTo>
                  <a:cubicBezTo>
                    <a:pt x="19050" y="1631823"/>
                    <a:pt x="0" y="1612773"/>
                    <a:pt x="0" y="1589278"/>
                  </a:cubicBezTo>
                  <a:close/>
                </a:path>
              </a:pathLst>
            </a:custGeom>
            <a:solidFill>
              <a:srgbClr val="C0E5ED"/>
            </a:solidFill>
          </p:spPr>
        </p:sp>
      </p:grpSp>
      <p:sp>
        <p:nvSpPr>
          <p:cNvPr id="18" name="TextBox 18"/>
          <p:cNvSpPr txBox="1"/>
          <p:nvPr/>
        </p:nvSpPr>
        <p:spPr>
          <a:xfrm>
            <a:off x="955774" y="7065020"/>
            <a:ext cx="2655242" cy="350936"/>
          </a:xfrm>
          <a:prstGeom prst="rect">
            <a:avLst/>
          </a:prstGeom>
        </p:spPr>
        <p:txBody>
          <a:bodyPr lIns="0" tIns="0" rIns="0" bIns="0" rtlCol="0" anchor="t">
            <a:spAutoFit/>
          </a:bodyPr>
          <a:lstStyle/>
          <a:p>
            <a:pPr algn="l">
              <a:lnSpc>
                <a:spcPts val="2562"/>
              </a:lnSpc>
            </a:pPr>
            <a:r>
              <a:rPr lang="en-US" sz="2062" b="1">
                <a:solidFill>
                  <a:srgbClr val="746558"/>
                </a:solidFill>
                <a:latin typeface="Arimo Bold"/>
                <a:ea typeface="Arimo Bold"/>
                <a:cs typeface="Arimo Bold"/>
                <a:sym typeface="Arimo Bold"/>
              </a:rPr>
              <a:t>Αναβίωση</a:t>
            </a:r>
          </a:p>
        </p:txBody>
      </p:sp>
      <p:sp>
        <p:nvSpPr>
          <p:cNvPr id="19" name="TextBox 19"/>
          <p:cNvSpPr txBox="1"/>
          <p:nvPr/>
        </p:nvSpPr>
        <p:spPr>
          <a:xfrm>
            <a:off x="955774" y="7457629"/>
            <a:ext cx="9518451" cy="425500"/>
          </a:xfrm>
          <a:prstGeom prst="rect">
            <a:avLst/>
          </a:prstGeom>
        </p:spPr>
        <p:txBody>
          <a:bodyPr lIns="0" tIns="0" rIns="0" bIns="0" rtlCol="0" anchor="t">
            <a:spAutoFit/>
          </a:bodyPr>
          <a:lstStyle/>
          <a:p>
            <a:pPr algn="l">
              <a:lnSpc>
                <a:spcPts val="2625"/>
              </a:lnSpc>
            </a:pPr>
            <a:r>
              <a:rPr lang="en-US" sz="1625">
                <a:solidFill>
                  <a:srgbClr val="746558"/>
                </a:solidFill>
                <a:latin typeface="Arimo"/>
                <a:ea typeface="Arimo"/>
                <a:cs typeface="Arimo"/>
                <a:sym typeface="Arimo"/>
              </a:rPr>
              <a:t>Ο ιστορικός Ενεστώτας αναβιώνει σημαντικά γεγονότα του παρελθόντος.</a:t>
            </a:r>
          </a:p>
        </p:txBody>
      </p:sp>
      <p:grpSp>
        <p:nvGrpSpPr>
          <p:cNvPr id="20" name="Group 20"/>
          <p:cNvGrpSpPr/>
          <p:nvPr/>
        </p:nvGrpSpPr>
        <p:grpSpPr>
          <a:xfrm>
            <a:off x="743396" y="8307884"/>
            <a:ext cx="9943207" cy="1223814"/>
            <a:chOff x="0" y="0"/>
            <a:chExt cx="13257610" cy="1631752"/>
          </a:xfrm>
        </p:grpSpPr>
        <p:sp>
          <p:nvSpPr>
            <p:cNvPr id="21" name="Freeform 21"/>
            <p:cNvSpPr/>
            <p:nvPr/>
          </p:nvSpPr>
          <p:spPr>
            <a:xfrm>
              <a:off x="0" y="0"/>
              <a:ext cx="13257657" cy="1631823"/>
            </a:xfrm>
            <a:custGeom>
              <a:avLst/>
              <a:gdLst/>
              <a:ahLst/>
              <a:cxnLst/>
              <a:rect l="l" t="t" r="r" b="b"/>
              <a:pathLst>
                <a:path w="13257657" h="1631823">
                  <a:moveTo>
                    <a:pt x="0" y="42545"/>
                  </a:moveTo>
                  <a:cubicBezTo>
                    <a:pt x="0" y="19050"/>
                    <a:pt x="19050" y="0"/>
                    <a:pt x="42545" y="0"/>
                  </a:cubicBezTo>
                  <a:lnTo>
                    <a:pt x="13215113" y="0"/>
                  </a:lnTo>
                  <a:cubicBezTo>
                    <a:pt x="13238607" y="0"/>
                    <a:pt x="13257657" y="19050"/>
                    <a:pt x="13257657" y="42545"/>
                  </a:cubicBezTo>
                  <a:lnTo>
                    <a:pt x="13257657" y="1589278"/>
                  </a:lnTo>
                  <a:cubicBezTo>
                    <a:pt x="13257657" y="1612773"/>
                    <a:pt x="13238607" y="1631823"/>
                    <a:pt x="13215113" y="1631823"/>
                  </a:cubicBezTo>
                  <a:lnTo>
                    <a:pt x="42545" y="1631823"/>
                  </a:lnTo>
                  <a:cubicBezTo>
                    <a:pt x="19050" y="1631823"/>
                    <a:pt x="0" y="1612773"/>
                    <a:pt x="0" y="1589278"/>
                  </a:cubicBezTo>
                  <a:close/>
                </a:path>
              </a:pathLst>
            </a:custGeom>
            <a:solidFill>
              <a:srgbClr val="C0E5ED"/>
            </a:solidFill>
          </p:spPr>
        </p:sp>
      </p:grpSp>
      <p:sp>
        <p:nvSpPr>
          <p:cNvPr id="22" name="TextBox 22"/>
          <p:cNvSpPr txBox="1"/>
          <p:nvPr/>
        </p:nvSpPr>
        <p:spPr>
          <a:xfrm>
            <a:off x="955774" y="8501211"/>
            <a:ext cx="2655242" cy="350936"/>
          </a:xfrm>
          <a:prstGeom prst="rect">
            <a:avLst/>
          </a:prstGeom>
        </p:spPr>
        <p:txBody>
          <a:bodyPr lIns="0" tIns="0" rIns="0" bIns="0" rtlCol="0" anchor="t">
            <a:spAutoFit/>
          </a:bodyPr>
          <a:lstStyle/>
          <a:p>
            <a:pPr algn="l">
              <a:lnSpc>
                <a:spcPts val="2562"/>
              </a:lnSpc>
            </a:pPr>
            <a:r>
              <a:rPr lang="en-US" sz="2062" b="1">
                <a:solidFill>
                  <a:srgbClr val="746558"/>
                </a:solidFill>
                <a:latin typeface="Arimo Bold"/>
                <a:ea typeface="Arimo Bold"/>
                <a:cs typeface="Arimo Bold"/>
                <a:sym typeface="Arimo Bold"/>
              </a:rPr>
              <a:t>Σύνδεση</a:t>
            </a:r>
          </a:p>
        </p:txBody>
      </p:sp>
      <p:sp>
        <p:nvSpPr>
          <p:cNvPr id="23" name="TextBox 23"/>
          <p:cNvSpPr txBox="1"/>
          <p:nvPr/>
        </p:nvSpPr>
        <p:spPr>
          <a:xfrm>
            <a:off x="955774" y="8893820"/>
            <a:ext cx="9518451" cy="425500"/>
          </a:xfrm>
          <a:prstGeom prst="rect">
            <a:avLst/>
          </a:prstGeom>
        </p:spPr>
        <p:txBody>
          <a:bodyPr lIns="0" tIns="0" rIns="0" bIns="0" rtlCol="0" anchor="t">
            <a:spAutoFit/>
          </a:bodyPr>
          <a:lstStyle/>
          <a:p>
            <a:pPr algn="l">
              <a:lnSpc>
                <a:spcPts val="2625"/>
              </a:lnSpc>
            </a:pPr>
            <a:r>
              <a:rPr lang="en-US" sz="1625">
                <a:solidFill>
                  <a:srgbClr val="746558"/>
                </a:solidFill>
                <a:latin typeface="Arimo"/>
                <a:ea typeface="Arimo"/>
                <a:cs typeface="Arimo"/>
                <a:sym typeface="Arimo"/>
              </a:rPr>
              <a:t>Φανερώνουν την αναλλοίωτη επαφή του ήρωα με το παρελθόν.</a:t>
            </a:r>
          </a:p>
        </p:txBody>
      </p:sp>
      <p:sp>
        <p:nvSpPr>
          <p:cNvPr id="24" name="Freeform 24"/>
          <p:cNvSpPr/>
          <p:nvPr/>
        </p:nvSpPr>
        <p:spPr>
          <a:xfrm rot="-5400000">
            <a:off x="9896471" y="1895471"/>
            <a:ext cx="10287000" cy="6496057"/>
          </a:xfrm>
          <a:custGeom>
            <a:avLst/>
            <a:gdLst/>
            <a:ahLst/>
            <a:cxnLst/>
            <a:rect l="l" t="t" r="r" b="b"/>
            <a:pathLst>
              <a:path w="10287000" h="6496057">
                <a:moveTo>
                  <a:pt x="0" y="0"/>
                </a:moveTo>
                <a:lnTo>
                  <a:pt x="10287000" y="0"/>
                </a:lnTo>
                <a:lnTo>
                  <a:pt x="10287000" y="6496058"/>
                </a:lnTo>
                <a:lnTo>
                  <a:pt x="0" y="6496058"/>
                </a:lnTo>
                <a:lnTo>
                  <a:pt x="0" y="0"/>
                </a:lnTo>
                <a:close/>
              </a:path>
            </a:pathLst>
          </a:custGeom>
          <a:blipFill>
            <a:blip r:embed="rId3"/>
            <a:stretch>
              <a:fillRect t="-15984" b="-13274"/>
            </a:stretch>
          </a:blipFill>
        </p:spPr>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DDCFB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C0E5ED"/>
            </a:solidFill>
          </p:spPr>
        </p:sp>
      </p:grpSp>
      <p:sp>
        <p:nvSpPr>
          <p:cNvPr id="6" name="TextBox 6"/>
          <p:cNvSpPr txBox="1"/>
          <p:nvPr/>
        </p:nvSpPr>
        <p:spPr>
          <a:xfrm>
            <a:off x="1080046" y="1682204"/>
            <a:ext cx="15952737" cy="1021556"/>
          </a:xfrm>
          <a:prstGeom prst="rect">
            <a:avLst/>
          </a:prstGeom>
        </p:spPr>
        <p:txBody>
          <a:bodyPr lIns="0" tIns="0" rIns="0" bIns="0" rtlCol="0" anchor="t">
            <a:spAutoFit/>
          </a:bodyPr>
          <a:lstStyle/>
          <a:p>
            <a:pPr algn="l">
              <a:lnSpc>
                <a:spcPts val="7562"/>
              </a:lnSpc>
            </a:pPr>
            <a:r>
              <a:rPr lang="en-US" sz="6062" b="1">
                <a:solidFill>
                  <a:srgbClr val="484237"/>
                </a:solidFill>
                <a:latin typeface="Arimo Bold"/>
                <a:ea typeface="Arimo Bold"/>
                <a:cs typeface="Arimo Bold"/>
                <a:sym typeface="Arimo Bold"/>
              </a:rPr>
              <a:t>Επίδραση Παροντικών Χρόνων στο Ύφος</a:t>
            </a:r>
          </a:p>
        </p:txBody>
      </p:sp>
      <p:sp>
        <p:nvSpPr>
          <p:cNvPr id="7" name="TextBox 7"/>
          <p:cNvSpPr txBox="1"/>
          <p:nvPr/>
        </p:nvSpPr>
        <p:spPr>
          <a:xfrm>
            <a:off x="1080046" y="3216176"/>
            <a:ext cx="16127909" cy="2080023"/>
          </a:xfrm>
          <a:prstGeom prst="rect">
            <a:avLst/>
          </a:prstGeom>
        </p:spPr>
        <p:txBody>
          <a:bodyPr lIns="0" tIns="0" rIns="0" bIns="0" rtlCol="0" anchor="t">
            <a:spAutoFit/>
          </a:bodyPr>
          <a:lstStyle/>
          <a:p>
            <a:pPr algn="l">
              <a:lnSpc>
                <a:spcPts val="3875"/>
              </a:lnSpc>
            </a:pPr>
            <a:r>
              <a:rPr lang="en-US" sz="2375">
                <a:solidFill>
                  <a:srgbClr val="746558"/>
                </a:solidFill>
                <a:latin typeface="Arimo"/>
                <a:ea typeface="Arimo"/>
                <a:cs typeface="Arimo"/>
                <a:sym typeface="Arimo"/>
              </a:rPr>
              <a:t>Ο Ενεστώτας και ο ιστορικός Ενεστώτας προσδίδουν στην αφήγηση αίσθηση αμεσότητας, ζωντάνιας και διάρκειας. Τα αφηγούμενα γεγονότα αποκτούν διαχρονικότητα και επικαιρότητα, κεντρίζοντας το ενδιαφέρον του αναγνώστη. Ο Παρακείμενος, συνδέοντας παρελθοντικά γεγονότα με το παρόν, ενισχύει τη ζωντάνια του κειμένου.</a:t>
            </a:r>
          </a:p>
        </p:txBody>
      </p:sp>
      <p:sp>
        <p:nvSpPr>
          <p:cNvPr id="8" name="TextBox 8"/>
          <p:cNvSpPr txBox="1"/>
          <p:nvPr/>
        </p:nvSpPr>
        <p:spPr>
          <a:xfrm>
            <a:off x="1080046" y="5923210"/>
            <a:ext cx="3857625" cy="510779"/>
          </a:xfrm>
          <a:prstGeom prst="rect">
            <a:avLst/>
          </a:prstGeom>
        </p:spPr>
        <p:txBody>
          <a:bodyPr lIns="0" tIns="0" rIns="0" bIns="0" rtlCol="0" anchor="t">
            <a:spAutoFit/>
          </a:bodyPr>
          <a:lstStyle/>
          <a:p>
            <a:pPr algn="l">
              <a:lnSpc>
                <a:spcPts val="3749"/>
              </a:lnSpc>
            </a:pPr>
            <a:r>
              <a:rPr lang="en-US" sz="3000" b="1">
                <a:solidFill>
                  <a:srgbClr val="484237"/>
                </a:solidFill>
                <a:latin typeface="Arimo Bold"/>
                <a:ea typeface="Arimo Bold"/>
                <a:cs typeface="Arimo Bold"/>
                <a:sym typeface="Arimo Bold"/>
              </a:rPr>
              <a:t>Ενεστώτας</a:t>
            </a:r>
          </a:p>
        </p:txBody>
      </p:sp>
      <p:sp>
        <p:nvSpPr>
          <p:cNvPr id="9" name="TextBox 9"/>
          <p:cNvSpPr txBox="1"/>
          <p:nvPr/>
        </p:nvSpPr>
        <p:spPr>
          <a:xfrm>
            <a:off x="1080046" y="6637735"/>
            <a:ext cx="4873526" cy="598586"/>
          </a:xfrm>
          <a:prstGeom prst="rect">
            <a:avLst/>
          </a:prstGeom>
        </p:spPr>
        <p:txBody>
          <a:bodyPr lIns="0" tIns="0" rIns="0" bIns="0" rtlCol="0" anchor="t">
            <a:spAutoFit/>
          </a:bodyPr>
          <a:lstStyle/>
          <a:p>
            <a:pPr marL="358180" lvl="1" indent="-179090" algn="l">
              <a:lnSpc>
                <a:spcPts val="3875"/>
              </a:lnSpc>
              <a:buFont typeface="Arial"/>
              <a:buChar char="•"/>
            </a:pPr>
            <a:r>
              <a:rPr lang="en-US" sz="2375">
                <a:solidFill>
                  <a:srgbClr val="746558"/>
                </a:solidFill>
                <a:latin typeface="Arimo"/>
                <a:ea typeface="Arimo"/>
                <a:cs typeface="Arimo"/>
                <a:sym typeface="Arimo"/>
              </a:rPr>
              <a:t>Αμεσότητα</a:t>
            </a:r>
          </a:p>
        </p:txBody>
      </p:sp>
      <p:sp>
        <p:nvSpPr>
          <p:cNvPr id="10" name="TextBox 10"/>
          <p:cNvSpPr txBox="1"/>
          <p:nvPr/>
        </p:nvSpPr>
        <p:spPr>
          <a:xfrm>
            <a:off x="1080046" y="7239446"/>
            <a:ext cx="4873526" cy="598586"/>
          </a:xfrm>
          <a:prstGeom prst="rect">
            <a:avLst/>
          </a:prstGeom>
        </p:spPr>
        <p:txBody>
          <a:bodyPr lIns="0" tIns="0" rIns="0" bIns="0" rtlCol="0" anchor="t">
            <a:spAutoFit/>
          </a:bodyPr>
          <a:lstStyle/>
          <a:p>
            <a:pPr marL="358180" lvl="1" indent="-179090" algn="l">
              <a:lnSpc>
                <a:spcPts val="3875"/>
              </a:lnSpc>
              <a:buFont typeface="Arial"/>
              <a:buChar char="•"/>
            </a:pPr>
            <a:r>
              <a:rPr lang="en-US" sz="2375">
                <a:solidFill>
                  <a:srgbClr val="746558"/>
                </a:solidFill>
                <a:latin typeface="Arimo"/>
                <a:ea typeface="Arimo"/>
                <a:cs typeface="Arimo"/>
                <a:sym typeface="Arimo"/>
              </a:rPr>
              <a:t>Ζωντάνια</a:t>
            </a:r>
          </a:p>
        </p:txBody>
      </p:sp>
      <p:sp>
        <p:nvSpPr>
          <p:cNvPr id="11" name="TextBox 11"/>
          <p:cNvSpPr txBox="1"/>
          <p:nvPr/>
        </p:nvSpPr>
        <p:spPr>
          <a:xfrm>
            <a:off x="1080046" y="7841159"/>
            <a:ext cx="4873526" cy="598586"/>
          </a:xfrm>
          <a:prstGeom prst="rect">
            <a:avLst/>
          </a:prstGeom>
        </p:spPr>
        <p:txBody>
          <a:bodyPr lIns="0" tIns="0" rIns="0" bIns="0" rtlCol="0" anchor="t">
            <a:spAutoFit/>
          </a:bodyPr>
          <a:lstStyle/>
          <a:p>
            <a:pPr marL="358180" lvl="1" indent="-179090" algn="l">
              <a:lnSpc>
                <a:spcPts val="3875"/>
              </a:lnSpc>
              <a:buFont typeface="Arial"/>
              <a:buChar char="•"/>
            </a:pPr>
            <a:r>
              <a:rPr lang="en-US" sz="2375">
                <a:solidFill>
                  <a:srgbClr val="746558"/>
                </a:solidFill>
                <a:latin typeface="Arimo"/>
                <a:ea typeface="Arimo"/>
                <a:cs typeface="Arimo"/>
                <a:sym typeface="Arimo"/>
              </a:rPr>
              <a:t>Διάρκεια</a:t>
            </a:r>
          </a:p>
        </p:txBody>
      </p:sp>
      <p:sp>
        <p:nvSpPr>
          <p:cNvPr id="12" name="TextBox 12"/>
          <p:cNvSpPr txBox="1"/>
          <p:nvPr/>
        </p:nvSpPr>
        <p:spPr>
          <a:xfrm>
            <a:off x="6715869" y="5923210"/>
            <a:ext cx="4181475" cy="510779"/>
          </a:xfrm>
          <a:prstGeom prst="rect">
            <a:avLst/>
          </a:prstGeom>
        </p:spPr>
        <p:txBody>
          <a:bodyPr lIns="0" tIns="0" rIns="0" bIns="0" rtlCol="0" anchor="t">
            <a:spAutoFit/>
          </a:bodyPr>
          <a:lstStyle/>
          <a:p>
            <a:pPr algn="l">
              <a:lnSpc>
                <a:spcPts val="3749"/>
              </a:lnSpc>
            </a:pPr>
            <a:r>
              <a:rPr lang="en-US" sz="3000" b="1">
                <a:solidFill>
                  <a:srgbClr val="484237"/>
                </a:solidFill>
                <a:latin typeface="Arimo Bold"/>
                <a:ea typeface="Arimo Bold"/>
                <a:cs typeface="Arimo Bold"/>
                <a:sym typeface="Arimo Bold"/>
              </a:rPr>
              <a:t>Ιστορικός Ενεστώτας</a:t>
            </a:r>
          </a:p>
        </p:txBody>
      </p:sp>
      <p:sp>
        <p:nvSpPr>
          <p:cNvPr id="13" name="TextBox 13"/>
          <p:cNvSpPr txBox="1"/>
          <p:nvPr/>
        </p:nvSpPr>
        <p:spPr>
          <a:xfrm>
            <a:off x="6715869" y="6637735"/>
            <a:ext cx="4873526" cy="598586"/>
          </a:xfrm>
          <a:prstGeom prst="rect">
            <a:avLst/>
          </a:prstGeom>
        </p:spPr>
        <p:txBody>
          <a:bodyPr lIns="0" tIns="0" rIns="0" bIns="0" rtlCol="0" anchor="t">
            <a:spAutoFit/>
          </a:bodyPr>
          <a:lstStyle/>
          <a:p>
            <a:pPr marL="358180" lvl="1" indent="-179090" algn="l">
              <a:lnSpc>
                <a:spcPts val="3875"/>
              </a:lnSpc>
              <a:buFont typeface="Arial"/>
              <a:buChar char="•"/>
            </a:pPr>
            <a:r>
              <a:rPr lang="en-US" sz="2375">
                <a:solidFill>
                  <a:srgbClr val="746558"/>
                </a:solidFill>
                <a:latin typeface="Arimo"/>
                <a:ea typeface="Arimo"/>
                <a:cs typeface="Arimo"/>
                <a:sym typeface="Arimo"/>
              </a:rPr>
              <a:t>Διαχρονικότητα</a:t>
            </a:r>
          </a:p>
        </p:txBody>
      </p:sp>
      <p:sp>
        <p:nvSpPr>
          <p:cNvPr id="14" name="TextBox 14"/>
          <p:cNvSpPr txBox="1"/>
          <p:nvPr/>
        </p:nvSpPr>
        <p:spPr>
          <a:xfrm>
            <a:off x="6715869" y="7239446"/>
            <a:ext cx="4873526" cy="598586"/>
          </a:xfrm>
          <a:prstGeom prst="rect">
            <a:avLst/>
          </a:prstGeom>
        </p:spPr>
        <p:txBody>
          <a:bodyPr lIns="0" tIns="0" rIns="0" bIns="0" rtlCol="0" anchor="t">
            <a:spAutoFit/>
          </a:bodyPr>
          <a:lstStyle/>
          <a:p>
            <a:pPr marL="358180" lvl="1" indent="-179090" algn="l">
              <a:lnSpc>
                <a:spcPts val="3875"/>
              </a:lnSpc>
              <a:buFont typeface="Arial"/>
              <a:buChar char="•"/>
            </a:pPr>
            <a:r>
              <a:rPr lang="en-US" sz="2375">
                <a:solidFill>
                  <a:srgbClr val="746558"/>
                </a:solidFill>
                <a:latin typeface="Arimo"/>
                <a:ea typeface="Arimo"/>
                <a:cs typeface="Arimo"/>
                <a:sym typeface="Arimo"/>
              </a:rPr>
              <a:t>Επικαιρότητα</a:t>
            </a:r>
          </a:p>
        </p:txBody>
      </p:sp>
      <p:sp>
        <p:nvSpPr>
          <p:cNvPr id="15" name="TextBox 15"/>
          <p:cNvSpPr txBox="1"/>
          <p:nvPr/>
        </p:nvSpPr>
        <p:spPr>
          <a:xfrm>
            <a:off x="6715869" y="7841159"/>
            <a:ext cx="4873526" cy="598586"/>
          </a:xfrm>
          <a:prstGeom prst="rect">
            <a:avLst/>
          </a:prstGeom>
        </p:spPr>
        <p:txBody>
          <a:bodyPr lIns="0" tIns="0" rIns="0" bIns="0" rtlCol="0" anchor="t">
            <a:spAutoFit/>
          </a:bodyPr>
          <a:lstStyle/>
          <a:p>
            <a:pPr marL="358180" lvl="1" indent="-179090" algn="l">
              <a:lnSpc>
                <a:spcPts val="3875"/>
              </a:lnSpc>
              <a:buFont typeface="Arial"/>
              <a:buChar char="•"/>
            </a:pPr>
            <a:r>
              <a:rPr lang="en-US" sz="2375">
                <a:solidFill>
                  <a:srgbClr val="746558"/>
                </a:solidFill>
                <a:latin typeface="Arimo"/>
                <a:ea typeface="Arimo"/>
                <a:cs typeface="Arimo"/>
                <a:sym typeface="Arimo"/>
              </a:rPr>
              <a:t>Ενδιαφέρον</a:t>
            </a:r>
          </a:p>
        </p:txBody>
      </p:sp>
      <p:sp>
        <p:nvSpPr>
          <p:cNvPr id="16" name="TextBox 16"/>
          <p:cNvSpPr txBox="1"/>
          <p:nvPr/>
        </p:nvSpPr>
        <p:spPr>
          <a:xfrm>
            <a:off x="12351692" y="5923210"/>
            <a:ext cx="3857625" cy="510779"/>
          </a:xfrm>
          <a:prstGeom prst="rect">
            <a:avLst/>
          </a:prstGeom>
        </p:spPr>
        <p:txBody>
          <a:bodyPr lIns="0" tIns="0" rIns="0" bIns="0" rtlCol="0" anchor="t">
            <a:spAutoFit/>
          </a:bodyPr>
          <a:lstStyle/>
          <a:p>
            <a:pPr algn="l">
              <a:lnSpc>
                <a:spcPts val="3749"/>
              </a:lnSpc>
            </a:pPr>
            <a:r>
              <a:rPr lang="en-US" sz="3000" b="1">
                <a:solidFill>
                  <a:srgbClr val="484237"/>
                </a:solidFill>
                <a:latin typeface="Arimo Bold"/>
                <a:ea typeface="Arimo Bold"/>
                <a:cs typeface="Arimo Bold"/>
                <a:sym typeface="Arimo Bold"/>
              </a:rPr>
              <a:t>Παρακείμενος</a:t>
            </a:r>
          </a:p>
        </p:txBody>
      </p:sp>
      <p:sp>
        <p:nvSpPr>
          <p:cNvPr id="17" name="TextBox 17"/>
          <p:cNvSpPr txBox="1"/>
          <p:nvPr/>
        </p:nvSpPr>
        <p:spPr>
          <a:xfrm>
            <a:off x="12351692" y="6637735"/>
            <a:ext cx="4873526" cy="460375"/>
          </a:xfrm>
          <a:prstGeom prst="rect">
            <a:avLst/>
          </a:prstGeom>
        </p:spPr>
        <p:txBody>
          <a:bodyPr lIns="0" tIns="0" rIns="0" bIns="0" rtlCol="0" anchor="t">
            <a:spAutoFit/>
          </a:bodyPr>
          <a:lstStyle/>
          <a:p>
            <a:pPr marL="358180" lvl="1" indent="-179090" algn="l">
              <a:lnSpc>
                <a:spcPts val="3875"/>
              </a:lnSpc>
              <a:buFont typeface="Arial"/>
              <a:buChar char="•"/>
            </a:pPr>
            <a:r>
              <a:rPr lang="en-US" sz="2375">
                <a:solidFill>
                  <a:srgbClr val="746558"/>
                </a:solidFill>
                <a:latin typeface="Arimo"/>
                <a:ea typeface="Arimo"/>
                <a:cs typeface="Arimo"/>
                <a:sym typeface="Arimo"/>
              </a:rPr>
              <a:t>Σύνδεση παρελθόντος-παρόντος</a:t>
            </a:r>
          </a:p>
        </p:txBody>
      </p:sp>
      <p:sp>
        <p:nvSpPr>
          <p:cNvPr id="18" name="TextBox 18"/>
          <p:cNvSpPr txBox="1"/>
          <p:nvPr/>
        </p:nvSpPr>
        <p:spPr>
          <a:xfrm>
            <a:off x="12385774" y="7239446"/>
            <a:ext cx="4873526" cy="598586"/>
          </a:xfrm>
          <a:prstGeom prst="rect">
            <a:avLst/>
          </a:prstGeom>
        </p:spPr>
        <p:txBody>
          <a:bodyPr lIns="0" tIns="0" rIns="0" bIns="0" rtlCol="0" anchor="t">
            <a:spAutoFit/>
          </a:bodyPr>
          <a:lstStyle/>
          <a:p>
            <a:pPr marL="358180" lvl="1" indent="-179090" algn="l">
              <a:lnSpc>
                <a:spcPts val="3875"/>
              </a:lnSpc>
              <a:buFont typeface="Arial"/>
              <a:buChar char="•"/>
            </a:pPr>
            <a:r>
              <a:rPr lang="en-US" sz="2375">
                <a:solidFill>
                  <a:srgbClr val="746558"/>
                </a:solidFill>
                <a:latin typeface="Arimo"/>
                <a:ea typeface="Arimo"/>
                <a:cs typeface="Arimo"/>
                <a:sym typeface="Arimo"/>
              </a:rPr>
              <a:t>Ενίσχυση ζωντάνιας</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DDCFB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EE8DD"/>
            </a:solidFill>
          </p:spPr>
        </p:sp>
      </p:grpSp>
      <p:sp>
        <p:nvSpPr>
          <p:cNvPr id="6" name="Freeform 6" descr="preencoded.png"/>
          <p:cNvSpPr/>
          <p:nvPr/>
        </p:nvSpPr>
        <p:spPr>
          <a:xfrm>
            <a:off x="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alphaModFix amt="73000"/>
            </a:blip>
            <a:stretch>
              <a:fillRect/>
            </a:stretch>
          </a:blipFill>
        </p:spPr>
      </p:sp>
      <p:sp>
        <p:nvSpPr>
          <p:cNvPr id="7" name="TextBox 7"/>
          <p:cNvSpPr txBox="1"/>
          <p:nvPr/>
        </p:nvSpPr>
        <p:spPr>
          <a:xfrm>
            <a:off x="7659886" y="779561"/>
            <a:ext cx="9826229" cy="2195661"/>
          </a:xfrm>
          <a:prstGeom prst="rect">
            <a:avLst/>
          </a:prstGeom>
        </p:spPr>
        <p:txBody>
          <a:bodyPr lIns="0" tIns="0" rIns="0" bIns="0" rtlCol="0" anchor="t">
            <a:spAutoFit/>
          </a:bodyPr>
          <a:lstStyle/>
          <a:p>
            <a:pPr algn="l">
              <a:lnSpc>
                <a:spcPts val="5625"/>
              </a:lnSpc>
            </a:pPr>
            <a:r>
              <a:rPr lang="en-US" sz="4499" b="1">
                <a:solidFill>
                  <a:srgbClr val="484237"/>
                </a:solidFill>
                <a:latin typeface="Arimo Bold"/>
                <a:ea typeface="Arimo Bold"/>
                <a:cs typeface="Arimo Bold"/>
                <a:sym typeface="Arimo Bold"/>
              </a:rPr>
              <a:t>Παρελθοντικοί Χρόνοι: Παρατατικός, Αόριστος, Υπερσυντέλικος</a:t>
            </a:r>
          </a:p>
        </p:txBody>
      </p:sp>
      <p:sp>
        <p:nvSpPr>
          <p:cNvPr id="8" name="TextBox 8"/>
          <p:cNvSpPr txBox="1"/>
          <p:nvPr/>
        </p:nvSpPr>
        <p:spPr>
          <a:xfrm>
            <a:off x="7659886" y="3223618"/>
            <a:ext cx="9826229" cy="1560910"/>
          </a:xfrm>
          <a:prstGeom prst="rect">
            <a:avLst/>
          </a:prstGeom>
        </p:spPr>
        <p:txBody>
          <a:bodyPr lIns="0" tIns="0" rIns="0" bIns="0" rtlCol="0" anchor="t">
            <a:spAutoFit/>
          </a:bodyPr>
          <a:lstStyle/>
          <a:p>
            <a:pPr algn="l">
              <a:lnSpc>
                <a:spcPts val="2874"/>
              </a:lnSpc>
            </a:pPr>
            <a:r>
              <a:rPr lang="en-US" sz="1750">
                <a:solidFill>
                  <a:srgbClr val="746558"/>
                </a:solidFill>
                <a:latin typeface="Arimo"/>
                <a:ea typeface="Arimo"/>
                <a:cs typeface="Arimo"/>
                <a:sym typeface="Arimo"/>
              </a:rPr>
              <a:t>Ο Παρατατικός δηλώνει μια ενέργεια που γινόταν ή επαναλαμβανόταν στο παρελθόν. Ο Αόριστος δηλώνει μια ενέργεια που έγινε και τελείωσε στο παρελθόν, ενώ συχνά χρησιμοποιείται σε γνωμικά και παροιμίες. Ο Υπερσυντέλικος δηλώνει μια ενέργεια που έγινε στο παρελθόν πριν από κάποια άλλη παρελθοντική ενέργεια.</a:t>
            </a:r>
          </a:p>
        </p:txBody>
      </p:sp>
      <p:grpSp>
        <p:nvGrpSpPr>
          <p:cNvPr id="9" name="Group 9"/>
          <p:cNvGrpSpPr/>
          <p:nvPr/>
        </p:nvGrpSpPr>
        <p:grpSpPr>
          <a:xfrm>
            <a:off x="7989242" y="5042148"/>
            <a:ext cx="28575" cy="4417516"/>
            <a:chOff x="0" y="0"/>
            <a:chExt cx="38100" cy="5890022"/>
          </a:xfrm>
        </p:grpSpPr>
        <p:sp>
          <p:nvSpPr>
            <p:cNvPr id="10" name="Freeform 10"/>
            <p:cNvSpPr/>
            <p:nvPr/>
          </p:nvSpPr>
          <p:spPr>
            <a:xfrm>
              <a:off x="0" y="0"/>
              <a:ext cx="38100" cy="5890006"/>
            </a:xfrm>
            <a:custGeom>
              <a:avLst/>
              <a:gdLst/>
              <a:ahLst/>
              <a:cxnLst/>
              <a:rect l="l" t="t" r="r" b="b"/>
              <a:pathLst>
                <a:path w="38100" h="5890006">
                  <a:moveTo>
                    <a:pt x="0" y="19050"/>
                  </a:moveTo>
                  <a:cubicBezTo>
                    <a:pt x="0" y="8509"/>
                    <a:pt x="8509" y="0"/>
                    <a:pt x="19050" y="0"/>
                  </a:cubicBezTo>
                  <a:cubicBezTo>
                    <a:pt x="29591" y="0"/>
                    <a:pt x="38100" y="8509"/>
                    <a:pt x="38100" y="19050"/>
                  </a:cubicBezTo>
                  <a:lnTo>
                    <a:pt x="38100" y="5870956"/>
                  </a:lnTo>
                  <a:cubicBezTo>
                    <a:pt x="38100" y="5881497"/>
                    <a:pt x="29591" y="5890006"/>
                    <a:pt x="19050" y="5890006"/>
                  </a:cubicBezTo>
                  <a:cubicBezTo>
                    <a:pt x="8509" y="5890006"/>
                    <a:pt x="0" y="5881497"/>
                    <a:pt x="0" y="5870956"/>
                  </a:cubicBezTo>
                  <a:close/>
                </a:path>
              </a:pathLst>
            </a:custGeom>
            <a:solidFill>
              <a:srgbClr val="D4CEC3"/>
            </a:solidFill>
          </p:spPr>
        </p:sp>
      </p:grpSp>
      <p:grpSp>
        <p:nvGrpSpPr>
          <p:cNvPr id="11" name="Group 11"/>
          <p:cNvGrpSpPr/>
          <p:nvPr/>
        </p:nvGrpSpPr>
        <p:grpSpPr>
          <a:xfrm>
            <a:off x="8232651" y="5543104"/>
            <a:ext cx="801886" cy="28575"/>
            <a:chOff x="0" y="0"/>
            <a:chExt cx="1069182" cy="38100"/>
          </a:xfrm>
        </p:grpSpPr>
        <p:sp>
          <p:nvSpPr>
            <p:cNvPr id="12" name="Freeform 12"/>
            <p:cNvSpPr/>
            <p:nvPr/>
          </p:nvSpPr>
          <p:spPr>
            <a:xfrm>
              <a:off x="0" y="0"/>
              <a:ext cx="1069213" cy="38100"/>
            </a:xfrm>
            <a:custGeom>
              <a:avLst/>
              <a:gdLst/>
              <a:ahLst/>
              <a:cxnLst/>
              <a:rect l="l" t="t" r="r" b="b"/>
              <a:pathLst>
                <a:path w="1069213" h="38100">
                  <a:moveTo>
                    <a:pt x="0" y="19050"/>
                  </a:moveTo>
                  <a:cubicBezTo>
                    <a:pt x="0" y="8509"/>
                    <a:pt x="8509" y="0"/>
                    <a:pt x="19050" y="0"/>
                  </a:cubicBezTo>
                  <a:lnTo>
                    <a:pt x="1050163" y="0"/>
                  </a:lnTo>
                  <a:cubicBezTo>
                    <a:pt x="1060704" y="0"/>
                    <a:pt x="1069213" y="8509"/>
                    <a:pt x="1069213" y="19050"/>
                  </a:cubicBezTo>
                  <a:cubicBezTo>
                    <a:pt x="1069213" y="29591"/>
                    <a:pt x="1060704" y="38100"/>
                    <a:pt x="1050163" y="38100"/>
                  </a:cubicBezTo>
                  <a:lnTo>
                    <a:pt x="19050" y="38100"/>
                  </a:lnTo>
                  <a:cubicBezTo>
                    <a:pt x="8509" y="38100"/>
                    <a:pt x="0" y="29591"/>
                    <a:pt x="0" y="19050"/>
                  </a:cubicBezTo>
                  <a:close/>
                </a:path>
              </a:pathLst>
            </a:custGeom>
            <a:solidFill>
              <a:srgbClr val="D4CEC3"/>
            </a:solidFill>
          </p:spPr>
        </p:sp>
      </p:grpSp>
      <p:grpSp>
        <p:nvGrpSpPr>
          <p:cNvPr id="13" name="Group 13"/>
          <p:cNvGrpSpPr/>
          <p:nvPr/>
        </p:nvGrpSpPr>
        <p:grpSpPr>
          <a:xfrm>
            <a:off x="7745834" y="5299770"/>
            <a:ext cx="515391" cy="515391"/>
            <a:chOff x="0" y="0"/>
            <a:chExt cx="687188" cy="687188"/>
          </a:xfrm>
        </p:grpSpPr>
        <p:sp>
          <p:nvSpPr>
            <p:cNvPr id="14" name="Freeform 14"/>
            <p:cNvSpPr/>
            <p:nvPr/>
          </p:nvSpPr>
          <p:spPr>
            <a:xfrm>
              <a:off x="0" y="0"/>
              <a:ext cx="687197" cy="687197"/>
            </a:xfrm>
            <a:custGeom>
              <a:avLst/>
              <a:gdLst/>
              <a:ahLst/>
              <a:cxnLst/>
              <a:rect l="l" t="t" r="r" b="b"/>
              <a:pathLst>
                <a:path w="687197" h="687197">
                  <a:moveTo>
                    <a:pt x="0" y="45847"/>
                  </a:moveTo>
                  <a:cubicBezTo>
                    <a:pt x="0" y="20574"/>
                    <a:pt x="20574" y="0"/>
                    <a:pt x="45847" y="0"/>
                  </a:cubicBezTo>
                  <a:lnTo>
                    <a:pt x="641350" y="0"/>
                  </a:lnTo>
                  <a:cubicBezTo>
                    <a:pt x="666623" y="0"/>
                    <a:pt x="687197" y="20574"/>
                    <a:pt x="687197" y="45847"/>
                  </a:cubicBezTo>
                  <a:lnTo>
                    <a:pt x="687197" y="641350"/>
                  </a:lnTo>
                  <a:cubicBezTo>
                    <a:pt x="687197" y="666623"/>
                    <a:pt x="666623" y="687197"/>
                    <a:pt x="641350" y="687197"/>
                  </a:cubicBezTo>
                  <a:lnTo>
                    <a:pt x="45847" y="687197"/>
                  </a:lnTo>
                  <a:cubicBezTo>
                    <a:pt x="20574" y="687197"/>
                    <a:pt x="0" y="666623"/>
                    <a:pt x="0" y="641350"/>
                  </a:cubicBezTo>
                  <a:close/>
                </a:path>
              </a:pathLst>
            </a:custGeom>
            <a:solidFill>
              <a:srgbClr val="EEE8DD"/>
            </a:solidFill>
          </p:spPr>
        </p:sp>
      </p:grpSp>
      <p:sp>
        <p:nvSpPr>
          <p:cNvPr id="15" name="TextBox 15"/>
          <p:cNvSpPr txBox="1"/>
          <p:nvPr/>
        </p:nvSpPr>
        <p:spPr>
          <a:xfrm>
            <a:off x="7922344" y="5423744"/>
            <a:ext cx="162222" cy="305544"/>
          </a:xfrm>
          <a:prstGeom prst="rect">
            <a:avLst/>
          </a:prstGeom>
        </p:spPr>
        <p:txBody>
          <a:bodyPr lIns="0" tIns="0" rIns="0" bIns="0" rtlCol="0" anchor="t">
            <a:spAutoFit/>
          </a:bodyPr>
          <a:lstStyle/>
          <a:p>
            <a:pPr algn="ctr">
              <a:lnSpc>
                <a:spcPts val="2687"/>
              </a:lnSpc>
            </a:pPr>
            <a:r>
              <a:rPr lang="en-US" sz="2687" b="1">
                <a:solidFill>
                  <a:srgbClr val="746558"/>
                </a:solidFill>
                <a:latin typeface="Arimo Bold"/>
                <a:ea typeface="Arimo Bold"/>
                <a:cs typeface="Arimo Bold"/>
                <a:sym typeface="Arimo Bold"/>
              </a:rPr>
              <a:t>1</a:t>
            </a:r>
          </a:p>
        </p:txBody>
      </p:sp>
      <p:sp>
        <p:nvSpPr>
          <p:cNvPr id="16" name="TextBox 16"/>
          <p:cNvSpPr txBox="1"/>
          <p:nvPr/>
        </p:nvSpPr>
        <p:spPr>
          <a:xfrm>
            <a:off x="9263657" y="5242620"/>
            <a:ext cx="2863900" cy="386506"/>
          </a:xfrm>
          <a:prstGeom prst="rect">
            <a:avLst/>
          </a:prstGeom>
        </p:spPr>
        <p:txBody>
          <a:bodyPr lIns="0" tIns="0" rIns="0" bIns="0" rtlCol="0" anchor="t">
            <a:spAutoFit/>
          </a:bodyPr>
          <a:lstStyle/>
          <a:p>
            <a:pPr algn="l">
              <a:lnSpc>
                <a:spcPts val="2812"/>
              </a:lnSpc>
            </a:pPr>
            <a:r>
              <a:rPr lang="en-US" sz="2249" b="1">
                <a:solidFill>
                  <a:srgbClr val="746558"/>
                </a:solidFill>
                <a:latin typeface="Arimo Bold"/>
                <a:ea typeface="Arimo Bold"/>
                <a:cs typeface="Arimo Bold"/>
                <a:sym typeface="Arimo Bold"/>
              </a:rPr>
              <a:t>Παρατατικός</a:t>
            </a:r>
          </a:p>
        </p:txBody>
      </p:sp>
      <p:sp>
        <p:nvSpPr>
          <p:cNvPr id="17" name="TextBox 17"/>
          <p:cNvSpPr txBox="1"/>
          <p:nvPr/>
        </p:nvSpPr>
        <p:spPr>
          <a:xfrm>
            <a:off x="9263657" y="5671245"/>
            <a:ext cx="8222456" cy="461665"/>
          </a:xfrm>
          <a:prstGeom prst="rect">
            <a:avLst/>
          </a:prstGeom>
        </p:spPr>
        <p:txBody>
          <a:bodyPr lIns="0" tIns="0" rIns="0" bIns="0" rtlCol="0" anchor="t">
            <a:spAutoFit/>
          </a:bodyPr>
          <a:lstStyle/>
          <a:p>
            <a:pPr algn="l">
              <a:lnSpc>
                <a:spcPts val="2874"/>
              </a:lnSpc>
            </a:pPr>
            <a:r>
              <a:rPr lang="en-US" sz="1750">
                <a:solidFill>
                  <a:srgbClr val="746558"/>
                </a:solidFill>
                <a:latin typeface="Arimo"/>
                <a:ea typeface="Arimo"/>
                <a:cs typeface="Arimo"/>
                <a:sym typeface="Arimo"/>
              </a:rPr>
              <a:t>Δηλώνει ενέργειες που γίνονταν ή επαναλαμβάνονταν στο παρελθόν.</a:t>
            </a:r>
          </a:p>
        </p:txBody>
      </p:sp>
      <p:grpSp>
        <p:nvGrpSpPr>
          <p:cNvPr id="18" name="Group 18"/>
          <p:cNvGrpSpPr/>
          <p:nvPr/>
        </p:nvGrpSpPr>
        <p:grpSpPr>
          <a:xfrm>
            <a:off x="8232651" y="7091957"/>
            <a:ext cx="801886" cy="28575"/>
            <a:chOff x="0" y="0"/>
            <a:chExt cx="1069182" cy="38100"/>
          </a:xfrm>
        </p:grpSpPr>
        <p:sp>
          <p:nvSpPr>
            <p:cNvPr id="19" name="Freeform 19"/>
            <p:cNvSpPr/>
            <p:nvPr/>
          </p:nvSpPr>
          <p:spPr>
            <a:xfrm>
              <a:off x="0" y="0"/>
              <a:ext cx="1069213" cy="38100"/>
            </a:xfrm>
            <a:custGeom>
              <a:avLst/>
              <a:gdLst/>
              <a:ahLst/>
              <a:cxnLst/>
              <a:rect l="l" t="t" r="r" b="b"/>
              <a:pathLst>
                <a:path w="1069213" h="38100">
                  <a:moveTo>
                    <a:pt x="0" y="19050"/>
                  </a:moveTo>
                  <a:cubicBezTo>
                    <a:pt x="0" y="8509"/>
                    <a:pt x="8509" y="0"/>
                    <a:pt x="19050" y="0"/>
                  </a:cubicBezTo>
                  <a:lnTo>
                    <a:pt x="1050163" y="0"/>
                  </a:lnTo>
                  <a:cubicBezTo>
                    <a:pt x="1060704" y="0"/>
                    <a:pt x="1069213" y="8509"/>
                    <a:pt x="1069213" y="19050"/>
                  </a:cubicBezTo>
                  <a:cubicBezTo>
                    <a:pt x="1069213" y="29591"/>
                    <a:pt x="1060704" y="38100"/>
                    <a:pt x="1050163" y="38100"/>
                  </a:cubicBezTo>
                  <a:lnTo>
                    <a:pt x="19050" y="38100"/>
                  </a:lnTo>
                  <a:cubicBezTo>
                    <a:pt x="8509" y="38100"/>
                    <a:pt x="0" y="29591"/>
                    <a:pt x="0" y="19050"/>
                  </a:cubicBezTo>
                  <a:close/>
                </a:path>
              </a:pathLst>
            </a:custGeom>
            <a:solidFill>
              <a:srgbClr val="D4CEC3"/>
            </a:solidFill>
          </p:spPr>
        </p:sp>
      </p:grpSp>
      <p:grpSp>
        <p:nvGrpSpPr>
          <p:cNvPr id="20" name="Group 20"/>
          <p:cNvGrpSpPr/>
          <p:nvPr/>
        </p:nvGrpSpPr>
        <p:grpSpPr>
          <a:xfrm>
            <a:off x="7745834" y="6848624"/>
            <a:ext cx="515391" cy="515391"/>
            <a:chOff x="0" y="0"/>
            <a:chExt cx="687188" cy="687188"/>
          </a:xfrm>
        </p:grpSpPr>
        <p:sp>
          <p:nvSpPr>
            <p:cNvPr id="21" name="Freeform 21"/>
            <p:cNvSpPr/>
            <p:nvPr/>
          </p:nvSpPr>
          <p:spPr>
            <a:xfrm>
              <a:off x="0" y="0"/>
              <a:ext cx="687197" cy="687197"/>
            </a:xfrm>
            <a:custGeom>
              <a:avLst/>
              <a:gdLst/>
              <a:ahLst/>
              <a:cxnLst/>
              <a:rect l="l" t="t" r="r" b="b"/>
              <a:pathLst>
                <a:path w="687197" h="687197">
                  <a:moveTo>
                    <a:pt x="0" y="45847"/>
                  </a:moveTo>
                  <a:cubicBezTo>
                    <a:pt x="0" y="20574"/>
                    <a:pt x="20574" y="0"/>
                    <a:pt x="45847" y="0"/>
                  </a:cubicBezTo>
                  <a:lnTo>
                    <a:pt x="641350" y="0"/>
                  </a:lnTo>
                  <a:cubicBezTo>
                    <a:pt x="666623" y="0"/>
                    <a:pt x="687197" y="20574"/>
                    <a:pt x="687197" y="45847"/>
                  </a:cubicBezTo>
                  <a:lnTo>
                    <a:pt x="687197" y="641350"/>
                  </a:lnTo>
                  <a:cubicBezTo>
                    <a:pt x="687197" y="666623"/>
                    <a:pt x="666623" y="687197"/>
                    <a:pt x="641350" y="687197"/>
                  </a:cubicBezTo>
                  <a:lnTo>
                    <a:pt x="45847" y="687197"/>
                  </a:lnTo>
                  <a:cubicBezTo>
                    <a:pt x="20574" y="687197"/>
                    <a:pt x="0" y="666623"/>
                    <a:pt x="0" y="641350"/>
                  </a:cubicBezTo>
                  <a:close/>
                </a:path>
              </a:pathLst>
            </a:custGeom>
            <a:solidFill>
              <a:srgbClr val="EEE8DD"/>
            </a:solidFill>
          </p:spPr>
        </p:sp>
      </p:grpSp>
      <p:sp>
        <p:nvSpPr>
          <p:cNvPr id="22" name="TextBox 22"/>
          <p:cNvSpPr txBox="1"/>
          <p:nvPr/>
        </p:nvSpPr>
        <p:spPr>
          <a:xfrm>
            <a:off x="7899276" y="6972597"/>
            <a:ext cx="208360" cy="305544"/>
          </a:xfrm>
          <a:prstGeom prst="rect">
            <a:avLst/>
          </a:prstGeom>
        </p:spPr>
        <p:txBody>
          <a:bodyPr lIns="0" tIns="0" rIns="0" bIns="0" rtlCol="0" anchor="t">
            <a:spAutoFit/>
          </a:bodyPr>
          <a:lstStyle/>
          <a:p>
            <a:pPr algn="ctr">
              <a:lnSpc>
                <a:spcPts val="2687"/>
              </a:lnSpc>
            </a:pPr>
            <a:r>
              <a:rPr lang="en-US" sz="2687" b="1">
                <a:solidFill>
                  <a:srgbClr val="746558"/>
                </a:solidFill>
                <a:latin typeface="Arimo Bold"/>
                <a:ea typeface="Arimo Bold"/>
                <a:cs typeface="Arimo Bold"/>
                <a:sym typeface="Arimo Bold"/>
              </a:rPr>
              <a:t>2</a:t>
            </a:r>
          </a:p>
        </p:txBody>
      </p:sp>
      <p:sp>
        <p:nvSpPr>
          <p:cNvPr id="23" name="TextBox 23"/>
          <p:cNvSpPr txBox="1"/>
          <p:nvPr/>
        </p:nvSpPr>
        <p:spPr>
          <a:xfrm>
            <a:off x="9263657" y="6791474"/>
            <a:ext cx="2863900" cy="386506"/>
          </a:xfrm>
          <a:prstGeom prst="rect">
            <a:avLst/>
          </a:prstGeom>
        </p:spPr>
        <p:txBody>
          <a:bodyPr lIns="0" tIns="0" rIns="0" bIns="0" rtlCol="0" anchor="t">
            <a:spAutoFit/>
          </a:bodyPr>
          <a:lstStyle/>
          <a:p>
            <a:pPr algn="l">
              <a:lnSpc>
                <a:spcPts val="2812"/>
              </a:lnSpc>
            </a:pPr>
            <a:r>
              <a:rPr lang="en-US" sz="2249" b="1">
                <a:solidFill>
                  <a:srgbClr val="746558"/>
                </a:solidFill>
                <a:latin typeface="Arimo Bold"/>
                <a:ea typeface="Arimo Bold"/>
                <a:cs typeface="Arimo Bold"/>
                <a:sym typeface="Arimo Bold"/>
              </a:rPr>
              <a:t>Αόριστος</a:t>
            </a:r>
          </a:p>
        </p:txBody>
      </p:sp>
      <p:sp>
        <p:nvSpPr>
          <p:cNvPr id="24" name="TextBox 24"/>
          <p:cNvSpPr txBox="1"/>
          <p:nvPr/>
        </p:nvSpPr>
        <p:spPr>
          <a:xfrm>
            <a:off x="9263657" y="7220099"/>
            <a:ext cx="8222456" cy="461665"/>
          </a:xfrm>
          <a:prstGeom prst="rect">
            <a:avLst/>
          </a:prstGeom>
        </p:spPr>
        <p:txBody>
          <a:bodyPr lIns="0" tIns="0" rIns="0" bIns="0" rtlCol="0" anchor="t">
            <a:spAutoFit/>
          </a:bodyPr>
          <a:lstStyle/>
          <a:p>
            <a:pPr algn="l">
              <a:lnSpc>
                <a:spcPts val="2874"/>
              </a:lnSpc>
            </a:pPr>
            <a:r>
              <a:rPr lang="en-US" sz="1750">
                <a:solidFill>
                  <a:srgbClr val="746558"/>
                </a:solidFill>
                <a:latin typeface="Arimo"/>
                <a:ea typeface="Arimo"/>
                <a:cs typeface="Arimo"/>
                <a:sym typeface="Arimo"/>
              </a:rPr>
              <a:t>Δηλώνει ενέργειες που έγιναν και τελείωσαν στο παρελθόν.</a:t>
            </a:r>
          </a:p>
        </p:txBody>
      </p:sp>
      <p:grpSp>
        <p:nvGrpSpPr>
          <p:cNvPr id="25" name="Group 25"/>
          <p:cNvGrpSpPr/>
          <p:nvPr/>
        </p:nvGrpSpPr>
        <p:grpSpPr>
          <a:xfrm>
            <a:off x="8232651" y="8640812"/>
            <a:ext cx="801886" cy="28575"/>
            <a:chOff x="0" y="0"/>
            <a:chExt cx="1069182" cy="38100"/>
          </a:xfrm>
        </p:grpSpPr>
        <p:sp>
          <p:nvSpPr>
            <p:cNvPr id="26" name="Freeform 26"/>
            <p:cNvSpPr/>
            <p:nvPr/>
          </p:nvSpPr>
          <p:spPr>
            <a:xfrm>
              <a:off x="0" y="0"/>
              <a:ext cx="1069213" cy="38100"/>
            </a:xfrm>
            <a:custGeom>
              <a:avLst/>
              <a:gdLst/>
              <a:ahLst/>
              <a:cxnLst/>
              <a:rect l="l" t="t" r="r" b="b"/>
              <a:pathLst>
                <a:path w="1069213" h="38100">
                  <a:moveTo>
                    <a:pt x="0" y="19050"/>
                  </a:moveTo>
                  <a:cubicBezTo>
                    <a:pt x="0" y="8509"/>
                    <a:pt x="8509" y="0"/>
                    <a:pt x="19050" y="0"/>
                  </a:cubicBezTo>
                  <a:lnTo>
                    <a:pt x="1050163" y="0"/>
                  </a:lnTo>
                  <a:cubicBezTo>
                    <a:pt x="1060704" y="0"/>
                    <a:pt x="1069213" y="8509"/>
                    <a:pt x="1069213" y="19050"/>
                  </a:cubicBezTo>
                  <a:cubicBezTo>
                    <a:pt x="1069213" y="29591"/>
                    <a:pt x="1060704" y="38100"/>
                    <a:pt x="1050163" y="38100"/>
                  </a:cubicBezTo>
                  <a:lnTo>
                    <a:pt x="19050" y="38100"/>
                  </a:lnTo>
                  <a:cubicBezTo>
                    <a:pt x="8509" y="38100"/>
                    <a:pt x="0" y="29591"/>
                    <a:pt x="0" y="19050"/>
                  </a:cubicBezTo>
                  <a:close/>
                </a:path>
              </a:pathLst>
            </a:custGeom>
            <a:solidFill>
              <a:srgbClr val="D4CEC3"/>
            </a:solidFill>
          </p:spPr>
        </p:sp>
      </p:grpSp>
      <p:grpSp>
        <p:nvGrpSpPr>
          <p:cNvPr id="27" name="Group 27"/>
          <p:cNvGrpSpPr/>
          <p:nvPr/>
        </p:nvGrpSpPr>
        <p:grpSpPr>
          <a:xfrm>
            <a:off x="7745834" y="8397478"/>
            <a:ext cx="515391" cy="515391"/>
            <a:chOff x="0" y="0"/>
            <a:chExt cx="687188" cy="687188"/>
          </a:xfrm>
        </p:grpSpPr>
        <p:sp>
          <p:nvSpPr>
            <p:cNvPr id="28" name="Freeform 28"/>
            <p:cNvSpPr/>
            <p:nvPr/>
          </p:nvSpPr>
          <p:spPr>
            <a:xfrm>
              <a:off x="0" y="0"/>
              <a:ext cx="687197" cy="687197"/>
            </a:xfrm>
            <a:custGeom>
              <a:avLst/>
              <a:gdLst/>
              <a:ahLst/>
              <a:cxnLst/>
              <a:rect l="l" t="t" r="r" b="b"/>
              <a:pathLst>
                <a:path w="687197" h="687197">
                  <a:moveTo>
                    <a:pt x="0" y="45847"/>
                  </a:moveTo>
                  <a:cubicBezTo>
                    <a:pt x="0" y="20574"/>
                    <a:pt x="20574" y="0"/>
                    <a:pt x="45847" y="0"/>
                  </a:cubicBezTo>
                  <a:lnTo>
                    <a:pt x="641350" y="0"/>
                  </a:lnTo>
                  <a:cubicBezTo>
                    <a:pt x="666623" y="0"/>
                    <a:pt x="687197" y="20574"/>
                    <a:pt x="687197" y="45847"/>
                  </a:cubicBezTo>
                  <a:lnTo>
                    <a:pt x="687197" y="641350"/>
                  </a:lnTo>
                  <a:cubicBezTo>
                    <a:pt x="687197" y="666623"/>
                    <a:pt x="666623" y="687197"/>
                    <a:pt x="641350" y="687197"/>
                  </a:cubicBezTo>
                  <a:lnTo>
                    <a:pt x="45847" y="687197"/>
                  </a:lnTo>
                  <a:cubicBezTo>
                    <a:pt x="20574" y="687197"/>
                    <a:pt x="0" y="666623"/>
                    <a:pt x="0" y="641350"/>
                  </a:cubicBezTo>
                  <a:close/>
                </a:path>
              </a:pathLst>
            </a:custGeom>
            <a:solidFill>
              <a:srgbClr val="EEE8DD"/>
            </a:solidFill>
          </p:spPr>
        </p:sp>
      </p:grpSp>
      <p:sp>
        <p:nvSpPr>
          <p:cNvPr id="29" name="TextBox 29"/>
          <p:cNvSpPr txBox="1"/>
          <p:nvPr/>
        </p:nvSpPr>
        <p:spPr>
          <a:xfrm>
            <a:off x="7899871" y="8521452"/>
            <a:ext cx="207169" cy="305544"/>
          </a:xfrm>
          <a:prstGeom prst="rect">
            <a:avLst/>
          </a:prstGeom>
        </p:spPr>
        <p:txBody>
          <a:bodyPr lIns="0" tIns="0" rIns="0" bIns="0" rtlCol="0" anchor="t">
            <a:spAutoFit/>
          </a:bodyPr>
          <a:lstStyle/>
          <a:p>
            <a:pPr algn="ctr">
              <a:lnSpc>
                <a:spcPts val="2687"/>
              </a:lnSpc>
            </a:pPr>
            <a:r>
              <a:rPr lang="en-US" sz="2687" b="1">
                <a:solidFill>
                  <a:srgbClr val="746558"/>
                </a:solidFill>
                <a:latin typeface="Arimo Bold"/>
                <a:ea typeface="Arimo Bold"/>
                <a:cs typeface="Arimo Bold"/>
                <a:sym typeface="Arimo Bold"/>
              </a:rPr>
              <a:t>3</a:t>
            </a:r>
          </a:p>
        </p:txBody>
      </p:sp>
      <p:sp>
        <p:nvSpPr>
          <p:cNvPr id="30" name="TextBox 30"/>
          <p:cNvSpPr txBox="1"/>
          <p:nvPr/>
        </p:nvSpPr>
        <p:spPr>
          <a:xfrm>
            <a:off x="9263657" y="8340329"/>
            <a:ext cx="2863900" cy="386506"/>
          </a:xfrm>
          <a:prstGeom prst="rect">
            <a:avLst/>
          </a:prstGeom>
        </p:spPr>
        <p:txBody>
          <a:bodyPr lIns="0" tIns="0" rIns="0" bIns="0" rtlCol="0" anchor="t">
            <a:spAutoFit/>
          </a:bodyPr>
          <a:lstStyle/>
          <a:p>
            <a:pPr algn="l">
              <a:lnSpc>
                <a:spcPts val="2812"/>
              </a:lnSpc>
            </a:pPr>
            <a:r>
              <a:rPr lang="en-US" sz="2249" b="1">
                <a:solidFill>
                  <a:srgbClr val="746558"/>
                </a:solidFill>
                <a:latin typeface="Arimo Bold"/>
                <a:ea typeface="Arimo Bold"/>
                <a:cs typeface="Arimo Bold"/>
                <a:sym typeface="Arimo Bold"/>
              </a:rPr>
              <a:t>Υπερσυντέλικος</a:t>
            </a:r>
          </a:p>
        </p:txBody>
      </p:sp>
      <p:sp>
        <p:nvSpPr>
          <p:cNvPr id="31" name="TextBox 31"/>
          <p:cNvSpPr txBox="1"/>
          <p:nvPr/>
        </p:nvSpPr>
        <p:spPr>
          <a:xfrm>
            <a:off x="9263657" y="8768954"/>
            <a:ext cx="8222456" cy="461665"/>
          </a:xfrm>
          <a:prstGeom prst="rect">
            <a:avLst/>
          </a:prstGeom>
        </p:spPr>
        <p:txBody>
          <a:bodyPr lIns="0" tIns="0" rIns="0" bIns="0" rtlCol="0" anchor="t">
            <a:spAutoFit/>
          </a:bodyPr>
          <a:lstStyle/>
          <a:p>
            <a:pPr algn="l">
              <a:lnSpc>
                <a:spcPts val="2874"/>
              </a:lnSpc>
            </a:pPr>
            <a:r>
              <a:rPr lang="en-US" sz="1750">
                <a:solidFill>
                  <a:srgbClr val="746558"/>
                </a:solidFill>
                <a:latin typeface="Arimo"/>
                <a:ea typeface="Arimo"/>
                <a:cs typeface="Arimo"/>
                <a:sym typeface="Arimo"/>
              </a:rPr>
              <a:t>Δηλώνει ενέργειες που προηγήθηκαν άλλων στο παρελθόν.</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DDCFBB"/>
            </a:solidFill>
          </p:spPr>
        </p:sp>
      </p:grpSp>
      <p:grpSp>
        <p:nvGrpSpPr>
          <p:cNvPr id="4" name="Group 4"/>
          <p:cNvGrpSpPr/>
          <p:nvPr/>
        </p:nvGrpSpPr>
        <p:grpSpPr>
          <a:xfrm>
            <a:off x="0" y="0"/>
            <a:ext cx="18288000" cy="10287000"/>
            <a:chOff x="0" y="0"/>
            <a:chExt cx="24384000" cy="13716000"/>
          </a:xfrm>
          <a:solidFill>
            <a:schemeClr val="bg2">
              <a:lumMod val="90000"/>
            </a:schemeClr>
          </a:solidFill>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grpFill/>
          </p:spPr>
        </p:sp>
      </p:grpSp>
      <p:sp>
        <p:nvSpPr>
          <p:cNvPr id="6" name="Freeform 6" descr="preencoded.png"/>
          <p:cNvSpPr/>
          <p:nvPr/>
        </p:nvSpPr>
        <p:spPr>
          <a:xfrm>
            <a:off x="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a:stretch>
          </a:blipFill>
        </p:spPr>
      </p:sp>
      <p:sp>
        <p:nvSpPr>
          <p:cNvPr id="7" name="TextBox 7"/>
          <p:cNvSpPr txBox="1"/>
          <p:nvPr/>
        </p:nvSpPr>
        <p:spPr>
          <a:xfrm>
            <a:off x="7634287" y="734020"/>
            <a:ext cx="9877425" cy="1424285"/>
          </a:xfrm>
          <a:prstGeom prst="rect">
            <a:avLst/>
          </a:prstGeom>
        </p:spPr>
        <p:txBody>
          <a:bodyPr lIns="0" tIns="0" rIns="0" bIns="0" rtlCol="0" anchor="t">
            <a:spAutoFit/>
          </a:bodyPr>
          <a:lstStyle/>
          <a:p>
            <a:pPr algn="l">
              <a:lnSpc>
                <a:spcPts val="5437"/>
              </a:lnSpc>
            </a:pPr>
            <a:r>
              <a:rPr lang="en-US" sz="4312" b="1">
                <a:solidFill>
                  <a:srgbClr val="484237"/>
                </a:solidFill>
                <a:latin typeface="Arimo Bold"/>
                <a:ea typeface="Arimo Bold"/>
                <a:cs typeface="Arimo Bold"/>
                <a:sym typeface="Arimo Bold"/>
              </a:rPr>
              <a:t>Λειτουργία του Παρατατικού στο Νόημα</a:t>
            </a:r>
          </a:p>
        </p:txBody>
      </p:sp>
      <p:sp>
        <p:nvSpPr>
          <p:cNvPr id="8" name="TextBox 8"/>
          <p:cNvSpPr txBox="1"/>
          <p:nvPr/>
        </p:nvSpPr>
        <p:spPr>
          <a:xfrm>
            <a:off x="7634287" y="2405211"/>
            <a:ext cx="9877425" cy="1859756"/>
          </a:xfrm>
          <a:prstGeom prst="rect">
            <a:avLst/>
          </a:prstGeom>
        </p:spPr>
        <p:txBody>
          <a:bodyPr lIns="0" tIns="0" rIns="0" bIns="0" rtlCol="0" anchor="t">
            <a:spAutoFit/>
          </a:bodyPr>
          <a:lstStyle/>
          <a:p>
            <a:pPr algn="l">
              <a:lnSpc>
                <a:spcPts val="2749"/>
              </a:lnSpc>
            </a:pPr>
            <a:r>
              <a:rPr lang="en-US" sz="1687">
                <a:solidFill>
                  <a:srgbClr val="746558"/>
                </a:solidFill>
                <a:latin typeface="Arimo"/>
                <a:ea typeface="Arimo"/>
                <a:cs typeface="Arimo"/>
                <a:sym typeface="Arimo"/>
              </a:rPr>
              <a:t>Ο Παρατατικός προσδίδει διάρκεια στα γεγονότα της αφήγησης και χρησιμοποιείται για την καταγραφή συνηθειών και την παρουσίαση της καθημερινότητας των ηρώων στο παρελθόν. Επίσης, παρουσιάζει συνοπτικά το ιστορικό κλίμα και τις συνθήκες διαβίωσης, προσφέροντας μια σαφή εικόνα του παρελθόντος. Η θαμιστική αφήγηση επιτυγχάνει νοηματική πύκνωση, αναφέροντας μία φορά γεγονότα που συνέβαιναν επανειλημμένα.</a:t>
            </a:r>
          </a:p>
        </p:txBody>
      </p:sp>
      <p:grpSp>
        <p:nvGrpSpPr>
          <p:cNvPr id="9" name="Group 9"/>
          <p:cNvGrpSpPr/>
          <p:nvPr/>
        </p:nvGrpSpPr>
        <p:grpSpPr>
          <a:xfrm>
            <a:off x="7634287" y="4763840"/>
            <a:ext cx="499021" cy="499021"/>
            <a:chOff x="0" y="0"/>
            <a:chExt cx="665362" cy="665362"/>
          </a:xfrm>
        </p:grpSpPr>
        <p:sp>
          <p:nvSpPr>
            <p:cNvPr id="10" name="Freeform 10"/>
            <p:cNvSpPr/>
            <p:nvPr/>
          </p:nvSpPr>
          <p:spPr>
            <a:xfrm>
              <a:off x="0" y="0"/>
              <a:ext cx="665353" cy="665353"/>
            </a:xfrm>
            <a:custGeom>
              <a:avLst/>
              <a:gdLst/>
              <a:ahLst/>
              <a:cxnLst/>
              <a:rect l="l" t="t" r="r" b="b"/>
              <a:pathLst>
                <a:path w="665353" h="665353">
                  <a:moveTo>
                    <a:pt x="0" y="44323"/>
                  </a:moveTo>
                  <a:cubicBezTo>
                    <a:pt x="0" y="19812"/>
                    <a:pt x="19812" y="0"/>
                    <a:pt x="44323" y="0"/>
                  </a:cubicBezTo>
                  <a:lnTo>
                    <a:pt x="621030" y="0"/>
                  </a:lnTo>
                  <a:cubicBezTo>
                    <a:pt x="645541" y="0"/>
                    <a:pt x="665353" y="19812"/>
                    <a:pt x="665353" y="44323"/>
                  </a:cubicBezTo>
                  <a:lnTo>
                    <a:pt x="665353" y="621030"/>
                  </a:lnTo>
                  <a:cubicBezTo>
                    <a:pt x="665353" y="645541"/>
                    <a:pt x="645541" y="665353"/>
                    <a:pt x="621030" y="665353"/>
                  </a:cubicBezTo>
                  <a:lnTo>
                    <a:pt x="44323" y="665353"/>
                  </a:lnTo>
                  <a:cubicBezTo>
                    <a:pt x="19812" y="665353"/>
                    <a:pt x="0" y="645541"/>
                    <a:pt x="0" y="621030"/>
                  </a:cubicBezTo>
                  <a:close/>
                </a:path>
              </a:pathLst>
            </a:custGeom>
            <a:solidFill>
              <a:srgbClr val="EEE8DD"/>
            </a:solidFill>
          </p:spPr>
        </p:sp>
      </p:grpSp>
      <p:sp>
        <p:nvSpPr>
          <p:cNvPr id="11" name="TextBox 11"/>
          <p:cNvSpPr txBox="1"/>
          <p:nvPr/>
        </p:nvSpPr>
        <p:spPr>
          <a:xfrm>
            <a:off x="7805291" y="4884985"/>
            <a:ext cx="157014" cy="294680"/>
          </a:xfrm>
          <a:prstGeom prst="rect">
            <a:avLst/>
          </a:prstGeom>
        </p:spPr>
        <p:txBody>
          <a:bodyPr lIns="0" tIns="0" rIns="0" bIns="0" rtlCol="0" anchor="t">
            <a:spAutoFit/>
          </a:bodyPr>
          <a:lstStyle/>
          <a:p>
            <a:pPr algn="ctr">
              <a:lnSpc>
                <a:spcPts val="2562"/>
              </a:lnSpc>
            </a:pPr>
            <a:r>
              <a:rPr lang="en-US" sz="2562" b="1">
                <a:solidFill>
                  <a:srgbClr val="746558"/>
                </a:solidFill>
                <a:latin typeface="Arimo Bold"/>
                <a:ea typeface="Arimo Bold"/>
                <a:cs typeface="Arimo Bold"/>
                <a:sym typeface="Arimo Bold"/>
              </a:rPr>
              <a:t>1</a:t>
            </a:r>
          </a:p>
        </p:txBody>
      </p:sp>
      <p:sp>
        <p:nvSpPr>
          <p:cNvPr id="12" name="TextBox 12"/>
          <p:cNvSpPr txBox="1"/>
          <p:nvPr/>
        </p:nvSpPr>
        <p:spPr>
          <a:xfrm>
            <a:off x="8355062" y="4744790"/>
            <a:ext cx="2772668" cy="365522"/>
          </a:xfrm>
          <a:prstGeom prst="rect">
            <a:avLst/>
          </a:prstGeom>
        </p:spPr>
        <p:txBody>
          <a:bodyPr lIns="0" tIns="0" rIns="0" bIns="0" rtlCol="0" anchor="t">
            <a:spAutoFit/>
          </a:bodyPr>
          <a:lstStyle/>
          <a:p>
            <a:pPr algn="l">
              <a:lnSpc>
                <a:spcPts val="2687"/>
              </a:lnSpc>
            </a:pPr>
            <a:r>
              <a:rPr lang="en-US" sz="2125" b="1">
                <a:solidFill>
                  <a:srgbClr val="746558"/>
                </a:solidFill>
                <a:latin typeface="Arimo Bold"/>
                <a:ea typeface="Arimo Bold"/>
                <a:cs typeface="Arimo Bold"/>
                <a:sym typeface="Arimo Bold"/>
              </a:rPr>
              <a:t>Διάρκεια</a:t>
            </a:r>
          </a:p>
        </p:txBody>
      </p:sp>
      <p:sp>
        <p:nvSpPr>
          <p:cNvPr id="13" name="TextBox 13"/>
          <p:cNvSpPr txBox="1"/>
          <p:nvPr/>
        </p:nvSpPr>
        <p:spPr>
          <a:xfrm>
            <a:off x="8355062" y="5157639"/>
            <a:ext cx="9156650" cy="440531"/>
          </a:xfrm>
          <a:prstGeom prst="rect">
            <a:avLst/>
          </a:prstGeom>
        </p:spPr>
        <p:txBody>
          <a:bodyPr lIns="0" tIns="0" rIns="0" bIns="0" rtlCol="0" anchor="t">
            <a:spAutoFit/>
          </a:bodyPr>
          <a:lstStyle/>
          <a:p>
            <a:pPr algn="l">
              <a:lnSpc>
                <a:spcPts val="2749"/>
              </a:lnSpc>
            </a:pPr>
            <a:r>
              <a:rPr lang="en-US" sz="1687">
                <a:solidFill>
                  <a:srgbClr val="746558"/>
                </a:solidFill>
                <a:latin typeface="Arimo"/>
                <a:ea typeface="Arimo"/>
                <a:cs typeface="Arimo"/>
                <a:sym typeface="Arimo"/>
              </a:rPr>
              <a:t>Προσδίδει διάρκεια στα γεγονότα της αφήγησης.</a:t>
            </a:r>
          </a:p>
        </p:txBody>
      </p:sp>
      <p:grpSp>
        <p:nvGrpSpPr>
          <p:cNvPr id="14" name="Group 14"/>
          <p:cNvGrpSpPr/>
          <p:nvPr/>
        </p:nvGrpSpPr>
        <p:grpSpPr>
          <a:xfrm>
            <a:off x="7634287" y="6069360"/>
            <a:ext cx="499021" cy="499021"/>
            <a:chOff x="0" y="0"/>
            <a:chExt cx="665362" cy="665362"/>
          </a:xfrm>
        </p:grpSpPr>
        <p:sp>
          <p:nvSpPr>
            <p:cNvPr id="15" name="Freeform 15"/>
            <p:cNvSpPr/>
            <p:nvPr/>
          </p:nvSpPr>
          <p:spPr>
            <a:xfrm>
              <a:off x="0" y="0"/>
              <a:ext cx="665353" cy="665353"/>
            </a:xfrm>
            <a:custGeom>
              <a:avLst/>
              <a:gdLst/>
              <a:ahLst/>
              <a:cxnLst/>
              <a:rect l="l" t="t" r="r" b="b"/>
              <a:pathLst>
                <a:path w="665353" h="665353">
                  <a:moveTo>
                    <a:pt x="0" y="44323"/>
                  </a:moveTo>
                  <a:cubicBezTo>
                    <a:pt x="0" y="19812"/>
                    <a:pt x="19812" y="0"/>
                    <a:pt x="44323" y="0"/>
                  </a:cubicBezTo>
                  <a:lnTo>
                    <a:pt x="621030" y="0"/>
                  </a:lnTo>
                  <a:cubicBezTo>
                    <a:pt x="645541" y="0"/>
                    <a:pt x="665353" y="19812"/>
                    <a:pt x="665353" y="44323"/>
                  </a:cubicBezTo>
                  <a:lnTo>
                    <a:pt x="665353" y="621030"/>
                  </a:lnTo>
                  <a:cubicBezTo>
                    <a:pt x="665353" y="645541"/>
                    <a:pt x="645541" y="665353"/>
                    <a:pt x="621030" y="665353"/>
                  </a:cubicBezTo>
                  <a:lnTo>
                    <a:pt x="44323" y="665353"/>
                  </a:lnTo>
                  <a:cubicBezTo>
                    <a:pt x="19812" y="665353"/>
                    <a:pt x="0" y="645541"/>
                    <a:pt x="0" y="621030"/>
                  </a:cubicBezTo>
                  <a:close/>
                </a:path>
              </a:pathLst>
            </a:custGeom>
            <a:solidFill>
              <a:srgbClr val="EEE8DD"/>
            </a:solidFill>
          </p:spPr>
        </p:sp>
      </p:grpSp>
      <p:sp>
        <p:nvSpPr>
          <p:cNvPr id="16" name="TextBox 16"/>
          <p:cNvSpPr txBox="1"/>
          <p:nvPr/>
        </p:nvSpPr>
        <p:spPr>
          <a:xfrm>
            <a:off x="7782966" y="6190506"/>
            <a:ext cx="201662" cy="294680"/>
          </a:xfrm>
          <a:prstGeom prst="rect">
            <a:avLst/>
          </a:prstGeom>
        </p:spPr>
        <p:txBody>
          <a:bodyPr lIns="0" tIns="0" rIns="0" bIns="0" rtlCol="0" anchor="t">
            <a:spAutoFit/>
          </a:bodyPr>
          <a:lstStyle/>
          <a:p>
            <a:pPr algn="ctr">
              <a:lnSpc>
                <a:spcPts val="2562"/>
              </a:lnSpc>
            </a:pPr>
            <a:r>
              <a:rPr lang="en-US" sz="2562" b="1">
                <a:solidFill>
                  <a:srgbClr val="746558"/>
                </a:solidFill>
                <a:latin typeface="Arimo Bold"/>
                <a:ea typeface="Arimo Bold"/>
                <a:cs typeface="Arimo Bold"/>
                <a:sym typeface="Arimo Bold"/>
              </a:rPr>
              <a:t>2</a:t>
            </a:r>
          </a:p>
        </p:txBody>
      </p:sp>
      <p:sp>
        <p:nvSpPr>
          <p:cNvPr id="17" name="TextBox 17"/>
          <p:cNvSpPr txBox="1"/>
          <p:nvPr/>
        </p:nvSpPr>
        <p:spPr>
          <a:xfrm>
            <a:off x="8355062" y="6050310"/>
            <a:ext cx="3271986" cy="365522"/>
          </a:xfrm>
          <a:prstGeom prst="rect">
            <a:avLst/>
          </a:prstGeom>
        </p:spPr>
        <p:txBody>
          <a:bodyPr lIns="0" tIns="0" rIns="0" bIns="0" rtlCol="0" anchor="t">
            <a:spAutoFit/>
          </a:bodyPr>
          <a:lstStyle/>
          <a:p>
            <a:pPr algn="l">
              <a:lnSpc>
                <a:spcPts val="2687"/>
              </a:lnSpc>
            </a:pPr>
            <a:r>
              <a:rPr lang="en-US" sz="2125" b="1">
                <a:solidFill>
                  <a:srgbClr val="746558"/>
                </a:solidFill>
                <a:latin typeface="Arimo Bold"/>
                <a:ea typeface="Arimo Bold"/>
                <a:cs typeface="Arimo Bold"/>
                <a:sym typeface="Arimo Bold"/>
              </a:rPr>
              <a:t>Καταγραφή Συνηθειών</a:t>
            </a:r>
          </a:p>
        </p:txBody>
      </p:sp>
      <p:sp>
        <p:nvSpPr>
          <p:cNvPr id="18" name="TextBox 18"/>
          <p:cNvSpPr txBox="1"/>
          <p:nvPr/>
        </p:nvSpPr>
        <p:spPr>
          <a:xfrm>
            <a:off x="8355062" y="6463159"/>
            <a:ext cx="9156650" cy="440531"/>
          </a:xfrm>
          <a:prstGeom prst="rect">
            <a:avLst/>
          </a:prstGeom>
        </p:spPr>
        <p:txBody>
          <a:bodyPr lIns="0" tIns="0" rIns="0" bIns="0" rtlCol="0" anchor="t">
            <a:spAutoFit/>
          </a:bodyPr>
          <a:lstStyle/>
          <a:p>
            <a:pPr algn="l">
              <a:lnSpc>
                <a:spcPts val="2749"/>
              </a:lnSpc>
            </a:pPr>
            <a:r>
              <a:rPr lang="en-US" sz="1687">
                <a:solidFill>
                  <a:srgbClr val="746558"/>
                </a:solidFill>
                <a:latin typeface="Arimo"/>
                <a:ea typeface="Arimo"/>
                <a:cs typeface="Arimo"/>
                <a:sym typeface="Arimo"/>
              </a:rPr>
              <a:t>Παρουσιάζει την καθημερινότητα και τις συνήθειες των ηρώων στο παρελθόν.</a:t>
            </a:r>
          </a:p>
        </p:txBody>
      </p:sp>
      <p:grpSp>
        <p:nvGrpSpPr>
          <p:cNvPr id="19" name="Group 19"/>
          <p:cNvGrpSpPr/>
          <p:nvPr/>
        </p:nvGrpSpPr>
        <p:grpSpPr>
          <a:xfrm>
            <a:off x="7634287" y="7374880"/>
            <a:ext cx="499021" cy="499021"/>
            <a:chOff x="0" y="0"/>
            <a:chExt cx="665362" cy="665362"/>
          </a:xfrm>
        </p:grpSpPr>
        <p:sp>
          <p:nvSpPr>
            <p:cNvPr id="20" name="Freeform 20"/>
            <p:cNvSpPr/>
            <p:nvPr/>
          </p:nvSpPr>
          <p:spPr>
            <a:xfrm>
              <a:off x="0" y="0"/>
              <a:ext cx="665353" cy="665353"/>
            </a:xfrm>
            <a:custGeom>
              <a:avLst/>
              <a:gdLst/>
              <a:ahLst/>
              <a:cxnLst/>
              <a:rect l="l" t="t" r="r" b="b"/>
              <a:pathLst>
                <a:path w="665353" h="665353">
                  <a:moveTo>
                    <a:pt x="0" y="44323"/>
                  </a:moveTo>
                  <a:cubicBezTo>
                    <a:pt x="0" y="19812"/>
                    <a:pt x="19812" y="0"/>
                    <a:pt x="44323" y="0"/>
                  </a:cubicBezTo>
                  <a:lnTo>
                    <a:pt x="621030" y="0"/>
                  </a:lnTo>
                  <a:cubicBezTo>
                    <a:pt x="645541" y="0"/>
                    <a:pt x="665353" y="19812"/>
                    <a:pt x="665353" y="44323"/>
                  </a:cubicBezTo>
                  <a:lnTo>
                    <a:pt x="665353" y="621030"/>
                  </a:lnTo>
                  <a:cubicBezTo>
                    <a:pt x="665353" y="645541"/>
                    <a:pt x="645541" y="665353"/>
                    <a:pt x="621030" y="665353"/>
                  </a:cubicBezTo>
                  <a:lnTo>
                    <a:pt x="44323" y="665353"/>
                  </a:lnTo>
                  <a:cubicBezTo>
                    <a:pt x="19812" y="665353"/>
                    <a:pt x="0" y="645541"/>
                    <a:pt x="0" y="621030"/>
                  </a:cubicBezTo>
                  <a:close/>
                </a:path>
              </a:pathLst>
            </a:custGeom>
            <a:solidFill>
              <a:srgbClr val="EEE8DD"/>
            </a:solidFill>
          </p:spPr>
        </p:sp>
      </p:grpSp>
      <p:sp>
        <p:nvSpPr>
          <p:cNvPr id="21" name="TextBox 21"/>
          <p:cNvSpPr txBox="1"/>
          <p:nvPr/>
        </p:nvSpPr>
        <p:spPr>
          <a:xfrm>
            <a:off x="7783562" y="7496026"/>
            <a:ext cx="200471" cy="294680"/>
          </a:xfrm>
          <a:prstGeom prst="rect">
            <a:avLst/>
          </a:prstGeom>
        </p:spPr>
        <p:txBody>
          <a:bodyPr lIns="0" tIns="0" rIns="0" bIns="0" rtlCol="0" anchor="t">
            <a:spAutoFit/>
          </a:bodyPr>
          <a:lstStyle/>
          <a:p>
            <a:pPr algn="ctr">
              <a:lnSpc>
                <a:spcPts val="2562"/>
              </a:lnSpc>
            </a:pPr>
            <a:r>
              <a:rPr lang="en-US" sz="2562" b="1">
                <a:solidFill>
                  <a:srgbClr val="746558"/>
                </a:solidFill>
                <a:latin typeface="Arimo Bold"/>
                <a:ea typeface="Arimo Bold"/>
                <a:cs typeface="Arimo Bold"/>
                <a:sym typeface="Arimo Bold"/>
              </a:rPr>
              <a:t>3</a:t>
            </a:r>
          </a:p>
        </p:txBody>
      </p:sp>
      <p:sp>
        <p:nvSpPr>
          <p:cNvPr id="22" name="TextBox 22"/>
          <p:cNvSpPr txBox="1"/>
          <p:nvPr/>
        </p:nvSpPr>
        <p:spPr>
          <a:xfrm>
            <a:off x="8355062" y="7355830"/>
            <a:ext cx="2772668" cy="365522"/>
          </a:xfrm>
          <a:prstGeom prst="rect">
            <a:avLst/>
          </a:prstGeom>
        </p:spPr>
        <p:txBody>
          <a:bodyPr lIns="0" tIns="0" rIns="0" bIns="0" rtlCol="0" anchor="t">
            <a:spAutoFit/>
          </a:bodyPr>
          <a:lstStyle/>
          <a:p>
            <a:pPr algn="l">
              <a:lnSpc>
                <a:spcPts val="2687"/>
              </a:lnSpc>
            </a:pPr>
            <a:r>
              <a:rPr lang="en-US" sz="2125" b="1">
                <a:solidFill>
                  <a:srgbClr val="746558"/>
                </a:solidFill>
                <a:latin typeface="Arimo Bold"/>
                <a:ea typeface="Arimo Bold"/>
                <a:cs typeface="Arimo Bold"/>
                <a:sym typeface="Arimo Bold"/>
              </a:rPr>
              <a:t>Ιστορικό Πλαίσιο</a:t>
            </a:r>
          </a:p>
        </p:txBody>
      </p:sp>
      <p:sp>
        <p:nvSpPr>
          <p:cNvPr id="23" name="TextBox 23"/>
          <p:cNvSpPr txBox="1"/>
          <p:nvPr/>
        </p:nvSpPr>
        <p:spPr>
          <a:xfrm>
            <a:off x="8355062" y="7768679"/>
            <a:ext cx="9156650" cy="440531"/>
          </a:xfrm>
          <a:prstGeom prst="rect">
            <a:avLst/>
          </a:prstGeom>
        </p:spPr>
        <p:txBody>
          <a:bodyPr lIns="0" tIns="0" rIns="0" bIns="0" rtlCol="0" anchor="t">
            <a:spAutoFit/>
          </a:bodyPr>
          <a:lstStyle/>
          <a:p>
            <a:pPr algn="l">
              <a:lnSpc>
                <a:spcPts val="2749"/>
              </a:lnSpc>
            </a:pPr>
            <a:r>
              <a:rPr lang="en-US" sz="1687">
                <a:solidFill>
                  <a:srgbClr val="746558"/>
                </a:solidFill>
                <a:latin typeface="Arimo"/>
                <a:ea typeface="Arimo"/>
                <a:cs typeface="Arimo"/>
                <a:sym typeface="Arimo"/>
              </a:rPr>
              <a:t>Παρουσιάζει συνοπτικά το ιστορικό κλίμα και τις συνθήκες διαβίωσης.</a:t>
            </a:r>
          </a:p>
        </p:txBody>
      </p:sp>
      <p:grpSp>
        <p:nvGrpSpPr>
          <p:cNvPr id="24" name="Group 24"/>
          <p:cNvGrpSpPr/>
          <p:nvPr/>
        </p:nvGrpSpPr>
        <p:grpSpPr>
          <a:xfrm>
            <a:off x="7634287" y="8680400"/>
            <a:ext cx="499021" cy="499021"/>
            <a:chOff x="0" y="0"/>
            <a:chExt cx="665362" cy="665362"/>
          </a:xfrm>
        </p:grpSpPr>
        <p:sp>
          <p:nvSpPr>
            <p:cNvPr id="25" name="Freeform 25"/>
            <p:cNvSpPr/>
            <p:nvPr/>
          </p:nvSpPr>
          <p:spPr>
            <a:xfrm>
              <a:off x="0" y="0"/>
              <a:ext cx="665353" cy="665353"/>
            </a:xfrm>
            <a:custGeom>
              <a:avLst/>
              <a:gdLst/>
              <a:ahLst/>
              <a:cxnLst/>
              <a:rect l="l" t="t" r="r" b="b"/>
              <a:pathLst>
                <a:path w="665353" h="665353">
                  <a:moveTo>
                    <a:pt x="0" y="44323"/>
                  </a:moveTo>
                  <a:cubicBezTo>
                    <a:pt x="0" y="19812"/>
                    <a:pt x="19812" y="0"/>
                    <a:pt x="44323" y="0"/>
                  </a:cubicBezTo>
                  <a:lnTo>
                    <a:pt x="621030" y="0"/>
                  </a:lnTo>
                  <a:cubicBezTo>
                    <a:pt x="645541" y="0"/>
                    <a:pt x="665353" y="19812"/>
                    <a:pt x="665353" y="44323"/>
                  </a:cubicBezTo>
                  <a:lnTo>
                    <a:pt x="665353" y="621030"/>
                  </a:lnTo>
                  <a:cubicBezTo>
                    <a:pt x="665353" y="645541"/>
                    <a:pt x="645541" y="665353"/>
                    <a:pt x="621030" y="665353"/>
                  </a:cubicBezTo>
                  <a:lnTo>
                    <a:pt x="44323" y="665353"/>
                  </a:lnTo>
                  <a:cubicBezTo>
                    <a:pt x="19812" y="665353"/>
                    <a:pt x="0" y="645541"/>
                    <a:pt x="0" y="621030"/>
                  </a:cubicBezTo>
                  <a:close/>
                </a:path>
              </a:pathLst>
            </a:custGeom>
            <a:solidFill>
              <a:srgbClr val="EEE8DD"/>
            </a:solidFill>
          </p:spPr>
        </p:sp>
      </p:grpSp>
      <p:sp>
        <p:nvSpPr>
          <p:cNvPr id="26" name="TextBox 26"/>
          <p:cNvSpPr txBox="1"/>
          <p:nvPr/>
        </p:nvSpPr>
        <p:spPr>
          <a:xfrm>
            <a:off x="7779990" y="8801546"/>
            <a:ext cx="207466" cy="294680"/>
          </a:xfrm>
          <a:prstGeom prst="rect">
            <a:avLst/>
          </a:prstGeom>
        </p:spPr>
        <p:txBody>
          <a:bodyPr lIns="0" tIns="0" rIns="0" bIns="0" rtlCol="0" anchor="t">
            <a:spAutoFit/>
          </a:bodyPr>
          <a:lstStyle/>
          <a:p>
            <a:pPr algn="ctr">
              <a:lnSpc>
                <a:spcPts val="2562"/>
              </a:lnSpc>
            </a:pPr>
            <a:r>
              <a:rPr lang="en-US" sz="2562" b="1">
                <a:solidFill>
                  <a:srgbClr val="746558"/>
                </a:solidFill>
                <a:latin typeface="Arimo Bold"/>
                <a:ea typeface="Arimo Bold"/>
                <a:cs typeface="Arimo Bold"/>
                <a:sym typeface="Arimo Bold"/>
              </a:rPr>
              <a:t>4</a:t>
            </a:r>
          </a:p>
        </p:txBody>
      </p:sp>
      <p:sp>
        <p:nvSpPr>
          <p:cNvPr id="27" name="TextBox 27"/>
          <p:cNvSpPr txBox="1"/>
          <p:nvPr/>
        </p:nvSpPr>
        <p:spPr>
          <a:xfrm>
            <a:off x="8355062" y="8661350"/>
            <a:ext cx="2865239" cy="365522"/>
          </a:xfrm>
          <a:prstGeom prst="rect">
            <a:avLst/>
          </a:prstGeom>
        </p:spPr>
        <p:txBody>
          <a:bodyPr lIns="0" tIns="0" rIns="0" bIns="0" rtlCol="0" anchor="t">
            <a:spAutoFit/>
          </a:bodyPr>
          <a:lstStyle/>
          <a:p>
            <a:pPr algn="l">
              <a:lnSpc>
                <a:spcPts val="2687"/>
              </a:lnSpc>
            </a:pPr>
            <a:r>
              <a:rPr lang="en-US" sz="2125" b="1">
                <a:solidFill>
                  <a:srgbClr val="746558"/>
                </a:solidFill>
                <a:latin typeface="Arimo Bold"/>
                <a:ea typeface="Arimo Bold"/>
                <a:cs typeface="Arimo Bold"/>
                <a:sym typeface="Arimo Bold"/>
              </a:rPr>
              <a:t>Θαμιστική Αφήγηση</a:t>
            </a:r>
          </a:p>
        </p:txBody>
      </p:sp>
      <p:sp>
        <p:nvSpPr>
          <p:cNvPr id="28" name="TextBox 28"/>
          <p:cNvSpPr txBox="1"/>
          <p:nvPr/>
        </p:nvSpPr>
        <p:spPr>
          <a:xfrm>
            <a:off x="8355062" y="9074200"/>
            <a:ext cx="9156650" cy="440531"/>
          </a:xfrm>
          <a:prstGeom prst="rect">
            <a:avLst/>
          </a:prstGeom>
        </p:spPr>
        <p:txBody>
          <a:bodyPr lIns="0" tIns="0" rIns="0" bIns="0" rtlCol="0" anchor="t">
            <a:spAutoFit/>
          </a:bodyPr>
          <a:lstStyle/>
          <a:p>
            <a:pPr algn="l">
              <a:lnSpc>
                <a:spcPts val="2749"/>
              </a:lnSpc>
            </a:pPr>
            <a:r>
              <a:rPr lang="en-US" sz="1687">
                <a:solidFill>
                  <a:srgbClr val="746558"/>
                </a:solidFill>
                <a:latin typeface="Arimo"/>
                <a:ea typeface="Arimo"/>
                <a:cs typeface="Arimo"/>
                <a:sym typeface="Arimo"/>
              </a:rPr>
              <a:t>Επιτυγχάνει νοηματική πύκνωση, αναφέροντας μία φορά επαναλαμβανόμενα γεγονότα.</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EE8D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DDCFB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9F6F0"/>
            </a:solidFill>
          </p:spPr>
        </p:sp>
      </p:grpSp>
      <p:sp>
        <p:nvSpPr>
          <p:cNvPr id="6" name="Freeform 6" descr="preencoded.png"/>
          <p:cNvSpPr/>
          <p:nvPr/>
        </p:nvSpPr>
        <p:spPr>
          <a:xfrm>
            <a:off x="7453908" y="2938909"/>
            <a:ext cx="425649" cy="425649"/>
          </a:xfrm>
          <a:custGeom>
            <a:avLst/>
            <a:gdLst/>
            <a:ahLst/>
            <a:cxnLst/>
            <a:rect l="l" t="t" r="r" b="b"/>
            <a:pathLst>
              <a:path w="425649" h="425649">
                <a:moveTo>
                  <a:pt x="0" y="0"/>
                </a:moveTo>
                <a:lnTo>
                  <a:pt x="425648" y="0"/>
                </a:lnTo>
                <a:lnTo>
                  <a:pt x="425648" y="425648"/>
                </a:lnTo>
                <a:lnTo>
                  <a:pt x="0" y="425648"/>
                </a:lnTo>
                <a:lnTo>
                  <a:pt x="0" y="0"/>
                </a:lnTo>
                <a:close/>
              </a:path>
            </a:pathLst>
          </a:custGeom>
          <a:blipFill>
            <a:blip r:embed="rId3"/>
            <a:stretch>
              <a:fillRect/>
            </a:stretch>
          </a:blipFill>
        </p:spPr>
      </p:sp>
      <p:sp>
        <p:nvSpPr>
          <p:cNvPr id="7" name="Freeform 7" descr="preencoded.png"/>
          <p:cNvSpPr/>
          <p:nvPr/>
        </p:nvSpPr>
        <p:spPr>
          <a:xfrm>
            <a:off x="7453908" y="4686002"/>
            <a:ext cx="425649" cy="425649"/>
          </a:xfrm>
          <a:custGeom>
            <a:avLst/>
            <a:gdLst/>
            <a:ahLst/>
            <a:cxnLst/>
            <a:rect l="l" t="t" r="r" b="b"/>
            <a:pathLst>
              <a:path w="425649" h="425649">
                <a:moveTo>
                  <a:pt x="0" y="0"/>
                </a:moveTo>
                <a:lnTo>
                  <a:pt x="425648" y="0"/>
                </a:lnTo>
                <a:lnTo>
                  <a:pt x="425648" y="425649"/>
                </a:lnTo>
                <a:lnTo>
                  <a:pt x="0" y="425649"/>
                </a:lnTo>
                <a:lnTo>
                  <a:pt x="0" y="0"/>
                </a:lnTo>
                <a:close/>
              </a:path>
            </a:pathLst>
          </a:custGeom>
          <a:blipFill>
            <a:blip r:embed="rId4"/>
            <a:stretch>
              <a:fillRect/>
            </a:stretch>
          </a:blipFill>
        </p:spPr>
      </p:sp>
      <p:sp>
        <p:nvSpPr>
          <p:cNvPr id="8" name="Freeform 8" descr="preencoded.png"/>
          <p:cNvSpPr/>
          <p:nvPr/>
        </p:nvSpPr>
        <p:spPr>
          <a:xfrm>
            <a:off x="7453908" y="6433096"/>
            <a:ext cx="425649" cy="425649"/>
          </a:xfrm>
          <a:custGeom>
            <a:avLst/>
            <a:gdLst/>
            <a:ahLst/>
            <a:cxnLst/>
            <a:rect l="l" t="t" r="r" b="b"/>
            <a:pathLst>
              <a:path w="425649" h="425649">
                <a:moveTo>
                  <a:pt x="0" y="0"/>
                </a:moveTo>
                <a:lnTo>
                  <a:pt x="425648" y="0"/>
                </a:lnTo>
                <a:lnTo>
                  <a:pt x="425648" y="425649"/>
                </a:lnTo>
                <a:lnTo>
                  <a:pt x="0" y="425649"/>
                </a:lnTo>
                <a:lnTo>
                  <a:pt x="0" y="0"/>
                </a:lnTo>
                <a:close/>
              </a:path>
            </a:pathLst>
          </a:custGeom>
          <a:blipFill>
            <a:blip r:embed="rId5"/>
            <a:stretch>
              <a:fillRect/>
            </a:stretch>
          </a:blipFill>
        </p:spPr>
      </p:sp>
      <p:sp>
        <p:nvSpPr>
          <p:cNvPr id="9" name="Freeform 9" descr="preencoded.png"/>
          <p:cNvSpPr/>
          <p:nvPr/>
        </p:nvSpPr>
        <p:spPr>
          <a:xfrm>
            <a:off x="7453908" y="8180189"/>
            <a:ext cx="425649" cy="425649"/>
          </a:xfrm>
          <a:custGeom>
            <a:avLst/>
            <a:gdLst/>
            <a:ahLst/>
            <a:cxnLst/>
            <a:rect l="l" t="t" r="r" b="b"/>
            <a:pathLst>
              <a:path w="425649" h="425649">
                <a:moveTo>
                  <a:pt x="0" y="0"/>
                </a:moveTo>
                <a:lnTo>
                  <a:pt x="425648" y="0"/>
                </a:lnTo>
                <a:lnTo>
                  <a:pt x="425648" y="425648"/>
                </a:lnTo>
                <a:lnTo>
                  <a:pt x="0" y="425648"/>
                </a:lnTo>
                <a:lnTo>
                  <a:pt x="0" y="0"/>
                </a:lnTo>
                <a:close/>
              </a:path>
            </a:pathLst>
          </a:custGeom>
          <a:blipFill>
            <a:blip r:embed="rId6"/>
            <a:stretch>
              <a:fillRect/>
            </a:stretch>
          </a:blipFill>
        </p:spPr>
      </p:sp>
      <p:sp>
        <p:nvSpPr>
          <p:cNvPr id="10" name="Freeform 10"/>
          <p:cNvSpPr/>
          <p:nvPr/>
        </p:nvSpPr>
        <p:spPr>
          <a:xfrm>
            <a:off x="0" y="0"/>
            <a:ext cx="6706902" cy="10287000"/>
          </a:xfrm>
          <a:custGeom>
            <a:avLst/>
            <a:gdLst/>
            <a:ahLst/>
            <a:cxnLst/>
            <a:rect l="l" t="t" r="r" b="b"/>
            <a:pathLst>
              <a:path w="6706902" h="10287000">
                <a:moveTo>
                  <a:pt x="0" y="0"/>
                </a:moveTo>
                <a:lnTo>
                  <a:pt x="6706902" y="0"/>
                </a:lnTo>
                <a:lnTo>
                  <a:pt x="6706902" y="10287000"/>
                </a:lnTo>
                <a:lnTo>
                  <a:pt x="0" y="10287000"/>
                </a:lnTo>
                <a:lnTo>
                  <a:pt x="0" y="0"/>
                </a:lnTo>
                <a:close/>
              </a:path>
            </a:pathLst>
          </a:custGeom>
          <a:blipFill>
            <a:blip r:embed="rId7"/>
            <a:stretch>
              <a:fillRect t="-5605" b="-5605"/>
            </a:stretch>
          </a:blipFill>
        </p:spPr>
      </p:sp>
      <p:sp>
        <p:nvSpPr>
          <p:cNvPr id="11" name="TextBox 11"/>
          <p:cNvSpPr txBox="1"/>
          <p:nvPr/>
        </p:nvSpPr>
        <p:spPr>
          <a:xfrm>
            <a:off x="7453908" y="832396"/>
            <a:ext cx="8316217" cy="570160"/>
          </a:xfrm>
          <a:prstGeom prst="rect">
            <a:avLst/>
          </a:prstGeom>
        </p:spPr>
        <p:txBody>
          <a:bodyPr lIns="0" tIns="0" rIns="0" bIns="0" rtlCol="0" anchor="t">
            <a:spAutoFit/>
          </a:bodyPr>
          <a:lstStyle/>
          <a:p>
            <a:pPr algn="l">
              <a:lnSpc>
                <a:spcPts val="4187"/>
              </a:lnSpc>
            </a:pPr>
            <a:r>
              <a:rPr lang="en-US" sz="3312" b="1">
                <a:solidFill>
                  <a:srgbClr val="484237"/>
                </a:solidFill>
                <a:latin typeface="Arimo Bold"/>
                <a:ea typeface="Arimo Bold"/>
                <a:cs typeface="Arimo Bold"/>
                <a:sym typeface="Arimo Bold"/>
              </a:rPr>
              <a:t>Λειτουργία του Παρατατικού στο Ύφος</a:t>
            </a:r>
          </a:p>
        </p:txBody>
      </p:sp>
      <p:sp>
        <p:nvSpPr>
          <p:cNvPr id="12" name="TextBox 12"/>
          <p:cNvSpPr txBox="1"/>
          <p:nvPr/>
        </p:nvSpPr>
        <p:spPr>
          <a:xfrm>
            <a:off x="7453908" y="1581745"/>
            <a:ext cx="10238185" cy="1165623"/>
          </a:xfrm>
          <a:prstGeom prst="rect">
            <a:avLst/>
          </a:prstGeom>
        </p:spPr>
        <p:txBody>
          <a:bodyPr lIns="0" tIns="0" rIns="0" bIns="0" rtlCol="0" anchor="t">
            <a:spAutoFit/>
          </a:bodyPr>
          <a:lstStyle/>
          <a:p>
            <a:pPr algn="l">
              <a:lnSpc>
                <a:spcPts val="2125"/>
              </a:lnSpc>
            </a:pPr>
            <a:r>
              <a:rPr lang="en-US" sz="1312">
                <a:solidFill>
                  <a:srgbClr val="746558"/>
                </a:solidFill>
                <a:latin typeface="Arimo"/>
                <a:ea typeface="Arimo"/>
                <a:cs typeface="Arimo"/>
                <a:sym typeface="Arimo"/>
              </a:rPr>
              <a:t>Ο Παρατατικός συμβάλλει στη διαμόρφωση ενός παραστατικού και γλαφυρού ύφους, καθώς μεταδίδει την αίσθηση της επανάληψης και αποδίδει με ζωντάνια γεγονότα του παρελθόντος. Η περιεκτικότητα της θαμιστικής αφήγησης καθιστά τον λόγο σαφέστερο και πιο λιτό. Επιπλέον, όταν χρησιμοποιείται για την ανάκληση παρελθοντικών γεγονότων, μπορεί να προσδώσει στο ύφος νοσταλγική και μελαγχολική διάσταση.</a:t>
            </a:r>
          </a:p>
        </p:txBody>
      </p:sp>
      <p:sp>
        <p:nvSpPr>
          <p:cNvPr id="13" name="TextBox 13"/>
          <p:cNvSpPr txBox="1"/>
          <p:nvPr/>
        </p:nvSpPr>
        <p:spPr>
          <a:xfrm>
            <a:off x="7453908" y="3506241"/>
            <a:ext cx="2128242" cy="294531"/>
          </a:xfrm>
          <a:prstGeom prst="rect">
            <a:avLst/>
          </a:prstGeom>
        </p:spPr>
        <p:txBody>
          <a:bodyPr lIns="0" tIns="0" rIns="0" bIns="0" rtlCol="0" anchor="t">
            <a:spAutoFit/>
          </a:bodyPr>
          <a:lstStyle/>
          <a:p>
            <a:pPr algn="l">
              <a:lnSpc>
                <a:spcPts val="2062"/>
              </a:lnSpc>
            </a:pPr>
            <a:r>
              <a:rPr lang="en-US" sz="1625" b="1">
                <a:solidFill>
                  <a:srgbClr val="746558"/>
                </a:solidFill>
                <a:latin typeface="Arimo Bold"/>
                <a:ea typeface="Arimo Bold"/>
                <a:cs typeface="Arimo Bold"/>
                <a:sym typeface="Arimo Bold"/>
              </a:rPr>
              <a:t>Παραστατικό</a:t>
            </a:r>
          </a:p>
        </p:txBody>
      </p:sp>
      <p:sp>
        <p:nvSpPr>
          <p:cNvPr id="14" name="TextBox 14"/>
          <p:cNvSpPr txBox="1"/>
          <p:nvPr/>
        </p:nvSpPr>
        <p:spPr>
          <a:xfrm>
            <a:off x="7453908" y="3826669"/>
            <a:ext cx="10238185" cy="348555"/>
          </a:xfrm>
          <a:prstGeom prst="rect">
            <a:avLst/>
          </a:prstGeom>
        </p:spPr>
        <p:txBody>
          <a:bodyPr lIns="0" tIns="0" rIns="0" bIns="0" rtlCol="0" anchor="t">
            <a:spAutoFit/>
          </a:bodyPr>
          <a:lstStyle/>
          <a:p>
            <a:pPr algn="l">
              <a:lnSpc>
                <a:spcPts val="2125"/>
              </a:lnSpc>
            </a:pPr>
            <a:r>
              <a:rPr lang="en-US" sz="1312">
                <a:solidFill>
                  <a:srgbClr val="746558"/>
                </a:solidFill>
                <a:latin typeface="Arimo"/>
                <a:ea typeface="Arimo"/>
                <a:cs typeface="Arimo"/>
                <a:sym typeface="Arimo"/>
              </a:rPr>
              <a:t>Αποδίδει με ζωντάνια γεγονότα του παρελθόντος.</a:t>
            </a:r>
          </a:p>
        </p:txBody>
      </p:sp>
      <p:sp>
        <p:nvSpPr>
          <p:cNvPr id="15" name="TextBox 15"/>
          <p:cNvSpPr txBox="1"/>
          <p:nvPr/>
        </p:nvSpPr>
        <p:spPr>
          <a:xfrm>
            <a:off x="7453908" y="5253335"/>
            <a:ext cx="2128242" cy="294531"/>
          </a:xfrm>
          <a:prstGeom prst="rect">
            <a:avLst/>
          </a:prstGeom>
        </p:spPr>
        <p:txBody>
          <a:bodyPr lIns="0" tIns="0" rIns="0" bIns="0" rtlCol="0" anchor="t">
            <a:spAutoFit/>
          </a:bodyPr>
          <a:lstStyle/>
          <a:p>
            <a:pPr algn="l">
              <a:lnSpc>
                <a:spcPts val="2062"/>
              </a:lnSpc>
            </a:pPr>
            <a:r>
              <a:rPr lang="en-US" sz="1625" b="1">
                <a:solidFill>
                  <a:srgbClr val="746558"/>
                </a:solidFill>
                <a:latin typeface="Arimo Bold"/>
                <a:ea typeface="Arimo Bold"/>
                <a:cs typeface="Arimo Bold"/>
                <a:sym typeface="Arimo Bold"/>
              </a:rPr>
              <a:t>Γλαφυρό</a:t>
            </a:r>
          </a:p>
        </p:txBody>
      </p:sp>
      <p:sp>
        <p:nvSpPr>
          <p:cNvPr id="16" name="TextBox 16"/>
          <p:cNvSpPr txBox="1"/>
          <p:nvPr/>
        </p:nvSpPr>
        <p:spPr>
          <a:xfrm>
            <a:off x="7453908" y="5573762"/>
            <a:ext cx="10238185" cy="348555"/>
          </a:xfrm>
          <a:prstGeom prst="rect">
            <a:avLst/>
          </a:prstGeom>
        </p:spPr>
        <p:txBody>
          <a:bodyPr lIns="0" tIns="0" rIns="0" bIns="0" rtlCol="0" anchor="t">
            <a:spAutoFit/>
          </a:bodyPr>
          <a:lstStyle/>
          <a:p>
            <a:pPr algn="l">
              <a:lnSpc>
                <a:spcPts val="2125"/>
              </a:lnSpc>
            </a:pPr>
            <a:r>
              <a:rPr lang="en-US" sz="1312">
                <a:solidFill>
                  <a:srgbClr val="746558"/>
                </a:solidFill>
                <a:latin typeface="Arimo"/>
                <a:ea typeface="Arimo"/>
                <a:cs typeface="Arimo"/>
                <a:sym typeface="Arimo"/>
              </a:rPr>
              <a:t>Μεταδίδει την αίσθηση της επανάληψης.</a:t>
            </a:r>
          </a:p>
        </p:txBody>
      </p:sp>
      <p:sp>
        <p:nvSpPr>
          <p:cNvPr id="17" name="TextBox 17"/>
          <p:cNvSpPr txBox="1"/>
          <p:nvPr/>
        </p:nvSpPr>
        <p:spPr>
          <a:xfrm>
            <a:off x="7453908" y="7000429"/>
            <a:ext cx="2128242" cy="294531"/>
          </a:xfrm>
          <a:prstGeom prst="rect">
            <a:avLst/>
          </a:prstGeom>
        </p:spPr>
        <p:txBody>
          <a:bodyPr lIns="0" tIns="0" rIns="0" bIns="0" rtlCol="0" anchor="t">
            <a:spAutoFit/>
          </a:bodyPr>
          <a:lstStyle/>
          <a:p>
            <a:pPr algn="l">
              <a:lnSpc>
                <a:spcPts val="2062"/>
              </a:lnSpc>
            </a:pPr>
            <a:r>
              <a:rPr lang="en-US" sz="1625" b="1">
                <a:solidFill>
                  <a:srgbClr val="746558"/>
                </a:solidFill>
                <a:latin typeface="Arimo Bold"/>
                <a:ea typeface="Arimo Bold"/>
                <a:cs typeface="Arimo Bold"/>
                <a:sym typeface="Arimo Bold"/>
              </a:rPr>
              <a:t>Λιτό</a:t>
            </a:r>
          </a:p>
        </p:txBody>
      </p:sp>
      <p:sp>
        <p:nvSpPr>
          <p:cNvPr id="18" name="TextBox 18"/>
          <p:cNvSpPr txBox="1"/>
          <p:nvPr/>
        </p:nvSpPr>
        <p:spPr>
          <a:xfrm>
            <a:off x="7453908" y="7320855"/>
            <a:ext cx="10238185" cy="348555"/>
          </a:xfrm>
          <a:prstGeom prst="rect">
            <a:avLst/>
          </a:prstGeom>
        </p:spPr>
        <p:txBody>
          <a:bodyPr lIns="0" tIns="0" rIns="0" bIns="0" rtlCol="0" anchor="t">
            <a:spAutoFit/>
          </a:bodyPr>
          <a:lstStyle/>
          <a:p>
            <a:pPr algn="l">
              <a:lnSpc>
                <a:spcPts val="2125"/>
              </a:lnSpc>
            </a:pPr>
            <a:r>
              <a:rPr lang="en-US" sz="1312">
                <a:solidFill>
                  <a:srgbClr val="746558"/>
                </a:solidFill>
                <a:latin typeface="Arimo"/>
                <a:ea typeface="Arimo"/>
                <a:cs typeface="Arimo"/>
                <a:sym typeface="Arimo"/>
              </a:rPr>
              <a:t>Η θαμιστική αφήγηση καθιστά τον λόγο σαφή και περιεκτικό.</a:t>
            </a:r>
          </a:p>
        </p:txBody>
      </p:sp>
      <p:sp>
        <p:nvSpPr>
          <p:cNvPr id="19" name="TextBox 19"/>
          <p:cNvSpPr txBox="1"/>
          <p:nvPr/>
        </p:nvSpPr>
        <p:spPr>
          <a:xfrm>
            <a:off x="7453908" y="8747523"/>
            <a:ext cx="2128242" cy="294531"/>
          </a:xfrm>
          <a:prstGeom prst="rect">
            <a:avLst/>
          </a:prstGeom>
        </p:spPr>
        <p:txBody>
          <a:bodyPr lIns="0" tIns="0" rIns="0" bIns="0" rtlCol="0" anchor="t">
            <a:spAutoFit/>
          </a:bodyPr>
          <a:lstStyle/>
          <a:p>
            <a:pPr algn="l">
              <a:lnSpc>
                <a:spcPts val="2062"/>
              </a:lnSpc>
            </a:pPr>
            <a:r>
              <a:rPr lang="en-US" sz="1625" b="1">
                <a:solidFill>
                  <a:srgbClr val="746558"/>
                </a:solidFill>
                <a:latin typeface="Arimo Bold"/>
                <a:ea typeface="Arimo Bold"/>
                <a:cs typeface="Arimo Bold"/>
                <a:sym typeface="Arimo Bold"/>
              </a:rPr>
              <a:t>Νοσταλγικό</a:t>
            </a:r>
          </a:p>
        </p:txBody>
      </p:sp>
      <p:sp>
        <p:nvSpPr>
          <p:cNvPr id="20" name="TextBox 20"/>
          <p:cNvSpPr txBox="1"/>
          <p:nvPr/>
        </p:nvSpPr>
        <p:spPr>
          <a:xfrm>
            <a:off x="7453908" y="9067949"/>
            <a:ext cx="10238185" cy="348555"/>
          </a:xfrm>
          <a:prstGeom prst="rect">
            <a:avLst/>
          </a:prstGeom>
        </p:spPr>
        <p:txBody>
          <a:bodyPr lIns="0" tIns="0" rIns="0" bIns="0" rtlCol="0" anchor="t">
            <a:spAutoFit/>
          </a:bodyPr>
          <a:lstStyle/>
          <a:p>
            <a:pPr algn="l">
              <a:lnSpc>
                <a:spcPts val="2125"/>
              </a:lnSpc>
            </a:pPr>
            <a:r>
              <a:rPr lang="en-US" sz="1312">
                <a:solidFill>
                  <a:srgbClr val="746558"/>
                </a:solidFill>
                <a:latin typeface="Arimo"/>
                <a:ea typeface="Arimo"/>
                <a:cs typeface="Arimo"/>
                <a:sym typeface="Arimo"/>
              </a:rPr>
              <a:t>Προσδίδει μελαγχολική διάσταση στην ανάκληση του παρελθόντος.</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DDCFBB"/>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EE8DD"/>
            </a:solidFill>
          </p:spPr>
        </p:sp>
      </p:grpSp>
      <p:sp>
        <p:nvSpPr>
          <p:cNvPr id="6" name="TextBox 6"/>
          <p:cNvSpPr txBox="1"/>
          <p:nvPr/>
        </p:nvSpPr>
        <p:spPr>
          <a:xfrm>
            <a:off x="1080046" y="953095"/>
            <a:ext cx="16127909" cy="1985962"/>
          </a:xfrm>
          <a:prstGeom prst="rect">
            <a:avLst/>
          </a:prstGeom>
        </p:spPr>
        <p:txBody>
          <a:bodyPr lIns="0" tIns="0" rIns="0" bIns="0" rtlCol="0" anchor="t">
            <a:spAutoFit/>
          </a:bodyPr>
          <a:lstStyle/>
          <a:p>
            <a:pPr algn="l">
              <a:lnSpc>
                <a:spcPts val="7562"/>
              </a:lnSpc>
            </a:pPr>
            <a:r>
              <a:rPr lang="en-US" sz="6062" b="1">
                <a:solidFill>
                  <a:srgbClr val="484237"/>
                </a:solidFill>
                <a:latin typeface="Arimo Bold"/>
                <a:ea typeface="Arimo Bold"/>
                <a:cs typeface="Arimo Bold"/>
                <a:sym typeface="Arimo Bold"/>
              </a:rPr>
              <a:t>Λειτουργία του Αορίστου στο Νόημα και το Ύφος</a:t>
            </a:r>
          </a:p>
        </p:txBody>
      </p:sp>
      <p:sp>
        <p:nvSpPr>
          <p:cNvPr id="7" name="TextBox 7"/>
          <p:cNvSpPr txBox="1"/>
          <p:nvPr/>
        </p:nvSpPr>
        <p:spPr>
          <a:xfrm>
            <a:off x="1080046" y="3451473"/>
            <a:ext cx="16127909" cy="2573834"/>
          </a:xfrm>
          <a:prstGeom prst="rect">
            <a:avLst/>
          </a:prstGeom>
        </p:spPr>
        <p:txBody>
          <a:bodyPr lIns="0" tIns="0" rIns="0" bIns="0" rtlCol="0" anchor="t">
            <a:spAutoFit/>
          </a:bodyPr>
          <a:lstStyle/>
          <a:p>
            <a:pPr algn="l">
              <a:lnSpc>
                <a:spcPts val="3875"/>
              </a:lnSpc>
            </a:pPr>
            <a:r>
              <a:rPr lang="en-US" sz="2375">
                <a:solidFill>
                  <a:srgbClr val="746558"/>
                </a:solidFill>
                <a:latin typeface="Arimo"/>
                <a:ea typeface="Arimo"/>
                <a:cs typeface="Arimo"/>
                <a:sym typeface="Arimo"/>
              </a:rPr>
              <a:t>Ο Αόριστος χρησιμοποιείται για την καταγραφή μοναδικών γεγονότων του παρελθόντος και για αναδρομές που φωτίζουν την προσωπικότητα ή τη συμπεριφορά των ηρώων. Στο ύφος, ο επιγραμματικός τρόπος του Αορίστου καθιστά το κείμενο λιτό και παραστατικό. Σε προσωπικές αφηγήσεις, μπορεί να προσδώσει εξομολογητικό χαρακτήρα, με νοσταλγική διάθεση για θετικές εμπειρίες ή πιο σκοτεινό ύφος για δυσάρεστα γεγονότα.</a:t>
            </a:r>
          </a:p>
        </p:txBody>
      </p:sp>
      <p:sp>
        <p:nvSpPr>
          <p:cNvPr id="8" name="TextBox 8"/>
          <p:cNvSpPr txBox="1"/>
          <p:nvPr/>
        </p:nvSpPr>
        <p:spPr>
          <a:xfrm>
            <a:off x="1080046" y="6652320"/>
            <a:ext cx="3857625" cy="510779"/>
          </a:xfrm>
          <a:prstGeom prst="rect">
            <a:avLst/>
          </a:prstGeom>
        </p:spPr>
        <p:txBody>
          <a:bodyPr lIns="0" tIns="0" rIns="0" bIns="0" rtlCol="0" anchor="t">
            <a:spAutoFit/>
          </a:bodyPr>
          <a:lstStyle/>
          <a:p>
            <a:pPr algn="l">
              <a:lnSpc>
                <a:spcPts val="3749"/>
              </a:lnSpc>
            </a:pPr>
            <a:r>
              <a:rPr lang="en-US" sz="3000" b="1">
                <a:solidFill>
                  <a:srgbClr val="484237"/>
                </a:solidFill>
                <a:latin typeface="Arimo Bold"/>
                <a:ea typeface="Arimo Bold"/>
                <a:cs typeface="Arimo Bold"/>
                <a:sym typeface="Arimo Bold"/>
              </a:rPr>
              <a:t>Νόημα</a:t>
            </a:r>
          </a:p>
        </p:txBody>
      </p:sp>
      <p:sp>
        <p:nvSpPr>
          <p:cNvPr id="9" name="TextBox 9"/>
          <p:cNvSpPr txBox="1"/>
          <p:nvPr/>
        </p:nvSpPr>
        <p:spPr>
          <a:xfrm>
            <a:off x="1080046" y="7366844"/>
            <a:ext cx="7687567" cy="598586"/>
          </a:xfrm>
          <a:prstGeom prst="rect">
            <a:avLst/>
          </a:prstGeom>
        </p:spPr>
        <p:txBody>
          <a:bodyPr lIns="0" tIns="0" rIns="0" bIns="0" rtlCol="0" anchor="t">
            <a:spAutoFit/>
          </a:bodyPr>
          <a:lstStyle/>
          <a:p>
            <a:pPr marL="358180" lvl="1" indent="-179090" algn="l">
              <a:lnSpc>
                <a:spcPts val="3875"/>
              </a:lnSpc>
              <a:buFont typeface="Arial"/>
              <a:buChar char="•"/>
            </a:pPr>
            <a:r>
              <a:rPr lang="en-US" sz="2375">
                <a:solidFill>
                  <a:srgbClr val="746558"/>
                </a:solidFill>
                <a:latin typeface="Arimo"/>
                <a:ea typeface="Arimo"/>
                <a:cs typeface="Arimo"/>
                <a:sym typeface="Arimo"/>
              </a:rPr>
              <a:t>Καταγραφή μοναδικών γεγονότων</a:t>
            </a:r>
          </a:p>
        </p:txBody>
      </p:sp>
      <p:sp>
        <p:nvSpPr>
          <p:cNvPr id="10" name="TextBox 10"/>
          <p:cNvSpPr txBox="1"/>
          <p:nvPr/>
        </p:nvSpPr>
        <p:spPr>
          <a:xfrm>
            <a:off x="1080046" y="7968555"/>
            <a:ext cx="7687567" cy="598586"/>
          </a:xfrm>
          <a:prstGeom prst="rect">
            <a:avLst/>
          </a:prstGeom>
        </p:spPr>
        <p:txBody>
          <a:bodyPr lIns="0" tIns="0" rIns="0" bIns="0" rtlCol="0" anchor="t">
            <a:spAutoFit/>
          </a:bodyPr>
          <a:lstStyle/>
          <a:p>
            <a:pPr marL="358180" lvl="1" indent="-179090" algn="l">
              <a:lnSpc>
                <a:spcPts val="3875"/>
              </a:lnSpc>
              <a:buFont typeface="Arial"/>
              <a:buChar char="•"/>
            </a:pPr>
            <a:r>
              <a:rPr lang="en-US" sz="2375">
                <a:solidFill>
                  <a:srgbClr val="746558"/>
                </a:solidFill>
                <a:latin typeface="Arimo"/>
                <a:ea typeface="Arimo"/>
                <a:cs typeface="Arimo"/>
                <a:sym typeface="Arimo"/>
              </a:rPr>
              <a:t>Αναδρομές στο παρελθόν</a:t>
            </a:r>
          </a:p>
        </p:txBody>
      </p:sp>
      <p:sp>
        <p:nvSpPr>
          <p:cNvPr id="11" name="TextBox 11"/>
          <p:cNvSpPr txBox="1"/>
          <p:nvPr/>
        </p:nvSpPr>
        <p:spPr>
          <a:xfrm>
            <a:off x="1080046" y="8570267"/>
            <a:ext cx="7687567" cy="598586"/>
          </a:xfrm>
          <a:prstGeom prst="rect">
            <a:avLst/>
          </a:prstGeom>
        </p:spPr>
        <p:txBody>
          <a:bodyPr lIns="0" tIns="0" rIns="0" bIns="0" rtlCol="0" anchor="t">
            <a:spAutoFit/>
          </a:bodyPr>
          <a:lstStyle/>
          <a:p>
            <a:pPr marL="358180" lvl="1" indent="-179090" algn="l">
              <a:lnSpc>
                <a:spcPts val="3875"/>
              </a:lnSpc>
              <a:buFont typeface="Arial"/>
              <a:buChar char="•"/>
            </a:pPr>
            <a:r>
              <a:rPr lang="en-US" sz="2375">
                <a:solidFill>
                  <a:srgbClr val="746558"/>
                </a:solidFill>
                <a:latin typeface="Arimo"/>
                <a:ea typeface="Arimo"/>
                <a:cs typeface="Arimo"/>
                <a:sym typeface="Arimo"/>
              </a:rPr>
              <a:t>Φωτίζει προσωπικότητα ηρώων</a:t>
            </a:r>
          </a:p>
        </p:txBody>
      </p:sp>
      <p:sp>
        <p:nvSpPr>
          <p:cNvPr id="12" name="TextBox 12"/>
          <p:cNvSpPr txBox="1"/>
          <p:nvPr/>
        </p:nvSpPr>
        <p:spPr>
          <a:xfrm>
            <a:off x="9529911" y="6652320"/>
            <a:ext cx="3857625" cy="510779"/>
          </a:xfrm>
          <a:prstGeom prst="rect">
            <a:avLst/>
          </a:prstGeom>
        </p:spPr>
        <p:txBody>
          <a:bodyPr lIns="0" tIns="0" rIns="0" bIns="0" rtlCol="0" anchor="t">
            <a:spAutoFit/>
          </a:bodyPr>
          <a:lstStyle/>
          <a:p>
            <a:pPr algn="l">
              <a:lnSpc>
                <a:spcPts val="3749"/>
              </a:lnSpc>
            </a:pPr>
            <a:r>
              <a:rPr lang="en-US" sz="3000" b="1">
                <a:solidFill>
                  <a:srgbClr val="484237"/>
                </a:solidFill>
                <a:latin typeface="Arimo Bold"/>
                <a:ea typeface="Arimo Bold"/>
                <a:cs typeface="Arimo Bold"/>
                <a:sym typeface="Arimo Bold"/>
              </a:rPr>
              <a:t>Ύφος</a:t>
            </a:r>
          </a:p>
        </p:txBody>
      </p:sp>
      <p:sp>
        <p:nvSpPr>
          <p:cNvPr id="13" name="TextBox 13"/>
          <p:cNvSpPr txBox="1"/>
          <p:nvPr/>
        </p:nvSpPr>
        <p:spPr>
          <a:xfrm>
            <a:off x="9529911" y="7366844"/>
            <a:ext cx="7687567" cy="598586"/>
          </a:xfrm>
          <a:prstGeom prst="rect">
            <a:avLst/>
          </a:prstGeom>
        </p:spPr>
        <p:txBody>
          <a:bodyPr lIns="0" tIns="0" rIns="0" bIns="0" rtlCol="0" anchor="t">
            <a:spAutoFit/>
          </a:bodyPr>
          <a:lstStyle/>
          <a:p>
            <a:pPr marL="358180" lvl="1" indent="-179090" algn="l">
              <a:lnSpc>
                <a:spcPts val="3875"/>
              </a:lnSpc>
              <a:buFont typeface="Arial"/>
              <a:buChar char="•"/>
            </a:pPr>
            <a:r>
              <a:rPr lang="en-US" sz="2375">
                <a:solidFill>
                  <a:srgbClr val="746558"/>
                </a:solidFill>
                <a:latin typeface="Arimo"/>
                <a:ea typeface="Arimo"/>
                <a:cs typeface="Arimo"/>
                <a:sym typeface="Arimo"/>
              </a:rPr>
              <a:t>Λιτό και παραστατικό</a:t>
            </a:r>
          </a:p>
        </p:txBody>
      </p:sp>
      <p:sp>
        <p:nvSpPr>
          <p:cNvPr id="14" name="TextBox 14"/>
          <p:cNvSpPr txBox="1"/>
          <p:nvPr/>
        </p:nvSpPr>
        <p:spPr>
          <a:xfrm>
            <a:off x="9529911" y="7968555"/>
            <a:ext cx="7687567" cy="598586"/>
          </a:xfrm>
          <a:prstGeom prst="rect">
            <a:avLst/>
          </a:prstGeom>
        </p:spPr>
        <p:txBody>
          <a:bodyPr lIns="0" tIns="0" rIns="0" bIns="0" rtlCol="0" anchor="t">
            <a:spAutoFit/>
          </a:bodyPr>
          <a:lstStyle/>
          <a:p>
            <a:pPr marL="358180" lvl="1" indent="-179090" algn="l">
              <a:lnSpc>
                <a:spcPts val="3875"/>
              </a:lnSpc>
              <a:buFont typeface="Arial"/>
              <a:buChar char="•"/>
            </a:pPr>
            <a:r>
              <a:rPr lang="en-US" sz="2375">
                <a:solidFill>
                  <a:srgbClr val="746558"/>
                </a:solidFill>
                <a:latin typeface="Arimo"/>
                <a:ea typeface="Arimo"/>
                <a:cs typeface="Arimo"/>
                <a:sym typeface="Arimo"/>
              </a:rPr>
              <a:t>Εξομολογητικό</a:t>
            </a:r>
          </a:p>
        </p:txBody>
      </p:sp>
      <p:sp>
        <p:nvSpPr>
          <p:cNvPr id="15" name="TextBox 15"/>
          <p:cNvSpPr txBox="1"/>
          <p:nvPr/>
        </p:nvSpPr>
        <p:spPr>
          <a:xfrm>
            <a:off x="9529911" y="8570267"/>
            <a:ext cx="7687567" cy="598586"/>
          </a:xfrm>
          <a:prstGeom prst="rect">
            <a:avLst/>
          </a:prstGeom>
        </p:spPr>
        <p:txBody>
          <a:bodyPr lIns="0" tIns="0" rIns="0" bIns="0" rtlCol="0" anchor="t">
            <a:spAutoFit/>
          </a:bodyPr>
          <a:lstStyle/>
          <a:p>
            <a:pPr marL="358180" lvl="1" indent="-179090" algn="l">
              <a:lnSpc>
                <a:spcPts val="3875"/>
              </a:lnSpc>
              <a:buFont typeface="Arial"/>
              <a:buChar char="•"/>
            </a:pPr>
            <a:r>
              <a:rPr lang="en-US" sz="2375">
                <a:solidFill>
                  <a:srgbClr val="746558"/>
                </a:solidFill>
                <a:latin typeface="Arimo"/>
                <a:ea typeface="Arimo"/>
                <a:cs typeface="Arimo"/>
                <a:sym typeface="Arimo"/>
              </a:rPr>
              <a:t>Νοσταλγικό ή σκοτεινό</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E8D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DDCFBB"/>
            </a:solidFill>
          </p:spPr>
        </p:sp>
      </p:grpSp>
      <p:grpSp>
        <p:nvGrpSpPr>
          <p:cNvPr id="4" name="Group 4"/>
          <p:cNvGrpSpPr/>
          <p:nvPr/>
        </p:nvGrpSpPr>
        <p:grpSpPr>
          <a:xfrm>
            <a:off x="0" y="0"/>
            <a:ext cx="18288000" cy="10287000"/>
            <a:chOff x="0" y="0"/>
            <a:chExt cx="24384000" cy="13716000"/>
          </a:xfrm>
          <a:solidFill>
            <a:schemeClr val="bg1">
              <a:lumMod val="85000"/>
            </a:schemeClr>
          </a:solidFill>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grpFill/>
          </p:spPr>
        </p:sp>
      </p:grpSp>
      <p:sp>
        <p:nvSpPr>
          <p:cNvPr id="6" name="Freeform 6" descr="preencoded.png"/>
          <p:cNvSpPr/>
          <p:nvPr/>
        </p:nvSpPr>
        <p:spPr>
          <a:xfrm>
            <a:off x="9956963" y="0"/>
            <a:ext cx="8331037" cy="10287000"/>
          </a:xfrm>
          <a:custGeom>
            <a:avLst/>
            <a:gdLst/>
            <a:ahLst/>
            <a:cxnLst/>
            <a:rect l="l" t="t" r="r" b="b"/>
            <a:pathLst>
              <a:path w="8331037" h="10287000">
                <a:moveTo>
                  <a:pt x="0" y="0"/>
                </a:moveTo>
                <a:lnTo>
                  <a:pt x="8331037" y="0"/>
                </a:lnTo>
                <a:lnTo>
                  <a:pt x="8331037" y="10287000"/>
                </a:lnTo>
                <a:lnTo>
                  <a:pt x="0" y="10287000"/>
                </a:lnTo>
                <a:lnTo>
                  <a:pt x="0" y="0"/>
                </a:lnTo>
                <a:close/>
              </a:path>
            </a:pathLst>
          </a:custGeom>
          <a:blipFill>
            <a:blip r:embed="rId3"/>
            <a:stretch>
              <a:fillRect t="-10739" b="-10739"/>
            </a:stretch>
          </a:blipFill>
        </p:spPr>
      </p:sp>
      <p:sp>
        <p:nvSpPr>
          <p:cNvPr id="7" name="TextBox 7"/>
          <p:cNvSpPr txBox="1"/>
          <p:nvPr/>
        </p:nvSpPr>
        <p:spPr>
          <a:xfrm>
            <a:off x="702617" y="664666"/>
            <a:ext cx="8210996" cy="674935"/>
          </a:xfrm>
          <a:prstGeom prst="rect">
            <a:avLst/>
          </a:prstGeom>
        </p:spPr>
        <p:txBody>
          <a:bodyPr lIns="0" tIns="0" rIns="0" bIns="0" rtlCol="0" anchor="t">
            <a:spAutoFit/>
          </a:bodyPr>
          <a:lstStyle/>
          <a:p>
            <a:pPr algn="l">
              <a:lnSpc>
                <a:spcPts val="4937"/>
              </a:lnSpc>
            </a:pPr>
            <a:r>
              <a:rPr lang="en-US" sz="3937" b="1">
                <a:solidFill>
                  <a:srgbClr val="484237"/>
                </a:solidFill>
                <a:latin typeface="Arimo Bold"/>
                <a:ea typeface="Arimo Bold"/>
                <a:cs typeface="Arimo Bold"/>
                <a:sym typeface="Arimo Bold"/>
              </a:rPr>
              <a:t>Λειτουργία του Υπερσυντέλικου</a:t>
            </a:r>
          </a:p>
        </p:txBody>
      </p:sp>
      <p:sp>
        <p:nvSpPr>
          <p:cNvPr id="8" name="TextBox 8"/>
          <p:cNvSpPr txBox="1"/>
          <p:nvPr/>
        </p:nvSpPr>
        <p:spPr>
          <a:xfrm>
            <a:off x="702617" y="1574006"/>
            <a:ext cx="10024765" cy="1351359"/>
          </a:xfrm>
          <a:prstGeom prst="rect">
            <a:avLst/>
          </a:prstGeom>
        </p:spPr>
        <p:txBody>
          <a:bodyPr lIns="0" tIns="0" rIns="0" bIns="0" rtlCol="0" anchor="t">
            <a:spAutoFit/>
          </a:bodyPr>
          <a:lstStyle/>
          <a:p>
            <a:pPr algn="l">
              <a:lnSpc>
                <a:spcPts val="2499"/>
              </a:lnSpc>
            </a:pPr>
            <a:r>
              <a:rPr lang="en-US" sz="1562">
                <a:solidFill>
                  <a:srgbClr val="746558"/>
                </a:solidFill>
                <a:latin typeface="Arimo"/>
                <a:ea typeface="Arimo"/>
                <a:cs typeface="Arimo"/>
                <a:sym typeface="Arimo"/>
              </a:rPr>
              <a:t>Ο Υπερσυντέλικος λειτουργεί παρόμοια με τον Αόριστο, αλλά αναφέρεται σε γεγονότα και εμπειρίες από το απώτερο παρελθόν των ηρώων. Στο ύφος, μπορεί να προσδώσει εξομολογητική ή νοσταλγική διάσταση στο κείμενο, επηρεάζοντάς το κατά τρόπο παρόμοιο με τον Αόριστο. Η χρήση του Υπερσυντέλικου επιτρέπει την αναφορά σε προγενέστερα γεγονότα, δημιουργώντας ένα βάθος χρόνου στην αφήγηση.</a:t>
            </a:r>
          </a:p>
        </p:txBody>
      </p:sp>
      <p:sp>
        <p:nvSpPr>
          <p:cNvPr id="9" name="Freeform 9" descr="preencoded.png"/>
          <p:cNvSpPr/>
          <p:nvPr/>
        </p:nvSpPr>
        <p:spPr>
          <a:xfrm>
            <a:off x="702617" y="3151138"/>
            <a:ext cx="1003698" cy="1605855"/>
          </a:xfrm>
          <a:custGeom>
            <a:avLst/>
            <a:gdLst/>
            <a:ahLst/>
            <a:cxnLst/>
            <a:rect l="l" t="t" r="r" b="b"/>
            <a:pathLst>
              <a:path w="1003698" h="1605855">
                <a:moveTo>
                  <a:pt x="0" y="0"/>
                </a:moveTo>
                <a:lnTo>
                  <a:pt x="1003698" y="0"/>
                </a:lnTo>
                <a:lnTo>
                  <a:pt x="1003698" y="1605854"/>
                </a:lnTo>
                <a:lnTo>
                  <a:pt x="0" y="1605854"/>
                </a:lnTo>
                <a:lnTo>
                  <a:pt x="0" y="0"/>
                </a:lnTo>
                <a:close/>
              </a:path>
            </a:pathLst>
          </a:custGeom>
          <a:blipFill>
            <a:blip r:embed="rId4"/>
            <a:stretch>
              <a:fillRect t="-299" b="-299"/>
            </a:stretch>
          </a:blipFill>
        </p:spPr>
      </p:sp>
      <p:sp>
        <p:nvSpPr>
          <p:cNvPr id="10" name="TextBox 10"/>
          <p:cNvSpPr txBox="1"/>
          <p:nvPr/>
        </p:nvSpPr>
        <p:spPr>
          <a:xfrm>
            <a:off x="2007394" y="3323184"/>
            <a:ext cx="2509242" cy="342156"/>
          </a:xfrm>
          <a:prstGeom prst="rect">
            <a:avLst/>
          </a:prstGeom>
        </p:spPr>
        <p:txBody>
          <a:bodyPr lIns="0" tIns="0" rIns="0" bIns="0" rtlCol="0" anchor="t">
            <a:spAutoFit/>
          </a:bodyPr>
          <a:lstStyle/>
          <a:p>
            <a:pPr algn="l">
              <a:lnSpc>
                <a:spcPts val="2437"/>
              </a:lnSpc>
            </a:pPr>
            <a:r>
              <a:rPr lang="en-US" sz="1937" b="1">
                <a:solidFill>
                  <a:srgbClr val="746558"/>
                </a:solidFill>
                <a:latin typeface="Arimo Bold"/>
                <a:ea typeface="Arimo Bold"/>
                <a:cs typeface="Arimo Bold"/>
                <a:sym typeface="Arimo Bold"/>
              </a:rPr>
              <a:t>Απώτερο Παρελθόν</a:t>
            </a:r>
          </a:p>
        </p:txBody>
      </p:sp>
      <p:sp>
        <p:nvSpPr>
          <p:cNvPr id="11" name="TextBox 11"/>
          <p:cNvSpPr txBox="1"/>
          <p:nvPr/>
        </p:nvSpPr>
        <p:spPr>
          <a:xfrm>
            <a:off x="2007394" y="3719066"/>
            <a:ext cx="8719989" cy="387846"/>
          </a:xfrm>
          <a:prstGeom prst="rect">
            <a:avLst/>
          </a:prstGeom>
        </p:spPr>
        <p:txBody>
          <a:bodyPr lIns="0" tIns="0" rIns="0" bIns="0" rtlCol="0" anchor="t">
            <a:spAutoFit/>
          </a:bodyPr>
          <a:lstStyle/>
          <a:p>
            <a:pPr algn="l">
              <a:lnSpc>
                <a:spcPts val="2499"/>
              </a:lnSpc>
            </a:pPr>
            <a:r>
              <a:rPr lang="en-US" sz="1562">
                <a:solidFill>
                  <a:srgbClr val="746558"/>
                </a:solidFill>
                <a:latin typeface="Arimo"/>
                <a:ea typeface="Arimo"/>
                <a:cs typeface="Arimo"/>
                <a:sym typeface="Arimo"/>
              </a:rPr>
              <a:t>Αναφέρεται σε γεγονότα και εμπειρίες από το μακρινό παρελθόν των ηρώων.</a:t>
            </a:r>
          </a:p>
        </p:txBody>
      </p:sp>
      <p:sp>
        <p:nvSpPr>
          <p:cNvPr id="12" name="Freeform 12" descr="preencoded.png"/>
          <p:cNvSpPr/>
          <p:nvPr/>
        </p:nvSpPr>
        <p:spPr>
          <a:xfrm>
            <a:off x="702617" y="4756994"/>
            <a:ext cx="1003698" cy="1605855"/>
          </a:xfrm>
          <a:custGeom>
            <a:avLst/>
            <a:gdLst/>
            <a:ahLst/>
            <a:cxnLst/>
            <a:rect l="l" t="t" r="r" b="b"/>
            <a:pathLst>
              <a:path w="1003698" h="1605855">
                <a:moveTo>
                  <a:pt x="0" y="0"/>
                </a:moveTo>
                <a:lnTo>
                  <a:pt x="1003698" y="0"/>
                </a:lnTo>
                <a:lnTo>
                  <a:pt x="1003698" y="1605855"/>
                </a:lnTo>
                <a:lnTo>
                  <a:pt x="0" y="1605855"/>
                </a:lnTo>
                <a:lnTo>
                  <a:pt x="0" y="0"/>
                </a:lnTo>
                <a:close/>
              </a:path>
            </a:pathLst>
          </a:custGeom>
          <a:blipFill>
            <a:blip r:embed="rId5"/>
            <a:stretch>
              <a:fillRect t="-299" b="-299"/>
            </a:stretch>
          </a:blipFill>
        </p:spPr>
      </p:sp>
      <p:sp>
        <p:nvSpPr>
          <p:cNvPr id="13" name="TextBox 13"/>
          <p:cNvSpPr txBox="1"/>
          <p:nvPr/>
        </p:nvSpPr>
        <p:spPr>
          <a:xfrm>
            <a:off x="2007394" y="4929039"/>
            <a:ext cx="2652861" cy="342156"/>
          </a:xfrm>
          <a:prstGeom prst="rect">
            <a:avLst/>
          </a:prstGeom>
        </p:spPr>
        <p:txBody>
          <a:bodyPr lIns="0" tIns="0" rIns="0" bIns="0" rtlCol="0" anchor="t">
            <a:spAutoFit/>
          </a:bodyPr>
          <a:lstStyle/>
          <a:p>
            <a:pPr algn="l">
              <a:lnSpc>
                <a:spcPts val="2437"/>
              </a:lnSpc>
            </a:pPr>
            <a:r>
              <a:rPr lang="en-US" sz="1937" b="1">
                <a:solidFill>
                  <a:srgbClr val="746558"/>
                </a:solidFill>
                <a:latin typeface="Arimo Bold"/>
                <a:ea typeface="Arimo Bold"/>
                <a:cs typeface="Arimo Bold"/>
                <a:sym typeface="Arimo Bold"/>
              </a:rPr>
              <a:t>Εξομολογητικό Ύφος</a:t>
            </a:r>
          </a:p>
        </p:txBody>
      </p:sp>
      <p:sp>
        <p:nvSpPr>
          <p:cNvPr id="14" name="TextBox 14"/>
          <p:cNvSpPr txBox="1"/>
          <p:nvPr/>
        </p:nvSpPr>
        <p:spPr>
          <a:xfrm>
            <a:off x="2007394" y="5324921"/>
            <a:ext cx="8719989" cy="387846"/>
          </a:xfrm>
          <a:prstGeom prst="rect">
            <a:avLst/>
          </a:prstGeom>
        </p:spPr>
        <p:txBody>
          <a:bodyPr lIns="0" tIns="0" rIns="0" bIns="0" rtlCol="0" anchor="t">
            <a:spAutoFit/>
          </a:bodyPr>
          <a:lstStyle/>
          <a:p>
            <a:pPr algn="l">
              <a:lnSpc>
                <a:spcPts val="2499"/>
              </a:lnSpc>
            </a:pPr>
            <a:r>
              <a:rPr lang="en-US" sz="1562">
                <a:solidFill>
                  <a:srgbClr val="746558"/>
                </a:solidFill>
                <a:latin typeface="Arimo"/>
                <a:ea typeface="Arimo"/>
                <a:cs typeface="Arimo"/>
                <a:sym typeface="Arimo"/>
              </a:rPr>
              <a:t>Προσδίδει εξομολογητική διάσταση στο κείμενο.</a:t>
            </a:r>
          </a:p>
        </p:txBody>
      </p:sp>
      <p:sp>
        <p:nvSpPr>
          <p:cNvPr id="15" name="Freeform 15" descr="preencoded.png"/>
          <p:cNvSpPr/>
          <p:nvPr/>
        </p:nvSpPr>
        <p:spPr>
          <a:xfrm>
            <a:off x="702617" y="6362849"/>
            <a:ext cx="1003698" cy="1605855"/>
          </a:xfrm>
          <a:custGeom>
            <a:avLst/>
            <a:gdLst/>
            <a:ahLst/>
            <a:cxnLst/>
            <a:rect l="l" t="t" r="r" b="b"/>
            <a:pathLst>
              <a:path w="1003698" h="1605855">
                <a:moveTo>
                  <a:pt x="0" y="0"/>
                </a:moveTo>
                <a:lnTo>
                  <a:pt x="1003698" y="0"/>
                </a:lnTo>
                <a:lnTo>
                  <a:pt x="1003698" y="1605855"/>
                </a:lnTo>
                <a:lnTo>
                  <a:pt x="0" y="1605855"/>
                </a:lnTo>
                <a:lnTo>
                  <a:pt x="0" y="0"/>
                </a:lnTo>
                <a:close/>
              </a:path>
            </a:pathLst>
          </a:custGeom>
          <a:blipFill>
            <a:blip r:embed="rId6"/>
            <a:stretch>
              <a:fillRect t="-299" b="-299"/>
            </a:stretch>
          </a:blipFill>
        </p:spPr>
      </p:sp>
      <p:sp>
        <p:nvSpPr>
          <p:cNvPr id="16" name="TextBox 16"/>
          <p:cNvSpPr txBox="1"/>
          <p:nvPr/>
        </p:nvSpPr>
        <p:spPr>
          <a:xfrm>
            <a:off x="2007394" y="6534894"/>
            <a:ext cx="2836217" cy="342156"/>
          </a:xfrm>
          <a:prstGeom prst="rect">
            <a:avLst/>
          </a:prstGeom>
        </p:spPr>
        <p:txBody>
          <a:bodyPr lIns="0" tIns="0" rIns="0" bIns="0" rtlCol="0" anchor="t">
            <a:spAutoFit/>
          </a:bodyPr>
          <a:lstStyle/>
          <a:p>
            <a:pPr algn="l">
              <a:lnSpc>
                <a:spcPts val="2437"/>
              </a:lnSpc>
            </a:pPr>
            <a:r>
              <a:rPr lang="en-US" sz="1937" b="1">
                <a:solidFill>
                  <a:srgbClr val="746558"/>
                </a:solidFill>
                <a:latin typeface="Arimo Bold"/>
                <a:ea typeface="Arimo Bold"/>
                <a:cs typeface="Arimo Bold"/>
                <a:sym typeface="Arimo Bold"/>
              </a:rPr>
              <a:t>Νοσταλγική Διάσταση</a:t>
            </a:r>
          </a:p>
        </p:txBody>
      </p:sp>
      <p:sp>
        <p:nvSpPr>
          <p:cNvPr id="17" name="TextBox 17"/>
          <p:cNvSpPr txBox="1"/>
          <p:nvPr/>
        </p:nvSpPr>
        <p:spPr>
          <a:xfrm>
            <a:off x="2007394" y="6930777"/>
            <a:ext cx="8719989" cy="387846"/>
          </a:xfrm>
          <a:prstGeom prst="rect">
            <a:avLst/>
          </a:prstGeom>
        </p:spPr>
        <p:txBody>
          <a:bodyPr lIns="0" tIns="0" rIns="0" bIns="0" rtlCol="0" anchor="t">
            <a:spAutoFit/>
          </a:bodyPr>
          <a:lstStyle/>
          <a:p>
            <a:pPr algn="l">
              <a:lnSpc>
                <a:spcPts val="2499"/>
              </a:lnSpc>
            </a:pPr>
            <a:r>
              <a:rPr lang="en-US" sz="1562">
                <a:solidFill>
                  <a:srgbClr val="746558"/>
                </a:solidFill>
                <a:latin typeface="Arimo"/>
                <a:ea typeface="Arimo"/>
                <a:cs typeface="Arimo"/>
                <a:sym typeface="Arimo"/>
              </a:rPr>
              <a:t>Μπορεί να δημιουργήσει νοσταλγική ατμόσφαιρα.</a:t>
            </a:r>
          </a:p>
        </p:txBody>
      </p:sp>
      <p:sp>
        <p:nvSpPr>
          <p:cNvPr id="18" name="Freeform 18" descr="preencoded.png"/>
          <p:cNvSpPr/>
          <p:nvPr/>
        </p:nvSpPr>
        <p:spPr>
          <a:xfrm>
            <a:off x="702617" y="7968704"/>
            <a:ext cx="1003698" cy="1605855"/>
          </a:xfrm>
          <a:custGeom>
            <a:avLst/>
            <a:gdLst/>
            <a:ahLst/>
            <a:cxnLst/>
            <a:rect l="l" t="t" r="r" b="b"/>
            <a:pathLst>
              <a:path w="1003698" h="1605855">
                <a:moveTo>
                  <a:pt x="0" y="0"/>
                </a:moveTo>
                <a:lnTo>
                  <a:pt x="1003698" y="0"/>
                </a:lnTo>
                <a:lnTo>
                  <a:pt x="1003698" y="1605855"/>
                </a:lnTo>
                <a:lnTo>
                  <a:pt x="0" y="1605855"/>
                </a:lnTo>
                <a:lnTo>
                  <a:pt x="0" y="0"/>
                </a:lnTo>
                <a:close/>
              </a:path>
            </a:pathLst>
          </a:custGeom>
          <a:blipFill>
            <a:blip r:embed="rId7"/>
            <a:stretch>
              <a:fillRect t="-299" b="-299"/>
            </a:stretch>
          </a:blipFill>
        </p:spPr>
      </p:sp>
      <p:sp>
        <p:nvSpPr>
          <p:cNvPr id="19" name="TextBox 19"/>
          <p:cNvSpPr txBox="1"/>
          <p:nvPr/>
        </p:nvSpPr>
        <p:spPr>
          <a:xfrm>
            <a:off x="2007394" y="8140750"/>
            <a:ext cx="2509242" cy="342156"/>
          </a:xfrm>
          <a:prstGeom prst="rect">
            <a:avLst/>
          </a:prstGeom>
        </p:spPr>
        <p:txBody>
          <a:bodyPr lIns="0" tIns="0" rIns="0" bIns="0" rtlCol="0" anchor="t">
            <a:spAutoFit/>
          </a:bodyPr>
          <a:lstStyle/>
          <a:p>
            <a:pPr algn="l">
              <a:lnSpc>
                <a:spcPts val="2437"/>
              </a:lnSpc>
            </a:pPr>
            <a:r>
              <a:rPr lang="en-US" sz="1937" b="1">
                <a:solidFill>
                  <a:srgbClr val="746558"/>
                </a:solidFill>
                <a:latin typeface="Arimo Bold"/>
                <a:ea typeface="Arimo Bold"/>
                <a:cs typeface="Arimo Bold"/>
                <a:sym typeface="Arimo Bold"/>
              </a:rPr>
              <a:t>Βάθος Χρόνου</a:t>
            </a:r>
          </a:p>
        </p:txBody>
      </p:sp>
      <p:sp>
        <p:nvSpPr>
          <p:cNvPr id="20" name="TextBox 20"/>
          <p:cNvSpPr txBox="1"/>
          <p:nvPr/>
        </p:nvSpPr>
        <p:spPr>
          <a:xfrm>
            <a:off x="2007394" y="8536633"/>
            <a:ext cx="8719989" cy="387846"/>
          </a:xfrm>
          <a:prstGeom prst="rect">
            <a:avLst/>
          </a:prstGeom>
        </p:spPr>
        <p:txBody>
          <a:bodyPr lIns="0" tIns="0" rIns="0" bIns="0" rtlCol="0" anchor="t">
            <a:spAutoFit/>
          </a:bodyPr>
          <a:lstStyle/>
          <a:p>
            <a:pPr algn="l">
              <a:lnSpc>
                <a:spcPts val="2499"/>
              </a:lnSpc>
            </a:pPr>
            <a:r>
              <a:rPr lang="en-US" sz="1562">
                <a:solidFill>
                  <a:srgbClr val="746558"/>
                </a:solidFill>
                <a:latin typeface="Arimo"/>
                <a:ea typeface="Arimo"/>
                <a:cs typeface="Arimo"/>
                <a:sym typeface="Arimo"/>
              </a:rPr>
              <a:t>Δημιουργεί ένα βάθος χρόνου στην αφήγηση, αναφερόμενος σε προγενέστερα γεγονότα.</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1339</Words>
  <Application>Microsoft Office PowerPoint</Application>
  <PresentationFormat>Προσαρμογή</PresentationFormat>
  <Paragraphs>181</Paragraphs>
  <Slides>14</Slides>
  <Notes>14</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14</vt:i4>
      </vt:variant>
    </vt:vector>
  </HeadingPairs>
  <TitlesOfParts>
    <vt:vector size="19" baseType="lpstr">
      <vt:lpstr>Arial</vt:lpstr>
      <vt:lpstr>Arimo</vt:lpstr>
      <vt:lpstr>Arimo Bold</vt:lpstr>
      <vt:lpstr>Calibri</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Γλωσσικές Επιλογές: η επίδρασή τους στο Κείμενο</dc:title>
  <cp:lastModifiedBy>Vasilis Varsamopoulos</cp:lastModifiedBy>
  <cp:revision>2</cp:revision>
  <dcterms:created xsi:type="dcterms:W3CDTF">2006-08-16T00:00:00Z</dcterms:created>
  <dcterms:modified xsi:type="dcterms:W3CDTF">2024-11-05T19:54:18Z</dcterms:modified>
  <dc:identifier>DAGVoyZO6Jc</dc:identifier>
</cp:coreProperties>
</file>