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61" r:id="rId6"/>
    <p:sldId id="278" r:id="rId7"/>
    <p:sldId id="259" r:id="rId8"/>
    <p:sldId id="265" r:id="rId9"/>
    <p:sldId id="276" r:id="rId10"/>
    <p:sldId id="266" r:id="rId11"/>
    <p:sldId id="281" r:id="rId12"/>
    <p:sldId id="277" r:id="rId13"/>
    <p:sldId id="267" r:id="rId14"/>
    <p:sldId id="279" r:id="rId15"/>
    <p:sldId id="280" r:id="rId16"/>
    <p:sldId id="268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2868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4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010" y="436246"/>
            <a:ext cx="6595110" cy="25527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ΠΡΟΣΤΑΣΙΑ ΠΡΟΣΩΠΙΚΩΝ ΔΕΔΟΜΕΝΩΝ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1" y="2445545"/>
            <a:ext cx="4605806" cy="42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515709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Ενισχύεται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προστασία των δεδομένων των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παιδιών: </a:t>
            </a:r>
            <a:r>
              <a:rPr lang="el-GR" dirty="0" smtClean="0">
                <a:solidFill>
                  <a:schemeClr val="tx1"/>
                </a:solidFill>
              </a:rPr>
              <a:t>Βάσει </a:t>
            </a:r>
            <a:r>
              <a:rPr lang="el-GR" dirty="0">
                <a:solidFill>
                  <a:schemeClr val="tx1"/>
                </a:solidFill>
              </a:rPr>
              <a:t>του νέου κανονισμού απαγορεύεται τη χρήση των </a:t>
            </a:r>
            <a:r>
              <a:rPr lang="el-GR" dirty="0" err="1">
                <a:solidFill>
                  <a:schemeClr val="tx1"/>
                </a:solidFill>
              </a:rPr>
              <a:t>social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media</a:t>
            </a:r>
            <a:r>
              <a:rPr lang="el-GR" dirty="0">
                <a:solidFill>
                  <a:schemeClr val="tx1"/>
                </a:solidFill>
              </a:rPr>
              <a:t> σε παιδιά </a:t>
            </a:r>
            <a:r>
              <a:rPr lang="el-GR" dirty="0" smtClean="0">
                <a:solidFill>
                  <a:schemeClr val="tx1"/>
                </a:solidFill>
              </a:rPr>
              <a:t>από 13 έως </a:t>
            </a:r>
            <a:r>
              <a:rPr lang="el-GR" dirty="0">
                <a:solidFill>
                  <a:schemeClr val="tx1"/>
                </a:solidFill>
              </a:rPr>
              <a:t>16 ετών παρά μόνο με τη συγκατάθεση των γονέων</a:t>
            </a:r>
            <a:r>
              <a:rPr lang="el-GR" dirty="0" smtClean="0">
                <a:solidFill>
                  <a:schemeClr val="tx1"/>
                </a:solidFill>
              </a:rPr>
              <a:t>.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Ελλάδα έχει επιλεχθεί η ηλικία των 15 ετών ως ηλικία ψηφιακής συναίνεσης. 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74" y="2502976"/>
            <a:ext cx="7825675" cy="3688273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Ενημέρωση για τους όρους χρήσης σε σύντομη απλή και κατανοητή γλώσσα. </a:t>
            </a: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Δικαίωμα ενημέρωσης και πρόσβασης στα δεδομένα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chemeClr val="tx1"/>
                </a:solidFill>
              </a:rPr>
              <a:t>Ο πολίτης θα έχει περισσότερη και σαφέστερη ενημέρωση κατά τη συλλογή των δεδομένων του για την επεξεργασία τους και το δικαίωμα πρόσβασης σε αυτά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9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Δικαίωμα εναντίωσης στην επεξεργασία: </a:t>
            </a:r>
            <a:r>
              <a:rPr lang="el-GR" dirty="0">
                <a:solidFill>
                  <a:schemeClr val="tx1"/>
                </a:solidFill>
              </a:rPr>
              <a:t>Ο </a:t>
            </a:r>
            <a:r>
              <a:rPr lang="el-GR" dirty="0" smtClean="0">
                <a:solidFill>
                  <a:schemeClr val="tx1"/>
                </a:solidFill>
              </a:rPr>
              <a:t>χρήστης θα </a:t>
            </a:r>
            <a:r>
              <a:rPr lang="el-GR" dirty="0">
                <a:solidFill>
                  <a:schemeClr val="tx1"/>
                </a:solidFill>
              </a:rPr>
              <a:t>έχει το δικαίωμα να αντιταχθεί στην επεξεργασία των δεδομένων </a:t>
            </a:r>
            <a:r>
              <a:rPr lang="el-GR" dirty="0" smtClean="0">
                <a:solidFill>
                  <a:schemeClr val="tx1"/>
                </a:solidFill>
              </a:rPr>
              <a:t>του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Δικαίωμα διόρθωσης: </a:t>
            </a:r>
            <a:r>
              <a:rPr lang="el-GR" dirty="0">
                <a:solidFill>
                  <a:schemeClr val="tx1"/>
                </a:solidFill>
              </a:rPr>
              <a:t>Ο χρήστης θα έχει το δικαίωμα να απαιτήσει από τον υπεύθυνο επεξεργασίας τη διόρθωση ανακριβών στοιχείων καθώς και τη συμπλήρωση ελλιπών δεδομένων που τον </a:t>
            </a:r>
            <a:r>
              <a:rPr lang="el-GR" dirty="0" smtClean="0">
                <a:solidFill>
                  <a:schemeClr val="tx1"/>
                </a:solidFill>
              </a:rPr>
              <a:t>αφορούν.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Δικαίωμα στη λήθη: </a:t>
            </a:r>
            <a:r>
              <a:rPr lang="el-GR" dirty="0">
                <a:solidFill>
                  <a:schemeClr val="tx1"/>
                </a:solidFill>
              </a:rPr>
              <a:t>Ο χρήστης </a:t>
            </a:r>
            <a:r>
              <a:rPr lang="el-GR" dirty="0" smtClean="0">
                <a:solidFill>
                  <a:schemeClr val="tx1"/>
                </a:solidFill>
              </a:rPr>
              <a:t>θα έχει </a:t>
            </a:r>
            <a:r>
              <a:rPr lang="el-GR" dirty="0">
                <a:solidFill>
                  <a:schemeClr val="tx1"/>
                </a:solidFill>
              </a:rPr>
              <a:t>το δικαίωμα να ζητήσει την διαγραφή των δεδομένων του και ο υπεύθυνος επεξεργασίας έχει υποχρέωση άμεσα να τα διαγράψει και, αν τα έχει δημοσιοποιήσει, να ενημερώσει και όλους τους άλλους που τα έχουν αναδημοσιεύσει ότι έχει ζητηθεί η διαγραφή τους.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Σκεφτείτε πριν αποκαλύψετε δεδομένα </a:t>
            </a:r>
            <a:r>
              <a:rPr lang="el-GR" dirty="0">
                <a:solidFill>
                  <a:schemeClr val="tx1"/>
                </a:solidFill>
              </a:rPr>
              <a:t>– Αν λαμβάνετε γράμματα, </a:t>
            </a:r>
            <a:r>
              <a:rPr lang="el-GR" dirty="0" err="1" smtClean="0">
                <a:solidFill>
                  <a:schemeClr val="tx1"/>
                </a:solidFill>
              </a:rPr>
              <a:t>emails</a:t>
            </a:r>
            <a:r>
              <a:rPr lang="el-GR" dirty="0">
                <a:solidFill>
                  <a:schemeClr val="tx1"/>
                </a:solidFill>
              </a:rPr>
              <a:t>, μηνύματα στο κινητό ή στο Facebook που σας ζητούν πληροφορίες, μην απαντήσετε αν δεν είστε σίγουροι από ποιον </a:t>
            </a:r>
            <a:r>
              <a:rPr lang="el-GR" dirty="0" smtClean="0">
                <a:solidFill>
                  <a:schemeClr val="tx1"/>
                </a:solidFill>
              </a:rPr>
              <a:t>προέρχονται.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Αν σας ζητούνται δεδομένα θα πρέπει </a:t>
            </a:r>
            <a:r>
              <a:rPr lang="el-GR" dirty="0">
                <a:solidFill>
                  <a:schemeClr val="tx1"/>
                </a:solidFill>
              </a:rPr>
              <a:t>πάντα να </a:t>
            </a:r>
            <a:r>
              <a:rPr lang="el-GR" dirty="0" smtClean="0">
                <a:solidFill>
                  <a:schemeClr val="tx1"/>
                </a:solidFill>
              </a:rPr>
              <a:t>σκέφτεστε </a:t>
            </a:r>
            <a:r>
              <a:rPr lang="el-GR" dirty="0">
                <a:solidFill>
                  <a:schemeClr val="tx1"/>
                </a:solidFill>
              </a:rPr>
              <a:t>αν αυτό είναι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δικαιολογημένο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και αν απαιτείται για την πραγματοποίηση της συγκεκριμένης </a:t>
            </a:r>
            <a:r>
              <a:rPr lang="el-GR" dirty="0" smtClean="0">
                <a:solidFill>
                  <a:schemeClr val="tx1"/>
                </a:solidFill>
              </a:rPr>
              <a:t>επικοινωνίας.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84" y="4616367"/>
            <a:ext cx="1495973" cy="16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0" y="968644"/>
            <a:ext cx="8810786" cy="86492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ΓΝΩΡΙΖΩ ΑΝ ΚΑΠΟΙΟΙ ΕΧΟΥΝ ΤΑ ΠΡΟΣΩΠΙΚΑ ΜΟΥ ΔΕΔΟΜΕΝΑ ΚΑΙ ΤΑ ΧΡΗΣΙΜΟΠΟΙΟΥΝ ΠΑΡΑΝΟΜΑ;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0692"/>
            <a:ext cx="7886700" cy="3370557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Η καλύτερη μέθοδος είναι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πρόληψη</a:t>
            </a:r>
            <a:r>
              <a:rPr lang="el-GR" dirty="0" smtClean="0"/>
              <a:t>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Ο </a:t>
            </a:r>
            <a:r>
              <a:rPr lang="el-GR" dirty="0">
                <a:solidFill>
                  <a:schemeClr val="tx1"/>
                </a:solidFill>
              </a:rPr>
              <a:t>καθένας μας πρέπει να είναι ευαισθητοποιημένος, να μη δίνει τα στοιχεία του ανεξέλεγκτα, να περιορίζεται στα απολύτως </a:t>
            </a:r>
            <a:r>
              <a:rPr lang="el-GR" dirty="0" smtClean="0">
                <a:solidFill>
                  <a:schemeClr val="tx1"/>
                </a:solidFill>
              </a:rPr>
              <a:t>απαραίτητα.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80" y="44481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88" y="891152"/>
            <a:ext cx="7949662" cy="107414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ΕΧΩ ΠΡΟΣΒΑΣΗ ΣΤΑ ΔΕΔΟΜΕΝΑ ΠΡΟΣΩΠΙΚΟΥ ΧΑΡΑΚΤΗΡΑ ΠΟΥ ΚΑΤΕΧΕΙ ΓΙΑ ΤΟ ΑΤΟΜΟ ΜΟΥ ΜΙΑ ΕΤΑΙΡΕΙΑ Η ΕΝΑΣ ΟΡΓΑΝΙΣΜΟΣ;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88" y="2440983"/>
            <a:ext cx="7949662" cy="3750266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Ο νέος κανονισμός </a:t>
            </a:r>
            <a:r>
              <a:rPr lang="el-GR" dirty="0" smtClean="0">
                <a:solidFill>
                  <a:schemeClr val="tx1"/>
                </a:solidFill>
              </a:rPr>
              <a:t>δίνει </a:t>
            </a:r>
            <a:r>
              <a:rPr lang="el-GR" dirty="0">
                <a:solidFill>
                  <a:schemeClr val="tx1"/>
                </a:solidFill>
              </a:rPr>
              <a:t>το δικαίωμα σε κάθε χρήστη να ζητήσει και να λάβει από εταιρείες και οργανισμούς όσα δεδομένα προσωπικού χαρακτήρα διαθέτουν για το άτομό του. Επιπρόσθετα δίνει το δικαίωμα να λάβει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επιπλέον σχετικές πληροφορίες  </a:t>
            </a:r>
            <a:r>
              <a:rPr lang="el-GR" dirty="0">
                <a:solidFill>
                  <a:schemeClr val="tx1"/>
                </a:solidFill>
              </a:rPr>
              <a:t>όπως ο λόγος επεξεργασίας των δεδομένων, οι κατηγορίες των δεδομένων προσωπικού χαρακτήρα που χρησιμοποιούνται κ.λπ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dirty="0">
                <a:solidFill>
                  <a:schemeClr val="tx1"/>
                </a:solidFill>
              </a:rPr>
              <a:t>Η εταιρεία ή ο οργανισμός θα πρέπει να παρέχει ένα αντίγραφο των δεδομένων σας προσωπικού χαρακτήρα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δωρεάν</a:t>
            </a:r>
            <a:r>
              <a:rPr lang="el-GR" dirty="0"/>
              <a:t>. </a:t>
            </a: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7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85999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Να θυμάστε πως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ό,τι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αναρτούμε στο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διαδίκτυο μπορεί να παραμείνει εκεί για πάντα </a:t>
            </a:r>
            <a:r>
              <a:rPr lang="el-GR" dirty="0" smtClean="0">
                <a:solidFill>
                  <a:schemeClr val="tx1"/>
                </a:solidFill>
              </a:rPr>
              <a:t>και να έχει πρόσβαση σε αυτό το περιεχόμενο ο οποιοσδήποτε. Οπότε, είναι πολύ σημαντικό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ΣΚΕΦΤΟΜΑΣΤΕ ΔΙΠΛΑ </a:t>
            </a:r>
            <a:r>
              <a:rPr lang="el-GR" dirty="0" smtClean="0">
                <a:solidFill>
                  <a:schemeClr val="tx1"/>
                </a:solidFill>
              </a:rPr>
              <a:t>πριν κοινοποιήσουμε το </a:t>
            </a:r>
            <a:r>
              <a:rPr lang="el-GR" dirty="0" smtClean="0">
                <a:solidFill>
                  <a:schemeClr val="tx1"/>
                </a:solidFill>
              </a:rPr>
              <a:t>οτιδήποτε.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Όταν </a:t>
            </a:r>
            <a:r>
              <a:rPr lang="el-GR" dirty="0">
                <a:solidFill>
                  <a:schemeClr val="tx1"/>
                </a:solidFill>
              </a:rPr>
              <a:t>επεξεργαζόμαστε δεδομένα άλλων, ακόμα και αν είναι φίλοι μας, πρέπει αντίστοιχα να έχουμε τη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συγκατάθεσή </a:t>
            </a:r>
            <a:r>
              <a:rPr lang="el-GR" dirty="0">
                <a:solidFill>
                  <a:schemeClr val="tx1"/>
                </a:solidFill>
              </a:rPr>
              <a:t>τους. Για παράδειγμα, πριν ανεβάσουμε στο Facebook φωτογραφία από μια κοινωνική εκδήλωση, πρέπει να είμαστε σίγουροι ότι όλοι οι εικονιζόμενοι σε αυτήν συμφωνούν με τη δημοσίευσή της.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98" y="5044697"/>
            <a:ext cx="1748134" cy="11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054082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Αποφύγετε τη χρήση κωδικών </a:t>
            </a:r>
            <a:r>
              <a:rPr lang="el-GR" dirty="0">
                <a:solidFill>
                  <a:schemeClr val="tx1"/>
                </a:solidFill>
              </a:rPr>
              <a:t>που είναι εύκολοι στην απομνημόνευση (όπως ημερομηνίες, γνωστούς όρους, ακολουθίες γραμμάτων ή κύρια ονόματα</a:t>
            </a:r>
            <a:r>
              <a:rPr lang="el-GR" dirty="0" smtClean="0">
                <a:solidFill>
                  <a:schemeClr val="tx1"/>
                </a:solidFill>
              </a:rPr>
              <a:t>).</a:t>
            </a: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τους κωδικούς σας μυστικούς </a:t>
            </a:r>
            <a:r>
              <a:rPr lang="el-GR" dirty="0">
                <a:solidFill>
                  <a:schemeClr val="tx1"/>
                </a:solidFill>
              </a:rPr>
              <a:t>και αλλάζετέ τους σε τακτικά χρονικά διαστήματα (τουλάχιστον μια φορά ανά 6 μήνες).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4246080"/>
            <a:ext cx="1937288" cy="1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Σκεφτείτε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μπορεί να βλέπει τα δεδομένα </a:t>
            </a:r>
            <a:r>
              <a:rPr lang="el-GR" dirty="0">
                <a:solidFill>
                  <a:schemeClr val="tx1"/>
                </a:solidFill>
              </a:rPr>
              <a:t>σας – Μην επισκέπτεστε ιστοσελίδες που δεν θα θέλατε οι άλλοι να γνωρίζουν όταν χρησιμοποιείτε «κοινόχρηστους» </a:t>
            </a:r>
            <a:r>
              <a:rPr lang="el-GR" dirty="0" smtClean="0">
                <a:solidFill>
                  <a:schemeClr val="tx1"/>
                </a:solidFill>
              </a:rPr>
              <a:t>υπολογιστές.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Θυμηθείτε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αποσυνδέεστε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από τις ιστοσελίδες, στις οποίες έχετε εισέλθει/συνδεθεί με χρήση συνθηματικών (π.χ. όταν κάνετε αγορές από το διαδίκτυο ή την ιστοσελίδα κοινωνικής δικτύωσης</a:t>
            </a:r>
            <a:r>
              <a:rPr lang="el-GR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184"/>
            <a:ext cx="7886700" cy="2035644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τον υπολογιστή σας ασφαλή </a:t>
            </a:r>
            <a:r>
              <a:rPr lang="el-GR" dirty="0"/>
              <a:t>– </a:t>
            </a:r>
            <a:r>
              <a:rPr lang="el-GR" dirty="0">
                <a:solidFill>
                  <a:schemeClr val="tx1"/>
                </a:solidFill>
              </a:rPr>
              <a:t>Χρησιμοποιήστε προγράμματα τείχους ασφαλείας (</a:t>
            </a:r>
            <a:r>
              <a:rPr lang="el-GR" dirty="0" err="1">
                <a:solidFill>
                  <a:schemeClr val="tx1"/>
                </a:solidFill>
              </a:rPr>
              <a:t>firewall</a:t>
            </a:r>
            <a:r>
              <a:rPr lang="el-GR" dirty="0">
                <a:solidFill>
                  <a:schemeClr val="tx1"/>
                </a:solidFill>
              </a:rPr>
              <a:t>) και προστασίας από ιούς (</a:t>
            </a:r>
            <a:r>
              <a:rPr lang="el-GR" dirty="0" err="1">
                <a:solidFill>
                  <a:schemeClr val="tx1"/>
                </a:solidFill>
              </a:rPr>
              <a:t>antivirus</a:t>
            </a:r>
            <a:r>
              <a:rPr lang="el-GR" dirty="0">
                <a:solidFill>
                  <a:schemeClr val="tx1"/>
                </a:solidFill>
              </a:rPr>
              <a:t>). Φροντίστε τα προγράμματα αυτά να είναι </a:t>
            </a:r>
            <a:r>
              <a:rPr lang="el-GR" dirty="0" smtClean="0">
                <a:solidFill>
                  <a:schemeClr val="tx1"/>
                </a:solidFill>
              </a:rPr>
              <a:t>ενημερωμένα.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3400549"/>
            <a:ext cx="3747119" cy="28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Κάθε </a:t>
            </a:r>
            <a:r>
              <a:rPr lang="el-GR" dirty="0">
                <a:solidFill>
                  <a:schemeClr val="tx1"/>
                </a:solidFill>
              </a:rPr>
              <a:t>πληροφορία που </a:t>
            </a:r>
            <a:r>
              <a:rPr lang="el-GR" dirty="0" smtClean="0">
                <a:solidFill>
                  <a:schemeClr val="tx1"/>
                </a:solidFill>
              </a:rPr>
              <a:t>περιγράφει </a:t>
            </a:r>
            <a:r>
              <a:rPr lang="el-GR" dirty="0">
                <a:solidFill>
                  <a:schemeClr val="tx1"/>
                </a:solidFill>
              </a:rPr>
              <a:t>ένα άτομο, όπως: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στοιχεία </a:t>
            </a:r>
            <a:r>
              <a:rPr lang="el-GR" dirty="0">
                <a:solidFill>
                  <a:schemeClr val="tx1"/>
                </a:solidFill>
              </a:rPr>
              <a:t>αναγνώρισης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φυσικά </a:t>
            </a:r>
            <a:r>
              <a:rPr lang="el-GR" dirty="0">
                <a:solidFill>
                  <a:schemeClr val="tx1"/>
                </a:solidFill>
              </a:rPr>
              <a:t>χαρακτηριστικά,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εκπαίδευση</a:t>
            </a:r>
            <a:r>
              <a:rPr lang="el-GR" dirty="0">
                <a:solidFill>
                  <a:schemeClr val="tx1"/>
                </a:solidFill>
              </a:rPr>
              <a:t>, εργασία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οικονομική </a:t>
            </a:r>
            <a:r>
              <a:rPr lang="el-GR" dirty="0" smtClean="0">
                <a:solidFill>
                  <a:schemeClr val="tx1"/>
                </a:solidFill>
              </a:rPr>
              <a:t>κατάσταση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ενδιαφέροντα</a:t>
            </a:r>
            <a:r>
              <a:rPr lang="el-GR" dirty="0">
                <a:solidFill>
                  <a:schemeClr val="tx1"/>
                </a:solidFill>
              </a:rPr>
              <a:t>, δραστηριότητες, </a:t>
            </a:r>
            <a:r>
              <a:rPr lang="el-GR" dirty="0" smtClean="0">
                <a:solidFill>
                  <a:schemeClr val="tx1"/>
                </a:solidFill>
              </a:rPr>
              <a:t>συνήθειες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5" y="5095198"/>
            <a:ext cx="5000625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" y="812850"/>
            <a:ext cx="9172133" cy="1948565"/>
          </a:xfrm>
          <a:prstGeom prst="rect">
            <a:avLst/>
          </a:prstGeom>
          <a:solidFill>
            <a:srgbClr val="2276B7"/>
          </a:solidFill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029"/>
            <a:ext cx="9144000" cy="1425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85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>
                <a:solidFill>
                  <a:schemeClr val="tx1"/>
                </a:solidFill>
              </a:rPr>
              <a:t>Τα</a:t>
            </a:r>
            <a:r>
              <a:rPr lang="el-GR" sz="2200" dirty="0" smtClean="0"/>
              <a:t>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προσωπικά δεδομένα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ποικίλλουν και μπορούν, </a:t>
            </a:r>
            <a:r>
              <a:rPr lang="el-GR" sz="2200" dirty="0" smtClean="0">
                <a:solidFill>
                  <a:schemeClr val="tx1"/>
                </a:solidFill>
              </a:rPr>
              <a:t>για παράδειγμα</a:t>
            </a:r>
            <a:r>
              <a:rPr lang="el-GR" sz="2200" dirty="0" smtClean="0">
                <a:solidFill>
                  <a:schemeClr val="tx1"/>
                </a:solidFill>
              </a:rPr>
              <a:t>, </a:t>
            </a:r>
            <a:r>
              <a:rPr lang="el-GR" sz="2200" dirty="0">
                <a:solidFill>
                  <a:schemeClr val="tx1"/>
                </a:solidFill>
              </a:rPr>
              <a:t>να είναι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ένα </a:t>
            </a:r>
            <a:r>
              <a:rPr lang="el-GR" sz="2200" dirty="0">
                <a:solidFill>
                  <a:schemeClr val="tx1"/>
                </a:solidFill>
              </a:rPr>
              <a:t>ονοματεπώνυμο,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μια </a:t>
            </a:r>
            <a:r>
              <a:rPr lang="el-GR" sz="2200" dirty="0">
                <a:solidFill>
                  <a:schemeClr val="tx1"/>
                </a:solidFill>
              </a:rPr>
              <a:t>διεύθυνση ηλεκτρονικού ταχυδρομείου,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τα </a:t>
            </a:r>
            <a:r>
              <a:rPr lang="el-GR" sz="2200" dirty="0">
                <a:solidFill>
                  <a:schemeClr val="tx1"/>
                </a:solidFill>
              </a:rPr>
              <a:t>στοιχεία ενός τραπεζικού λογαριασμού,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μια φωτογραφία,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στοιχεία </a:t>
            </a:r>
            <a:r>
              <a:rPr lang="el-GR" sz="2200" dirty="0">
                <a:solidFill>
                  <a:schemeClr val="tx1"/>
                </a:solidFill>
              </a:rPr>
              <a:t>που έχουν αναρτηθεί σε </a:t>
            </a:r>
            <a:r>
              <a:rPr lang="el-GR" sz="2200" dirty="0" err="1">
                <a:solidFill>
                  <a:schemeClr val="tx1"/>
                </a:solidFill>
              </a:rPr>
              <a:t>ιστότοπους</a:t>
            </a:r>
            <a:r>
              <a:rPr lang="el-GR" sz="2200" dirty="0">
                <a:solidFill>
                  <a:schemeClr val="tx1"/>
                </a:solidFill>
              </a:rPr>
              <a:t> κοινωνικής δικτύωσης,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πληροφορίες </a:t>
            </a:r>
            <a:r>
              <a:rPr lang="el-GR" sz="2200" dirty="0">
                <a:solidFill>
                  <a:schemeClr val="tx1"/>
                </a:solidFill>
              </a:rPr>
              <a:t>σχετικά με το ιατρικό ιστορικό ή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η </a:t>
            </a:r>
            <a:r>
              <a:rPr lang="el-GR" sz="2200" dirty="0">
                <a:solidFill>
                  <a:schemeClr val="tx1"/>
                </a:solidFill>
              </a:rPr>
              <a:t>διεύθυνση IP ενός ηλεκτρονικού υπολογιστή.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32" y="3809202"/>
            <a:ext cx="2742654" cy="2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«ΕΥΑΙΣΘΗΤΑ» ΠΡΟΣΩΠΙΚΑ ΔΕΔΟΜΕΝΑ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90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Είναι </a:t>
            </a:r>
            <a:r>
              <a:rPr lang="el-GR" sz="2400" dirty="0">
                <a:solidFill>
                  <a:schemeClr val="tx1"/>
                </a:solidFill>
              </a:rPr>
              <a:t>τα δεδομένα που αφορούν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 </a:t>
            </a:r>
            <a:r>
              <a:rPr lang="el-GR" sz="2400" dirty="0">
                <a:solidFill>
                  <a:schemeClr val="tx1"/>
                </a:solidFill>
              </a:rPr>
              <a:t>φυλετική ή εθνική προέλευση,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στα </a:t>
            </a:r>
            <a:r>
              <a:rPr lang="el-GR" sz="2400" dirty="0">
                <a:solidFill>
                  <a:schemeClr val="tx1"/>
                </a:solidFill>
              </a:rPr>
              <a:t>πολιτικά φρονήματα,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στις </a:t>
            </a:r>
            <a:r>
              <a:rPr lang="el-GR" sz="2400" dirty="0">
                <a:solidFill>
                  <a:schemeClr val="tx1"/>
                </a:solidFill>
              </a:rPr>
              <a:t>θρησκευτικές ή φιλοσοφικές πεποιθήσεις,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 </a:t>
            </a:r>
            <a:r>
              <a:rPr lang="el-GR" sz="2400" dirty="0">
                <a:solidFill>
                  <a:schemeClr val="tx1"/>
                </a:solidFill>
              </a:rPr>
              <a:t>συμμετοχή σε συνδικαλιστική οργάνωση,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υγεία,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κοινωνική </a:t>
            </a:r>
            <a:r>
              <a:rPr lang="el-GR" sz="2400" dirty="0" smtClean="0">
                <a:solidFill>
                  <a:schemeClr val="tx1"/>
                </a:solidFill>
              </a:rPr>
              <a:t>πρόνοια, 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ερωτική ζωή καθώς και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σε πληροφορίες </a:t>
            </a:r>
            <a:r>
              <a:rPr lang="el-GR" sz="2400" dirty="0">
                <a:solidFill>
                  <a:schemeClr val="tx1"/>
                </a:solidFill>
              </a:rPr>
              <a:t>για ποινικές διώξεις ή καταδίκες.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3" y="1396901"/>
            <a:ext cx="2322777" cy="174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0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8420" y="3727342"/>
            <a:ext cx="7786930" cy="168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ΓΙΑΤΙ ΕΙΝΑΙ ΣΗΜΑΝΤΙΚΗ Η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20" y="2092271"/>
            <a:ext cx="7786930" cy="409897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1"/>
                </a:solidFill>
              </a:rPr>
              <a:t>Δεν </a:t>
            </a:r>
            <a:r>
              <a:rPr lang="el-GR" dirty="0">
                <a:solidFill>
                  <a:schemeClr val="tx1"/>
                </a:solidFill>
              </a:rPr>
              <a:t>ξέρουμε </a:t>
            </a:r>
            <a:r>
              <a:rPr lang="el-GR" dirty="0" smtClean="0">
                <a:solidFill>
                  <a:schemeClr val="tx1"/>
                </a:solidFill>
              </a:rPr>
              <a:t>ποτέ πώς </a:t>
            </a:r>
            <a:r>
              <a:rPr lang="el-GR" dirty="0">
                <a:solidFill>
                  <a:schemeClr val="tx1"/>
                </a:solidFill>
              </a:rPr>
              <a:t>θα χρησιμοποιηθούν οι ιδιωτικές μας πληροφορίες αν βρεθούν σε λάθος χέρια. 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n-US" dirty="0" smtClean="0"/>
              <a:t>       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ΙΔΙΩΤΙΚΟΤΗΤΑ ΜΑΣ ΕΙΝΑΙ ΠΟΛΥΤΙΜΗ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l-GR" dirty="0" smtClean="0">
                <a:solidFill>
                  <a:schemeClr val="bg1"/>
                </a:solidFill>
              </a:rPr>
              <a:t>Διαφυλάσσοντας τα </a:t>
            </a:r>
            <a:r>
              <a:rPr lang="el-GR" dirty="0">
                <a:solidFill>
                  <a:schemeClr val="bg1"/>
                </a:solidFill>
              </a:rPr>
              <a:t>προσωπικά μας </a:t>
            </a:r>
            <a:r>
              <a:rPr lang="el-GR" dirty="0" smtClean="0">
                <a:solidFill>
                  <a:schemeClr val="bg1"/>
                </a:solidFill>
              </a:rPr>
              <a:t>δεδομένα  προστατεύουμε </a:t>
            </a:r>
            <a:r>
              <a:rPr lang="el-GR" dirty="0">
                <a:solidFill>
                  <a:schemeClr val="bg1"/>
                </a:solidFill>
              </a:rPr>
              <a:t>την </a:t>
            </a:r>
            <a:r>
              <a:rPr lang="el-GR" dirty="0" err="1">
                <a:solidFill>
                  <a:schemeClr val="bg1"/>
                </a:solidFill>
              </a:rPr>
              <a:t>ιδιωτικότητά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5" y="3383042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ΣΗΜΑΙΝΕΙ «ΕΠΕΞΕΡΓΑΣΙΑ ΠΡΟΣΩΠΙΚΏΝ ΔΕΔΟΜΕΝΩΝ”;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κάθε εργασία που πραγματοποιείται σε δεδομένα προσωπικού χαρακτήρα, όπως: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συλλογή</a:t>
            </a:r>
            <a:r>
              <a:rPr lang="el-GR" dirty="0">
                <a:solidFill>
                  <a:schemeClr val="tx1"/>
                </a:solidFill>
              </a:rPr>
              <a:t>, καταχώριση, οργάνωση, διατήρηση ή αποθήκευση, τροποποίηση, εξαγωγή, χρήση, διαβίβαση, διάδοση, συσχέτιση ή συνδυασμός, διασύνδεση, δέσμευση, διαγραφή, καταστροφή.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73" y="4387834"/>
            <a:ext cx="2058907" cy="17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ΑΠΟΚΑΛΥΠΤΟΥΜΕ ΠΡΟΣΩΠΙΚΑ ΔΕΔΟΜΕΝΑ ΧΩΡΙΣ ΝΑ ΤΟ ΣΥΝΕΙΔΗΤΟΠΟΙΟΥΜΕ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46" y="1920874"/>
            <a:ext cx="7577703" cy="476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Όταν δεν έχουμε ενεργοποιήσει τις ρυθμίσεις απορρήτου στα κοινωνικά δίκτυα που χρησιμοποιούμε, ο οποιοσδήποτε έχει πρόσβαση στα προσωπικά μας </a:t>
            </a:r>
            <a:r>
              <a:rPr lang="el-GR" dirty="0" smtClean="0">
                <a:solidFill>
                  <a:schemeClr val="tx1"/>
                </a:solidFill>
              </a:rPr>
              <a:t>δεδομένα.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Μέσω φωτογραφιών ή βίντεο που ανεβάζουμε στο διαδίκτυο μπορεί να αποκαλύπτουμε προσωπικά μας </a:t>
            </a:r>
            <a:r>
              <a:rPr lang="el-GR" dirty="0" smtClean="0">
                <a:solidFill>
                  <a:schemeClr val="tx1"/>
                </a:solidFill>
              </a:rPr>
              <a:t>στοιχεία.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Μέσω σχολίων ή φωτογραφιών που μας αφορούν και  κοινοποιούνται από </a:t>
            </a:r>
            <a:r>
              <a:rPr lang="el-GR" dirty="0" smtClean="0">
                <a:solidFill>
                  <a:schemeClr val="tx1"/>
                </a:solidFill>
              </a:rPr>
              <a:t>τρίτους. 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Μέσω εφαρμογών που </a:t>
            </a:r>
            <a:r>
              <a:rPr lang="el-GR" dirty="0" smtClean="0">
                <a:solidFill>
                  <a:schemeClr val="tx1"/>
                </a:solidFill>
              </a:rPr>
              <a:t>κατεβάζουμε.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90102" y="1999712"/>
            <a:ext cx="510030" cy="28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0466" y="3693366"/>
            <a:ext cx="510030" cy="30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4916" y="4956660"/>
            <a:ext cx="521130" cy="29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972">
            <a:off x="7227923" y="5247840"/>
            <a:ext cx="1131780" cy="8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02" y="5763867"/>
            <a:ext cx="53649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96" y="581025"/>
            <a:ext cx="6655553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68" y="2549471"/>
            <a:ext cx="7763682" cy="3641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Από τις </a:t>
            </a:r>
            <a:r>
              <a:rPr lang="el-GR" dirty="0" smtClean="0">
                <a:solidFill>
                  <a:schemeClr val="tx1"/>
                </a:solidFill>
              </a:rPr>
              <a:t>25 </a:t>
            </a:r>
            <a:r>
              <a:rPr lang="el-GR" dirty="0" smtClean="0">
                <a:solidFill>
                  <a:schemeClr val="tx1"/>
                </a:solidFill>
              </a:rPr>
              <a:t>Μαΐου 2018 τίθεται σε ισχύ και στη χώρα μας ο νέος κανονισμός για </a:t>
            </a:r>
            <a:r>
              <a:rPr lang="el-GR" dirty="0">
                <a:solidFill>
                  <a:schemeClr val="tx1"/>
                </a:solidFill>
              </a:rPr>
              <a:t>την προστασία των δεδομένων στην </a:t>
            </a:r>
            <a:r>
              <a:rPr lang="el-GR" dirty="0" smtClean="0">
                <a:solidFill>
                  <a:schemeClr val="tx1"/>
                </a:solidFill>
              </a:rPr>
              <a:t>ΕΕ, γνωστός με </a:t>
            </a:r>
            <a:r>
              <a:rPr lang="el-GR" dirty="0" smtClean="0">
                <a:solidFill>
                  <a:schemeClr val="tx1"/>
                </a:solidFill>
              </a:rPr>
              <a:t>το ακρωνύμιο </a:t>
            </a:r>
            <a:r>
              <a:rPr lang="en-US" dirty="0" smtClean="0">
                <a:solidFill>
                  <a:schemeClr val="tx1"/>
                </a:solidFill>
              </a:rPr>
              <a:t>GDPR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Στόχος </a:t>
            </a:r>
            <a:r>
              <a:rPr lang="el-GR" dirty="0">
                <a:solidFill>
                  <a:schemeClr val="tx1"/>
                </a:solidFill>
              </a:rPr>
              <a:t>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hevron 4"/>
          <p:cNvSpPr/>
          <p:nvPr/>
        </p:nvSpPr>
        <p:spPr>
          <a:xfrm>
            <a:off x="150644" y="285964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4018" y="437036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" y="581025"/>
            <a:ext cx="1991532" cy="1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485" y="574311"/>
            <a:ext cx="6337838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678" y="2572719"/>
            <a:ext cx="7856672" cy="361853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Ο νέος νόμος </a:t>
            </a:r>
            <a:r>
              <a:rPr lang="en-US" sz="2400" dirty="0" smtClean="0">
                <a:solidFill>
                  <a:schemeClr val="tx1"/>
                </a:solidFill>
              </a:rPr>
              <a:t>GDPR </a:t>
            </a:r>
            <a:r>
              <a:rPr lang="el-GR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αλλάζει </a:t>
            </a:r>
            <a:r>
              <a:rPr lang="el-GR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ριζικά </a:t>
            </a:r>
            <a:r>
              <a:rPr lang="el-GR" sz="2400" dirty="0">
                <a:solidFill>
                  <a:schemeClr val="tx1"/>
                </a:solidFill>
              </a:rPr>
              <a:t>τον τρόπο με τον οποίο επιχειρήσεις και οργανισμοί συλλέγουν, επεξεργάζονται και διαχειρίζονται προσωπικά δεδομένα κάθε </a:t>
            </a:r>
            <a:r>
              <a:rPr lang="el-GR" sz="2400" dirty="0" smtClean="0">
                <a:solidFill>
                  <a:schemeClr val="tx1"/>
                </a:solidFill>
              </a:rPr>
              <a:t>μορφής.</a:t>
            </a: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Θα </a:t>
            </a:r>
            <a:r>
              <a:rPr lang="el-GR" sz="2400" dirty="0">
                <a:solidFill>
                  <a:schemeClr val="tx1"/>
                </a:solidFill>
              </a:rPr>
              <a:t>επηρεάσει κάθε οργανισμό και εταιρεία στην Ευρώπη, η οποία διαχειρίζεται με οποιονδήποτε τρόπο προσωπικά δεδομένα, αλλά </a:t>
            </a:r>
            <a:r>
              <a:rPr lang="el-GR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κάθε εταιρεία που συναλλάσσεται στην επικράτεια της Ευρωπαϊκής Ένωσης.</a:t>
            </a:r>
            <a:r>
              <a:rPr lang="el-GR" sz="2400" dirty="0">
                <a:solidFill>
                  <a:schemeClr val="tx2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Οι κανόνες είναι πολύπλοκοι και τα </a:t>
            </a:r>
            <a:r>
              <a:rPr lang="el-GR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πρόστιμα </a:t>
            </a:r>
            <a:r>
              <a:rPr lang="el-GR" sz="2400" dirty="0">
                <a:solidFill>
                  <a:schemeClr val="tx1"/>
                </a:solidFill>
              </a:rPr>
              <a:t>για μη συμμόρφωση πολύ αυστηρά και μπορούν να φτάσουν έως τα 20 εκατομμύρια ευρώ.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3" y="574311"/>
            <a:ext cx="1824503" cy="18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1125</Words>
  <Application>Microsoft Office PowerPoint</Application>
  <PresentationFormat>On-screen Show (4:3)</PresentationFormat>
  <Paragraphs>99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Wingdings</vt:lpstr>
      <vt:lpstr>Office Theme</vt:lpstr>
      <vt:lpstr>ΠΡΟΣΤΑΣΙΑ ΠΡΟΣΩΠΙΚΩΝ ΔΕΔΟΜΕΝΩΝ</vt:lpstr>
      <vt:lpstr>ΠΟΙΑ ΕΙΝΑΙ ΤΑ ΠΡΟΣΩΠΙΚΑ ΜΑΣ ΔΕΔΟΜΕΝΑ</vt:lpstr>
      <vt:lpstr>ΠΟΙΑ ΕΙΝΑΙ ΤΑ ΠΡΟΣΩΠΙΚΑ ΜΑΣ ΔΕΔΟΜΕΝΑ</vt:lpstr>
      <vt:lpstr>ΠΟΙΑ ΕΙΝΑΙ ΤΑ «ΕΥΑΙΣΘΗΤΑ» ΠΡΟΣΩΠΙΚΑ ΔΕΔΟΜΕΝΑ</vt:lpstr>
      <vt:lpstr>ΓΙΑΤΙ ΕΙΝΑΙ ΣΗΜΑΝΤΙΚΗ Η ΠΡΟΣΤΑΣΙΑ ΤΩΝ ΠΡΟΣΩΠΙΚΩΝ ΜΑΣ ΔΕΔΟΜΕΝΩΝ</vt:lpstr>
      <vt:lpstr>ΤΙ ΣΗΜΑΙΝΕΙ «ΕΠΕΞΕΡΓΑΣΙΑ ΠΡΟΣΩΠΙΚΏΝ ΔΕΔΟΜΕΝΩΝ”;</vt:lpstr>
      <vt:lpstr>ΠΩΣ ΑΠΟΚΑΛΥΠΤΟΥΜΕ ΠΡΟΣΩΠΙΚΑ ΔΕΔΟΜΕΝΑ ΧΩΡΙΣ ΝΑ ΤΟ ΣΥΝΕΙΔΗΤΟΠΟΙΟΥΜΕ</vt:lpstr>
      <vt:lpstr>ΤΙ ΑΛΛΑΖΕΙ ΣΤΗΝ ΠΡΟΣΤΑΣΙΑ ΤΩΝ ΠΡΟΣΩΠΙΚΩΝ ΔΕΔΟΜΕΝΩΝ</vt:lpstr>
      <vt:lpstr>ΤΙ ΑΛΛΑΖΕΙ ΣΤΗΝ ΠΡΟΣΤΑΣΙΑ ΤΩΝ ΠΡΟΣΩΠΙΚΩΝ ΔΕΔΟΜΕΝΩΝ</vt:lpstr>
      <vt:lpstr>ΤΙ ΑΛΛΑΖΕΙ ΣΤΗΝ ΠΡΟΣΤΑΣΙΑ ΤΩΝ ΠΡΟΣΩΠΙΚΩΝ ΔΕΔΟΜΕΝΩΝ</vt:lpstr>
      <vt:lpstr>ΤΙ ΑΛΛΑΖΕΙ ΣΤΗΝ ΠΡΟΣΤΑΣΙΑ ΤΩΝ ΠΡΟΣΩΠΙΚΩΝ ΔΕΔΟΜΕΝΩΝ</vt:lpstr>
      <vt:lpstr>ΤΙ ΑΛΛΑΖΕΙ ΣΤΗΝ ΠΡΟΣΤΑΣΙΑ ΤΩΝ ΠΡΟΣΩΠΙΚΩΝ ΔΕΔΟΜΕΝΩΝ</vt:lpstr>
      <vt:lpstr>ΣΥΜΒΟΥΛΕΣ ΓΙΑ ΤΗΝ ΠΡΟΣΤΑΣΙΑ ΤΩΝ ΠΡΟΣΩΠΙΚΩΝ ΜΑΣ ΔΕΔΟΜΕΝΩΝ</vt:lpstr>
      <vt:lpstr>ΠΩΣ ΜΠΟΡΩ ΝΑ ΓΝΩΡΙΖΩ ΑΝ ΚΑΠΟΙΟΙ ΕΧΟΥΝ ΤΑ ΠΡΟΣΩΠΙΚΑ ΜΟΥ ΔΕΔΟΜΕΝΑ ΚΑΙ ΤΑ ΧΡΗΣΙΜΟΠΟΙΟΥΝ ΠΑΡΑΝΟΜΑ;</vt:lpstr>
      <vt:lpstr>ΠΩΣ ΜΠΟΡΩ ΝΑ ΕΧΩ ΠΡΟΣΒΑΣΗ ΣΤΑ ΔΕΔΟΜΕΝΑ ΠΡΟΣΩΠΙΚΟΥ ΧΑΡΑΚΤΗΡΑ ΠΟΥ ΚΑΤΕΧΕΙ ΓΙΑ ΤΟ ΑΤΟΜΟ ΜΟΥ ΜΙΑ ΕΤΑΙΡΕΙΑ Η ΕΝΑΣ ΟΡΓΑΝΙΣΜΟΣ;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fragopou</cp:lastModifiedBy>
  <cp:revision>49</cp:revision>
  <dcterms:created xsi:type="dcterms:W3CDTF">2017-02-20T07:48:45Z</dcterms:created>
  <dcterms:modified xsi:type="dcterms:W3CDTF">2018-05-11T19:55:00Z</dcterms:modified>
</cp:coreProperties>
</file>