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73" r:id="rId4"/>
    <p:sldId id="258" r:id="rId5"/>
    <p:sldId id="261" r:id="rId6"/>
    <p:sldId id="278" r:id="rId7"/>
    <p:sldId id="259" r:id="rId8"/>
    <p:sldId id="265" r:id="rId9"/>
    <p:sldId id="276" r:id="rId10"/>
    <p:sldId id="266" r:id="rId11"/>
    <p:sldId id="281" r:id="rId12"/>
    <p:sldId id="277" r:id="rId13"/>
    <p:sldId id="267" r:id="rId14"/>
    <p:sldId id="279" r:id="rId15"/>
    <p:sldId id="280" r:id="rId16"/>
    <p:sldId id="268" r:id="rId17"/>
    <p:sldId id="270" r:id="rId18"/>
    <p:sldId id="271" r:id="rId19"/>
    <p:sldId id="272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7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2868" autoAdjust="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E5DEC-208E-4F1B-9E5B-1814BEC09653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876CF-27DD-4CDF-96EA-263FE6FCF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91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876CF-27DD-4CDF-96EA-263FE6FCFA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548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876CF-27DD-4CDF-96EA-263FE6FCFA6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11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Roomates\docs\Presentation_cover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3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9974" y="733426"/>
            <a:ext cx="4848225" cy="25527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2272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92D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13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88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05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Roomates\docs\Presentation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81025"/>
            <a:ext cx="7886700" cy="1252539"/>
          </a:xfrm>
        </p:spPr>
        <p:txBody>
          <a:bodyPr>
            <a:normAutofit/>
          </a:bodyPr>
          <a:lstStyle>
            <a:lvl1pPr>
              <a:defRPr lang="en-US" sz="4000" kern="1200" dirty="0" smtClean="0">
                <a:solidFill>
                  <a:srgbClr val="92D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0874"/>
            <a:ext cx="7886700" cy="4270375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00800" y="6099176"/>
            <a:ext cx="2057400" cy="365125"/>
          </a:xfrm>
        </p:spPr>
        <p:txBody>
          <a:bodyPr/>
          <a:lstStyle>
            <a:lvl1pPr>
              <a:defRPr sz="1200"/>
            </a:lvl1pPr>
          </a:lstStyle>
          <a:p>
            <a:fld id="{615CEDE7-6E4D-4068-BBEE-DAA1B27CDCA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464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35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5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49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4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81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64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17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CEDE7-6E4D-4068-BBEE-DAA1B27CD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57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9010" y="436246"/>
            <a:ext cx="6595110" cy="2552700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ΠΡΟΣΤΑΣΙΑ ΠΡΟΣΩΠΙΚΩΝ ΔΕΔΟΜΕΝΩΝ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>
              <a:solidFill>
                <a:srgbClr val="92D05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521" y="2445545"/>
            <a:ext cx="4605806" cy="427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7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81025"/>
            <a:ext cx="7515709" cy="1252539"/>
          </a:xfrm>
        </p:spPr>
        <p:txBody>
          <a:bodyPr/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ΑΛΛΑΖΕΙ ΣΤΗΝ ΠΡΟΣΤΑΣΙΑ ΤΩΝ ΠΡΟΣΩΠΙΚΩΝ ΔΕΔΟΜΕΝΩΝ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l-GR" sz="24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Ενισχύεται </a:t>
            </a:r>
            <a:r>
              <a:rPr lang="el-G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προστασία των δεδομένων των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παιδιών: </a:t>
            </a:r>
            <a:r>
              <a:rPr lang="el-GR" dirty="0" smtClean="0">
                <a:solidFill>
                  <a:schemeClr val="tx1"/>
                </a:solidFill>
              </a:rPr>
              <a:t>Βάσει </a:t>
            </a:r>
            <a:r>
              <a:rPr lang="el-GR" dirty="0">
                <a:solidFill>
                  <a:schemeClr val="tx1"/>
                </a:solidFill>
              </a:rPr>
              <a:t>του νέου κανονισμού απαγορεύεται τη χρήση των </a:t>
            </a:r>
            <a:r>
              <a:rPr lang="el-GR" dirty="0" err="1">
                <a:solidFill>
                  <a:schemeClr val="tx1"/>
                </a:solidFill>
              </a:rPr>
              <a:t>social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err="1">
                <a:solidFill>
                  <a:schemeClr val="tx1"/>
                </a:solidFill>
              </a:rPr>
              <a:t>media</a:t>
            </a:r>
            <a:r>
              <a:rPr lang="el-GR" dirty="0">
                <a:solidFill>
                  <a:schemeClr val="tx1"/>
                </a:solidFill>
              </a:rPr>
              <a:t> σε παιδιά </a:t>
            </a:r>
            <a:r>
              <a:rPr lang="el-GR" dirty="0" smtClean="0">
                <a:solidFill>
                  <a:schemeClr val="tx1"/>
                </a:solidFill>
              </a:rPr>
              <a:t>από 13 έως </a:t>
            </a:r>
            <a:r>
              <a:rPr lang="el-GR" dirty="0">
                <a:solidFill>
                  <a:schemeClr val="tx1"/>
                </a:solidFill>
              </a:rPr>
              <a:t>16 ετών παρά μόνο με τη συγκατάθεση των γονέων</a:t>
            </a:r>
            <a:r>
              <a:rPr lang="el-GR" dirty="0" smtClean="0">
                <a:solidFill>
                  <a:schemeClr val="tx1"/>
                </a:solidFill>
              </a:rPr>
              <a:t>. 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Στην Ελλάδα έχει επιλεχθεί η ηλικία των 15 ετών ως ηλικία ψηφιακής συναίνεσης. </a:t>
            </a:r>
            <a:endParaRPr lang="en-US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237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ΑΛΛΑΖΕΙ ΣΤΗΝ ΠΡΟΣΤΑΣΙΑ ΤΩΝ ΠΡΟΣΩΠΙΚΩΝ ΔΕΔΟΜΕΝΩΝ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74" y="2502976"/>
            <a:ext cx="7825675" cy="3688273"/>
          </a:xfrm>
        </p:spPr>
        <p:txBody>
          <a:bodyPr/>
          <a:lstStyle/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Ενημέρωση για τους όρους χρήσης σε σύντομη απλή και κατανοητή γλώσσα. </a:t>
            </a:r>
          </a:p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Δικαίωμα ενημέρωσης και πρόσβασης στα δεδομένα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dirty="0">
                <a:solidFill>
                  <a:schemeClr val="tx1"/>
                </a:solidFill>
              </a:rPr>
              <a:t>Ο πολίτης θα έχει περισσότερη και σαφέστερη ενημέρωση κατά τη συλλογή των δεδομένων του για την επεξεργασία τους και το δικαίωμα πρόσβασης σε αυτά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91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ΑΛΛΑΖΕΙ ΣΤΗΝ ΠΡΟΣΤΑΣΙΑ ΤΩΝ ΠΡΟΣΩΠΙΚΩΝ ΔΕΔΟΜΕΝΩΝ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Δικαίωμα εναντίωσης στην επεξεργασία: </a:t>
            </a:r>
            <a:r>
              <a:rPr lang="el-GR" dirty="0">
                <a:solidFill>
                  <a:schemeClr val="tx1"/>
                </a:solidFill>
              </a:rPr>
              <a:t>Ο </a:t>
            </a:r>
            <a:r>
              <a:rPr lang="el-GR" dirty="0" smtClean="0">
                <a:solidFill>
                  <a:schemeClr val="tx1"/>
                </a:solidFill>
              </a:rPr>
              <a:t>χρήστης θα </a:t>
            </a:r>
            <a:r>
              <a:rPr lang="el-GR" dirty="0">
                <a:solidFill>
                  <a:schemeClr val="tx1"/>
                </a:solidFill>
              </a:rPr>
              <a:t>έχει το δικαίωμα να αντιταχθεί στην επεξεργασία των δεδομένων </a:t>
            </a:r>
            <a:r>
              <a:rPr lang="el-GR" dirty="0" smtClean="0">
                <a:solidFill>
                  <a:schemeClr val="tx1"/>
                </a:solidFill>
              </a:rPr>
              <a:t>του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Δικαίωμα διόρθωσης: </a:t>
            </a:r>
            <a:r>
              <a:rPr lang="el-GR" dirty="0">
                <a:solidFill>
                  <a:schemeClr val="tx1"/>
                </a:solidFill>
              </a:rPr>
              <a:t>Ο χρήστης θα έχει το δικαίωμα να απαιτήσει από τον υπεύθυνο επεξεργασίας τη διόρθωση ανακριβών στοιχείων καθώς και τη συμπλήρωση ελλιπών δεδομένων που τον </a:t>
            </a:r>
            <a:r>
              <a:rPr lang="el-GR" dirty="0" smtClean="0">
                <a:solidFill>
                  <a:schemeClr val="tx1"/>
                </a:solidFill>
              </a:rPr>
              <a:t>αφορούν.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Δικαίωμα στη λήθη: </a:t>
            </a:r>
            <a:r>
              <a:rPr lang="el-GR" dirty="0">
                <a:solidFill>
                  <a:schemeClr val="tx1"/>
                </a:solidFill>
              </a:rPr>
              <a:t>Ο χρήστης </a:t>
            </a:r>
            <a:r>
              <a:rPr lang="el-GR" dirty="0" smtClean="0">
                <a:solidFill>
                  <a:schemeClr val="tx1"/>
                </a:solidFill>
              </a:rPr>
              <a:t>θα έχει </a:t>
            </a:r>
            <a:r>
              <a:rPr lang="el-GR" dirty="0">
                <a:solidFill>
                  <a:schemeClr val="tx1"/>
                </a:solidFill>
              </a:rPr>
              <a:t>το δικαίωμα να ζητήσει την διαγραφή των δεδομένων του και ο υπεύθυνος επεξεργασίας έχει υποχρέωση άμεσα να τα διαγράψει και, αν τα έχει δημοσιοποιήσει, να ενημερώσει και όλους τους άλλους που τα έχουν αναδημοσιεύσει ότι έχει ζητηθεί η διαγραφή τους.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168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ΣΥΜΒΟΥΛΕΣ ΓΙΑ ΤΗΝ ΠΡΟΣΤΑΣΙΑ ΤΩΝ ΠΡΟΣΩΠΙΚΩΝ ΜΑΣ ΔΕΔΟΜΕΝΩΝ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Σκεφτείτε πριν αποκαλύψετε δεδομένα </a:t>
            </a:r>
            <a:r>
              <a:rPr lang="el-GR" dirty="0">
                <a:solidFill>
                  <a:schemeClr val="tx1"/>
                </a:solidFill>
              </a:rPr>
              <a:t>– Αν λαμβάνετε γράμματα, </a:t>
            </a:r>
            <a:r>
              <a:rPr lang="el-GR" dirty="0" err="1" smtClean="0">
                <a:solidFill>
                  <a:schemeClr val="tx1"/>
                </a:solidFill>
              </a:rPr>
              <a:t>emails</a:t>
            </a:r>
            <a:r>
              <a:rPr lang="el-GR" dirty="0">
                <a:solidFill>
                  <a:schemeClr val="tx1"/>
                </a:solidFill>
              </a:rPr>
              <a:t>, μηνύματα στο κινητό ή στο Facebook που σας ζητούν πληροφορίες, μην απαντήσετε αν δεν είστε σίγουροι από ποιον </a:t>
            </a:r>
            <a:r>
              <a:rPr lang="el-GR" dirty="0" smtClean="0">
                <a:solidFill>
                  <a:schemeClr val="tx1"/>
                </a:solidFill>
              </a:rPr>
              <a:t>προέρχονται.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Αν σας ζητούνται δεδομένα θα πρέπει </a:t>
            </a:r>
            <a:r>
              <a:rPr lang="el-GR" dirty="0">
                <a:solidFill>
                  <a:schemeClr val="tx1"/>
                </a:solidFill>
              </a:rPr>
              <a:t>πάντα να </a:t>
            </a:r>
            <a:r>
              <a:rPr lang="el-GR" dirty="0" smtClean="0">
                <a:solidFill>
                  <a:schemeClr val="tx1"/>
                </a:solidFill>
              </a:rPr>
              <a:t>σκέφτεστε </a:t>
            </a:r>
            <a:r>
              <a:rPr lang="el-GR" dirty="0">
                <a:solidFill>
                  <a:schemeClr val="tx1"/>
                </a:solidFill>
              </a:rPr>
              <a:t>αν αυτό είναι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δικαιολογημένο</a:t>
            </a:r>
            <a:r>
              <a:rPr lang="el-GR" dirty="0"/>
              <a:t> </a:t>
            </a:r>
            <a:r>
              <a:rPr lang="el-GR" dirty="0">
                <a:solidFill>
                  <a:schemeClr val="tx1"/>
                </a:solidFill>
              </a:rPr>
              <a:t>και αν απαιτείται για την πραγματοποίηση της συγκεκριμένης </a:t>
            </a:r>
            <a:r>
              <a:rPr lang="el-GR" dirty="0" smtClean="0">
                <a:solidFill>
                  <a:schemeClr val="tx1"/>
                </a:solidFill>
              </a:rPr>
              <a:t>επικοινωνίας.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84" y="4616367"/>
            <a:ext cx="1495973" cy="166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5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90" y="968644"/>
            <a:ext cx="8810786" cy="864920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ΠΩΣ ΜΠΟΡΩ ΝΑ ΓΝΩΡΙΖΩ ΑΝ ΚΑΠΟΙΟΙ ΕΧΟΥΝ ΤΑ ΠΡΟΣΩΠΙΚΑ ΜΟΥ ΔΕΔΟΜΕΝΑ ΚΑΙ ΤΑ ΧΡΗΣΙΜΟΠΟΙΟΥΝ ΠΑΡΑΝΟΜΑ;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20692"/>
            <a:ext cx="7886700" cy="3370557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Η καλύτερη μέθοδος είναι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πρόληψη</a:t>
            </a:r>
            <a:r>
              <a:rPr lang="el-GR" dirty="0" smtClean="0"/>
              <a:t>.</a:t>
            </a:r>
          </a:p>
          <a:p>
            <a:r>
              <a:rPr lang="el-GR" dirty="0" smtClean="0">
                <a:solidFill>
                  <a:schemeClr val="tx1"/>
                </a:solidFill>
              </a:rPr>
              <a:t>Ο </a:t>
            </a:r>
            <a:r>
              <a:rPr lang="el-GR" dirty="0">
                <a:solidFill>
                  <a:schemeClr val="tx1"/>
                </a:solidFill>
              </a:rPr>
              <a:t>καθένας μας πρέπει να είναι ευαισθητοποιημένος, να μη δίνει τα στοιχεία του ανεξέλεγκτα, να περιορίζεται στα απολύτως </a:t>
            </a:r>
            <a:r>
              <a:rPr lang="el-GR" dirty="0" smtClean="0">
                <a:solidFill>
                  <a:schemeClr val="tx1"/>
                </a:solidFill>
              </a:rPr>
              <a:t>απαραίτητα.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580" y="444817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9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688" y="891152"/>
            <a:ext cx="7949662" cy="1074147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ΠΩΣ ΜΠΟΡΩ ΝΑ ΕΧΩ ΠΡΟΣΒΑΣΗ ΣΤΑ ΔΕΔΟΜΕΝΑ ΠΡΟΣΩΠΙΚΟΥ ΧΑΡΑΚΤΗΡΑ ΠΟΥ ΚΑΤΕΧΕΙ ΓΙΑ ΤΟ ΑΤΟΜΟ ΜΟΥ ΜΙΑ ΕΤΑΙΡΕΙΑ Η ΕΝΑΣ ΟΡΓΑΝΙΣΜΟΣ;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688" y="2440983"/>
            <a:ext cx="7949662" cy="3750266"/>
          </a:xfrm>
        </p:spPr>
        <p:txBody>
          <a:bodyPr>
            <a:normAutofit fontScale="92500" lnSpcReduction="10000"/>
          </a:bodyPr>
          <a:lstStyle/>
          <a:p>
            <a:r>
              <a:rPr lang="el-GR" dirty="0">
                <a:solidFill>
                  <a:schemeClr val="tx1"/>
                </a:solidFill>
              </a:rPr>
              <a:t>Ο νέος κανονισμός </a:t>
            </a:r>
            <a:r>
              <a:rPr lang="el-GR" dirty="0" smtClean="0">
                <a:solidFill>
                  <a:schemeClr val="tx1"/>
                </a:solidFill>
              </a:rPr>
              <a:t>δίνει </a:t>
            </a:r>
            <a:r>
              <a:rPr lang="el-GR" dirty="0">
                <a:solidFill>
                  <a:schemeClr val="tx1"/>
                </a:solidFill>
              </a:rPr>
              <a:t>το δικαίωμα σε κάθε χρήστη να ζητήσει και να λάβει από εταιρείες και οργανισμούς όσα δεδομένα προσωπικού χαρακτήρα διαθέτουν για το άτομό του. Επιπρόσθετα δίνει το δικαίωμα να λάβει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επιπλέον σχετικές πληροφορίες  </a:t>
            </a:r>
            <a:r>
              <a:rPr lang="el-GR" dirty="0">
                <a:solidFill>
                  <a:schemeClr val="tx1"/>
                </a:solidFill>
              </a:rPr>
              <a:t>όπως ο λόγος επεξεργασίας των δεδομένων, οι κατηγορίες των δεδομένων προσωπικού χαρακτήρα που χρησιμοποιούνται κ.λπ</a:t>
            </a:r>
            <a:r>
              <a:rPr lang="el-GR" dirty="0" smtClean="0">
                <a:solidFill>
                  <a:schemeClr val="tx1"/>
                </a:solidFill>
              </a:rPr>
              <a:t>.</a:t>
            </a:r>
          </a:p>
          <a:p>
            <a:r>
              <a:rPr lang="el-GR" dirty="0">
                <a:solidFill>
                  <a:schemeClr val="tx1"/>
                </a:solidFill>
              </a:rPr>
              <a:t>Η εταιρεία ή ο οργανισμός θα πρέπει να παρέχει ένα αντίγραφο των δεδομένων σας προσωπικού χαρακτήρα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δωρεάν</a:t>
            </a:r>
            <a:r>
              <a:rPr lang="el-GR" dirty="0"/>
              <a:t>. </a:t>
            </a:r>
            <a:endParaRPr lang="el-G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70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ΣΥΜΒΟΥΛΕΣ ΓΙΑ ΤΗΝ ΠΡΟΣΤΑΣΙΑ ΤΩΝ ΠΡΟΣΩΠΙΚΩΝ ΜΑΣ ΔΕΔΟΜΕΝΩΝ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0875"/>
            <a:ext cx="7886700" cy="3859994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>
                <a:solidFill>
                  <a:schemeClr val="tx1"/>
                </a:solidFill>
              </a:rPr>
              <a:t>Να θυμάστε πως </a:t>
            </a:r>
            <a:r>
              <a:rPr lang="el-G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ό,τι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αναρτούμε στο </a:t>
            </a:r>
            <a:r>
              <a:rPr lang="el-G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διαδίκτυο μπορεί να παραμείνει εκεί για πάντα </a:t>
            </a:r>
            <a:r>
              <a:rPr lang="el-GR" dirty="0" smtClean="0">
                <a:solidFill>
                  <a:schemeClr val="tx1"/>
                </a:solidFill>
              </a:rPr>
              <a:t>και να έχει πρόσβαση σε αυτό το περιεχόμενο ο οποιοσδήποτε. Οπότε, είναι πολύ σημαντικό να </a:t>
            </a:r>
            <a:r>
              <a:rPr lang="el-GR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ΣΚΕΦΤΟΜΑΣΤΕ ΔΙΠΛΑ </a:t>
            </a:r>
            <a:r>
              <a:rPr lang="el-GR" dirty="0" smtClean="0">
                <a:solidFill>
                  <a:schemeClr val="tx1"/>
                </a:solidFill>
              </a:rPr>
              <a:t>πριν κοινοποιήσουμε το </a:t>
            </a:r>
            <a:r>
              <a:rPr lang="el-GR" dirty="0" smtClean="0">
                <a:solidFill>
                  <a:schemeClr val="tx1"/>
                </a:solidFill>
              </a:rPr>
              <a:t>οτιδήποτε.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Όταν </a:t>
            </a:r>
            <a:r>
              <a:rPr lang="el-GR" dirty="0">
                <a:solidFill>
                  <a:schemeClr val="tx1"/>
                </a:solidFill>
              </a:rPr>
              <a:t>επεξεργαζόμαστε δεδομένα άλλων, ακόμα και αν είναι φίλοι μας, πρέπει αντίστοιχα να έχουμε τη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συγκατάθεσή </a:t>
            </a:r>
            <a:r>
              <a:rPr lang="el-GR" dirty="0">
                <a:solidFill>
                  <a:schemeClr val="tx1"/>
                </a:solidFill>
              </a:rPr>
              <a:t>τους. Για παράδειγμα, πριν ανεβάσουμε στο Facebook φωτογραφία από μια κοινωνική εκδήλωση, πρέπει να είμαστε σίγουροι ότι όλοι οι εικονιζόμενοι σε αυτήν συμφωνούν με τη δημοσίευσή της.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398" y="5044697"/>
            <a:ext cx="1748134" cy="116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8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ΣΥΜΒΟΥΛΕΣ ΓΙΑ ΤΗΝ ΠΡΟΣΤΑΣΙΑ ΤΩΝ ΠΡΟΣΩΠΙΚΩΝ ΜΑΣ ΔΕΔΟΜΕΝΩΝ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0875"/>
            <a:ext cx="7886700" cy="3054082"/>
          </a:xfrm>
        </p:spPr>
        <p:txBody>
          <a:bodyPr/>
          <a:lstStyle/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Αποφύγετε τη χρήση κωδικών </a:t>
            </a:r>
            <a:r>
              <a:rPr lang="el-GR" dirty="0">
                <a:solidFill>
                  <a:schemeClr val="tx1"/>
                </a:solidFill>
              </a:rPr>
              <a:t>που είναι εύκολοι στην απομνημόνευση (όπως ημερομηνίες, γνωστούς όρους, ακολουθίες γραμμάτων ή κύρια ονόματα</a:t>
            </a:r>
            <a:r>
              <a:rPr lang="el-GR" dirty="0" smtClean="0">
                <a:solidFill>
                  <a:schemeClr val="tx1"/>
                </a:solidFill>
              </a:rPr>
              <a:t>).</a:t>
            </a:r>
          </a:p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Κρατήστε τους κωδικούς σας μυστικούς </a:t>
            </a:r>
            <a:r>
              <a:rPr lang="el-GR" dirty="0">
                <a:solidFill>
                  <a:schemeClr val="tx1"/>
                </a:solidFill>
              </a:rPr>
              <a:t>και αλλάζετέ τους σε τακτικά χρονικά διαστήματα (τουλάχιστον μια φορά ανά 6 μήνες).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712" y="4246080"/>
            <a:ext cx="1937288" cy="193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4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ΣΥΜΒΟΥΛΕΣ ΓΙΑ ΤΗΝ ΠΡΟΣΤΑΣΙΑ ΤΩΝ ΠΡΟΣΩΠΙΚΩΝ ΜΑΣ ΔΕΔΟΜΕΝΩΝ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Σκεφτείτε</a:t>
            </a:r>
            <a:r>
              <a:rPr lang="el-GR" dirty="0"/>
              <a:t>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ποιος μπορεί να βλέπει τα δεδομένα </a:t>
            </a:r>
            <a:r>
              <a:rPr lang="el-GR" dirty="0">
                <a:solidFill>
                  <a:schemeClr val="tx1"/>
                </a:solidFill>
              </a:rPr>
              <a:t>σας – Μην επισκέπτεστε ιστοσελίδες που δεν θα θέλατε οι άλλοι να γνωρίζουν όταν χρησιμοποιείτε «κοινόχρηστους» </a:t>
            </a:r>
            <a:r>
              <a:rPr lang="el-GR" dirty="0" smtClean="0">
                <a:solidFill>
                  <a:schemeClr val="tx1"/>
                </a:solidFill>
              </a:rPr>
              <a:t>υπολογιστές.</a:t>
            </a:r>
            <a:endParaRPr lang="el-GR" dirty="0">
              <a:solidFill>
                <a:schemeClr val="tx1"/>
              </a:solidFill>
            </a:endParaRPr>
          </a:p>
          <a:p>
            <a:r>
              <a:rPr lang="el-GR" dirty="0">
                <a:solidFill>
                  <a:schemeClr val="tx1"/>
                </a:solidFill>
              </a:rPr>
              <a:t>Θυμηθείτε να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αποσυνδέεστε</a:t>
            </a:r>
            <a:r>
              <a:rPr lang="el-GR" dirty="0"/>
              <a:t> </a:t>
            </a:r>
            <a:r>
              <a:rPr lang="el-GR" dirty="0">
                <a:solidFill>
                  <a:schemeClr val="tx1"/>
                </a:solidFill>
              </a:rPr>
              <a:t>από τις ιστοσελίδες, στις οποίες έχετε εισέλθει/συνδεθεί με χρήση συνθηματικών (π.χ. όταν κάνετε αγορές από το διαδίκτυο ή την ιστοσελίδα κοινωνικής δικτύωσης</a:t>
            </a:r>
            <a:r>
              <a:rPr lang="el-GR" dirty="0" smtClean="0">
                <a:solidFill>
                  <a:schemeClr val="tx1"/>
                </a:solidFill>
              </a:rPr>
              <a:t>).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79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ΣΥΜΒΟΥΛΕΣ ΓΙΑ ΤΗΝ ΠΡΟΣΤΑΣΙΑ ΤΩΝ ΠΡΟΣΩΠΙΚΩΝ ΜΑΣ ΔΕΔΟΜΕΝΩΝ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31184"/>
            <a:ext cx="7886700" cy="2035644"/>
          </a:xfrm>
        </p:spPr>
        <p:txBody>
          <a:bodyPr/>
          <a:lstStyle/>
          <a:p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Κρατήστε τον υπολογιστή σας ασφαλή </a:t>
            </a:r>
            <a:r>
              <a:rPr lang="el-GR" dirty="0"/>
              <a:t>– </a:t>
            </a:r>
            <a:r>
              <a:rPr lang="el-GR" dirty="0">
                <a:solidFill>
                  <a:schemeClr val="tx1"/>
                </a:solidFill>
              </a:rPr>
              <a:t>Χρησιμοποιήστε προγράμματα τείχους ασφαλείας (</a:t>
            </a:r>
            <a:r>
              <a:rPr lang="el-GR" dirty="0" err="1">
                <a:solidFill>
                  <a:schemeClr val="tx1"/>
                </a:solidFill>
              </a:rPr>
              <a:t>firewall</a:t>
            </a:r>
            <a:r>
              <a:rPr lang="el-GR" dirty="0">
                <a:solidFill>
                  <a:schemeClr val="tx1"/>
                </a:solidFill>
              </a:rPr>
              <a:t>) και προστασίας από ιούς (</a:t>
            </a:r>
            <a:r>
              <a:rPr lang="el-GR" dirty="0" err="1">
                <a:solidFill>
                  <a:schemeClr val="tx1"/>
                </a:solidFill>
              </a:rPr>
              <a:t>antivirus</a:t>
            </a:r>
            <a:r>
              <a:rPr lang="el-GR" dirty="0">
                <a:solidFill>
                  <a:schemeClr val="tx1"/>
                </a:solidFill>
              </a:rPr>
              <a:t>). Φροντίστε τα προγράμματα αυτά να είναι </a:t>
            </a:r>
            <a:r>
              <a:rPr lang="el-GR" dirty="0" smtClean="0">
                <a:solidFill>
                  <a:schemeClr val="tx1"/>
                </a:solidFill>
              </a:rPr>
              <a:t>ενημερωμένα.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027" y="3400549"/>
            <a:ext cx="3747119" cy="281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8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1025"/>
            <a:ext cx="9144000" cy="1252539"/>
          </a:xfrm>
        </p:spPr>
        <p:txBody>
          <a:bodyPr/>
          <a:lstStyle/>
          <a:p>
            <a:pPr algn="ctr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ΠΟΙΑ ΕΙΝΑΙ ΤΑ ΠΡΟΣΩΠΙΚΑ ΜΑΣ ΔΕΔΟΜΕΝΑ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43559"/>
            <a:ext cx="7886700" cy="3339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Κάθε </a:t>
            </a:r>
            <a:r>
              <a:rPr lang="el-GR" dirty="0">
                <a:solidFill>
                  <a:schemeClr val="tx1"/>
                </a:solidFill>
              </a:rPr>
              <a:t>πληροφορία που </a:t>
            </a:r>
            <a:r>
              <a:rPr lang="el-GR" dirty="0" smtClean="0">
                <a:solidFill>
                  <a:schemeClr val="tx1"/>
                </a:solidFill>
              </a:rPr>
              <a:t>περιγράφει </a:t>
            </a:r>
            <a:r>
              <a:rPr lang="el-GR" dirty="0">
                <a:solidFill>
                  <a:schemeClr val="tx1"/>
                </a:solidFill>
              </a:rPr>
              <a:t>ένα άτομο, όπως: 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στοιχεία </a:t>
            </a:r>
            <a:r>
              <a:rPr lang="el-GR" dirty="0">
                <a:solidFill>
                  <a:schemeClr val="tx1"/>
                </a:solidFill>
              </a:rPr>
              <a:t>αναγνώρισης 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φυσικά </a:t>
            </a:r>
            <a:r>
              <a:rPr lang="el-GR" dirty="0">
                <a:solidFill>
                  <a:schemeClr val="tx1"/>
                </a:solidFill>
              </a:rPr>
              <a:t>χαρακτηριστικά, 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εκπαίδευση</a:t>
            </a:r>
            <a:r>
              <a:rPr lang="el-GR" dirty="0">
                <a:solidFill>
                  <a:schemeClr val="tx1"/>
                </a:solidFill>
              </a:rPr>
              <a:t>, εργασία 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οικονομική </a:t>
            </a:r>
            <a:r>
              <a:rPr lang="el-GR" dirty="0" smtClean="0">
                <a:solidFill>
                  <a:schemeClr val="tx1"/>
                </a:solidFill>
              </a:rPr>
              <a:t>κατάσταση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ενδιαφέροντα</a:t>
            </a:r>
            <a:r>
              <a:rPr lang="el-GR" dirty="0">
                <a:solidFill>
                  <a:schemeClr val="tx1"/>
                </a:solidFill>
              </a:rPr>
              <a:t>, δραστηριότητες, </a:t>
            </a:r>
            <a:r>
              <a:rPr lang="el-GR" dirty="0" smtClean="0">
                <a:solidFill>
                  <a:schemeClr val="tx1"/>
                </a:solidFill>
              </a:rPr>
              <a:t>συνήθειες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95" y="5095198"/>
            <a:ext cx="5000625" cy="91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009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76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t>20</a:t>
            </a:fld>
            <a:endParaRPr lang="en-GB"/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5" y="812850"/>
            <a:ext cx="9172133" cy="1948565"/>
          </a:xfrm>
          <a:prstGeom prst="rect">
            <a:avLst/>
          </a:prstGeom>
          <a:solidFill>
            <a:srgbClr val="2276B7"/>
          </a:solidFill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3029"/>
            <a:ext cx="9144000" cy="142578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65085"/>
            <a:ext cx="9144000" cy="14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1025"/>
            <a:ext cx="9144000" cy="1252539"/>
          </a:xfrm>
        </p:spPr>
        <p:txBody>
          <a:bodyPr/>
          <a:lstStyle/>
          <a:p>
            <a:pPr algn="ctr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ΠΟΙΑ ΕΙΝΑΙ ΤΑ ΠΡΟΣΩΠΙΚΑ ΜΑΣ ΔΕΔΟΜΕΝΑ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43559"/>
            <a:ext cx="7886700" cy="33398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200" dirty="0" smtClean="0">
                <a:solidFill>
                  <a:schemeClr val="tx1"/>
                </a:solidFill>
              </a:rPr>
              <a:t>Τα</a:t>
            </a:r>
            <a:r>
              <a:rPr lang="el-GR" sz="2200" dirty="0" smtClean="0"/>
              <a:t> </a:t>
            </a:r>
            <a:r>
              <a:rPr lang="el-GR" sz="2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προσωπικά δεδομένα</a:t>
            </a:r>
            <a:r>
              <a:rPr lang="el-GR" sz="2200" dirty="0"/>
              <a:t> </a:t>
            </a:r>
            <a:r>
              <a:rPr lang="el-GR" sz="2200" dirty="0">
                <a:solidFill>
                  <a:schemeClr val="tx1"/>
                </a:solidFill>
              </a:rPr>
              <a:t>ποικίλλουν και μπορούν, </a:t>
            </a:r>
            <a:r>
              <a:rPr lang="el-GR" sz="2200" dirty="0" smtClean="0">
                <a:solidFill>
                  <a:schemeClr val="tx1"/>
                </a:solidFill>
              </a:rPr>
              <a:t>για παράδειγμα</a:t>
            </a:r>
            <a:r>
              <a:rPr lang="el-GR" sz="2200" dirty="0" smtClean="0">
                <a:solidFill>
                  <a:schemeClr val="tx1"/>
                </a:solidFill>
              </a:rPr>
              <a:t>, </a:t>
            </a:r>
            <a:r>
              <a:rPr lang="el-GR" sz="2200" dirty="0">
                <a:solidFill>
                  <a:schemeClr val="tx1"/>
                </a:solidFill>
              </a:rPr>
              <a:t>να είναι </a:t>
            </a:r>
            <a:endParaRPr lang="el-GR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200" dirty="0" smtClean="0">
                <a:solidFill>
                  <a:schemeClr val="tx1"/>
                </a:solidFill>
              </a:rPr>
              <a:t>ένα </a:t>
            </a:r>
            <a:r>
              <a:rPr lang="el-GR" sz="2200" dirty="0">
                <a:solidFill>
                  <a:schemeClr val="tx1"/>
                </a:solidFill>
              </a:rPr>
              <a:t>ονοματεπώνυμο, </a:t>
            </a:r>
            <a:endParaRPr lang="el-GR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200" dirty="0" smtClean="0">
                <a:solidFill>
                  <a:schemeClr val="tx1"/>
                </a:solidFill>
              </a:rPr>
              <a:t>μια </a:t>
            </a:r>
            <a:r>
              <a:rPr lang="el-GR" sz="2200" dirty="0">
                <a:solidFill>
                  <a:schemeClr val="tx1"/>
                </a:solidFill>
              </a:rPr>
              <a:t>διεύθυνση ηλεκτρονικού ταχυδρομείου, </a:t>
            </a:r>
            <a:endParaRPr lang="el-GR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200" dirty="0" smtClean="0">
                <a:solidFill>
                  <a:schemeClr val="tx1"/>
                </a:solidFill>
              </a:rPr>
              <a:t>τα </a:t>
            </a:r>
            <a:r>
              <a:rPr lang="el-GR" sz="2200" dirty="0">
                <a:solidFill>
                  <a:schemeClr val="tx1"/>
                </a:solidFill>
              </a:rPr>
              <a:t>στοιχεία ενός τραπεζικού λογαριασμού, </a:t>
            </a:r>
            <a:endParaRPr lang="el-GR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200" dirty="0">
                <a:solidFill>
                  <a:schemeClr val="tx1"/>
                </a:solidFill>
              </a:rPr>
              <a:t>μια φωτογραφία, </a:t>
            </a: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200" dirty="0" smtClean="0">
                <a:solidFill>
                  <a:schemeClr val="tx1"/>
                </a:solidFill>
              </a:rPr>
              <a:t>στοιχεία </a:t>
            </a:r>
            <a:r>
              <a:rPr lang="el-GR" sz="2200" dirty="0">
                <a:solidFill>
                  <a:schemeClr val="tx1"/>
                </a:solidFill>
              </a:rPr>
              <a:t>που έχουν αναρτηθεί σε </a:t>
            </a:r>
            <a:r>
              <a:rPr lang="el-GR" sz="2200" dirty="0" err="1">
                <a:solidFill>
                  <a:schemeClr val="tx1"/>
                </a:solidFill>
              </a:rPr>
              <a:t>ιστότοπους</a:t>
            </a:r>
            <a:r>
              <a:rPr lang="el-GR" sz="2200" dirty="0">
                <a:solidFill>
                  <a:schemeClr val="tx1"/>
                </a:solidFill>
              </a:rPr>
              <a:t> κοινωνικής δικτύωσης, </a:t>
            </a:r>
            <a:endParaRPr lang="el-GR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200" dirty="0" smtClean="0">
                <a:solidFill>
                  <a:schemeClr val="tx1"/>
                </a:solidFill>
              </a:rPr>
              <a:t>πληροφορίες </a:t>
            </a:r>
            <a:r>
              <a:rPr lang="el-GR" sz="2200" dirty="0">
                <a:solidFill>
                  <a:schemeClr val="tx1"/>
                </a:solidFill>
              </a:rPr>
              <a:t>σχετικά με το ιατρικό ιστορικό ή </a:t>
            </a:r>
            <a:endParaRPr lang="el-GR" sz="22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200" dirty="0" smtClean="0">
                <a:solidFill>
                  <a:schemeClr val="tx1"/>
                </a:solidFill>
              </a:rPr>
              <a:t>η </a:t>
            </a:r>
            <a:r>
              <a:rPr lang="el-GR" sz="2200" dirty="0">
                <a:solidFill>
                  <a:schemeClr val="tx1"/>
                </a:solidFill>
              </a:rPr>
              <a:t>διεύθυνση IP ενός ηλεκτρονικού υπολογιστή.</a:t>
            </a:r>
            <a:endParaRPr lang="en-GB" sz="2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32" y="3809202"/>
            <a:ext cx="2742654" cy="254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4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1025"/>
            <a:ext cx="9144000" cy="1252539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ΠΟΙΑ ΕΙΝΑΙ ΤΑ «ΕΥΑΙΣΘΗΤΑ» ΠΡΟΣΩΠΙΚΑ ΔΕΔΟΜΕΝΑ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0875"/>
            <a:ext cx="7886700" cy="3905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solidFill>
                  <a:schemeClr val="tx1"/>
                </a:solidFill>
              </a:rPr>
              <a:t>Είναι </a:t>
            </a:r>
            <a:r>
              <a:rPr lang="el-GR" sz="2400" dirty="0">
                <a:solidFill>
                  <a:schemeClr val="tx1"/>
                </a:solidFill>
              </a:rPr>
              <a:t>τα δεδομένα που αφορούν </a:t>
            </a:r>
            <a:endParaRPr lang="el-GR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l-GR" sz="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στη </a:t>
            </a:r>
            <a:r>
              <a:rPr lang="el-GR" sz="2400" dirty="0">
                <a:solidFill>
                  <a:schemeClr val="tx1"/>
                </a:solidFill>
              </a:rPr>
              <a:t>φυλετική ή εθνική προέλευση, </a:t>
            </a:r>
            <a:endParaRPr lang="el-GR" sz="24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στα </a:t>
            </a:r>
            <a:r>
              <a:rPr lang="el-GR" sz="2400" dirty="0">
                <a:solidFill>
                  <a:schemeClr val="tx1"/>
                </a:solidFill>
              </a:rPr>
              <a:t>πολιτικά φρονήματα, </a:t>
            </a:r>
            <a:endParaRPr lang="el-GR" sz="24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στις </a:t>
            </a:r>
            <a:r>
              <a:rPr lang="el-GR" sz="2400" dirty="0">
                <a:solidFill>
                  <a:schemeClr val="tx1"/>
                </a:solidFill>
              </a:rPr>
              <a:t>θρησκευτικές ή φιλοσοφικές πεποιθήσεις, </a:t>
            </a:r>
            <a:endParaRPr lang="el-GR" sz="24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στη </a:t>
            </a:r>
            <a:r>
              <a:rPr lang="el-GR" sz="2400" dirty="0">
                <a:solidFill>
                  <a:schemeClr val="tx1"/>
                </a:solidFill>
              </a:rPr>
              <a:t>συμμετοχή σε συνδικαλιστική οργάνωση, </a:t>
            </a:r>
            <a:endParaRPr lang="el-GR" sz="24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στην </a:t>
            </a:r>
            <a:r>
              <a:rPr lang="el-GR" sz="2400" dirty="0">
                <a:solidFill>
                  <a:schemeClr val="tx1"/>
                </a:solidFill>
              </a:rPr>
              <a:t>υγεία, </a:t>
            </a:r>
            <a:endParaRPr lang="el-GR" sz="24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στην </a:t>
            </a:r>
            <a:r>
              <a:rPr lang="el-GR" sz="2400" dirty="0">
                <a:solidFill>
                  <a:schemeClr val="tx1"/>
                </a:solidFill>
              </a:rPr>
              <a:t>κοινωνική </a:t>
            </a:r>
            <a:r>
              <a:rPr lang="el-GR" sz="2400" dirty="0" smtClean="0">
                <a:solidFill>
                  <a:schemeClr val="tx1"/>
                </a:solidFill>
              </a:rPr>
              <a:t>πρόνοια,  </a:t>
            </a:r>
            <a:endParaRPr lang="el-GR" sz="24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στην </a:t>
            </a:r>
            <a:r>
              <a:rPr lang="el-GR" sz="2400" dirty="0">
                <a:solidFill>
                  <a:schemeClr val="tx1"/>
                </a:solidFill>
              </a:rPr>
              <a:t>ερωτική ζωή καθώς και </a:t>
            </a:r>
            <a:endParaRPr lang="el-GR" sz="24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l-GR" sz="2400" dirty="0" smtClean="0">
                <a:solidFill>
                  <a:schemeClr val="tx1"/>
                </a:solidFill>
              </a:rPr>
              <a:t>σε πληροφορίες </a:t>
            </a:r>
            <a:r>
              <a:rPr lang="el-GR" sz="2400" dirty="0">
                <a:solidFill>
                  <a:schemeClr val="tx1"/>
                </a:solidFill>
              </a:rPr>
              <a:t>για ποινικές διώξεις ή καταδίκες.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993" y="1396901"/>
            <a:ext cx="2322777" cy="1742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205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28420" y="3727342"/>
            <a:ext cx="7786930" cy="16893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ΓΙΑΤΙ ΕΙΝΑΙ ΣΗΜΑΝΤΙΚΗ Η ΠΡΟΣΤΑΣΙΑ ΤΩΝ ΠΡΟΣΩΠΙΚΩΝ ΜΑΣ ΔΕΔΟΜΕΝΩΝ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8420" y="2092271"/>
            <a:ext cx="7786930" cy="4098978"/>
          </a:xfrm>
        </p:spPr>
        <p:txBody>
          <a:bodyPr/>
          <a:lstStyle/>
          <a:p>
            <a:pPr marL="0" indent="0" algn="ctr">
              <a:buNone/>
            </a:pPr>
            <a:r>
              <a:rPr lang="el-GR" dirty="0" smtClean="0">
                <a:solidFill>
                  <a:schemeClr val="tx1"/>
                </a:solidFill>
              </a:rPr>
              <a:t>Δεν </a:t>
            </a:r>
            <a:r>
              <a:rPr lang="el-GR" dirty="0">
                <a:solidFill>
                  <a:schemeClr val="tx1"/>
                </a:solidFill>
              </a:rPr>
              <a:t>ξέρουμε </a:t>
            </a:r>
            <a:r>
              <a:rPr lang="el-GR" dirty="0" smtClean="0">
                <a:solidFill>
                  <a:schemeClr val="tx1"/>
                </a:solidFill>
              </a:rPr>
              <a:t>ποτέ πώς </a:t>
            </a:r>
            <a:r>
              <a:rPr lang="el-GR" dirty="0">
                <a:solidFill>
                  <a:schemeClr val="tx1"/>
                </a:solidFill>
              </a:rPr>
              <a:t>θα χρησιμοποιηθούν οι ιδιωτικές μας πληροφορίες αν βρεθούν σε λάθος χέρια. </a:t>
            </a:r>
            <a:endParaRPr lang="el-G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l-GR" dirty="0"/>
          </a:p>
          <a:p>
            <a:pPr marL="0" indent="0" algn="ctr">
              <a:buNone/>
            </a:pPr>
            <a:r>
              <a:rPr lang="en-US" dirty="0" smtClean="0"/>
              <a:t>        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ΙΔΙΩΤΙΚΟΤΗΤΑ ΜΑΣ ΕΙΝΑΙ ΠΟΛΥΤΙΜΗ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        </a:t>
            </a:r>
            <a:r>
              <a:rPr lang="el-GR" dirty="0" smtClean="0">
                <a:solidFill>
                  <a:schemeClr val="bg1"/>
                </a:solidFill>
              </a:rPr>
              <a:t>Διαφυλάσσοντας τα </a:t>
            </a:r>
            <a:r>
              <a:rPr lang="el-GR" dirty="0">
                <a:solidFill>
                  <a:schemeClr val="bg1"/>
                </a:solidFill>
              </a:rPr>
              <a:t>προσωπικά μας </a:t>
            </a:r>
            <a:r>
              <a:rPr lang="el-GR" dirty="0" smtClean="0">
                <a:solidFill>
                  <a:schemeClr val="bg1"/>
                </a:solidFill>
              </a:rPr>
              <a:t>δεδομένα  προστατεύουμε </a:t>
            </a:r>
            <a:r>
              <a:rPr lang="el-GR" dirty="0">
                <a:solidFill>
                  <a:schemeClr val="bg1"/>
                </a:solidFill>
              </a:rPr>
              <a:t>την </a:t>
            </a:r>
            <a:r>
              <a:rPr lang="el-GR" dirty="0" err="1">
                <a:solidFill>
                  <a:schemeClr val="bg1"/>
                </a:solidFill>
              </a:rPr>
              <a:t>ιδιωτικότητά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μας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75" y="3383042"/>
            <a:ext cx="688600" cy="68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6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ΣΗΜΑΙΝΕΙ «ΕΠΕΞΕΡΓΑΣΙΑ ΠΡΟΣΩΠΙΚΏΝ ΔΕΔΟΜΕΝΩΝ”;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solidFill>
                  <a:schemeClr val="tx1"/>
                </a:solidFill>
              </a:rPr>
              <a:t>Είναι κάθε εργασία που πραγματοποιείται σε δεδομένα προσωπικού χαρακτήρα, όπως: </a:t>
            </a:r>
            <a:endParaRPr lang="el-GR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συλλογή</a:t>
            </a:r>
            <a:r>
              <a:rPr lang="el-GR" dirty="0">
                <a:solidFill>
                  <a:schemeClr val="tx1"/>
                </a:solidFill>
              </a:rPr>
              <a:t>, καταχώριση, οργάνωση, διατήρηση ή αποθήκευση, τροποποίηση, εξαγωγή, χρήση, διαβίβαση, διάδοση, συσχέτιση ή συνδυασμός, διασύνδεση, δέσμευση, διαγραφή, καταστροφή.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73" y="4387834"/>
            <a:ext cx="2058907" cy="171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7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ΠΩΣ ΑΠΟΚΑΛΥΠΤΟΥΜΕ ΠΡΟΣΩΠΙΚΑ ΔΕΔΟΜΕΝΑ ΧΩΡΙΣ ΝΑ ΤΟ ΣΥΝΕΙΔΗΤΟΠΟΙΟΥΜΕ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646" y="1920874"/>
            <a:ext cx="7577703" cy="4766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Όταν δεν έχουμε ενεργοποιήσει τις ρυθμίσεις απορρήτου στα κοινωνικά δίκτυα που χρησιμοποιούμε, ο οποιοσδήποτε έχει πρόσβαση στα προσωπικά μας </a:t>
            </a:r>
            <a:r>
              <a:rPr lang="el-GR" dirty="0" smtClean="0">
                <a:solidFill>
                  <a:schemeClr val="tx1"/>
                </a:solidFill>
              </a:rPr>
              <a:t>δεδομένα.</a:t>
            </a:r>
            <a:endParaRPr lang="el-G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Μέσω φωτογραφιών ή βίντεο που ανεβάζουμε στο διαδίκτυο μπορεί να αποκαλύπτουμε προσωπικά μας </a:t>
            </a:r>
            <a:r>
              <a:rPr lang="el-GR" dirty="0" smtClean="0">
                <a:solidFill>
                  <a:schemeClr val="tx1"/>
                </a:solidFill>
              </a:rPr>
              <a:t>στοιχεία.</a:t>
            </a:r>
            <a:endParaRPr lang="el-G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Μέσω σχολίων ή φωτογραφιών που μας αφορούν και  κοινοποιούνται από </a:t>
            </a:r>
            <a:r>
              <a:rPr lang="el-GR" dirty="0" smtClean="0">
                <a:solidFill>
                  <a:schemeClr val="tx1"/>
                </a:solidFill>
              </a:rPr>
              <a:t>τρίτους. </a:t>
            </a:r>
            <a:endParaRPr lang="el-G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Μέσω εφαρμογών που </a:t>
            </a:r>
            <a:r>
              <a:rPr lang="el-GR" dirty="0" smtClean="0">
                <a:solidFill>
                  <a:schemeClr val="tx1"/>
                </a:solidFill>
              </a:rPr>
              <a:t>κατεβάζουμε.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Right Arrow 4"/>
          <p:cNvSpPr/>
          <p:nvPr/>
        </p:nvSpPr>
        <p:spPr>
          <a:xfrm>
            <a:off x="390102" y="1999712"/>
            <a:ext cx="510030" cy="282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370466" y="3693366"/>
            <a:ext cx="510030" cy="307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64916" y="4956660"/>
            <a:ext cx="521130" cy="296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9972">
            <a:off x="7227923" y="5247840"/>
            <a:ext cx="1131780" cy="857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2" y="5763867"/>
            <a:ext cx="536494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8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796" y="581025"/>
            <a:ext cx="6655553" cy="1252539"/>
          </a:xfrm>
        </p:spPr>
        <p:txBody>
          <a:bodyPr/>
          <a:lstStyle/>
          <a:p>
            <a:pPr algn="ctr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ΑΛΛΑΖΕΙ ΣΤΗΝ ΠΡΟΣΤΑΣΙΑ ΤΩΝ ΠΡΟΣΩΠΙΚΩΝ ΔΕΔΟΜΕΝΩΝ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668" y="2549471"/>
            <a:ext cx="7763682" cy="36417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Από τις </a:t>
            </a:r>
            <a:r>
              <a:rPr lang="el-GR" dirty="0" smtClean="0">
                <a:solidFill>
                  <a:schemeClr val="tx1"/>
                </a:solidFill>
              </a:rPr>
              <a:t>25 </a:t>
            </a:r>
            <a:r>
              <a:rPr lang="el-GR" dirty="0" smtClean="0">
                <a:solidFill>
                  <a:schemeClr val="tx1"/>
                </a:solidFill>
              </a:rPr>
              <a:t>Μαΐου 2018 τίθεται σε ισχύ και στη χώρα μας ο νέος κανονισμός για </a:t>
            </a:r>
            <a:r>
              <a:rPr lang="el-GR" dirty="0">
                <a:solidFill>
                  <a:schemeClr val="tx1"/>
                </a:solidFill>
              </a:rPr>
              <a:t>την προστασία των δεδομένων στην </a:t>
            </a:r>
            <a:r>
              <a:rPr lang="el-GR" dirty="0" smtClean="0">
                <a:solidFill>
                  <a:schemeClr val="tx1"/>
                </a:solidFill>
              </a:rPr>
              <a:t>ΕΕ, γνωστός με </a:t>
            </a:r>
            <a:r>
              <a:rPr lang="el-GR" dirty="0" smtClean="0">
                <a:solidFill>
                  <a:schemeClr val="tx1"/>
                </a:solidFill>
              </a:rPr>
              <a:t>το ακρωνύμιο </a:t>
            </a:r>
            <a:r>
              <a:rPr lang="en-US" dirty="0" smtClean="0">
                <a:solidFill>
                  <a:schemeClr val="tx1"/>
                </a:solidFill>
              </a:rPr>
              <a:t>GDPR</a:t>
            </a:r>
            <a:r>
              <a:rPr lang="el-GR" dirty="0" smtClean="0">
                <a:solidFill>
                  <a:schemeClr val="tx1"/>
                </a:solidFill>
              </a:rPr>
              <a:t>.</a:t>
            </a:r>
            <a:endParaRPr lang="el-G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</a:rPr>
              <a:t>Στόχος </a:t>
            </a:r>
            <a:r>
              <a:rPr lang="el-GR" dirty="0">
                <a:solidFill>
                  <a:schemeClr val="tx1"/>
                </a:solidFill>
              </a:rPr>
              <a:t>είναι να δοθεί πάλι στους πολίτες ο έλεγχος της διαχείρισης των προσωπικών τους δεδομένων και να δημιουργηθεί ένα υψηλό πανευρωπαϊκό επίπεδο προστασίας των δεδομένων στη νέα ψηφιακή εποχή.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Chevron 4"/>
          <p:cNvSpPr/>
          <p:nvPr/>
        </p:nvSpPr>
        <p:spPr>
          <a:xfrm>
            <a:off x="150644" y="2859646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144018" y="437036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" y="581025"/>
            <a:ext cx="1991532" cy="152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5485" y="574311"/>
            <a:ext cx="6337838" cy="1252539"/>
          </a:xfrm>
        </p:spPr>
        <p:txBody>
          <a:bodyPr/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ΑΛΛΑΖΕΙ ΣΤΗΝ ΠΡΟΣΤΑΣΙΑ ΤΩΝ ΠΡΟΣΩΠΙΚΩΝ ΔΕΔΟΜΕΝΩΝ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678" y="2572719"/>
            <a:ext cx="7856672" cy="3618530"/>
          </a:xfrm>
        </p:spPr>
        <p:txBody>
          <a:bodyPr>
            <a:normAutofit/>
          </a:bodyPr>
          <a:lstStyle/>
          <a:p>
            <a:r>
              <a:rPr lang="el-GR" sz="2400" dirty="0" smtClean="0">
                <a:solidFill>
                  <a:schemeClr val="tx1"/>
                </a:solidFill>
              </a:rPr>
              <a:t>Ο νέος νόμος </a:t>
            </a:r>
            <a:r>
              <a:rPr lang="en-US" sz="2400" dirty="0" smtClean="0">
                <a:solidFill>
                  <a:schemeClr val="tx1"/>
                </a:solidFill>
              </a:rPr>
              <a:t>GDPR </a:t>
            </a:r>
            <a:r>
              <a:rPr lang="el-GR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αλλάζει </a:t>
            </a:r>
            <a:r>
              <a:rPr lang="el-GR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ριζικά </a:t>
            </a:r>
            <a:r>
              <a:rPr lang="el-GR" sz="2400" dirty="0">
                <a:solidFill>
                  <a:schemeClr val="tx1"/>
                </a:solidFill>
              </a:rPr>
              <a:t>τον τρόπο με τον οποίο επιχειρήσεις και οργανισμοί συλλέγουν, επεξεργάζονται και διαχειρίζονται προσωπικά δεδομένα κάθε </a:t>
            </a:r>
            <a:r>
              <a:rPr lang="el-GR" sz="2400" dirty="0" smtClean="0">
                <a:solidFill>
                  <a:schemeClr val="tx1"/>
                </a:solidFill>
              </a:rPr>
              <a:t>μορφής.</a:t>
            </a:r>
            <a:endParaRPr lang="el-GR" sz="2400" dirty="0" smtClean="0">
              <a:solidFill>
                <a:schemeClr val="tx1"/>
              </a:solidFill>
            </a:endParaRPr>
          </a:p>
          <a:p>
            <a:r>
              <a:rPr lang="el-GR" sz="2400" dirty="0" smtClean="0">
                <a:solidFill>
                  <a:schemeClr val="tx1"/>
                </a:solidFill>
              </a:rPr>
              <a:t>Θα </a:t>
            </a:r>
            <a:r>
              <a:rPr lang="el-GR" sz="2400" dirty="0">
                <a:solidFill>
                  <a:schemeClr val="tx1"/>
                </a:solidFill>
              </a:rPr>
              <a:t>επηρεάσει κάθε οργανισμό και εταιρεία στην Ευρώπη, η οποία διαχειρίζεται με οποιονδήποτε τρόπο προσωπικά δεδομένα, αλλά </a:t>
            </a:r>
            <a:r>
              <a:rPr lang="el-GR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κάθε εταιρεία που συναλλάσσεται στην επικράτεια της Ευρωπαϊκής Ένωσης.</a:t>
            </a:r>
            <a:r>
              <a:rPr lang="el-GR" sz="2400" dirty="0">
                <a:solidFill>
                  <a:schemeClr val="tx2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Οι κανόνες είναι πολύπλοκοι και τα </a:t>
            </a:r>
            <a:r>
              <a:rPr lang="el-GR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πρόστιμα </a:t>
            </a:r>
            <a:r>
              <a:rPr lang="el-GR" sz="2400" dirty="0">
                <a:solidFill>
                  <a:schemeClr val="tx1"/>
                </a:solidFill>
              </a:rPr>
              <a:t>για μη συμμόρφωση πολύ αυστηρά και μπορούν να φτάσουν έως τα 20 εκατομμύρια ευρώ.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EDE7-6E4D-4068-BBEE-DAA1B27CDCAF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33" y="574311"/>
            <a:ext cx="1824503" cy="187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6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677</TotalTime>
  <Words>1125</Words>
  <Application>Microsoft Office PowerPoint</Application>
  <PresentationFormat>On-screen Show (4:3)</PresentationFormat>
  <Paragraphs>99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Wingdings</vt:lpstr>
      <vt:lpstr>Office Theme</vt:lpstr>
      <vt:lpstr>ΠΡΟΣΤΑΣΙΑ ΠΡΟΣΩΠΙΚΩΝ ΔΕΔΟΜΕΝΩΝ</vt:lpstr>
      <vt:lpstr>ΠΟΙΑ ΕΙΝΑΙ ΤΑ ΠΡΟΣΩΠΙΚΑ ΜΑΣ ΔΕΔΟΜΕΝΑ</vt:lpstr>
      <vt:lpstr>ΠΟΙΑ ΕΙΝΑΙ ΤΑ ΠΡΟΣΩΠΙΚΑ ΜΑΣ ΔΕΔΟΜΕΝΑ</vt:lpstr>
      <vt:lpstr>ΠΟΙΑ ΕΙΝΑΙ ΤΑ «ΕΥΑΙΣΘΗΤΑ» ΠΡΟΣΩΠΙΚΑ ΔΕΔΟΜΕΝΑ</vt:lpstr>
      <vt:lpstr>ΓΙΑΤΙ ΕΙΝΑΙ ΣΗΜΑΝΤΙΚΗ Η ΠΡΟΣΤΑΣΙΑ ΤΩΝ ΠΡΟΣΩΠΙΚΩΝ ΜΑΣ ΔΕΔΟΜΕΝΩΝ</vt:lpstr>
      <vt:lpstr>ΤΙ ΣΗΜΑΙΝΕΙ «ΕΠΕΞΕΡΓΑΣΙΑ ΠΡΟΣΩΠΙΚΏΝ ΔΕΔΟΜΕΝΩΝ”;</vt:lpstr>
      <vt:lpstr>ΠΩΣ ΑΠΟΚΑΛΥΠΤΟΥΜΕ ΠΡΟΣΩΠΙΚΑ ΔΕΔΟΜΕΝΑ ΧΩΡΙΣ ΝΑ ΤΟ ΣΥΝΕΙΔΗΤΟΠΟΙΟΥΜΕ</vt:lpstr>
      <vt:lpstr>ΤΙ ΑΛΛΑΖΕΙ ΣΤΗΝ ΠΡΟΣΤΑΣΙΑ ΤΩΝ ΠΡΟΣΩΠΙΚΩΝ ΔΕΔΟΜΕΝΩΝ</vt:lpstr>
      <vt:lpstr>ΤΙ ΑΛΛΑΖΕΙ ΣΤΗΝ ΠΡΟΣΤΑΣΙΑ ΤΩΝ ΠΡΟΣΩΠΙΚΩΝ ΔΕΔΟΜΕΝΩΝ</vt:lpstr>
      <vt:lpstr>ΤΙ ΑΛΛΑΖΕΙ ΣΤΗΝ ΠΡΟΣΤΑΣΙΑ ΤΩΝ ΠΡΟΣΩΠΙΚΩΝ ΔΕΔΟΜΕΝΩΝ</vt:lpstr>
      <vt:lpstr>ΤΙ ΑΛΛΑΖΕΙ ΣΤΗΝ ΠΡΟΣΤΑΣΙΑ ΤΩΝ ΠΡΟΣΩΠΙΚΩΝ ΔΕΔΟΜΕΝΩΝ</vt:lpstr>
      <vt:lpstr>ΤΙ ΑΛΛΑΖΕΙ ΣΤΗΝ ΠΡΟΣΤΑΣΙΑ ΤΩΝ ΠΡΟΣΩΠΙΚΩΝ ΔΕΔΟΜΕΝΩΝ</vt:lpstr>
      <vt:lpstr>ΣΥΜΒΟΥΛΕΣ ΓΙΑ ΤΗΝ ΠΡΟΣΤΑΣΙΑ ΤΩΝ ΠΡΟΣΩΠΙΚΩΝ ΜΑΣ ΔΕΔΟΜΕΝΩΝ</vt:lpstr>
      <vt:lpstr>ΠΩΣ ΜΠΟΡΩ ΝΑ ΓΝΩΡΙΖΩ ΑΝ ΚΑΠΟΙΟΙ ΕΧΟΥΝ ΤΑ ΠΡΟΣΩΠΙΚΑ ΜΟΥ ΔΕΔΟΜΕΝΑ ΚΑΙ ΤΑ ΧΡΗΣΙΜΟΠΟΙΟΥΝ ΠΑΡΑΝΟΜΑ;</vt:lpstr>
      <vt:lpstr>ΠΩΣ ΜΠΟΡΩ ΝΑ ΕΧΩ ΠΡΟΣΒΑΣΗ ΣΤΑ ΔΕΔΟΜΕΝΑ ΠΡΟΣΩΠΙΚΟΥ ΧΑΡΑΚΤΗΡΑ ΠΟΥ ΚΑΤΕΧΕΙ ΓΙΑ ΤΟ ΑΤΟΜΟ ΜΟΥ ΜΙΑ ΕΤΑΙΡΕΙΑ Η ΕΝΑΣ ΟΡΓΑΝΙΣΜΟΣ;</vt:lpstr>
      <vt:lpstr>ΣΥΜΒΟΥΛΕΣ ΓΙΑ ΤΗΝ ΠΡΟΣΤΑΣΙΑ ΤΩΝ ΠΡΟΣΩΠΙΚΩΝ ΜΑΣ ΔΕΔΟΜΕΝΩΝ</vt:lpstr>
      <vt:lpstr>ΣΥΜΒΟΥΛΕΣ ΓΙΑ ΤΗΝ ΠΡΟΣΤΑΣΙΑ ΤΩΝ ΠΡΟΣΩΠΙΚΩΝ ΜΑΣ ΔΕΔΟΜΕΝΩΝ</vt:lpstr>
      <vt:lpstr>ΣΥΜΒΟΥΛΕΣ ΓΙΑ ΤΗΝ ΠΡΟΣΤΑΣΙΑ ΤΩΝ ΠΡΟΣΩΠΙΚΩΝ ΜΑΣ ΔΕΔΟΜΕΝΩΝ</vt:lpstr>
      <vt:lpstr>ΣΥΜΒΟΥΛΕΣ ΓΙΑ ΤΗΝ ΠΡΟΣΤΑΣΙΑ ΤΩΝ ΠΡΟΣΩΠΙΚΩΝ ΜΑΣ ΔΕΔΟΜΕΝΩΝ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EVANGELIA DASKALAKI</dc:creator>
  <cp:lastModifiedBy>fragopou</cp:lastModifiedBy>
  <cp:revision>49</cp:revision>
  <dcterms:created xsi:type="dcterms:W3CDTF">2017-02-20T07:48:45Z</dcterms:created>
  <dcterms:modified xsi:type="dcterms:W3CDTF">2018-05-11T19:55:00Z</dcterms:modified>
</cp:coreProperties>
</file>