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7" autoAdjust="0"/>
    <p:restoredTop sz="86359" autoAdjust="0"/>
  </p:normalViewPr>
  <p:slideViewPr>
    <p:cSldViewPr>
      <p:cViewPr varScale="1">
        <p:scale>
          <a:sx n="101" d="100"/>
          <a:sy n="101" d="100"/>
        </p:scale>
        <p:origin x="-18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83189-A736-4EB5-8DE8-AC6E14443CC4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1276B-1DA3-4CA4-A157-E3476B9892A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1276B-1DA3-4CA4-A157-E3476B9892A1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8/4/2025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00100" y="2071678"/>
            <a:ext cx="64294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 smtClean="0"/>
              <a:t>Η αιθυλική αλκοόλη (το οινόπνευμα) που περιέχεται στα αλκοολούχα ποτά διαχέεται εύκολα από το γαστρεντερικό σωλήνα στο</a:t>
            </a:r>
            <a:br>
              <a:rPr lang="el-GR" sz="3200" dirty="0" smtClean="0"/>
            </a:br>
            <a:r>
              <a:rPr lang="el-GR" sz="3200" dirty="0" smtClean="0"/>
              <a:t>αίμα και μέσω αυτού σε κάθε όργανο του σώματος.</a:t>
            </a:r>
            <a:endParaRPr lang="el-GR" sz="3200" dirty="0"/>
          </a:p>
        </p:txBody>
      </p:sp>
      <p:sp>
        <p:nvSpPr>
          <p:cNvPr id="3" name="2 - Ορθογώνιο"/>
          <p:cNvSpPr/>
          <p:nvPr/>
        </p:nvSpPr>
        <p:spPr>
          <a:xfrm>
            <a:off x="785786" y="785794"/>
            <a:ext cx="76135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ΣΥΝΕΠΕΙΕΣ ΤΟΥ ΑΛΚΟΟΛ ΣΤΟΝ ΟΡΓΑΝΙΣΜΟ</a:t>
            </a:r>
            <a:endParaRPr lang="el-GR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28662" y="785795"/>
            <a:ext cx="72866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 smtClean="0"/>
              <a:t>Τα συστήματα του οργανισμού</a:t>
            </a:r>
            <a:br>
              <a:rPr lang="el-GR" sz="3200" dirty="0" smtClean="0"/>
            </a:br>
            <a:r>
              <a:rPr lang="el-GR" sz="3200" dirty="0" smtClean="0"/>
              <a:t>που προσβάλλονται περισσότερο από την</a:t>
            </a:r>
            <a:br>
              <a:rPr lang="el-GR" sz="3200" dirty="0" smtClean="0"/>
            </a:br>
            <a:r>
              <a:rPr lang="el-GR" sz="3200" dirty="0" smtClean="0"/>
              <a:t>υπερβολική και συστηματική χρήση αλκοόλ είναι: </a:t>
            </a:r>
          </a:p>
          <a:p>
            <a:pPr>
              <a:buFont typeface="Arial" charset="0"/>
              <a:buChar char="•"/>
            </a:pPr>
            <a:r>
              <a:rPr lang="el-GR" sz="3200" b="1" dirty="0" smtClean="0">
                <a:solidFill>
                  <a:srgbClr val="C00000"/>
                </a:solidFill>
              </a:rPr>
              <a:t>το </a:t>
            </a:r>
            <a:r>
              <a:rPr lang="el-GR" sz="3200" b="1" dirty="0" err="1" smtClean="0">
                <a:solidFill>
                  <a:srgbClr val="C00000"/>
                </a:solidFill>
              </a:rPr>
              <a:t>νευρομϋίκό</a:t>
            </a:r>
            <a:r>
              <a:rPr lang="el-GR" sz="3200" b="1" dirty="0" smtClean="0">
                <a:solidFill>
                  <a:srgbClr val="C00000"/>
                </a:solidFill>
              </a:rPr>
              <a:t>, </a:t>
            </a:r>
          </a:p>
          <a:p>
            <a:pPr>
              <a:buFont typeface="Arial" charset="0"/>
              <a:buChar char="•"/>
            </a:pPr>
            <a:r>
              <a:rPr lang="el-GR" sz="3200" b="1" dirty="0" smtClean="0">
                <a:solidFill>
                  <a:srgbClr val="C00000"/>
                </a:solidFill>
              </a:rPr>
              <a:t>το γαστρεντερικό και το </a:t>
            </a:r>
          </a:p>
          <a:p>
            <a:pPr>
              <a:buFont typeface="Arial" charset="0"/>
              <a:buChar char="•"/>
            </a:pPr>
            <a:r>
              <a:rPr lang="el-GR" sz="3200" b="1" dirty="0" smtClean="0">
                <a:solidFill>
                  <a:srgbClr val="C00000"/>
                </a:solidFill>
              </a:rPr>
              <a:t>καρδιαγγειακό σύστημα</a:t>
            </a:r>
            <a:endParaRPr lang="el-GR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5"/>
            <a:ext cx="807249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Μάλιστα, όσο μεγαλύτερη είναι η περιεκτικότητα ενός οργάνου σε νερό, τόσο ευκολότερα διαχέεται το οινόπνευμα και τόσο περισσότερο αυξάνεται η συγκέντρωσή του στο όργανο αυτό, με συνέπεια να πλήττεται σοβαρότερα από</a:t>
            </a:r>
            <a:br>
              <a:rPr lang="el-GR" sz="2800" dirty="0" smtClean="0"/>
            </a:br>
            <a:r>
              <a:rPr lang="el-GR" sz="2800" dirty="0" smtClean="0"/>
              <a:t>άλλα όργανα που έχουν μικρότερη περιεκτικότητα σε νερό.</a:t>
            </a:r>
          </a:p>
          <a:p>
            <a:endParaRPr lang="el-GR" sz="2800" dirty="0" smtClean="0"/>
          </a:p>
          <a:p>
            <a:r>
              <a:rPr lang="el-GR" sz="2800" b="1" dirty="0" smtClean="0">
                <a:solidFill>
                  <a:srgbClr val="C00000"/>
                </a:solidFill>
              </a:rPr>
              <a:t>Ο εγκέφαλος, για παράδειγμα, που έχει μεγάλη περιεκτικότητα σε νερό, παρουσιάζει την τάση να συγκεντρώνει το οινόπνευμα, ακόμη και αν η </a:t>
            </a:r>
            <a:r>
              <a:rPr lang="el-GR" sz="2800" b="1" dirty="0" err="1" smtClean="0">
                <a:solidFill>
                  <a:srgbClr val="C00000"/>
                </a:solidFill>
              </a:rPr>
              <a:t>πο</a:t>
            </a:r>
            <a:r>
              <a:rPr lang="el-GR" sz="2800" b="1" dirty="0" smtClean="0">
                <a:solidFill>
                  <a:srgbClr val="C00000"/>
                </a:solidFill>
              </a:rPr>
              <a:t>-</a:t>
            </a:r>
          </a:p>
          <a:p>
            <a:r>
              <a:rPr lang="el-GR" sz="2800" b="1" dirty="0" err="1" smtClean="0">
                <a:solidFill>
                  <a:srgbClr val="C00000"/>
                </a:solidFill>
              </a:rPr>
              <a:t>σότητα</a:t>
            </a:r>
            <a:r>
              <a:rPr lang="el-GR" sz="2800" b="1" dirty="0" smtClean="0">
                <a:solidFill>
                  <a:srgbClr val="C00000"/>
                </a:solidFill>
              </a:rPr>
              <a:t> που θα καταναλωθεί είναι μικρή.</a:t>
            </a:r>
            <a:endParaRPr lang="el-GR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42976" y="1000108"/>
            <a:ext cx="71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</a:t>
            </a:r>
            <a:r>
              <a:rPr lang="el-GR" dirty="0" err="1" smtClean="0"/>
              <a:t>ακεταλδεΰδη</a:t>
            </a:r>
            <a:r>
              <a:rPr lang="el-GR" dirty="0" smtClean="0"/>
              <a:t> που παράγεται κατά τον καταβολισμό του οινοπνεύματος προξενεί καταστροφές στα κύτταρα των διάφορων ιστών και επομένως διαταραχές σε όλα σχεδόν τα συστήματα του ανθρώπινου οργανισμού. </a:t>
            </a:r>
          </a:p>
          <a:p>
            <a:endParaRPr lang="el-GR" dirty="0" smtClean="0"/>
          </a:p>
          <a:p>
            <a:r>
              <a:rPr lang="el-GR" dirty="0" smtClean="0"/>
              <a:t>Οι αλκοολικοί, λόγω της φθοράς των κυττάρων του εγκεφάλου τους, παρουσιάζουν </a:t>
            </a:r>
            <a:r>
              <a:rPr lang="el-GR" b="1" dirty="0" smtClean="0">
                <a:solidFill>
                  <a:srgbClr val="C00000"/>
                </a:solidFill>
              </a:rPr>
              <a:t>απώλεια μνήμης, φαινόμενα σύγχυσης, </a:t>
            </a:r>
            <a:r>
              <a:rPr lang="el-GR" b="1" dirty="0" err="1" smtClean="0">
                <a:solidFill>
                  <a:srgbClr val="C00000"/>
                </a:solidFill>
              </a:rPr>
              <a:t>παραισθή</a:t>
            </a:r>
            <a:r>
              <a:rPr lang="el-GR" b="1" dirty="0" smtClean="0">
                <a:solidFill>
                  <a:srgbClr val="C00000"/>
                </a:solidFill>
              </a:rPr>
              <a:t>-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σεις και ψυχωτική συμπεριφορά. </a:t>
            </a:r>
          </a:p>
          <a:p>
            <a:endParaRPr lang="el-G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14282" y="785794"/>
            <a:ext cx="8643998" cy="5214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/>
              <a:t>Το </a:t>
            </a:r>
            <a:r>
              <a:rPr lang="el-GR" sz="2400" b="1" dirty="0" smtClean="0">
                <a:solidFill>
                  <a:srgbClr val="C00000"/>
                </a:solidFill>
              </a:rPr>
              <a:t>πεπτικό σύστημα επιβαρύνεται </a:t>
            </a:r>
            <a:r>
              <a:rPr lang="el-GR" sz="2400" b="1" dirty="0" smtClean="0"/>
              <a:t>επίσης, καθώς το οινόπνευμα προκαλεί αύξηση των εκκρίσεων του στομάχου και στη συνέχεια φλεγμονή. </a:t>
            </a:r>
          </a:p>
          <a:p>
            <a:endParaRPr lang="el-GR" dirty="0" smtClean="0"/>
          </a:p>
          <a:p>
            <a:r>
              <a:rPr lang="el-GR" sz="2400" dirty="0" smtClean="0"/>
              <a:t>Η υπερβολική κατανάλωση οινοπνεύματος ελαττώνει την ικανότητα του λεπτού εντέρου να απορροφά τις θρεπτικές ουσίες που περιέχονται στην τροφή μας. </a:t>
            </a:r>
          </a:p>
          <a:p>
            <a:endParaRPr lang="el-GR" dirty="0" smtClean="0"/>
          </a:p>
          <a:p>
            <a:r>
              <a:rPr lang="el-GR" sz="2400" dirty="0" smtClean="0"/>
              <a:t>Συνέπεια του γεγονότος αυτού είναι η </a:t>
            </a:r>
            <a:r>
              <a:rPr lang="el-GR" sz="2400" b="1" dirty="0" smtClean="0"/>
              <a:t>φθορά του ήπατος. </a:t>
            </a:r>
            <a:endParaRPr lang="el-GR" dirty="0" smtClean="0"/>
          </a:p>
          <a:p>
            <a:r>
              <a:rPr lang="el-GR" sz="2400" dirty="0" smtClean="0"/>
              <a:t>Η συνεχιζόμενη κατανάλωση οινοπνεύματος από έναν αλκοολικό καταλήγει συχνά σε εκφυλισμό του ηπατικού ιστού, μια κατάσταση που ονομάζεται </a:t>
            </a:r>
            <a:r>
              <a:rPr lang="el-GR" sz="2400" b="1" dirty="0" smtClean="0">
                <a:solidFill>
                  <a:srgbClr val="C00000"/>
                </a:solidFill>
              </a:rPr>
              <a:t>κίρρωση του ήπατος,</a:t>
            </a:r>
            <a:r>
              <a:rPr lang="el-GR" sz="2400" dirty="0" smtClean="0"/>
              <a:t> η οποία, στους αλκοολικούς, παρουσιάζεται σε ποσοστό οκτώ φορές μεγαλύτερο σ’ αυτούς παρά στα μη εξαρτημένα από το αλκοόλ άτομα.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428596" y="428604"/>
            <a:ext cx="77153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/>
              <a:t>Η κατάχρηση του αλκοόλ προκαλεί </a:t>
            </a:r>
            <a:r>
              <a:rPr lang="el-GR" sz="3200" b="1" dirty="0" smtClean="0">
                <a:solidFill>
                  <a:srgbClr val="C00000"/>
                </a:solidFill>
              </a:rPr>
              <a:t>υπέρταση</a:t>
            </a:r>
            <a:r>
              <a:rPr lang="el-GR" sz="3200" b="1" dirty="0" smtClean="0"/>
              <a:t> και έτσι </a:t>
            </a:r>
            <a:r>
              <a:rPr lang="el-GR" sz="3200" b="1" dirty="0" smtClean="0">
                <a:solidFill>
                  <a:srgbClr val="C00000"/>
                </a:solidFill>
              </a:rPr>
              <a:t>αυξάνει τις πιθανότητες για την εμφάνιση καρδιαγγειακών νοσημάτων.</a:t>
            </a:r>
          </a:p>
          <a:p>
            <a:endParaRPr lang="el-GR" sz="3200" b="1" dirty="0" smtClean="0">
              <a:solidFill>
                <a:srgbClr val="C00000"/>
              </a:solidFill>
            </a:endParaRPr>
          </a:p>
          <a:p>
            <a:r>
              <a:rPr lang="el-GR" sz="3200" b="1" dirty="0" smtClean="0"/>
              <a:t>Το αλκοόλ όμως συσχετίζεται και με την αύξηση της πιθανότητας να </a:t>
            </a:r>
            <a:r>
              <a:rPr lang="el-GR" sz="3200" b="1" dirty="0" err="1" smtClean="0"/>
              <a:t>κδηλωθούν</a:t>
            </a:r>
            <a:r>
              <a:rPr lang="el-GR" sz="3200" b="1" dirty="0" smtClean="0"/>
              <a:t> διάφορες μορφές </a:t>
            </a:r>
            <a:r>
              <a:rPr lang="el-GR" sz="3200" b="1" dirty="0" smtClean="0">
                <a:solidFill>
                  <a:srgbClr val="C00000"/>
                </a:solidFill>
              </a:rPr>
              <a:t>καρκίνου</a:t>
            </a:r>
            <a:r>
              <a:rPr lang="el-GR" sz="3200" b="1" dirty="0" smtClean="0"/>
              <a:t> (</a:t>
            </a:r>
            <a:r>
              <a:rPr lang="el-GR" sz="3200" b="1" dirty="0" smtClean="0">
                <a:solidFill>
                  <a:srgbClr val="002060"/>
                </a:solidFill>
              </a:rPr>
              <a:t>στομάχου, ήπατος, πνευμόνων</a:t>
            </a:r>
            <a:r>
              <a:rPr lang="el-GR" sz="3200" b="1" dirty="0" smtClean="0"/>
              <a:t>), ενώ σε συνδυασμό με τη νικοτίνη ευθύνεται για καρκίνους του </a:t>
            </a:r>
            <a:r>
              <a:rPr lang="el-GR" sz="3200" b="1" dirty="0" smtClean="0">
                <a:solidFill>
                  <a:srgbClr val="002060"/>
                </a:solidFill>
              </a:rPr>
              <a:t>λάρυγγα</a:t>
            </a:r>
            <a:r>
              <a:rPr lang="el-GR" sz="3200" b="1" dirty="0" smtClean="0"/>
              <a:t> και του </a:t>
            </a:r>
            <a:r>
              <a:rPr lang="el-GR" sz="3200" b="1" dirty="0" smtClean="0">
                <a:solidFill>
                  <a:srgbClr val="002060"/>
                </a:solidFill>
              </a:rPr>
              <a:t>οισοφάγου.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268</Words>
  <PresentationFormat>Προβολή στην οθόνη (4:3)</PresentationFormat>
  <Paragraphs>24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Kotsak-i5</dc:creator>
  <cp:lastModifiedBy>Kotsak-i5</cp:lastModifiedBy>
  <cp:revision>12</cp:revision>
  <dcterms:created xsi:type="dcterms:W3CDTF">2025-04-07T20:34:39Z</dcterms:created>
  <dcterms:modified xsi:type="dcterms:W3CDTF">2025-04-07T21:10:03Z</dcterms:modified>
</cp:coreProperties>
</file>