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56" r:id="rId6"/>
    <p:sldId id="258" r:id="rId7"/>
  </p:sldIdLst>
  <p:sldSz cx="9144000" cy="6858000" type="screen4x3"/>
  <p:notesSz cx="6858000" cy="9945688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44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EC2978-AA6A-4136-9248-B68EABBABC24}" type="datetimeFigureOut">
              <a:rPr lang="el-GR"/>
              <a:pPr>
                <a:defRPr/>
              </a:pPr>
              <a:t>10/12/2018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C7DDE1-FB6F-4BD1-90A7-527017F5195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26BC32-CF36-4D21-B3FB-449C72BC2E03}" type="datetimeFigureOut">
              <a:rPr lang="el-GR"/>
              <a:pPr>
                <a:defRPr/>
              </a:pPr>
              <a:t>10/12/2018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1F604-EAC8-4B79-87C6-2198C3E364F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1A21E-0AD8-4638-A5A8-0FAF3F185C22}" type="datetimeFigureOut">
              <a:rPr lang="el-GR"/>
              <a:pPr>
                <a:defRPr/>
              </a:pPr>
              <a:t>10/12/2018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0DB9CB-0646-4B26-857A-9778AF2BE00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E98430-B802-431E-9711-607D48FBDFB2}" type="datetimeFigureOut">
              <a:rPr lang="el-GR"/>
              <a:pPr>
                <a:defRPr/>
              </a:pPr>
              <a:t>10/12/2018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A03311-1BE5-4DC3-9E45-73B4DF5B395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0EE401-0FD2-493C-BDF5-7FA3E0C2F124}" type="datetimeFigureOut">
              <a:rPr lang="el-GR"/>
              <a:pPr>
                <a:defRPr/>
              </a:pPr>
              <a:t>10/12/2018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9C65A5-0C85-48D4-A5AD-B79711C3598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9BE429-9977-4EE4-8DB0-07E7A5DB849D}" type="datetimeFigureOut">
              <a:rPr lang="el-GR"/>
              <a:pPr>
                <a:defRPr/>
              </a:pPr>
              <a:t>10/12/2018</a:t>
            </a:fld>
            <a:endParaRPr lang="el-GR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BF3290-44F7-4577-B7B6-48DB274E22D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B54787-9770-4C49-A96D-4156FDF4BAD5}" type="datetimeFigureOut">
              <a:rPr lang="el-GR"/>
              <a:pPr>
                <a:defRPr/>
              </a:pPr>
              <a:t>10/12/2018</a:t>
            </a:fld>
            <a:endParaRPr lang="el-GR"/>
          </a:p>
        </p:txBody>
      </p:sp>
      <p:sp>
        <p:nvSpPr>
          <p:cNvPr id="8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E1E885-8696-481A-AB9C-787047B2D13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146476-0D9C-40AC-A60D-3E0E9F1FB1EF}" type="datetimeFigureOut">
              <a:rPr lang="el-GR"/>
              <a:pPr>
                <a:defRPr/>
              </a:pPr>
              <a:t>10/12/2018</a:t>
            </a:fld>
            <a:endParaRPr lang="el-GR"/>
          </a:p>
        </p:txBody>
      </p:sp>
      <p:sp>
        <p:nvSpPr>
          <p:cNvPr id="4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042317-D5FD-40B6-B56C-30565290569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55B9C-ADD1-43E5-90C2-307B96C9BC1C}" type="datetimeFigureOut">
              <a:rPr lang="el-GR"/>
              <a:pPr>
                <a:defRPr/>
              </a:pPr>
              <a:t>10/12/2018</a:t>
            </a:fld>
            <a:endParaRPr lang="el-GR"/>
          </a:p>
        </p:txBody>
      </p:sp>
      <p:sp>
        <p:nvSpPr>
          <p:cNvPr id="3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984F7F-F41A-4D49-80FD-0A69E62826B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E38009-3421-4689-B0E5-B364A532AA09}" type="datetimeFigureOut">
              <a:rPr lang="el-GR"/>
              <a:pPr>
                <a:defRPr/>
              </a:pPr>
              <a:t>10/12/2018</a:t>
            </a:fld>
            <a:endParaRPr lang="el-GR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335A3C-7BA3-4D05-807B-97D69EBDAC7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62FB6B-9F4F-4CAE-998B-40E65D10E7D3}" type="datetimeFigureOut">
              <a:rPr lang="el-GR"/>
              <a:pPr>
                <a:defRPr/>
              </a:pPr>
              <a:t>10/12/2018</a:t>
            </a:fld>
            <a:endParaRPr lang="el-GR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AF91A8-4BB2-444E-ACC7-FF4710DFBCD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- Θέση τίτλου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του τίτλου</a:t>
            </a:r>
          </a:p>
        </p:txBody>
      </p:sp>
      <p:sp>
        <p:nvSpPr>
          <p:cNvPr id="1027" name="2 - Θέση κειμένου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9FEDF35-7ADF-461E-9C65-924D5485823C}" type="datetimeFigureOut">
              <a:rPr lang="el-GR"/>
              <a:pPr>
                <a:defRPr/>
              </a:pPr>
              <a:t>10/12/2018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4A97318-AB87-44DB-9314-4DB0C56145A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3238" y="214313"/>
            <a:ext cx="8245475" cy="518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7 - Ευθεία γραμμή σύνδεσης"/>
          <p:cNvCxnSpPr/>
          <p:nvPr/>
        </p:nvCxnSpPr>
        <p:spPr>
          <a:xfrm>
            <a:off x="3786188" y="1428750"/>
            <a:ext cx="1285875" cy="158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- Ευθεία γραμμή σύνδεσης"/>
          <p:cNvCxnSpPr/>
          <p:nvPr/>
        </p:nvCxnSpPr>
        <p:spPr>
          <a:xfrm>
            <a:off x="5286375" y="3141663"/>
            <a:ext cx="1071563" cy="1587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- Ευθεία γραμμή σύνδεσης"/>
          <p:cNvCxnSpPr/>
          <p:nvPr/>
        </p:nvCxnSpPr>
        <p:spPr>
          <a:xfrm>
            <a:off x="3643313" y="4284663"/>
            <a:ext cx="1143000" cy="1587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- Ευθεία γραμμή σύνδεσης"/>
          <p:cNvCxnSpPr/>
          <p:nvPr/>
        </p:nvCxnSpPr>
        <p:spPr>
          <a:xfrm>
            <a:off x="2928938" y="4429125"/>
            <a:ext cx="714375" cy="158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- Ευθεία γραμμή σύνδεσης"/>
          <p:cNvCxnSpPr/>
          <p:nvPr/>
        </p:nvCxnSpPr>
        <p:spPr>
          <a:xfrm>
            <a:off x="3000375" y="4643438"/>
            <a:ext cx="857250" cy="1587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- Ευθεία γραμμή σύνδεσης"/>
          <p:cNvCxnSpPr/>
          <p:nvPr/>
        </p:nvCxnSpPr>
        <p:spPr>
          <a:xfrm>
            <a:off x="2357438" y="5284788"/>
            <a:ext cx="714375" cy="1587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- Ευθεία γραμμή σύνδεσης"/>
          <p:cNvCxnSpPr/>
          <p:nvPr/>
        </p:nvCxnSpPr>
        <p:spPr>
          <a:xfrm>
            <a:off x="2928938" y="1000125"/>
            <a:ext cx="428625" cy="158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- Ευθεία γραμμή σύνδεσης"/>
          <p:cNvCxnSpPr/>
          <p:nvPr/>
        </p:nvCxnSpPr>
        <p:spPr>
          <a:xfrm>
            <a:off x="2000250" y="4641850"/>
            <a:ext cx="714375" cy="158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- Ευθεία γραμμή σύνδεσης"/>
          <p:cNvCxnSpPr/>
          <p:nvPr/>
        </p:nvCxnSpPr>
        <p:spPr>
          <a:xfrm>
            <a:off x="2000250" y="4284663"/>
            <a:ext cx="857250" cy="1587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8" y="642938"/>
            <a:ext cx="8572500" cy="518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- TextBox"/>
          <p:cNvSpPr txBox="1"/>
          <p:nvPr/>
        </p:nvSpPr>
        <p:spPr>
          <a:xfrm>
            <a:off x="214282" y="214290"/>
            <a:ext cx="3951595" cy="369332"/>
          </a:xfrm>
          <a:prstGeom prst="rect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Τι υπάρχει πριν από τα ΟΥΣΙΑΣΤΙΚΑ</a:t>
            </a:r>
            <a:endParaRPr lang="el-GR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- Έλλειψη"/>
          <p:cNvSpPr/>
          <p:nvPr/>
        </p:nvSpPr>
        <p:spPr>
          <a:xfrm>
            <a:off x="3462338" y="1643063"/>
            <a:ext cx="323850" cy="2857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5" name="4 - Έλλειψη"/>
          <p:cNvSpPr/>
          <p:nvPr/>
        </p:nvSpPr>
        <p:spPr>
          <a:xfrm>
            <a:off x="6391275" y="3286125"/>
            <a:ext cx="323850" cy="2857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6" name="5 - Έλλειψη"/>
          <p:cNvSpPr/>
          <p:nvPr/>
        </p:nvSpPr>
        <p:spPr>
          <a:xfrm>
            <a:off x="3390900" y="4429125"/>
            <a:ext cx="323850" cy="2857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7" name="6 - Έλλειψη"/>
          <p:cNvSpPr/>
          <p:nvPr/>
        </p:nvSpPr>
        <p:spPr>
          <a:xfrm>
            <a:off x="3605213" y="4643438"/>
            <a:ext cx="395287" cy="2857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8" name="7 - Έλλειψη"/>
          <p:cNvSpPr/>
          <p:nvPr/>
        </p:nvSpPr>
        <p:spPr>
          <a:xfrm>
            <a:off x="2571750" y="4857750"/>
            <a:ext cx="395288" cy="2857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>
            <a:spLocks noChangeArrowheads="1"/>
          </p:cNvSpPr>
          <p:nvPr/>
        </p:nvSpPr>
        <p:spPr bwMode="auto">
          <a:xfrm>
            <a:off x="3071813" y="1028700"/>
            <a:ext cx="23447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>
                <a:latin typeface="Comic Sans MS" pitchFamily="66" charset="0"/>
              </a:rPr>
              <a:t>Das ist </a:t>
            </a:r>
            <a:r>
              <a:rPr lang="de-DE" sz="2400" b="1">
                <a:solidFill>
                  <a:srgbClr val="FF0000"/>
                </a:solidFill>
                <a:latin typeface="Comic Sans MS" pitchFamily="66" charset="0"/>
              </a:rPr>
              <a:t>ein</a:t>
            </a:r>
            <a:r>
              <a:rPr lang="de-DE" sz="2000">
                <a:latin typeface="Comic Sans MS" pitchFamily="66" charset="0"/>
              </a:rPr>
              <a:t> Füller!</a:t>
            </a:r>
            <a:endParaRPr lang="el-GR" sz="2000">
              <a:latin typeface="Comic Sans MS" pitchFamily="66" charset="0"/>
            </a:endParaRPr>
          </a:p>
        </p:txBody>
      </p:sp>
      <p:sp>
        <p:nvSpPr>
          <p:cNvPr id="5" name="4 - TextBox"/>
          <p:cNvSpPr txBox="1">
            <a:spLocks noChangeArrowheads="1"/>
          </p:cNvSpPr>
          <p:nvPr/>
        </p:nvSpPr>
        <p:spPr bwMode="auto">
          <a:xfrm>
            <a:off x="2947988" y="2028825"/>
            <a:ext cx="37671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 b="1">
                <a:solidFill>
                  <a:srgbClr val="FF0000"/>
                </a:solidFill>
                <a:latin typeface="Comic Sans MS" pitchFamily="66" charset="0"/>
              </a:rPr>
              <a:t>Der</a:t>
            </a:r>
            <a:r>
              <a:rPr lang="de-DE" sz="2000">
                <a:latin typeface="Comic Sans MS" pitchFamily="66" charset="0"/>
              </a:rPr>
              <a:t> Füller kostet nur 15 Euro!</a:t>
            </a:r>
            <a:endParaRPr lang="el-GR" sz="2000">
              <a:latin typeface="Comic Sans MS" pitchFamily="66" charset="0"/>
            </a:endParaRPr>
          </a:p>
        </p:txBody>
      </p:sp>
      <p:pic>
        <p:nvPicPr>
          <p:cNvPr id="410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8" y="571500"/>
            <a:ext cx="2638425" cy="175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- TextBox"/>
          <p:cNvSpPr txBox="1"/>
          <p:nvPr/>
        </p:nvSpPr>
        <p:spPr>
          <a:xfrm>
            <a:off x="6786578" y="428604"/>
            <a:ext cx="1728913" cy="400110"/>
          </a:xfrm>
          <a:prstGeom prst="rect">
            <a:avLst/>
          </a:prstGeom>
          <a:solidFill>
            <a:srgbClr val="FFC00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000" b="1" dirty="0">
                <a:latin typeface="+mn-lt"/>
                <a:cs typeface="+mn-cs"/>
              </a:rPr>
              <a:t>Τι είναι αυτό;</a:t>
            </a:r>
            <a:endParaRPr lang="el-GR" sz="2000" b="1" dirty="0">
              <a:latin typeface="+mn-lt"/>
              <a:cs typeface="+mn-cs"/>
            </a:endParaRPr>
          </a:p>
        </p:txBody>
      </p:sp>
      <p:sp>
        <p:nvSpPr>
          <p:cNvPr id="8" name="7 - Ορθογώνιο"/>
          <p:cNvSpPr/>
          <p:nvPr/>
        </p:nvSpPr>
        <p:spPr>
          <a:xfrm>
            <a:off x="4000500" y="1000125"/>
            <a:ext cx="500063" cy="4286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cxnSp>
        <p:nvCxnSpPr>
          <p:cNvPr id="10" name="9 - Γωνιακή σύνδεση"/>
          <p:cNvCxnSpPr>
            <a:stCxn id="0" idx="1"/>
            <a:endCxn id="8" idx="0"/>
          </p:cNvCxnSpPr>
          <p:nvPr/>
        </p:nvCxnSpPr>
        <p:spPr>
          <a:xfrm rot="10800000" flipV="1">
            <a:off x="4249738" y="628650"/>
            <a:ext cx="2536825" cy="371475"/>
          </a:xfrm>
          <a:prstGeom prst="bentConnector2">
            <a:avLst/>
          </a:prstGeom>
          <a:ln w="28575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- TextBox"/>
          <p:cNvSpPr txBox="1"/>
          <p:nvPr/>
        </p:nvSpPr>
        <p:spPr>
          <a:xfrm>
            <a:off x="6786578" y="1285860"/>
            <a:ext cx="1728913" cy="707886"/>
          </a:xfrm>
          <a:prstGeom prst="rect">
            <a:avLst/>
          </a:prstGeom>
          <a:solidFill>
            <a:srgbClr val="FFC00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000" b="1" dirty="0">
                <a:latin typeface="+mn-lt"/>
                <a:cs typeface="+mn-cs"/>
              </a:rPr>
              <a:t>Ποιο κοστίζει 15 Ευρώ</a:t>
            </a:r>
            <a:endParaRPr lang="el-GR" sz="2000" b="1" dirty="0">
              <a:latin typeface="+mn-lt"/>
              <a:cs typeface="+mn-cs"/>
            </a:endParaRPr>
          </a:p>
        </p:txBody>
      </p:sp>
      <p:cxnSp>
        <p:nvCxnSpPr>
          <p:cNvPr id="13" name="9 - Γωνιακή σύνδεση"/>
          <p:cNvCxnSpPr>
            <a:stCxn id="0" idx="1"/>
            <a:endCxn id="15" idx="0"/>
          </p:cNvCxnSpPr>
          <p:nvPr/>
        </p:nvCxnSpPr>
        <p:spPr>
          <a:xfrm rot="10800000" flipV="1">
            <a:off x="3643313" y="1639888"/>
            <a:ext cx="3143250" cy="360362"/>
          </a:xfrm>
          <a:prstGeom prst="bentConnector2">
            <a:avLst/>
          </a:prstGeom>
          <a:ln w="28575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- Ορθογώνιο"/>
          <p:cNvSpPr/>
          <p:nvPr/>
        </p:nvSpPr>
        <p:spPr>
          <a:xfrm>
            <a:off x="3000375" y="2000250"/>
            <a:ext cx="1285875" cy="4286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pic>
        <p:nvPicPr>
          <p:cNvPr id="4111" name="16 - Εικόνα" descr="r1_e05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8" y="2571750"/>
            <a:ext cx="2357437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17 - TextBox"/>
          <p:cNvSpPr txBox="1">
            <a:spLocks noChangeArrowheads="1"/>
          </p:cNvSpPr>
          <p:nvPr/>
        </p:nvSpPr>
        <p:spPr bwMode="auto">
          <a:xfrm>
            <a:off x="3033713" y="3886200"/>
            <a:ext cx="332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 b="1">
                <a:solidFill>
                  <a:srgbClr val="FF0000"/>
                </a:solidFill>
                <a:latin typeface="Comic Sans MS" pitchFamily="66" charset="0"/>
              </a:rPr>
              <a:t>Die</a:t>
            </a:r>
            <a:r>
              <a:rPr lang="de-DE" sz="2000">
                <a:latin typeface="Comic Sans MS" pitchFamily="66" charset="0"/>
              </a:rPr>
              <a:t> Tasche ist altmodisch!</a:t>
            </a:r>
            <a:endParaRPr lang="el-GR" sz="2000">
              <a:latin typeface="Comic Sans MS" pitchFamily="66" charset="0"/>
            </a:endParaRPr>
          </a:p>
        </p:txBody>
      </p:sp>
      <p:sp>
        <p:nvSpPr>
          <p:cNvPr id="25" name="24 - TextBox"/>
          <p:cNvSpPr txBox="1">
            <a:spLocks noChangeArrowheads="1"/>
          </p:cNvSpPr>
          <p:nvPr/>
        </p:nvSpPr>
        <p:spPr bwMode="auto">
          <a:xfrm>
            <a:off x="2928938" y="3100388"/>
            <a:ext cx="31845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>
                <a:latin typeface="Comic Sans MS" pitchFamily="66" charset="0"/>
              </a:rPr>
              <a:t>Das ist </a:t>
            </a:r>
            <a:r>
              <a:rPr lang="de-DE" sz="2000" b="1">
                <a:solidFill>
                  <a:srgbClr val="FF0000"/>
                </a:solidFill>
                <a:latin typeface="Comic Sans MS" pitchFamily="66" charset="0"/>
              </a:rPr>
              <a:t>eine</a:t>
            </a:r>
            <a:r>
              <a:rPr lang="de-DE" sz="2000">
                <a:latin typeface="Comic Sans MS" pitchFamily="66" charset="0"/>
              </a:rPr>
              <a:t> Schultasche.</a:t>
            </a:r>
            <a:endParaRPr lang="el-GR" sz="2000">
              <a:latin typeface="Comic Sans MS" pitchFamily="66" charset="0"/>
            </a:endParaRPr>
          </a:p>
        </p:txBody>
      </p:sp>
      <p:sp>
        <p:nvSpPr>
          <p:cNvPr id="26" name="25 - TextBox"/>
          <p:cNvSpPr txBox="1"/>
          <p:nvPr/>
        </p:nvSpPr>
        <p:spPr>
          <a:xfrm>
            <a:off x="6858016" y="2571744"/>
            <a:ext cx="1728913" cy="400110"/>
          </a:xfrm>
          <a:prstGeom prst="rect">
            <a:avLst/>
          </a:prstGeom>
          <a:solidFill>
            <a:srgbClr val="FFC00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000" b="1" dirty="0">
                <a:latin typeface="+mn-lt"/>
                <a:cs typeface="+mn-cs"/>
              </a:rPr>
              <a:t>Τι είναι αυτό;</a:t>
            </a:r>
            <a:endParaRPr lang="el-GR" sz="2000" b="1" dirty="0">
              <a:latin typeface="+mn-lt"/>
              <a:cs typeface="+mn-cs"/>
            </a:endParaRPr>
          </a:p>
        </p:txBody>
      </p:sp>
      <p:cxnSp>
        <p:nvCxnSpPr>
          <p:cNvPr id="27" name="9 - Γωνιακή σύνδεση"/>
          <p:cNvCxnSpPr>
            <a:stCxn id="0" idx="1"/>
            <a:endCxn id="29" idx="0"/>
          </p:cNvCxnSpPr>
          <p:nvPr/>
        </p:nvCxnSpPr>
        <p:spPr>
          <a:xfrm rot="10800000" flipV="1">
            <a:off x="4143375" y="2771775"/>
            <a:ext cx="2714625" cy="300038"/>
          </a:xfrm>
          <a:prstGeom prst="bentConnector2">
            <a:avLst/>
          </a:prstGeom>
          <a:ln w="28575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- Ορθογώνιο"/>
          <p:cNvSpPr/>
          <p:nvPr/>
        </p:nvSpPr>
        <p:spPr>
          <a:xfrm>
            <a:off x="3857625" y="3071813"/>
            <a:ext cx="571500" cy="4286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31" name="30 - TextBox"/>
          <p:cNvSpPr txBox="1"/>
          <p:nvPr/>
        </p:nvSpPr>
        <p:spPr>
          <a:xfrm>
            <a:off x="6915053" y="3286124"/>
            <a:ext cx="1728913" cy="707886"/>
          </a:xfrm>
          <a:prstGeom prst="rect">
            <a:avLst/>
          </a:prstGeom>
          <a:solidFill>
            <a:srgbClr val="FFC00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000" b="1" dirty="0">
                <a:latin typeface="+mn-lt"/>
                <a:cs typeface="+mn-cs"/>
              </a:rPr>
              <a:t>Πως είναι η τσάντα;</a:t>
            </a:r>
            <a:endParaRPr lang="el-GR" sz="2000" b="1" dirty="0">
              <a:latin typeface="+mn-lt"/>
              <a:cs typeface="+mn-cs"/>
            </a:endParaRPr>
          </a:p>
        </p:txBody>
      </p:sp>
      <p:cxnSp>
        <p:nvCxnSpPr>
          <p:cNvPr id="32" name="9 - Γωνιακή σύνδεση"/>
          <p:cNvCxnSpPr>
            <a:stCxn id="0" idx="1"/>
            <a:endCxn id="33" idx="0"/>
          </p:cNvCxnSpPr>
          <p:nvPr/>
        </p:nvCxnSpPr>
        <p:spPr>
          <a:xfrm rot="10800000" flipV="1">
            <a:off x="3749675" y="3640138"/>
            <a:ext cx="3165475" cy="217487"/>
          </a:xfrm>
          <a:prstGeom prst="bentConnector2">
            <a:avLst/>
          </a:prstGeom>
          <a:ln w="28575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- Ορθογώνιο"/>
          <p:cNvSpPr/>
          <p:nvPr/>
        </p:nvSpPr>
        <p:spPr>
          <a:xfrm>
            <a:off x="3071813" y="3857625"/>
            <a:ext cx="1357312" cy="4286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pic>
        <p:nvPicPr>
          <p:cNvPr id="4124" name="35 - Εικόνα" descr="buch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313" y="4557713"/>
            <a:ext cx="3268662" cy="201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" name="36 - TextBox"/>
          <p:cNvSpPr txBox="1">
            <a:spLocks noChangeArrowheads="1"/>
          </p:cNvSpPr>
          <p:nvPr/>
        </p:nvSpPr>
        <p:spPr bwMode="auto">
          <a:xfrm>
            <a:off x="3441700" y="4752975"/>
            <a:ext cx="22272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>
                <a:latin typeface="Comic Sans MS" pitchFamily="66" charset="0"/>
              </a:rPr>
              <a:t>Das ist </a:t>
            </a:r>
            <a:r>
              <a:rPr lang="de-DE" sz="2400" b="1">
                <a:solidFill>
                  <a:srgbClr val="FF0000"/>
                </a:solidFill>
                <a:latin typeface="Comic Sans MS" pitchFamily="66" charset="0"/>
              </a:rPr>
              <a:t>ein</a:t>
            </a:r>
            <a:r>
              <a:rPr lang="de-DE" sz="2000">
                <a:latin typeface="Comic Sans MS" pitchFamily="66" charset="0"/>
              </a:rPr>
              <a:t> Buch!</a:t>
            </a:r>
            <a:endParaRPr lang="el-GR" sz="2000">
              <a:latin typeface="Comic Sans MS" pitchFamily="66" charset="0"/>
            </a:endParaRPr>
          </a:p>
        </p:txBody>
      </p:sp>
      <p:sp>
        <p:nvSpPr>
          <p:cNvPr id="38" name="37 - TextBox"/>
          <p:cNvSpPr txBox="1"/>
          <p:nvPr/>
        </p:nvSpPr>
        <p:spPr>
          <a:xfrm>
            <a:off x="6929454" y="4357694"/>
            <a:ext cx="1728913" cy="400110"/>
          </a:xfrm>
          <a:prstGeom prst="rect">
            <a:avLst/>
          </a:prstGeom>
          <a:solidFill>
            <a:srgbClr val="FFC00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000" b="1" dirty="0">
                <a:latin typeface="+mn-lt"/>
                <a:cs typeface="+mn-cs"/>
              </a:rPr>
              <a:t>Τι είναι αυτό;</a:t>
            </a:r>
            <a:endParaRPr lang="el-GR" sz="2000" b="1" dirty="0">
              <a:latin typeface="+mn-lt"/>
              <a:cs typeface="+mn-cs"/>
            </a:endParaRPr>
          </a:p>
        </p:txBody>
      </p:sp>
      <p:cxnSp>
        <p:nvCxnSpPr>
          <p:cNvPr id="39" name="9 - Γωνιακή σύνδεση"/>
          <p:cNvCxnSpPr>
            <a:stCxn id="0" idx="1"/>
            <a:endCxn id="37" idx="0"/>
          </p:cNvCxnSpPr>
          <p:nvPr/>
        </p:nvCxnSpPr>
        <p:spPr>
          <a:xfrm rot="10800000" flipV="1">
            <a:off x="4554538" y="4557713"/>
            <a:ext cx="2374900" cy="195262"/>
          </a:xfrm>
          <a:prstGeom prst="bentConnector2">
            <a:avLst/>
          </a:prstGeom>
          <a:ln w="28575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41 - Ορθογώνιο"/>
          <p:cNvSpPr/>
          <p:nvPr/>
        </p:nvSpPr>
        <p:spPr>
          <a:xfrm>
            <a:off x="4429125" y="4786313"/>
            <a:ext cx="428625" cy="4286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44" name="43 - TextBox"/>
          <p:cNvSpPr txBox="1">
            <a:spLocks noChangeArrowheads="1"/>
          </p:cNvSpPr>
          <p:nvPr/>
        </p:nvSpPr>
        <p:spPr bwMode="auto">
          <a:xfrm>
            <a:off x="3571875" y="5600700"/>
            <a:ext cx="3254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 b="1">
                <a:solidFill>
                  <a:srgbClr val="FF0000"/>
                </a:solidFill>
                <a:latin typeface="Comic Sans MS" pitchFamily="66" charset="0"/>
              </a:rPr>
              <a:t>Das</a:t>
            </a:r>
            <a:r>
              <a:rPr lang="de-DE" sz="2000">
                <a:latin typeface="Comic Sans MS" pitchFamily="66" charset="0"/>
              </a:rPr>
              <a:t> Buch ist interessant !</a:t>
            </a:r>
            <a:endParaRPr lang="el-GR" sz="2000">
              <a:latin typeface="Comic Sans MS" pitchFamily="66" charset="0"/>
            </a:endParaRPr>
          </a:p>
        </p:txBody>
      </p:sp>
      <p:sp>
        <p:nvSpPr>
          <p:cNvPr id="45" name="44 - TextBox"/>
          <p:cNvSpPr txBox="1"/>
          <p:nvPr/>
        </p:nvSpPr>
        <p:spPr>
          <a:xfrm>
            <a:off x="6929454" y="5000636"/>
            <a:ext cx="1728913" cy="707886"/>
          </a:xfrm>
          <a:prstGeom prst="rect">
            <a:avLst/>
          </a:prstGeom>
          <a:solidFill>
            <a:srgbClr val="FFC00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000" b="1" dirty="0">
                <a:latin typeface="+mn-lt"/>
                <a:cs typeface="+mn-cs"/>
              </a:rPr>
              <a:t>Πως είναι το βιβλίο;</a:t>
            </a:r>
            <a:endParaRPr lang="el-GR" sz="2000" b="1" dirty="0">
              <a:latin typeface="+mn-lt"/>
              <a:cs typeface="+mn-cs"/>
            </a:endParaRPr>
          </a:p>
        </p:txBody>
      </p:sp>
      <p:cxnSp>
        <p:nvCxnSpPr>
          <p:cNvPr id="46" name="9 - Γωνιακή σύνδεση"/>
          <p:cNvCxnSpPr>
            <a:stCxn id="0" idx="1"/>
            <a:endCxn id="48" idx="0"/>
          </p:cNvCxnSpPr>
          <p:nvPr/>
        </p:nvCxnSpPr>
        <p:spPr>
          <a:xfrm rot="10800000" flipV="1">
            <a:off x="4178300" y="5354638"/>
            <a:ext cx="2751138" cy="217487"/>
          </a:xfrm>
          <a:prstGeom prst="bentConnector2">
            <a:avLst/>
          </a:prstGeom>
          <a:ln w="28575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- Ορθογώνιο"/>
          <p:cNvSpPr/>
          <p:nvPr/>
        </p:nvSpPr>
        <p:spPr>
          <a:xfrm>
            <a:off x="3571875" y="5572125"/>
            <a:ext cx="1214438" cy="4286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50" name="49 - Επεξήγηση με σύννεφο"/>
          <p:cNvSpPr/>
          <p:nvPr/>
        </p:nvSpPr>
        <p:spPr>
          <a:xfrm>
            <a:off x="214313" y="214313"/>
            <a:ext cx="3143250" cy="1428750"/>
          </a:xfrm>
          <a:prstGeom prst="cloudCallout">
            <a:avLst>
              <a:gd name="adj1" fmla="val 44157"/>
              <a:gd name="adj2" fmla="val 13875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b="1" dirty="0">
                <a:solidFill>
                  <a:srgbClr val="FFFF00"/>
                </a:solidFill>
              </a:rPr>
              <a:t>Ανάλογα με το τι εκφράζουμε , χρησιμοποιούμε άλλο ΑΡΘΡΟ</a:t>
            </a:r>
            <a:endParaRPr lang="el-GR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00"/>
                            </p:stCondLst>
                            <p:childTnLst>
                              <p:par>
                                <p:cTn id="7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000"/>
                            </p:stCondLst>
                            <p:childTnLst>
                              <p:par>
                                <p:cTn id="9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1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000"/>
                            </p:stCondLst>
                            <p:childTnLst>
                              <p:par>
                                <p:cTn id="13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1000"/>
                            </p:stCondLst>
                            <p:childTnLst>
                              <p:par>
                                <p:cTn id="15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 animBg="1"/>
      <p:bldP spid="15" grpId="0" animBg="1"/>
      <p:bldP spid="18" grpId="0"/>
      <p:bldP spid="25" grpId="0"/>
      <p:bldP spid="29" grpId="0" animBg="1"/>
      <p:bldP spid="33" grpId="0" animBg="1"/>
      <p:bldP spid="37" grpId="0"/>
      <p:bldP spid="42" grpId="0" animBg="1"/>
      <p:bldP spid="44" grpId="0"/>
      <p:bldP spid="48" grpId="0" animBg="1"/>
      <p:bldP spid="5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- Πίνακας"/>
          <p:cNvGraphicFramePr>
            <a:graphicFrameLocks noGrp="1"/>
          </p:cNvGraphicFramePr>
          <p:nvPr/>
        </p:nvGraphicFramePr>
        <p:xfrm>
          <a:off x="1143000" y="642938"/>
          <a:ext cx="7143800" cy="12858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9404"/>
                <a:gridCol w="1319403"/>
                <a:gridCol w="1338427"/>
                <a:gridCol w="1407363"/>
                <a:gridCol w="1759203"/>
              </a:tblGrid>
              <a:tr h="428628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bg1"/>
                          </a:solidFill>
                        </a:rPr>
                        <a:t>Αρσενικό</a:t>
                      </a:r>
                      <a:endParaRPr lang="el-G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Θηλυκό</a:t>
                      </a:r>
                      <a:endParaRPr lang="el-G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Ουδέτερο</a:t>
                      </a:r>
                      <a:endParaRPr lang="el-G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Πληθυντικός </a:t>
                      </a:r>
                      <a:endParaRPr lang="el-G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28628"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Οριστικό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381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der</a:t>
                      </a:r>
                      <a:endParaRPr lang="el-G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die</a:t>
                      </a:r>
                      <a:endParaRPr lang="el-G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das</a:t>
                      </a:r>
                      <a:endParaRPr lang="el-G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die</a:t>
                      </a:r>
                      <a:endParaRPr lang="el-G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28628">
                <a:tc>
                  <a:txBody>
                    <a:bodyPr/>
                    <a:lstStyle/>
                    <a:p>
                      <a:r>
                        <a:rPr lang="el-GR" dirty="0" smtClean="0"/>
                        <a:t>Αόριστο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3" name="2 - TextBox"/>
          <p:cNvSpPr txBox="1">
            <a:spLocks noChangeArrowheads="1"/>
          </p:cNvSpPr>
          <p:nvPr/>
        </p:nvSpPr>
        <p:spPr bwMode="auto">
          <a:xfrm>
            <a:off x="2859088" y="1500188"/>
            <a:ext cx="5699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>
                <a:solidFill>
                  <a:schemeClr val="tx2"/>
                </a:solidFill>
                <a:latin typeface="Arial Black" pitchFamily="34" charset="0"/>
              </a:rPr>
              <a:t>ein</a:t>
            </a:r>
            <a:endParaRPr lang="el-GR">
              <a:solidFill>
                <a:schemeClr val="tx2"/>
              </a:solidFill>
              <a:latin typeface="Arial Black" pitchFamily="34" charset="0"/>
            </a:endParaRPr>
          </a:p>
        </p:txBody>
      </p:sp>
      <p:sp>
        <p:nvSpPr>
          <p:cNvPr id="4" name="3 - TextBox"/>
          <p:cNvSpPr txBox="1">
            <a:spLocks noChangeArrowheads="1"/>
          </p:cNvSpPr>
          <p:nvPr/>
        </p:nvSpPr>
        <p:spPr bwMode="auto">
          <a:xfrm>
            <a:off x="4133850" y="1500188"/>
            <a:ext cx="7239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>
                <a:solidFill>
                  <a:schemeClr val="tx2"/>
                </a:solidFill>
                <a:latin typeface="Arial Black" pitchFamily="34" charset="0"/>
              </a:rPr>
              <a:t>eine</a:t>
            </a:r>
            <a:endParaRPr lang="el-GR">
              <a:solidFill>
                <a:schemeClr val="tx2"/>
              </a:solidFill>
              <a:latin typeface="Arial Black" pitchFamily="34" charset="0"/>
            </a:endParaRPr>
          </a:p>
        </p:txBody>
      </p:sp>
      <p:sp>
        <p:nvSpPr>
          <p:cNvPr id="5" name="4 - TextBox"/>
          <p:cNvSpPr txBox="1">
            <a:spLocks noChangeArrowheads="1"/>
          </p:cNvSpPr>
          <p:nvPr/>
        </p:nvSpPr>
        <p:spPr bwMode="auto">
          <a:xfrm>
            <a:off x="5573713" y="1500188"/>
            <a:ext cx="5699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>
                <a:solidFill>
                  <a:schemeClr val="tx2"/>
                </a:solidFill>
                <a:latin typeface="Arial Black" pitchFamily="34" charset="0"/>
              </a:rPr>
              <a:t>ein</a:t>
            </a:r>
            <a:endParaRPr lang="el-GR">
              <a:solidFill>
                <a:schemeClr val="tx2"/>
              </a:solidFill>
              <a:latin typeface="Arial Black" pitchFamily="34" charset="0"/>
            </a:endParaRPr>
          </a:p>
        </p:txBody>
      </p:sp>
      <p:cxnSp>
        <p:nvCxnSpPr>
          <p:cNvPr id="7" name="6 - Ευθεία γραμμή σύνδεσης"/>
          <p:cNvCxnSpPr/>
          <p:nvPr/>
        </p:nvCxnSpPr>
        <p:spPr>
          <a:xfrm>
            <a:off x="7215188" y="1714500"/>
            <a:ext cx="428625" cy="1588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- TextBox"/>
          <p:cNvSpPr txBox="1"/>
          <p:nvPr/>
        </p:nvSpPr>
        <p:spPr>
          <a:xfrm>
            <a:off x="285720" y="214290"/>
            <a:ext cx="4378186" cy="369332"/>
          </a:xfrm>
          <a:prstGeom prst="rect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dirty="0">
                <a:latin typeface="Arial" pitchFamily="34" charset="0"/>
                <a:cs typeface="Arial" pitchFamily="34" charset="0"/>
              </a:rPr>
              <a:t>Τα άρθρα που μάθαμε μέχρι τώρα ήταν…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8 - Εικόνα" descr="heft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4714875"/>
            <a:ext cx="1643062" cy="123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9 - Εικόνα" descr="img_c2gDE_1187790725.png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3" y="2071688"/>
            <a:ext cx="1655762" cy="1103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10 - Εικόνα" descr="Schere_pic1_gross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313" y="3286125"/>
            <a:ext cx="1549400" cy="1331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11 - TextBox"/>
          <p:cNvSpPr txBox="1"/>
          <p:nvPr/>
        </p:nvSpPr>
        <p:spPr>
          <a:xfrm>
            <a:off x="2000250" y="2201863"/>
            <a:ext cx="4857750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dirty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  <a:cs typeface="+mn-cs"/>
              </a:rPr>
              <a:t>Ist das ein Buch?  - Nein, das ist kein Buch.</a:t>
            </a:r>
            <a:endParaRPr lang="el-GR" dirty="0">
              <a:solidFill>
                <a:schemeClr val="tx2">
                  <a:lumMod val="75000"/>
                </a:schemeClr>
              </a:solidFill>
              <a:latin typeface="Comic Sans MS" pitchFamily="66" charset="0"/>
              <a:cs typeface="+mn-cs"/>
            </a:endParaRPr>
          </a:p>
        </p:txBody>
      </p:sp>
      <p:grpSp>
        <p:nvGrpSpPr>
          <p:cNvPr id="6" name="16 - Ομάδα"/>
          <p:cNvGrpSpPr>
            <a:grpSpLocks/>
          </p:cNvGrpSpPr>
          <p:nvPr/>
        </p:nvGrpSpPr>
        <p:grpSpPr bwMode="auto">
          <a:xfrm>
            <a:off x="6143625" y="2263775"/>
            <a:ext cx="642938" cy="295275"/>
            <a:chOff x="5929322" y="3776666"/>
            <a:chExt cx="642942" cy="295276"/>
          </a:xfrm>
        </p:grpSpPr>
        <p:cxnSp>
          <p:nvCxnSpPr>
            <p:cNvPr id="14" name="13 - Ευθεία γραμμή σύνδεσης"/>
            <p:cNvCxnSpPr/>
            <p:nvPr/>
          </p:nvCxnSpPr>
          <p:spPr>
            <a:xfrm>
              <a:off x="5929322" y="3786191"/>
              <a:ext cx="642942" cy="285751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14 - Ευθεία γραμμή σύνδεσης"/>
            <p:cNvCxnSpPr/>
            <p:nvPr/>
          </p:nvCxnSpPr>
          <p:spPr>
            <a:xfrm flipV="1">
              <a:off x="6010286" y="3776666"/>
              <a:ext cx="490540" cy="295276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17 - Ορθογώνιο"/>
          <p:cNvSpPr/>
          <p:nvPr/>
        </p:nvSpPr>
        <p:spPr>
          <a:xfrm>
            <a:off x="5572125" y="2201863"/>
            <a:ext cx="539750" cy="357187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19" name="18 - TextBox"/>
          <p:cNvSpPr txBox="1"/>
          <p:nvPr/>
        </p:nvSpPr>
        <p:spPr>
          <a:xfrm>
            <a:off x="2000250" y="3500438"/>
            <a:ext cx="5651500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dirty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  <a:cs typeface="+mn-cs"/>
              </a:rPr>
              <a:t>Ist das eine Tasche?  - Nein, das ist keine Tasche.</a:t>
            </a:r>
            <a:endParaRPr lang="el-GR" dirty="0">
              <a:solidFill>
                <a:schemeClr val="tx2">
                  <a:lumMod val="75000"/>
                </a:schemeClr>
              </a:solidFill>
              <a:latin typeface="Comic Sans MS" pitchFamily="66" charset="0"/>
              <a:cs typeface="+mn-cs"/>
            </a:endParaRPr>
          </a:p>
        </p:txBody>
      </p:sp>
      <p:grpSp>
        <p:nvGrpSpPr>
          <p:cNvPr id="13" name="19 - Ομάδα"/>
          <p:cNvGrpSpPr>
            <a:grpSpLocks/>
          </p:cNvGrpSpPr>
          <p:nvPr/>
        </p:nvGrpSpPr>
        <p:grpSpPr bwMode="auto">
          <a:xfrm>
            <a:off x="6777038" y="3562350"/>
            <a:ext cx="642937" cy="295275"/>
            <a:chOff x="5929322" y="3776666"/>
            <a:chExt cx="642942" cy="295276"/>
          </a:xfrm>
        </p:grpSpPr>
        <p:cxnSp>
          <p:nvCxnSpPr>
            <p:cNvPr id="21" name="20 - Ευθεία γραμμή σύνδεσης"/>
            <p:cNvCxnSpPr/>
            <p:nvPr/>
          </p:nvCxnSpPr>
          <p:spPr>
            <a:xfrm>
              <a:off x="5929322" y="3786191"/>
              <a:ext cx="642942" cy="285751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21 - Ευθεία γραμμή σύνδεσης"/>
            <p:cNvCxnSpPr/>
            <p:nvPr/>
          </p:nvCxnSpPr>
          <p:spPr>
            <a:xfrm flipV="1">
              <a:off x="6010285" y="3776666"/>
              <a:ext cx="490542" cy="295276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22 - Ορθογώνιο"/>
          <p:cNvSpPr/>
          <p:nvPr/>
        </p:nvSpPr>
        <p:spPr>
          <a:xfrm>
            <a:off x="5929313" y="3500438"/>
            <a:ext cx="669925" cy="357187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24" name="23 - TextBox"/>
          <p:cNvSpPr txBox="1"/>
          <p:nvPr/>
        </p:nvSpPr>
        <p:spPr>
          <a:xfrm>
            <a:off x="2214563" y="4845050"/>
            <a:ext cx="5059362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dirty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  <a:cs typeface="+mn-cs"/>
              </a:rPr>
              <a:t>Ist das ein Lineal?  - Nein, das ist kein Lineal.</a:t>
            </a:r>
            <a:endParaRPr lang="el-GR" dirty="0">
              <a:solidFill>
                <a:schemeClr val="tx2">
                  <a:lumMod val="75000"/>
                </a:schemeClr>
              </a:solidFill>
              <a:latin typeface="Comic Sans MS" pitchFamily="66" charset="0"/>
              <a:cs typeface="+mn-cs"/>
            </a:endParaRPr>
          </a:p>
        </p:txBody>
      </p:sp>
      <p:grpSp>
        <p:nvGrpSpPr>
          <p:cNvPr id="16" name="24 - Ομάδα"/>
          <p:cNvGrpSpPr>
            <a:grpSpLocks/>
          </p:cNvGrpSpPr>
          <p:nvPr/>
        </p:nvGrpSpPr>
        <p:grpSpPr bwMode="auto">
          <a:xfrm>
            <a:off x="6481763" y="4906963"/>
            <a:ext cx="642937" cy="295275"/>
            <a:chOff x="5929322" y="3776666"/>
            <a:chExt cx="642942" cy="295276"/>
          </a:xfrm>
        </p:grpSpPr>
        <p:cxnSp>
          <p:nvCxnSpPr>
            <p:cNvPr id="26" name="25 - Ευθεία γραμμή σύνδεσης"/>
            <p:cNvCxnSpPr/>
            <p:nvPr/>
          </p:nvCxnSpPr>
          <p:spPr>
            <a:xfrm>
              <a:off x="5929322" y="3786191"/>
              <a:ext cx="642942" cy="285751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26 - Ευθεία γραμμή σύνδεσης"/>
            <p:cNvCxnSpPr/>
            <p:nvPr/>
          </p:nvCxnSpPr>
          <p:spPr>
            <a:xfrm flipV="1">
              <a:off x="6010285" y="3776666"/>
              <a:ext cx="490542" cy="295276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27 - Ορθογώνιο"/>
          <p:cNvSpPr/>
          <p:nvPr/>
        </p:nvSpPr>
        <p:spPr>
          <a:xfrm>
            <a:off x="5870575" y="4845050"/>
            <a:ext cx="539750" cy="35718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29" name="28 - Επεξήγηση με σύννεφο"/>
          <p:cNvSpPr/>
          <p:nvPr/>
        </p:nvSpPr>
        <p:spPr>
          <a:xfrm>
            <a:off x="4572000" y="5214938"/>
            <a:ext cx="4429125" cy="1500187"/>
          </a:xfrm>
          <a:prstGeom prst="cloudCallout">
            <a:avLst>
              <a:gd name="adj1" fmla="val -49459"/>
              <a:gd name="adj2" fmla="val -14411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dirty="0"/>
              <a:t>Το άρθρο σε αυτές τις προτάσεις  </a:t>
            </a:r>
            <a:r>
              <a:rPr lang="el-GR" b="1" dirty="0">
                <a:solidFill>
                  <a:srgbClr val="FFFF00"/>
                </a:solidFill>
              </a:rPr>
              <a:t>αρνείται</a:t>
            </a:r>
            <a:r>
              <a:rPr lang="el-GR" dirty="0"/>
              <a:t> το ουσιαστικό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12" grpId="0"/>
      <p:bldP spid="18" grpId="0" animBg="1"/>
      <p:bldP spid="19" grpId="0"/>
      <p:bldP spid="23" grpId="0" animBg="1"/>
      <p:bldP spid="24" grpId="0"/>
      <p:bldP spid="28" grpId="0" animBg="1"/>
      <p:bldP spid="2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- Πίνακας"/>
          <p:cNvGraphicFramePr>
            <a:graphicFrameLocks noGrp="1"/>
          </p:cNvGraphicFramePr>
          <p:nvPr/>
        </p:nvGraphicFramePr>
        <p:xfrm>
          <a:off x="2809875" y="2178050"/>
          <a:ext cx="5691205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7455"/>
                <a:gridCol w="1103812"/>
                <a:gridCol w="955516"/>
                <a:gridCol w="1160270"/>
                <a:gridCol w="1414152"/>
              </a:tblGrid>
              <a:tr h="370840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bg1"/>
                          </a:solidFill>
                        </a:rPr>
                        <a:t>Αρσενικό</a:t>
                      </a:r>
                      <a:endParaRPr lang="el-GR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Θηλυκό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Ουδέτερο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Πληθυντικός 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Οριστικό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/>
                        <a:t>der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/>
                        <a:t>die</a:t>
                      </a:r>
                      <a:endParaRPr lang="el-G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Αόριστο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/>
                        <a:t>eine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Αρνητικό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4 - Πίνακας"/>
          <p:cNvGraphicFramePr>
            <a:graphicFrameLocks noGrp="1"/>
          </p:cNvGraphicFramePr>
          <p:nvPr/>
        </p:nvGraphicFramePr>
        <p:xfrm>
          <a:off x="2809875" y="3840163"/>
          <a:ext cx="5691206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7736"/>
                <a:gridCol w="1143008"/>
                <a:gridCol w="928694"/>
                <a:gridCol w="1214446"/>
                <a:gridCol w="135732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1400" dirty="0" smtClean="0">
                          <a:solidFill>
                            <a:schemeClr val="bg1"/>
                          </a:solidFill>
                        </a:rPr>
                        <a:t>Προσωπική </a:t>
                      </a:r>
                      <a:r>
                        <a:rPr lang="el-GR" sz="1400" dirty="0" err="1" smtClean="0">
                          <a:solidFill>
                            <a:schemeClr val="bg1"/>
                          </a:solidFill>
                        </a:rPr>
                        <a:t>Αντ</a:t>
                      </a:r>
                      <a:r>
                        <a:rPr lang="el-GR" sz="1400" dirty="0" smtClean="0">
                          <a:solidFill>
                            <a:schemeClr val="bg1"/>
                          </a:solidFill>
                        </a:rPr>
                        <a:t>/μία</a:t>
                      </a:r>
                      <a:endParaRPr lang="el-GR" sz="1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>
                          <a:latin typeface="Arial" pitchFamily="34" charset="0"/>
                          <a:cs typeface="Arial" pitchFamily="34" charset="0"/>
                        </a:rPr>
                        <a:t>es</a:t>
                      </a:r>
                      <a:endParaRPr lang="el-GR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192" name="5 - TextBox"/>
          <p:cNvSpPr txBox="1">
            <a:spLocks noChangeArrowheads="1"/>
          </p:cNvSpPr>
          <p:nvPr/>
        </p:nvSpPr>
        <p:spPr bwMode="auto">
          <a:xfrm>
            <a:off x="500063" y="1071563"/>
            <a:ext cx="34290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>
                <a:latin typeface="Comic Sans MS" pitchFamily="66" charset="0"/>
              </a:rPr>
              <a:t>1. </a:t>
            </a:r>
            <a:r>
              <a:rPr lang="el-GR">
                <a:latin typeface="Comic Sans MS" pitchFamily="66" charset="0"/>
              </a:rPr>
              <a:t>Τα ουσιαστικά έχουν μπροστά ένα ____________</a:t>
            </a:r>
          </a:p>
        </p:txBody>
      </p:sp>
      <p:sp>
        <p:nvSpPr>
          <p:cNvPr id="6193" name="6 - TextBox"/>
          <p:cNvSpPr txBox="1">
            <a:spLocks noChangeArrowheads="1"/>
          </p:cNvSpPr>
          <p:nvPr/>
        </p:nvSpPr>
        <p:spPr bwMode="auto">
          <a:xfrm>
            <a:off x="4286250" y="1071563"/>
            <a:ext cx="21431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>
                <a:latin typeface="Comic Sans MS" pitchFamily="66" charset="0"/>
              </a:rPr>
              <a:t>2. Χρησιμοποιούμε __________ είδη άρθρων</a:t>
            </a:r>
          </a:p>
        </p:txBody>
      </p:sp>
      <p:sp>
        <p:nvSpPr>
          <p:cNvPr id="6194" name="7 - TextBox"/>
          <p:cNvSpPr txBox="1">
            <a:spLocks noChangeArrowheads="1"/>
          </p:cNvSpPr>
          <p:nvPr/>
        </p:nvSpPr>
        <p:spPr bwMode="auto">
          <a:xfrm>
            <a:off x="785813" y="2047875"/>
            <a:ext cx="1643062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400">
                <a:latin typeface="Calibri" pitchFamily="34" charset="0"/>
              </a:rPr>
              <a:t>Με το οριστικό εκφράζουμε κάτι ____________</a:t>
            </a:r>
          </a:p>
        </p:txBody>
      </p:sp>
      <p:sp>
        <p:nvSpPr>
          <p:cNvPr id="6195" name="8 - TextBox"/>
          <p:cNvSpPr txBox="1">
            <a:spLocks noChangeArrowheads="1"/>
          </p:cNvSpPr>
          <p:nvPr/>
        </p:nvSpPr>
        <p:spPr bwMode="auto">
          <a:xfrm>
            <a:off x="428625" y="2928938"/>
            <a:ext cx="1500188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400">
                <a:latin typeface="Calibri" pitchFamily="34" charset="0"/>
              </a:rPr>
              <a:t>Με το αόριστο εκφράζουμε κάτι ____________</a:t>
            </a:r>
          </a:p>
        </p:txBody>
      </p:sp>
      <p:sp>
        <p:nvSpPr>
          <p:cNvPr id="10" name="9 - Επεξήγηση με παραλληλόγραμμο"/>
          <p:cNvSpPr/>
          <p:nvPr/>
        </p:nvSpPr>
        <p:spPr>
          <a:xfrm>
            <a:off x="785813" y="2071688"/>
            <a:ext cx="1357312" cy="714375"/>
          </a:xfrm>
          <a:prstGeom prst="wedgeRectCallout">
            <a:avLst>
              <a:gd name="adj1" fmla="val 95776"/>
              <a:gd name="adj2" fmla="val 4351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11" name="10 - Επεξήγηση με παραλληλόγραμμο"/>
          <p:cNvSpPr/>
          <p:nvPr/>
        </p:nvSpPr>
        <p:spPr>
          <a:xfrm>
            <a:off x="428625" y="2928938"/>
            <a:ext cx="1357313" cy="714375"/>
          </a:xfrm>
          <a:prstGeom prst="wedgeRectCallout">
            <a:avLst>
              <a:gd name="adj1" fmla="val 112904"/>
              <a:gd name="adj2" fmla="val -215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6198" name="11 - TextBox"/>
          <p:cNvSpPr txBox="1">
            <a:spLocks noChangeArrowheads="1"/>
          </p:cNvSpPr>
          <p:nvPr/>
        </p:nvSpPr>
        <p:spPr bwMode="auto">
          <a:xfrm>
            <a:off x="357188" y="3857625"/>
            <a:ext cx="1500187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400">
                <a:latin typeface="Calibri" pitchFamily="34" charset="0"/>
              </a:rPr>
              <a:t>Με το αρνητικό _____________ ένα ουσιαστικό</a:t>
            </a:r>
          </a:p>
        </p:txBody>
      </p:sp>
      <p:sp>
        <p:nvSpPr>
          <p:cNvPr id="13" name="12 - Επεξήγηση με παραλληλόγραμμο"/>
          <p:cNvSpPr/>
          <p:nvPr/>
        </p:nvSpPr>
        <p:spPr>
          <a:xfrm>
            <a:off x="357188" y="3857625"/>
            <a:ext cx="1357312" cy="857250"/>
          </a:xfrm>
          <a:prstGeom prst="wedgeRectCallout">
            <a:avLst>
              <a:gd name="adj1" fmla="val 126606"/>
              <a:gd name="adj2" fmla="val -9316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14" name="13 - Ορθογώνιο"/>
          <p:cNvSpPr/>
          <p:nvPr/>
        </p:nvSpPr>
        <p:spPr>
          <a:xfrm>
            <a:off x="357158" y="214290"/>
            <a:ext cx="2173800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Τα Άρθρα 1</a:t>
            </a:r>
            <a:endParaRPr lang="el-GR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5" name="14 - TextBox"/>
          <p:cNvSpPr txBox="1">
            <a:spLocks noChangeArrowheads="1"/>
          </p:cNvSpPr>
          <p:nvPr/>
        </p:nvSpPr>
        <p:spPr bwMode="auto">
          <a:xfrm>
            <a:off x="2286000" y="1314450"/>
            <a:ext cx="9826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000" b="1">
                <a:solidFill>
                  <a:srgbClr val="FF0000"/>
                </a:solidFill>
              </a:rPr>
              <a:t>Άρθρο</a:t>
            </a:r>
          </a:p>
        </p:txBody>
      </p:sp>
      <p:sp>
        <p:nvSpPr>
          <p:cNvPr id="16" name="15 - TextBox"/>
          <p:cNvSpPr txBox="1">
            <a:spLocks noChangeArrowheads="1"/>
          </p:cNvSpPr>
          <p:nvPr/>
        </p:nvSpPr>
        <p:spPr bwMode="auto">
          <a:xfrm>
            <a:off x="4265613" y="1314450"/>
            <a:ext cx="16637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000" b="1">
                <a:solidFill>
                  <a:srgbClr val="FF0000"/>
                </a:solidFill>
              </a:rPr>
              <a:t>διαφορετικά</a:t>
            </a:r>
          </a:p>
        </p:txBody>
      </p:sp>
      <p:sp>
        <p:nvSpPr>
          <p:cNvPr id="17" name="16 - TextBox"/>
          <p:cNvSpPr txBox="1">
            <a:spLocks noChangeArrowheads="1"/>
          </p:cNvSpPr>
          <p:nvPr/>
        </p:nvSpPr>
        <p:spPr bwMode="auto">
          <a:xfrm>
            <a:off x="5214938" y="2571750"/>
            <a:ext cx="5175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b="1"/>
              <a:t>die</a:t>
            </a:r>
            <a:endParaRPr lang="el-GR" b="1"/>
          </a:p>
        </p:txBody>
      </p:sp>
      <p:sp>
        <p:nvSpPr>
          <p:cNvPr id="18" name="17 - TextBox"/>
          <p:cNvSpPr txBox="1">
            <a:spLocks noChangeArrowheads="1"/>
          </p:cNvSpPr>
          <p:nvPr/>
        </p:nvSpPr>
        <p:spPr bwMode="auto">
          <a:xfrm>
            <a:off x="6286500" y="2571750"/>
            <a:ext cx="5826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b="1"/>
              <a:t>das</a:t>
            </a:r>
            <a:endParaRPr lang="el-GR" b="1"/>
          </a:p>
        </p:txBody>
      </p:sp>
      <p:sp>
        <p:nvSpPr>
          <p:cNvPr id="19" name="18 - TextBox"/>
          <p:cNvSpPr txBox="1">
            <a:spLocks noChangeArrowheads="1"/>
          </p:cNvSpPr>
          <p:nvPr/>
        </p:nvSpPr>
        <p:spPr bwMode="auto">
          <a:xfrm>
            <a:off x="4197350" y="2916238"/>
            <a:ext cx="5175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b="1"/>
              <a:t>ein</a:t>
            </a:r>
            <a:endParaRPr lang="el-GR" b="1"/>
          </a:p>
        </p:txBody>
      </p:sp>
      <p:sp>
        <p:nvSpPr>
          <p:cNvPr id="20" name="19 - TextBox"/>
          <p:cNvSpPr txBox="1">
            <a:spLocks noChangeArrowheads="1"/>
          </p:cNvSpPr>
          <p:nvPr/>
        </p:nvSpPr>
        <p:spPr bwMode="auto">
          <a:xfrm>
            <a:off x="6215063" y="2928938"/>
            <a:ext cx="5175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b="1"/>
              <a:t>ein</a:t>
            </a:r>
            <a:endParaRPr lang="el-GR" b="1"/>
          </a:p>
        </p:txBody>
      </p:sp>
      <p:cxnSp>
        <p:nvCxnSpPr>
          <p:cNvPr id="22" name="21 - Ευθεία γραμμή σύνδεσης"/>
          <p:cNvCxnSpPr/>
          <p:nvPr/>
        </p:nvCxnSpPr>
        <p:spPr>
          <a:xfrm>
            <a:off x="7643813" y="3143250"/>
            <a:ext cx="357187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- TextBox"/>
          <p:cNvSpPr txBox="1">
            <a:spLocks noChangeArrowheads="1"/>
          </p:cNvSpPr>
          <p:nvPr/>
        </p:nvSpPr>
        <p:spPr bwMode="auto">
          <a:xfrm>
            <a:off x="4197350" y="3286125"/>
            <a:ext cx="6461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b="1"/>
              <a:t>kein</a:t>
            </a:r>
            <a:endParaRPr lang="el-GR" b="1"/>
          </a:p>
        </p:txBody>
      </p:sp>
      <p:sp>
        <p:nvSpPr>
          <p:cNvPr id="24" name="23 - TextBox"/>
          <p:cNvSpPr txBox="1">
            <a:spLocks noChangeArrowheads="1"/>
          </p:cNvSpPr>
          <p:nvPr/>
        </p:nvSpPr>
        <p:spPr bwMode="auto">
          <a:xfrm>
            <a:off x="5140325" y="3286125"/>
            <a:ext cx="7747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b="1"/>
              <a:t>keine</a:t>
            </a:r>
            <a:endParaRPr lang="el-GR" b="1"/>
          </a:p>
        </p:txBody>
      </p:sp>
      <p:sp>
        <p:nvSpPr>
          <p:cNvPr id="25" name="24 - TextBox"/>
          <p:cNvSpPr txBox="1">
            <a:spLocks noChangeArrowheads="1"/>
          </p:cNvSpPr>
          <p:nvPr/>
        </p:nvSpPr>
        <p:spPr bwMode="auto">
          <a:xfrm>
            <a:off x="6211888" y="3273425"/>
            <a:ext cx="6461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b="1"/>
              <a:t>kein</a:t>
            </a:r>
            <a:endParaRPr lang="el-GR" b="1"/>
          </a:p>
        </p:txBody>
      </p:sp>
      <p:sp>
        <p:nvSpPr>
          <p:cNvPr id="26" name="25 - TextBox"/>
          <p:cNvSpPr txBox="1">
            <a:spLocks noChangeArrowheads="1"/>
          </p:cNvSpPr>
          <p:nvPr/>
        </p:nvSpPr>
        <p:spPr bwMode="auto">
          <a:xfrm>
            <a:off x="7429500" y="3273425"/>
            <a:ext cx="7747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b="1"/>
              <a:t>keine</a:t>
            </a:r>
            <a:endParaRPr lang="el-GR" b="1"/>
          </a:p>
        </p:txBody>
      </p:sp>
      <p:sp>
        <p:nvSpPr>
          <p:cNvPr id="6212" name="28 - TextBox"/>
          <p:cNvSpPr txBox="1">
            <a:spLocks noChangeArrowheads="1"/>
          </p:cNvSpPr>
          <p:nvPr/>
        </p:nvSpPr>
        <p:spPr bwMode="auto">
          <a:xfrm>
            <a:off x="4311650" y="3929063"/>
            <a:ext cx="4032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b="1">
                <a:solidFill>
                  <a:schemeClr val="bg1"/>
                </a:solidFill>
              </a:rPr>
              <a:t>er</a:t>
            </a:r>
            <a:endParaRPr lang="el-GR" b="1">
              <a:solidFill>
                <a:schemeClr val="bg1"/>
              </a:solidFill>
            </a:endParaRPr>
          </a:p>
        </p:txBody>
      </p:sp>
      <p:sp>
        <p:nvSpPr>
          <p:cNvPr id="6213" name="29 - Ορθογώνιο"/>
          <p:cNvSpPr>
            <a:spLocks noChangeArrowheads="1"/>
          </p:cNvSpPr>
          <p:nvPr/>
        </p:nvSpPr>
        <p:spPr bwMode="auto">
          <a:xfrm>
            <a:off x="5181600" y="3916363"/>
            <a:ext cx="4810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de-DE">
                <a:solidFill>
                  <a:schemeClr val="bg1"/>
                </a:solidFill>
              </a:rPr>
              <a:t>sie</a:t>
            </a:r>
            <a:endParaRPr lang="el-GR">
              <a:solidFill>
                <a:schemeClr val="bg1"/>
              </a:solidFill>
            </a:endParaRPr>
          </a:p>
        </p:txBody>
      </p:sp>
      <p:sp>
        <p:nvSpPr>
          <p:cNvPr id="6214" name="30 - Ορθογώνιο"/>
          <p:cNvSpPr>
            <a:spLocks noChangeArrowheads="1"/>
          </p:cNvSpPr>
          <p:nvPr/>
        </p:nvSpPr>
        <p:spPr bwMode="auto">
          <a:xfrm>
            <a:off x="7521575" y="3929063"/>
            <a:ext cx="4794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de-DE">
                <a:solidFill>
                  <a:schemeClr val="bg1"/>
                </a:solidFill>
              </a:rPr>
              <a:t>sie</a:t>
            </a:r>
            <a:endParaRPr lang="el-GR">
              <a:solidFill>
                <a:schemeClr val="bg1"/>
              </a:solidFill>
            </a:endParaRPr>
          </a:p>
        </p:txBody>
      </p:sp>
      <p:sp>
        <p:nvSpPr>
          <p:cNvPr id="32" name="31 - TextBox"/>
          <p:cNvSpPr txBox="1">
            <a:spLocks noChangeArrowheads="1"/>
          </p:cNvSpPr>
          <p:nvPr/>
        </p:nvSpPr>
        <p:spPr bwMode="auto">
          <a:xfrm>
            <a:off x="752475" y="2447925"/>
            <a:ext cx="14620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1600">
                <a:solidFill>
                  <a:schemeClr val="tx2"/>
                </a:solidFill>
                <a:latin typeface="Comic Sans MS" pitchFamily="66" charset="0"/>
              </a:rPr>
              <a:t>συγκεκριμένο </a:t>
            </a:r>
          </a:p>
        </p:txBody>
      </p:sp>
      <p:sp>
        <p:nvSpPr>
          <p:cNvPr id="33" name="32 - TextBox"/>
          <p:cNvSpPr txBox="1">
            <a:spLocks noChangeArrowheads="1"/>
          </p:cNvSpPr>
          <p:nvPr/>
        </p:nvSpPr>
        <p:spPr bwMode="auto">
          <a:xfrm>
            <a:off x="500063" y="3305175"/>
            <a:ext cx="8778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1600">
                <a:solidFill>
                  <a:schemeClr val="tx2"/>
                </a:solidFill>
                <a:latin typeface="Comic Sans MS" pitchFamily="66" charset="0"/>
              </a:rPr>
              <a:t>αόριστο</a:t>
            </a:r>
          </a:p>
        </p:txBody>
      </p:sp>
      <p:sp>
        <p:nvSpPr>
          <p:cNvPr id="34" name="33 - TextBox"/>
          <p:cNvSpPr txBox="1">
            <a:spLocks noChangeArrowheads="1"/>
          </p:cNvSpPr>
          <p:nvPr/>
        </p:nvSpPr>
        <p:spPr bwMode="auto">
          <a:xfrm>
            <a:off x="357188" y="4019550"/>
            <a:ext cx="1236662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1600">
                <a:solidFill>
                  <a:schemeClr val="tx2"/>
                </a:solidFill>
                <a:latin typeface="Comic Sans MS" pitchFamily="66" charset="0"/>
              </a:rPr>
              <a:t>αρνούμαστε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  <p:bldP spid="20" grpId="0"/>
      <p:bldP spid="23" grpId="0"/>
      <p:bldP spid="24" grpId="0"/>
      <p:bldP spid="25" grpId="0"/>
      <p:bldP spid="26" grpId="0"/>
      <p:bldP spid="32" grpId="0"/>
      <p:bldP spid="33" grpId="0"/>
      <p:bldP spid="3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12 - Ομάδα"/>
          <p:cNvGrpSpPr>
            <a:grpSpLocks/>
          </p:cNvGrpSpPr>
          <p:nvPr/>
        </p:nvGrpSpPr>
        <p:grpSpPr bwMode="auto">
          <a:xfrm>
            <a:off x="214313" y="642938"/>
            <a:ext cx="8243887" cy="5183187"/>
            <a:chOff x="504000" y="1103685"/>
            <a:chExt cx="8244000" cy="5182835"/>
          </a:xfrm>
        </p:grpSpPr>
        <p:pic>
          <p:nvPicPr>
            <p:cNvPr id="7172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04000" y="1103685"/>
              <a:ext cx="8244000" cy="51828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" name="2 - Ορθογώνιο"/>
            <p:cNvSpPr/>
            <p:nvPr/>
          </p:nvSpPr>
          <p:spPr>
            <a:xfrm>
              <a:off x="3499653" y="2143426"/>
              <a:ext cx="1500209" cy="214298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l-GR"/>
            </a:p>
          </p:txBody>
        </p:sp>
        <p:sp>
          <p:nvSpPr>
            <p:cNvPr id="5" name="4 - Ορθογώνιο"/>
            <p:cNvSpPr/>
            <p:nvPr/>
          </p:nvSpPr>
          <p:spPr>
            <a:xfrm>
              <a:off x="5285616" y="3786378"/>
              <a:ext cx="2286031" cy="214297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l-GR"/>
            </a:p>
          </p:txBody>
        </p:sp>
        <p:sp>
          <p:nvSpPr>
            <p:cNvPr id="6" name="5 - Ορθογώνιο"/>
            <p:cNvSpPr/>
            <p:nvPr/>
          </p:nvSpPr>
          <p:spPr>
            <a:xfrm>
              <a:off x="3428215" y="4929300"/>
              <a:ext cx="1285893" cy="214297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l-GR"/>
            </a:p>
          </p:txBody>
        </p:sp>
        <p:sp>
          <p:nvSpPr>
            <p:cNvPr id="7" name="6 - Ορθογώνιο"/>
            <p:cNvSpPr/>
            <p:nvPr/>
          </p:nvSpPr>
          <p:spPr>
            <a:xfrm>
              <a:off x="3642530" y="5143598"/>
              <a:ext cx="1285893" cy="214298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l-GR"/>
            </a:p>
          </p:txBody>
        </p:sp>
        <p:sp>
          <p:nvSpPr>
            <p:cNvPr id="8" name="7 - Ορθογώνιο"/>
            <p:cNvSpPr/>
            <p:nvPr/>
          </p:nvSpPr>
          <p:spPr>
            <a:xfrm>
              <a:off x="2713830" y="5357896"/>
              <a:ext cx="1071577" cy="214297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l-GR"/>
            </a:p>
          </p:txBody>
        </p:sp>
        <p:sp>
          <p:nvSpPr>
            <p:cNvPr id="9" name="8 - Ορθογώνιο"/>
            <p:cNvSpPr/>
            <p:nvPr/>
          </p:nvSpPr>
          <p:spPr>
            <a:xfrm>
              <a:off x="3142461" y="5572194"/>
              <a:ext cx="928700" cy="214298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l-GR"/>
            </a:p>
          </p:txBody>
        </p:sp>
        <p:sp>
          <p:nvSpPr>
            <p:cNvPr id="10" name="9 - Ορθογώνιο"/>
            <p:cNvSpPr/>
            <p:nvPr/>
          </p:nvSpPr>
          <p:spPr>
            <a:xfrm>
              <a:off x="3428215" y="5786492"/>
              <a:ext cx="785823" cy="214297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l-GR"/>
            </a:p>
          </p:txBody>
        </p:sp>
        <p:sp>
          <p:nvSpPr>
            <p:cNvPr id="11" name="10 - Ορθογώνιο"/>
            <p:cNvSpPr/>
            <p:nvPr/>
          </p:nvSpPr>
          <p:spPr>
            <a:xfrm>
              <a:off x="4571231" y="5786492"/>
              <a:ext cx="857262" cy="214297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l-GR"/>
            </a:p>
          </p:txBody>
        </p:sp>
      </p:grpSp>
      <p:sp>
        <p:nvSpPr>
          <p:cNvPr id="12" name="11 - TextBox"/>
          <p:cNvSpPr txBox="1"/>
          <p:nvPr/>
        </p:nvSpPr>
        <p:spPr>
          <a:xfrm>
            <a:off x="1000125" y="214313"/>
            <a:ext cx="3429000" cy="461962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l-GR" sz="1200" dirty="0">
                <a:latin typeface="Arial" pitchFamily="34" charset="0"/>
                <a:cs typeface="Arial" pitchFamily="34" charset="0"/>
              </a:rPr>
              <a:t>Συμπλήρωσε τα κενά με άλλα πράγματα του σχολείου.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215</Words>
  <Application>Microsoft Office PowerPoint</Application>
  <PresentationFormat>Προβολή στην οθόνη (4:3)</PresentationFormat>
  <Paragraphs>67</Paragraphs>
  <Slides>6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11" baseType="lpstr">
      <vt:lpstr>Calibri</vt:lpstr>
      <vt:lpstr>Arial</vt:lpstr>
      <vt:lpstr>Comic Sans MS</vt:lpstr>
      <vt:lpstr>Arial Black</vt:lpstr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</vt:vector>
  </TitlesOfParts>
  <Company>Organization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Name</dc:creator>
  <cp:lastModifiedBy>user</cp:lastModifiedBy>
  <cp:revision>18</cp:revision>
  <dcterms:created xsi:type="dcterms:W3CDTF">2009-11-26T05:34:48Z</dcterms:created>
  <dcterms:modified xsi:type="dcterms:W3CDTF">2018-12-09T23:38:38Z</dcterms:modified>
</cp:coreProperties>
</file>