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amata kalamata" initials="kk" lastIdx="1" clrIdx="0">
    <p:extLst>
      <p:ext uri="{19B8F6BF-5375-455C-9EA6-DF929625EA0E}">
        <p15:presenceInfo xmlns:p15="http://schemas.microsoft.com/office/powerpoint/2012/main" userId="2ab7b02a2da10c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9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CC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9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99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4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554A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7140" y="623062"/>
            <a:ext cx="6102984" cy="1294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99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2484" y="2145538"/>
            <a:ext cx="7279030" cy="384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CCCC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356096" y="6529622"/>
            <a:ext cx="2043429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‹#›</a:t>
            </a:fld>
            <a:endParaRPr sz="10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0309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6B7C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5296916"/>
            <a:ext cx="2846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95" dirty="0">
                <a:solidFill>
                  <a:srgbClr val="BDC6C2"/>
                </a:solidFill>
                <a:latin typeface="Calibri"/>
                <a:cs typeface="Calibri"/>
              </a:rPr>
              <a:t>Α</a:t>
            </a:r>
            <a:r>
              <a:rPr sz="4000" b="1" spc="190" dirty="0">
                <a:solidFill>
                  <a:srgbClr val="BDC6C2"/>
                </a:solidFill>
                <a:latin typeface="Calibri"/>
                <a:cs typeface="Calibri"/>
              </a:rPr>
              <a:t>πο</a:t>
            </a:r>
            <a:r>
              <a:rPr sz="4000" b="1" spc="155" dirty="0">
                <a:solidFill>
                  <a:srgbClr val="BDC6C2"/>
                </a:solidFill>
                <a:latin typeface="Calibri"/>
                <a:cs typeface="Calibri"/>
              </a:rPr>
              <a:t>χ</a:t>
            </a:r>
            <a:r>
              <a:rPr sz="4000" b="1" spc="185" dirty="0">
                <a:solidFill>
                  <a:srgbClr val="BDC6C2"/>
                </a:solidFill>
                <a:latin typeface="Calibri"/>
                <a:cs typeface="Calibri"/>
              </a:rPr>
              <a:t>έ</a:t>
            </a:r>
            <a:r>
              <a:rPr sz="4000" b="1" spc="195" dirty="0">
                <a:solidFill>
                  <a:srgbClr val="BDC6C2"/>
                </a:solidFill>
                <a:latin typeface="Calibri"/>
                <a:cs typeface="Calibri"/>
              </a:rPr>
              <a:t>τ</a:t>
            </a:r>
            <a:r>
              <a:rPr sz="4000" b="1" spc="185" dirty="0">
                <a:solidFill>
                  <a:srgbClr val="BDC6C2"/>
                </a:solidFill>
                <a:latin typeface="Calibri"/>
                <a:cs typeface="Calibri"/>
              </a:rPr>
              <a:t>ε</a:t>
            </a:r>
            <a:r>
              <a:rPr sz="4000" b="1" spc="195" dirty="0">
                <a:solidFill>
                  <a:srgbClr val="BDC6C2"/>
                </a:solidFill>
                <a:latin typeface="Calibri"/>
                <a:cs typeface="Calibri"/>
              </a:rPr>
              <a:t>υ</a:t>
            </a:r>
            <a:r>
              <a:rPr sz="4000" b="1" spc="185" dirty="0">
                <a:solidFill>
                  <a:srgbClr val="BDC6C2"/>
                </a:solidFill>
                <a:latin typeface="Calibri"/>
                <a:cs typeface="Calibri"/>
              </a:rPr>
              <a:t>σ</a:t>
            </a:r>
            <a:r>
              <a:rPr sz="4000" b="1" spc="-5" dirty="0">
                <a:solidFill>
                  <a:srgbClr val="BDC6C2"/>
                </a:solidFill>
                <a:latin typeface="Calibri"/>
                <a:cs typeface="Calibri"/>
              </a:rPr>
              <a:t>η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39" y="1109599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80" dirty="0">
                <a:latin typeface="Calibri"/>
                <a:cs typeface="Calibri"/>
              </a:rPr>
              <a:t>Στεγανός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61488" y="516636"/>
            <a:ext cx="3137916" cy="2354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339" y="4808601"/>
            <a:ext cx="1832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99CCFF"/>
                </a:solidFill>
                <a:latin typeface="Calibri"/>
                <a:cs typeface="Calibri"/>
              </a:rPr>
              <a:t>Σηπτι</a:t>
            </a:r>
            <a:r>
              <a:rPr sz="3600" b="1" spc="-90" dirty="0">
                <a:solidFill>
                  <a:srgbClr val="99CCFF"/>
                </a:solidFill>
                <a:latin typeface="Calibri"/>
                <a:cs typeface="Calibri"/>
              </a:rPr>
              <a:t>κ</a:t>
            </a:r>
            <a:r>
              <a:rPr sz="3600" b="1" dirty="0">
                <a:solidFill>
                  <a:srgbClr val="99CCFF"/>
                </a:solidFill>
                <a:latin typeface="Calibri"/>
                <a:cs typeface="Calibri"/>
              </a:rPr>
              <a:t>ός: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0444" y="3255264"/>
            <a:ext cx="5184648" cy="338327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10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576" y="766063"/>
            <a:ext cx="6184265" cy="1294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spc="70" dirty="0"/>
              <a:t>Στερεά</a:t>
            </a:r>
            <a:r>
              <a:rPr spc="180" dirty="0"/>
              <a:t> </a:t>
            </a:r>
            <a:r>
              <a:rPr spc="80" dirty="0"/>
              <a:t>απορρίμματα</a:t>
            </a:r>
            <a:r>
              <a:rPr spc="180" dirty="0"/>
              <a:t> </a:t>
            </a:r>
            <a:r>
              <a:rPr spc="65" dirty="0"/>
              <a:t>είναι:</a:t>
            </a:r>
          </a:p>
          <a:p>
            <a:pPr marL="12700" marR="5080">
              <a:lnSpc>
                <a:spcPts val="3070"/>
              </a:lnSpc>
              <a:spcBef>
                <a:spcPts val="359"/>
              </a:spcBef>
            </a:pPr>
            <a:r>
              <a:rPr spc="35" dirty="0"/>
              <a:t>τα</a:t>
            </a:r>
            <a:r>
              <a:rPr spc="170" dirty="0"/>
              <a:t> </a:t>
            </a:r>
            <a:r>
              <a:rPr spc="80" dirty="0"/>
              <a:t>παραπροϊόντα</a:t>
            </a:r>
            <a:r>
              <a:rPr spc="195" dirty="0"/>
              <a:t> </a:t>
            </a:r>
            <a:r>
              <a:rPr spc="50" dirty="0"/>
              <a:t>των</a:t>
            </a:r>
            <a:r>
              <a:rPr spc="180" dirty="0"/>
              <a:t> </a:t>
            </a:r>
            <a:r>
              <a:rPr spc="75" dirty="0"/>
              <a:t>ανθρωπίνων </a:t>
            </a:r>
            <a:r>
              <a:rPr spc="-710" dirty="0"/>
              <a:t> </a:t>
            </a:r>
            <a:r>
              <a:rPr spc="75" dirty="0"/>
              <a:t>δραστηριοτήτων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11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03505" marR="870585">
              <a:lnSpc>
                <a:spcPct val="80000"/>
              </a:lnSpc>
              <a:spcBef>
                <a:spcPts val="725"/>
              </a:spcBef>
            </a:pPr>
            <a:r>
              <a:rPr u="sng" spc="-5" dirty="0"/>
              <a:t>Ανάλογα</a:t>
            </a:r>
            <a:r>
              <a:rPr u="sng" spc="-25" dirty="0"/>
              <a:t> </a:t>
            </a:r>
            <a:r>
              <a:rPr u="sng" dirty="0"/>
              <a:t>με</a:t>
            </a:r>
            <a:r>
              <a:rPr u="sng" spc="-15" dirty="0"/>
              <a:t> </a:t>
            </a:r>
            <a:r>
              <a:rPr u="sng" spc="-20" dirty="0"/>
              <a:t>την</a:t>
            </a:r>
            <a:r>
              <a:rPr u="sng" dirty="0"/>
              <a:t> </a:t>
            </a:r>
            <a:r>
              <a:rPr u="sng" spc="-5" dirty="0"/>
              <a:t>προέλευση</a:t>
            </a:r>
            <a:r>
              <a:rPr u="sng" spc="10" dirty="0"/>
              <a:t> </a:t>
            </a:r>
            <a:r>
              <a:rPr u="sng" dirty="0"/>
              <a:t>ή </a:t>
            </a:r>
            <a:r>
              <a:rPr u="sng" spc="-5" dirty="0"/>
              <a:t>τη</a:t>
            </a:r>
            <a:r>
              <a:rPr u="sng" spc="5" dirty="0"/>
              <a:t> </a:t>
            </a:r>
            <a:r>
              <a:rPr u="sng" spc="-5" dirty="0"/>
              <a:t>σύστασή</a:t>
            </a:r>
            <a:r>
              <a:rPr u="sng" spc="10" dirty="0"/>
              <a:t> </a:t>
            </a:r>
            <a:r>
              <a:rPr u="sng" spc="-10" dirty="0"/>
              <a:t>τους </a:t>
            </a:r>
            <a:r>
              <a:rPr u="sng" spc="-575" dirty="0"/>
              <a:t> </a:t>
            </a:r>
            <a:r>
              <a:rPr spc="-5" dirty="0"/>
              <a:t>διακρίνονται</a:t>
            </a:r>
            <a:r>
              <a:rPr spc="-15" dirty="0"/>
              <a:t> </a:t>
            </a:r>
            <a:r>
              <a:rPr dirty="0"/>
              <a:t>σε:</a:t>
            </a:r>
          </a:p>
          <a:p>
            <a:pPr marL="103505" marR="5080" indent="-91440" algn="just">
              <a:lnSpc>
                <a:spcPct val="80000"/>
              </a:lnSpc>
              <a:spcBef>
                <a:spcPts val="1405"/>
              </a:spcBef>
              <a:buClr>
                <a:srgbClr val="92A199"/>
              </a:buClr>
              <a:buSzPct val="96153"/>
              <a:buFont typeface="Wingdings"/>
              <a:buChar char=""/>
              <a:tabLst>
                <a:tab pos="276860" algn="l"/>
              </a:tabLst>
            </a:pPr>
            <a:r>
              <a:rPr spc="-10" dirty="0">
                <a:solidFill>
                  <a:srgbClr val="FFC000"/>
                </a:solidFill>
              </a:rPr>
              <a:t>Αστικά </a:t>
            </a:r>
            <a:r>
              <a:rPr spc="-5" dirty="0">
                <a:solidFill>
                  <a:srgbClr val="FFC000"/>
                </a:solidFill>
              </a:rPr>
              <a:t>στερεά απορρίμματα. </a:t>
            </a:r>
            <a:r>
              <a:rPr spc="-10" dirty="0">
                <a:solidFill>
                  <a:srgbClr val="FFFFFF"/>
                </a:solidFill>
              </a:rPr>
              <a:t>Είναι </a:t>
            </a:r>
            <a:r>
              <a:rPr spc="-5" dirty="0">
                <a:solidFill>
                  <a:srgbClr val="FFFFFF"/>
                </a:solidFill>
              </a:rPr>
              <a:t>τα απορρίμματα </a:t>
            </a:r>
            <a:r>
              <a:rPr spc="-57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από τις </a:t>
            </a:r>
            <a:r>
              <a:rPr spc="-15" dirty="0">
                <a:solidFill>
                  <a:srgbClr val="FFFFFF"/>
                </a:solidFill>
              </a:rPr>
              <a:t>κατοικίες, </a:t>
            </a:r>
            <a:r>
              <a:rPr spc="-10" dirty="0">
                <a:solidFill>
                  <a:srgbClr val="FFFFFF"/>
                </a:solidFill>
              </a:rPr>
              <a:t>τους δρόμους, </a:t>
            </a:r>
            <a:r>
              <a:rPr spc="-5" dirty="0">
                <a:solidFill>
                  <a:srgbClr val="FFFFFF"/>
                </a:solidFill>
              </a:rPr>
              <a:t>τα </a:t>
            </a:r>
            <a:r>
              <a:rPr spc="-15" dirty="0">
                <a:solidFill>
                  <a:srgbClr val="FFFFFF"/>
                </a:solidFill>
              </a:rPr>
              <a:t>καταστήματα, </a:t>
            </a:r>
            <a:r>
              <a:rPr spc="-10" dirty="0">
                <a:solidFill>
                  <a:srgbClr val="FFFFFF"/>
                </a:solidFill>
              </a:rPr>
              <a:t>τα </a:t>
            </a:r>
            <a:r>
              <a:rPr spc="-57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γραφεία, τα </a:t>
            </a:r>
            <a:r>
              <a:rPr spc="-10" dirty="0">
                <a:solidFill>
                  <a:srgbClr val="FFFFFF"/>
                </a:solidFill>
              </a:rPr>
              <a:t>νοσοκομεία</a:t>
            </a:r>
          </a:p>
          <a:p>
            <a:pPr marL="276225" indent="-264160">
              <a:lnSpc>
                <a:spcPct val="100000"/>
              </a:lnSpc>
              <a:spcBef>
                <a:spcPts val="770"/>
              </a:spcBef>
              <a:buClr>
                <a:srgbClr val="92A199"/>
              </a:buClr>
              <a:buSzPct val="96153"/>
              <a:buFont typeface="Wingdings"/>
              <a:buChar char=""/>
              <a:tabLst>
                <a:tab pos="276860" algn="l"/>
              </a:tabLst>
            </a:pPr>
            <a:r>
              <a:rPr spc="-20" dirty="0">
                <a:solidFill>
                  <a:srgbClr val="FFC000"/>
                </a:solidFill>
              </a:rPr>
              <a:t>Βιομηχανικά</a:t>
            </a:r>
            <a:r>
              <a:rPr spc="-3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στερεά απορρίμματα</a:t>
            </a:r>
          </a:p>
          <a:p>
            <a:pPr marL="275590" indent="-263525">
              <a:lnSpc>
                <a:spcPct val="100000"/>
              </a:lnSpc>
              <a:spcBef>
                <a:spcPts val="780"/>
              </a:spcBef>
              <a:buClr>
                <a:srgbClr val="92A199"/>
              </a:buClr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pc="-5" dirty="0">
                <a:solidFill>
                  <a:srgbClr val="FFC000"/>
                </a:solidFill>
              </a:rPr>
              <a:t>Παραπροϊόντα</a:t>
            </a:r>
            <a:r>
              <a:rPr spc="10" dirty="0">
                <a:solidFill>
                  <a:srgbClr val="FFC000"/>
                </a:solidFill>
              </a:rPr>
              <a:t> </a:t>
            </a:r>
            <a:r>
              <a:rPr spc="-15" dirty="0">
                <a:solidFill>
                  <a:srgbClr val="FFC000"/>
                </a:solidFill>
              </a:rPr>
              <a:t>αγροτικών</a:t>
            </a:r>
            <a:r>
              <a:rPr dirty="0">
                <a:solidFill>
                  <a:srgbClr val="FFC000"/>
                </a:solidFill>
              </a:rPr>
              <a:t> </a:t>
            </a:r>
            <a:r>
              <a:rPr spc="-10" dirty="0">
                <a:solidFill>
                  <a:srgbClr val="FFC000"/>
                </a:solidFill>
              </a:rPr>
              <a:t>δραστηριοτήτων</a:t>
            </a:r>
          </a:p>
          <a:p>
            <a:pPr marL="275590" indent="-263525">
              <a:lnSpc>
                <a:spcPct val="100000"/>
              </a:lnSpc>
              <a:spcBef>
                <a:spcPts val="780"/>
              </a:spcBef>
              <a:buClr>
                <a:srgbClr val="92A199"/>
              </a:buClr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pc="-20" dirty="0">
                <a:solidFill>
                  <a:srgbClr val="FFC000"/>
                </a:solidFill>
              </a:rPr>
              <a:t>Μπάζα</a:t>
            </a:r>
            <a:r>
              <a:rPr spc="-40" dirty="0">
                <a:solidFill>
                  <a:srgbClr val="FFC000"/>
                </a:solidFill>
              </a:rPr>
              <a:t> </a:t>
            </a:r>
            <a:r>
              <a:rPr spc="-5" dirty="0">
                <a:solidFill>
                  <a:srgbClr val="FFC000"/>
                </a:solidFill>
              </a:rPr>
              <a:t>από</a:t>
            </a:r>
            <a:r>
              <a:rPr spc="-15" dirty="0">
                <a:solidFill>
                  <a:srgbClr val="FFC000"/>
                </a:solidFill>
              </a:rPr>
              <a:t> κατεδάφιση</a:t>
            </a:r>
            <a:r>
              <a:rPr spc="-30" dirty="0">
                <a:solidFill>
                  <a:srgbClr val="FFC000"/>
                </a:solidFill>
              </a:rPr>
              <a:t> </a:t>
            </a:r>
            <a:r>
              <a:rPr dirty="0">
                <a:solidFill>
                  <a:srgbClr val="FFC000"/>
                </a:solidFill>
              </a:rPr>
              <a:t>κτιρίων</a:t>
            </a:r>
          </a:p>
          <a:p>
            <a:pPr marL="275590" indent="-263525">
              <a:lnSpc>
                <a:spcPct val="100000"/>
              </a:lnSpc>
              <a:spcBef>
                <a:spcPts val="770"/>
              </a:spcBef>
              <a:buClr>
                <a:srgbClr val="92A199"/>
              </a:buClr>
              <a:buSzPct val="96153"/>
              <a:buFont typeface="Wingdings"/>
              <a:buChar char=""/>
              <a:tabLst>
                <a:tab pos="276225" algn="l"/>
              </a:tabLst>
            </a:pPr>
            <a:r>
              <a:rPr spc="-10" dirty="0">
                <a:solidFill>
                  <a:srgbClr val="FFC000"/>
                </a:solidFill>
              </a:rPr>
              <a:t>Εγκαταλελειμμένα</a:t>
            </a:r>
            <a:r>
              <a:rPr spc="-40" dirty="0">
                <a:solidFill>
                  <a:srgbClr val="FFC000"/>
                </a:solidFill>
              </a:rPr>
              <a:t> </a:t>
            </a:r>
            <a:r>
              <a:rPr spc="-15" dirty="0">
                <a:solidFill>
                  <a:srgbClr val="FFC000"/>
                </a:solidFill>
              </a:rPr>
              <a:t>αυτοκίνητα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0686-6B51-4423-99C5-8DA22743ED86}"/>
              </a:ext>
            </a:extLst>
          </p:cNvPr>
          <p:cNvSpPr txBox="1"/>
          <p:nvPr/>
        </p:nvSpPr>
        <p:spPr>
          <a:xfrm>
            <a:off x="760419" y="365953"/>
            <a:ext cx="130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Τί είναι τα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CF7F1-503C-4AFD-8866-C417D4861D50}"/>
              </a:ext>
            </a:extLst>
          </p:cNvPr>
          <p:cNvSpPr txBox="1"/>
          <p:nvPr/>
        </p:nvSpPr>
        <p:spPr>
          <a:xfrm>
            <a:off x="891025" y="1958853"/>
            <a:ext cx="428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Σε τί διακρίνονται τα στερεά απορρίμματα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1970D-75FE-4901-A2E7-79CF8AFA1A2F}"/>
              </a:ext>
            </a:extLst>
          </p:cNvPr>
          <p:cNvSpPr txBox="1"/>
          <p:nvPr/>
        </p:nvSpPr>
        <p:spPr>
          <a:xfrm>
            <a:off x="304800" y="282426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Προέλευση</a:t>
            </a:r>
            <a:r>
              <a:rPr lang="el-GR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707D4-E3E6-435C-B334-45D53B2D3F80}"/>
              </a:ext>
            </a:extLst>
          </p:cNvPr>
          <p:cNvSpPr txBox="1"/>
          <p:nvPr/>
        </p:nvSpPr>
        <p:spPr>
          <a:xfrm>
            <a:off x="303436" y="4800600"/>
            <a:ext cx="102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σύσταση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755650"/>
            <a:ext cx="5984240" cy="101346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960"/>
              </a:spcBef>
            </a:pPr>
            <a:r>
              <a:rPr sz="3600" spc="-110" dirty="0"/>
              <a:t>Το</a:t>
            </a:r>
            <a:r>
              <a:rPr sz="3600" spc="-105" dirty="0"/>
              <a:t> </a:t>
            </a:r>
            <a:r>
              <a:rPr sz="3600" spc="50" dirty="0"/>
              <a:t>κύκλωμα </a:t>
            </a:r>
            <a:r>
              <a:rPr sz="3600" spc="75" dirty="0"/>
              <a:t>διαχείρισης </a:t>
            </a:r>
            <a:r>
              <a:rPr sz="3600" spc="50" dirty="0"/>
              <a:t>των </a:t>
            </a:r>
            <a:r>
              <a:rPr sz="3600" spc="55" dirty="0"/>
              <a:t> </a:t>
            </a:r>
            <a:r>
              <a:rPr sz="3600" spc="80" dirty="0"/>
              <a:t>στερεών</a:t>
            </a:r>
            <a:r>
              <a:rPr sz="3600" spc="195" dirty="0"/>
              <a:t> </a:t>
            </a:r>
            <a:r>
              <a:rPr sz="3600" spc="75" dirty="0"/>
              <a:t>απορριμμάτων</a:t>
            </a:r>
            <a:r>
              <a:rPr sz="3600" spc="195" dirty="0"/>
              <a:t> </a:t>
            </a:r>
            <a:r>
              <a:rPr sz="3600" spc="65" dirty="0"/>
              <a:t>είναι: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01116" y="2117623"/>
            <a:ext cx="3421379" cy="283654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170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παραγωγή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70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αποθήκευση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65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συλλογή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60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μεταφορά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70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επεξεργασία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4171" y="2212848"/>
            <a:ext cx="4463796" cy="274777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11" y="5151120"/>
            <a:ext cx="1420367" cy="15880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9935B3-FBD2-460A-A93E-23070D9C46D1}"/>
              </a:ext>
            </a:extLst>
          </p:cNvPr>
          <p:cNvSpPr txBox="1"/>
          <p:nvPr/>
        </p:nvSpPr>
        <p:spPr>
          <a:xfrm>
            <a:off x="990600" y="533400"/>
            <a:ext cx="147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Ποιο είναι το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C1EE3-C2D2-478B-8942-28197EE17670}"/>
              </a:ext>
            </a:extLst>
          </p:cNvPr>
          <p:cNvSpPr txBox="1"/>
          <p:nvPr/>
        </p:nvSpPr>
        <p:spPr>
          <a:xfrm>
            <a:off x="5038344" y="1738534"/>
            <a:ext cx="370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Και πότε υπάρχει πρόβλημα σε αυτό;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399" y="285241"/>
            <a:ext cx="80181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93040">
              <a:lnSpc>
                <a:spcPts val="3020"/>
              </a:lnSpc>
              <a:spcBef>
                <a:spcPts val="480"/>
              </a:spcBef>
            </a:pPr>
            <a:r>
              <a:rPr sz="2800" spc="-125" dirty="0">
                <a:solidFill>
                  <a:srgbClr val="FFFFFF"/>
                </a:solidFill>
              </a:rPr>
              <a:t>Το</a:t>
            </a:r>
            <a:r>
              <a:rPr sz="2800" spc="-5" dirty="0">
                <a:solidFill>
                  <a:srgbClr val="FFFFFF"/>
                </a:solidFill>
              </a:rPr>
              <a:t> πρόβλημα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της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διαχείρισης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είναι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σοβαρό,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όταν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τα 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απορρίμματα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u="sng" spc="-10" dirty="0">
                <a:solidFill>
                  <a:srgbClr val="FFFFFF"/>
                </a:solidFill>
              </a:rPr>
              <a:t>δεν</a:t>
            </a:r>
            <a:r>
              <a:rPr sz="2800" u="sng" dirty="0">
                <a:solidFill>
                  <a:srgbClr val="FFFFFF"/>
                </a:solidFill>
              </a:rPr>
              <a:t> </a:t>
            </a:r>
            <a:r>
              <a:rPr sz="2800" u="sng" spc="-10" dirty="0">
                <a:solidFill>
                  <a:srgbClr val="FFFFFF"/>
                </a:solidFill>
              </a:rPr>
              <a:t>απομακρύνονται</a:t>
            </a:r>
            <a:r>
              <a:rPr sz="2800" u="sng" spc="25" dirty="0">
                <a:solidFill>
                  <a:srgbClr val="FFFFFF"/>
                </a:solidFill>
              </a:rPr>
              <a:t> </a:t>
            </a:r>
            <a:r>
              <a:rPr sz="2800" u="sng" spc="-20" dirty="0">
                <a:solidFill>
                  <a:srgbClr val="FFFFFF"/>
                </a:solidFill>
              </a:rPr>
              <a:t>έγκαιρα</a:t>
            </a:r>
            <a:r>
              <a:rPr sz="2800" u="sng" spc="15" dirty="0">
                <a:solidFill>
                  <a:srgbClr val="FFFFFF"/>
                </a:solidFill>
              </a:rPr>
              <a:t> </a:t>
            </a:r>
            <a:r>
              <a:rPr sz="2800" u="sng" spc="-35" dirty="0">
                <a:solidFill>
                  <a:srgbClr val="FFFFFF"/>
                </a:solidFill>
              </a:rPr>
              <a:t>και</a:t>
            </a:r>
            <a:r>
              <a:rPr sz="2800" u="sng" dirty="0">
                <a:solidFill>
                  <a:srgbClr val="FFFFFF"/>
                </a:solidFill>
              </a:rPr>
              <a:t> </a:t>
            </a:r>
            <a:r>
              <a:rPr sz="2800" u="sng" spc="-5" dirty="0">
                <a:solidFill>
                  <a:srgbClr val="FFFFFF"/>
                </a:solidFill>
              </a:rPr>
              <a:t>σωστά</a:t>
            </a:r>
            <a:r>
              <a:rPr sz="2800" spc="-5" dirty="0">
                <a:solidFill>
                  <a:srgbClr val="FFFFFF"/>
                </a:solidFill>
              </a:rPr>
              <a:t>.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13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482" y="1204482"/>
            <a:ext cx="8278723" cy="5492144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0485" marR="66040" algn="ctr">
              <a:lnSpc>
                <a:spcPct val="90000"/>
              </a:lnSpc>
              <a:spcBef>
                <a:spcPts val="434"/>
              </a:spcBef>
            </a:pPr>
            <a:r>
              <a:rPr lang="el-GR" sz="2800" spc="-5" dirty="0">
                <a:solidFill>
                  <a:srgbClr val="92D050"/>
                </a:solidFill>
                <a:latin typeface="Calibri"/>
                <a:cs typeface="Calibri"/>
              </a:rPr>
              <a:t>Τρόποι λύσης του προβλήματος</a:t>
            </a:r>
          </a:p>
          <a:p>
            <a:pPr marL="70485" marR="66040" algn="ctr">
              <a:lnSpc>
                <a:spcPct val="90000"/>
              </a:lnSpc>
              <a:spcBef>
                <a:spcPts val="434"/>
              </a:spcBef>
            </a:pPr>
            <a:r>
              <a:rPr lang="el-GR" sz="2800" spc="-5" dirty="0">
                <a:solidFill>
                  <a:srgbClr val="92D050"/>
                </a:solidFill>
                <a:latin typeface="Calibri"/>
                <a:cs typeface="Calibri"/>
              </a:rPr>
              <a:t>1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Ο τρόπος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της προσωρινής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αποθήκευσης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00"/>
                </a:solidFill>
                <a:latin typeface="Calibri"/>
                <a:cs typeface="Calibri"/>
              </a:rPr>
              <a:t>κ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αι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διατήρησης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απορριμμάτων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βασικής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σημασίας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τη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δημόσια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υγεία.</a:t>
            </a:r>
            <a:endParaRPr sz="2800" dirty="0">
              <a:latin typeface="Calibri"/>
              <a:cs typeface="Calibri"/>
            </a:endParaRPr>
          </a:p>
          <a:p>
            <a:pPr marL="12065" marR="5080" algn="ctr">
              <a:lnSpc>
                <a:spcPct val="90000"/>
              </a:lnSpc>
              <a:spcBef>
                <a:spcPts val="140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αποθήκευση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πρέπει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γίνεται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FFFFFF"/>
                </a:solidFill>
                <a:latin typeface="Calibri"/>
                <a:cs typeface="Calibri"/>
              </a:rPr>
              <a:t>πλαστικές</a:t>
            </a:r>
            <a:r>
              <a:rPr sz="2800" u="sng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25" dirty="0">
                <a:solidFill>
                  <a:srgbClr val="FFFFFF"/>
                </a:solidFill>
                <a:latin typeface="Calibri"/>
                <a:cs typeface="Calibri"/>
              </a:rPr>
              <a:t>σακούλες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καταστρέφονται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σε 6-12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μήνες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μετά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τη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ταφή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τους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τα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latin typeface="Calibri"/>
                <a:cs typeface="Calibri"/>
              </a:rPr>
              <a:t>δοχεία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τοποθετούνται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στερεά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στεγανά.</a:t>
            </a:r>
            <a:endParaRPr sz="2800" dirty="0">
              <a:latin typeface="Calibri"/>
              <a:cs typeface="Calibri"/>
            </a:endParaRPr>
          </a:p>
          <a:p>
            <a:pPr marL="64135" marR="59690" algn="ctr">
              <a:lnSpc>
                <a:spcPts val="3020"/>
              </a:lnSpc>
              <a:spcBef>
                <a:spcPts val="1445"/>
              </a:spcBef>
            </a:pPr>
            <a:r>
              <a:rPr lang="el-GR" sz="2800" spc="-5" dirty="0">
                <a:solidFill>
                  <a:srgbClr val="92D050"/>
                </a:solidFill>
                <a:latin typeface="Calibri"/>
                <a:cs typeface="Calibri"/>
              </a:rPr>
              <a:t>2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00"/>
                </a:solidFill>
                <a:latin typeface="Calibri"/>
                <a:cs typeface="Calibri"/>
              </a:rPr>
              <a:t>συλλογή</a:t>
            </a:r>
            <a:r>
              <a:rPr sz="280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απορριμμάτων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γίνεται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15" dirty="0">
                <a:solidFill>
                  <a:srgbClr val="FFFFFF"/>
                </a:solidFill>
                <a:latin typeface="Calibri"/>
                <a:cs typeface="Calibri"/>
              </a:rPr>
              <a:t>δημοτικές </a:t>
            </a:r>
            <a:r>
              <a:rPr sz="2800" u="sng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latin typeface="Calibri"/>
                <a:cs typeface="Calibri"/>
              </a:rPr>
              <a:t>υπηρεσίες</a:t>
            </a:r>
            <a:r>
              <a:rPr sz="2800" u="sng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ειδικά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κλειστά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οχήματα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κατάλληλο</a:t>
            </a:r>
            <a:endParaRPr sz="2800" dirty="0">
              <a:latin typeface="Calibri"/>
              <a:cs typeface="Calibri"/>
            </a:endParaRPr>
          </a:p>
          <a:p>
            <a:pPr marL="172085" marR="77470" algn="ctr">
              <a:lnSpc>
                <a:spcPts val="3030"/>
              </a:lnSpc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εξοπλισμό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για τη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συμπίεση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τους,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αντιμετωπιστεί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μεγάλος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όγκος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υλικών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8315E-FBFD-4881-8455-89C884428E1C}"/>
              </a:ext>
            </a:extLst>
          </p:cNvPr>
          <p:cNvSpPr txBox="1"/>
          <p:nvPr/>
        </p:nvSpPr>
        <p:spPr>
          <a:xfrm>
            <a:off x="178975" y="333739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Πότε;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974801"/>
            <a:ext cx="6420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/>
              <a:t>Τρόποι</a:t>
            </a:r>
            <a:r>
              <a:rPr sz="3600" spc="215" dirty="0"/>
              <a:t> </a:t>
            </a:r>
            <a:r>
              <a:rPr sz="3600" spc="70" dirty="0"/>
              <a:t>διάθεσης</a:t>
            </a:r>
            <a:r>
              <a:rPr sz="3600" spc="190" dirty="0"/>
              <a:t> </a:t>
            </a:r>
            <a:r>
              <a:rPr sz="3600" spc="75" dirty="0"/>
              <a:t>απορριμμάτων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72820" y="1756106"/>
            <a:ext cx="4258310" cy="481490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527685" algn="l"/>
              </a:tabLst>
            </a:pPr>
            <a:r>
              <a:rPr sz="2600" b="1" dirty="0">
                <a:solidFill>
                  <a:srgbClr val="92A199"/>
                </a:solidFill>
                <a:latin typeface="Calibri"/>
                <a:cs typeface="Calibri"/>
              </a:rPr>
              <a:t>1.	</a:t>
            </a:r>
            <a:r>
              <a:rPr sz="2600" b="1" dirty="0">
                <a:solidFill>
                  <a:srgbClr val="FFC000"/>
                </a:solidFill>
                <a:latin typeface="Calibri"/>
                <a:cs typeface="Calibri"/>
              </a:rPr>
              <a:t>Υγειονομική</a:t>
            </a:r>
            <a:r>
              <a:rPr sz="2600" b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FFC000"/>
                </a:solidFill>
                <a:latin typeface="Calibri"/>
                <a:cs typeface="Calibri"/>
              </a:rPr>
              <a:t>ταφή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655"/>
              </a:lnSpc>
              <a:spcBef>
                <a:spcPts val="45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Περιλαμβάνει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ταφή</a:t>
            </a:r>
            <a:endParaRPr sz="2600" dirty="0">
              <a:latin typeface="Calibri"/>
              <a:cs typeface="Calibri"/>
            </a:endParaRPr>
          </a:p>
          <a:p>
            <a:pPr marL="527685" marR="695325">
              <a:lnSpc>
                <a:spcPct val="70000"/>
              </a:lnSpc>
              <a:spcBef>
                <a:spcPts val="470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των απορριμμάτων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σε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επιλεγμένους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χώρους.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650"/>
              </a:lnSpc>
              <a:spcBef>
                <a:spcPts val="47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απορρίμματα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spc="-10" dirty="0">
                <a:solidFill>
                  <a:srgbClr val="FFFF00"/>
                </a:solidFill>
                <a:latin typeface="Calibri"/>
                <a:cs typeface="Calibri"/>
              </a:rPr>
              <a:t>αδειάζονται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στους</a:t>
            </a:r>
            <a:r>
              <a:rPr sz="26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χώρους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ταφής,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600" spc="-35" dirty="0">
                <a:solidFill>
                  <a:srgbClr val="FFFF00"/>
                </a:solidFill>
                <a:latin typeface="Calibri"/>
                <a:cs typeface="Calibri"/>
              </a:rPr>
              <a:t>συμπιέζονται</a:t>
            </a:r>
            <a:r>
              <a:rPr lang="el-GR" sz="2600" spc="-3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600" dirty="0" err="1">
                <a:solidFill>
                  <a:srgbClr val="FFFFFF"/>
                </a:solidFill>
                <a:latin typeface="Calibri"/>
                <a:cs typeface="Calibri"/>
              </a:rPr>
              <a:t>ώστε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μειωθεί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ο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όγκος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600" spc="-15" dirty="0">
                <a:solidFill>
                  <a:srgbClr val="FFFF00"/>
                </a:solidFill>
                <a:latin typeface="Calibri"/>
                <a:cs typeface="Calibri"/>
              </a:rPr>
              <a:t>καλύπτονται</a:t>
            </a:r>
            <a:endParaRPr sz="26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χώμα.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Όταν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χωματερή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δεν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μπορεί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δεχτεί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άλλα</a:t>
            </a:r>
            <a:endParaRPr sz="2600" dirty="0"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απορρίμματα,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00"/>
                </a:solidFill>
                <a:latin typeface="Calibri"/>
                <a:cs typeface="Calibri"/>
              </a:rPr>
              <a:t>σκεπάζεται</a:t>
            </a:r>
            <a:endParaRPr sz="2600" dirty="0">
              <a:solidFill>
                <a:srgbClr val="FFFF00"/>
              </a:solidFill>
              <a:latin typeface="Calibri"/>
              <a:cs typeface="Calibri"/>
            </a:endParaRPr>
          </a:p>
          <a:p>
            <a:pPr marL="527685">
              <a:lnSpc>
                <a:spcPts val="2185"/>
              </a:lnSpc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χώμα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ύψους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ενός</a:t>
            </a:r>
            <a:endParaRPr sz="2600" dirty="0">
              <a:latin typeface="Calibri"/>
              <a:cs typeface="Calibri"/>
            </a:endParaRPr>
          </a:p>
          <a:p>
            <a:pPr marL="527685" marR="1247140">
              <a:lnSpc>
                <a:spcPct val="70000"/>
              </a:lnSpc>
              <a:spcBef>
                <a:spcPts val="465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μέτρου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00"/>
                </a:solidFill>
                <a:latin typeface="Calibri"/>
                <a:cs typeface="Calibri"/>
              </a:rPr>
              <a:t>δενδροφυτε</a:t>
            </a:r>
            <a:r>
              <a:rPr sz="2600" spc="-20" dirty="0">
                <a:solidFill>
                  <a:srgbClr val="FFFF00"/>
                </a:solidFill>
                <a:latin typeface="Calibri"/>
                <a:cs typeface="Calibri"/>
              </a:rPr>
              <a:t>ύ</a:t>
            </a:r>
            <a:r>
              <a:rPr sz="2600" dirty="0">
                <a:solidFill>
                  <a:srgbClr val="FFFF00"/>
                </a:solidFill>
                <a:latin typeface="Calibri"/>
                <a:cs typeface="Calibri"/>
              </a:rPr>
              <a:t>ε</a:t>
            </a:r>
            <a:r>
              <a:rPr sz="2600" spc="-10" dirty="0">
                <a:solidFill>
                  <a:srgbClr val="FFFF00"/>
                </a:solidFill>
                <a:latin typeface="Calibri"/>
                <a:cs typeface="Calibri"/>
              </a:rPr>
              <a:t>τ</a:t>
            </a:r>
            <a:r>
              <a:rPr sz="2600" spc="-5" dirty="0">
                <a:solidFill>
                  <a:srgbClr val="FFFF00"/>
                </a:solidFill>
                <a:latin typeface="Calibri"/>
                <a:cs typeface="Calibri"/>
              </a:rPr>
              <a:t>αι.</a:t>
            </a:r>
            <a:endParaRPr sz="26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1308" y="2636520"/>
            <a:ext cx="3361943" cy="22418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14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45EB5-3360-432E-B9AA-E07FCD035DE4}"/>
              </a:ext>
            </a:extLst>
          </p:cNvPr>
          <p:cNvSpPr txBox="1"/>
          <p:nvPr/>
        </p:nvSpPr>
        <p:spPr>
          <a:xfrm>
            <a:off x="4337481" y="2210675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περιγραφή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6DA223-2E07-49E1-ADA5-584452E38334}"/>
              </a:ext>
            </a:extLst>
          </p:cNvPr>
          <p:cNvSpPr txBox="1"/>
          <p:nvPr/>
        </p:nvSpPr>
        <p:spPr>
          <a:xfrm>
            <a:off x="1259710" y="1468125"/>
            <a:ext cx="353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Τί περιλαμβάνει η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974801"/>
            <a:ext cx="64204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70" dirty="0"/>
              <a:t>Τρόποι</a:t>
            </a:r>
            <a:r>
              <a:rPr sz="3600" spc="215" dirty="0"/>
              <a:t> </a:t>
            </a:r>
            <a:r>
              <a:rPr sz="3600" spc="70" dirty="0"/>
              <a:t>διάθεσης</a:t>
            </a:r>
            <a:r>
              <a:rPr sz="3600" spc="190" dirty="0"/>
              <a:t> </a:t>
            </a:r>
            <a:r>
              <a:rPr sz="3600" spc="75" dirty="0"/>
              <a:t>απορριμμάτων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416" y="1685118"/>
            <a:ext cx="8070215" cy="416623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  <a:tabLst>
                <a:tab pos="527685" algn="l"/>
              </a:tabLst>
            </a:pPr>
            <a:r>
              <a:rPr sz="2800" spc="-5" dirty="0">
                <a:solidFill>
                  <a:srgbClr val="92A199"/>
                </a:solidFill>
                <a:latin typeface="Calibri"/>
                <a:cs typeface="Calibri"/>
              </a:rPr>
              <a:t>2.	</a:t>
            </a: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2800" spc="-25" dirty="0">
                <a:solidFill>
                  <a:srgbClr val="FFC000"/>
                </a:solidFill>
                <a:latin typeface="Calibri"/>
                <a:cs typeface="Calibri"/>
              </a:rPr>
              <a:t> καύση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ts val="2690"/>
              </a:lnSpc>
              <a:spcBef>
                <a:spcPts val="138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Χρησιμοποιείται,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όταν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υπάρχουν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πολλά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καύσιμα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υλικά,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αλλά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δημιουργείται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πρόβλημα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ατμοσφαιρικής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2710"/>
              </a:lnSpc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ρύπανσης.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20"/>
              </a:spcBef>
              <a:buClr>
                <a:srgbClr val="92A199"/>
              </a:buClr>
              <a:buAutoNum type="arabicPeriod" startAt="2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2800" spc="-15" dirty="0">
                <a:solidFill>
                  <a:srgbClr val="FFC000"/>
                </a:solidFill>
                <a:latin typeface="Calibri"/>
                <a:cs typeface="Calibri"/>
              </a:rPr>
              <a:t> λιπασματοποίηση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Μετατρέπονται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απορρίμματα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οργανικό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λίπασμα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735"/>
              </a:spcBef>
              <a:buClr>
                <a:srgbClr val="92A199"/>
              </a:buClr>
              <a:buAutoNum type="arabicPeriod" startAt="3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C000"/>
                </a:solidFill>
                <a:latin typeface="Calibri"/>
                <a:cs typeface="Calibri"/>
              </a:rPr>
              <a:t>Η</a:t>
            </a:r>
            <a:r>
              <a:rPr sz="28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C000"/>
                </a:solidFill>
                <a:latin typeface="Calibri"/>
                <a:cs typeface="Calibri"/>
              </a:rPr>
              <a:t>ανακύκλωση</a:t>
            </a:r>
            <a:endParaRPr sz="2800" dirty="0">
              <a:latin typeface="Calibri"/>
              <a:cs typeface="Calibri"/>
            </a:endParaRPr>
          </a:p>
          <a:p>
            <a:pPr marL="12700" marR="213995">
              <a:lnSpc>
                <a:spcPct val="80000"/>
              </a:lnSpc>
              <a:spcBef>
                <a:spcPts val="139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δυνατότητα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επαναχρησιμοποίησης ορισμένων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υλικών,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μετά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κατάλληλη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επεξεργασία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E264A-F7C9-4757-BB5B-ACC44143B133}"/>
              </a:ext>
            </a:extLst>
          </p:cNvPr>
          <p:cNvSpPr txBox="1"/>
          <p:nvPr/>
        </p:nvSpPr>
        <p:spPr>
          <a:xfrm>
            <a:off x="3593920" y="1635394"/>
            <a:ext cx="501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Πότε χρησιμοποιείται η καύση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182" y="921765"/>
            <a:ext cx="59131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45" dirty="0">
                <a:solidFill>
                  <a:srgbClr val="FFC000"/>
                </a:solidFill>
              </a:rPr>
              <a:t>Υλικά</a:t>
            </a:r>
            <a:r>
              <a:rPr spc="180" dirty="0">
                <a:solidFill>
                  <a:srgbClr val="FFC000"/>
                </a:solidFill>
              </a:rPr>
              <a:t> </a:t>
            </a:r>
            <a:r>
              <a:rPr spc="65" dirty="0">
                <a:solidFill>
                  <a:srgbClr val="FFC000"/>
                </a:solidFill>
              </a:rPr>
              <a:t>που</a:t>
            </a:r>
            <a:r>
              <a:rPr spc="195" dirty="0">
                <a:solidFill>
                  <a:srgbClr val="FFC000"/>
                </a:solidFill>
              </a:rPr>
              <a:t> </a:t>
            </a:r>
            <a:r>
              <a:rPr spc="75" dirty="0">
                <a:solidFill>
                  <a:srgbClr val="FFC000"/>
                </a:solidFill>
              </a:rPr>
              <a:t>ανακυκλώνονται</a:t>
            </a:r>
            <a:r>
              <a:rPr spc="170" dirty="0">
                <a:solidFill>
                  <a:srgbClr val="FFC000"/>
                </a:solidFill>
              </a:rPr>
              <a:t> </a:t>
            </a:r>
            <a:r>
              <a:rPr spc="65" dirty="0">
                <a:solidFill>
                  <a:srgbClr val="FFC000"/>
                </a:solidFill>
              </a:rPr>
              <a:t>είναι: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16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545" y="1701749"/>
            <a:ext cx="6912609" cy="2778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69035">
              <a:lnSpc>
                <a:spcPct val="100000"/>
              </a:lnSpc>
              <a:spcBef>
                <a:spcPts val="105"/>
              </a:spcBef>
              <a:tabLst>
                <a:tab pos="2914650" algn="l"/>
              </a:tabLst>
            </a:pP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χαρτί,	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2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Calibri"/>
                <a:cs typeface="Calibri"/>
              </a:rPr>
              <a:t>αλουμίνιο,</a:t>
            </a:r>
            <a:r>
              <a:rPr sz="32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32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FFFFFF"/>
                </a:solidFill>
                <a:latin typeface="Calibri"/>
                <a:cs typeface="Calibri"/>
              </a:rPr>
              <a:t>γυαλί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33426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Η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ανακύκλωση	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παρέχει: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65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solidFill>
                  <a:srgbClr val="CCCCFF"/>
                </a:solidFill>
                <a:latin typeface="Calibri"/>
                <a:cs typeface="Calibri"/>
              </a:rPr>
              <a:t>Εξοικονόμηση</a:t>
            </a:r>
            <a:r>
              <a:rPr sz="2800" spc="-40" dirty="0">
                <a:solidFill>
                  <a:srgbClr val="CCCC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CCFF"/>
                </a:solidFill>
                <a:latin typeface="Calibri"/>
                <a:cs typeface="Calibri"/>
              </a:rPr>
              <a:t>των</a:t>
            </a:r>
            <a:r>
              <a:rPr sz="2800" spc="25" dirty="0">
                <a:solidFill>
                  <a:srgbClr val="CCCC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CCCFF"/>
                </a:solidFill>
                <a:latin typeface="Calibri"/>
                <a:cs typeface="Calibri"/>
              </a:rPr>
              <a:t>πρώτων</a:t>
            </a:r>
            <a:r>
              <a:rPr sz="2800" spc="20" dirty="0">
                <a:solidFill>
                  <a:srgbClr val="CCCCFF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CCCCFF"/>
                </a:solidFill>
                <a:latin typeface="Calibri"/>
                <a:cs typeface="Calibri"/>
              </a:rPr>
              <a:t>υλών</a:t>
            </a:r>
            <a:endParaRPr sz="2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1075"/>
              </a:spcBef>
              <a:buClr>
                <a:srgbClr val="92A199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solidFill>
                  <a:srgbClr val="CCCCFF"/>
                </a:solidFill>
                <a:latin typeface="Calibri"/>
                <a:cs typeface="Calibri"/>
              </a:rPr>
              <a:t>Προστασία</a:t>
            </a:r>
            <a:r>
              <a:rPr sz="2800" spc="5" dirty="0">
                <a:solidFill>
                  <a:srgbClr val="CCCC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CCCCFF"/>
                </a:solidFill>
                <a:latin typeface="Calibri"/>
                <a:cs typeface="Calibri"/>
              </a:rPr>
              <a:t>του</a:t>
            </a:r>
            <a:r>
              <a:rPr sz="2800" spc="-20" dirty="0">
                <a:solidFill>
                  <a:srgbClr val="CCCC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CCCCFF"/>
                </a:solidFill>
                <a:latin typeface="Calibri"/>
                <a:cs typeface="Calibri"/>
              </a:rPr>
              <a:t>περιβάλλοντος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2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92A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20709" y="6542322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1844" y="332231"/>
            <a:ext cx="2376170" cy="370840"/>
          </a:xfrm>
          <a:custGeom>
            <a:avLst/>
            <a:gdLst/>
            <a:ahLst/>
            <a:cxnLst/>
            <a:rect l="l" t="t" r="r" b="b"/>
            <a:pathLst>
              <a:path w="2376170" h="370840">
                <a:moveTo>
                  <a:pt x="2375916" y="0"/>
                </a:moveTo>
                <a:lnTo>
                  <a:pt x="0" y="0"/>
                </a:lnTo>
                <a:lnTo>
                  <a:pt x="0" y="370332"/>
                </a:lnTo>
                <a:lnTo>
                  <a:pt x="2375916" y="370332"/>
                </a:lnTo>
                <a:lnTo>
                  <a:pt x="2375916" y="0"/>
                </a:lnTo>
                <a:close/>
              </a:path>
            </a:pathLst>
          </a:custGeom>
          <a:solidFill>
            <a:srgbClr val="6B7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64808" y="376951"/>
            <a:ext cx="217106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17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395" y="516636"/>
            <a:ext cx="2592324" cy="148437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87596" y="205740"/>
            <a:ext cx="4393692" cy="42214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04" y="2493264"/>
            <a:ext cx="3235451" cy="32247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925822"/>
            <a:ext cx="4817364" cy="28194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56096" y="6513068"/>
            <a:ext cx="16230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ΑΙΚ.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260272"/>
            <a:ext cx="588985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l-GR" spc="90" dirty="0">
                <a:solidFill>
                  <a:srgbClr val="FF0000"/>
                </a:solidFill>
              </a:rPr>
              <a:t>Τί είναι η </a:t>
            </a:r>
            <a:r>
              <a:rPr sz="4000" spc="90" dirty="0">
                <a:solidFill>
                  <a:srgbClr val="CCCCFF"/>
                </a:solidFill>
              </a:rPr>
              <a:t>Α</a:t>
            </a:r>
            <a:r>
              <a:rPr sz="4000" spc="85" dirty="0">
                <a:solidFill>
                  <a:srgbClr val="CCCCFF"/>
                </a:solidFill>
              </a:rPr>
              <a:t>π</a:t>
            </a:r>
            <a:r>
              <a:rPr sz="4000" spc="90" dirty="0" err="1">
                <a:solidFill>
                  <a:srgbClr val="CCCCFF"/>
                </a:solidFill>
              </a:rPr>
              <a:t>ο</a:t>
            </a:r>
            <a:r>
              <a:rPr sz="4000" spc="45" dirty="0" err="1">
                <a:solidFill>
                  <a:srgbClr val="CCCCFF"/>
                </a:solidFill>
              </a:rPr>
              <a:t>χ</a:t>
            </a:r>
            <a:r>
              <a:rPr sz="4000" spc="85" dirty="0" err="1">
                <a:solidFill>
                  <a:srgbClr val="CCCCFF"/>
                </a:solidFill>
              </a:rPr>
              <a:t>έτε</a:t>
            </a:r>
            <a:r>
              <a:rPr sz="4000" spc="80" dirty="0" err="1">
                <a:solidFill>
                  <a:srgbClr val="CCCCFF"/>
                </a:solidFill>
              </a:rPr>
              <a:t>υ</a:t>
            </a:r>
            <a:r>
              <a:rPr sz="4000" spc="85" dirty="0" err="1">
                <a:solidFill>
                  <a:srgbClr val="CCCCFF"/>
                </a:solidFill>
              </a:rPr>
              <a:t>σ</a:t>
            </a:r>
            <a:r>
              <a:rPr sz="4000" spc="-5" dirty="0" err="1">
                <a:solidFill>
                  <a:srgbClr val="CCCCFF"/>
                </a:solidFill>
              </a:rPr>
              <a:t>η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761998" y="1103950"/>
            <a:ext cx="7374255" cy="1994136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indent="2540" algn="ctr">
              <a:lnSpc>
                <a:spcPct val="90000"/>
              </a:lnSpc>
              <a:spcBef>
                <a:spcPts val="43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σύνολο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spc="-5" dirty="0">
                <a:solidFill>
                  <a:srgbClr val="00B050"/>
                </a:solidFill>
                <a:latin typeface="Calibri"/>
                <a:cs typeface="Calibri"/>
              </a:rPr>
              <a:t>1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έργων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spc="-5" dirty="0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sz="2800" spc="-20" dirty="0" err="1">
                <a:solidFill>
                  <a:srgbClr val="FFFFFF"/>
                </a:solidFill>
                <a:latin typeface="Calibri"/>
                <a:cs typeface="Calibri"/>
              </a:rPr>
              <a:t>εγκ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αταστάσεων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τη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spc="-5" dirty="0">
                <a:solidFill>
                  <a:srgbClr val="00B0F0"/>
                </a:solidFill>
                <a:latin typeface="Calibri"/>
                <a:cs typeface="Calibri"/>
              </a:rPr>
              <a:t>1</a:t>
            </a:r>
            <a:r>
              <a:rPr sz="2800" spc="-15" dirty="0" err="1">
                <a:solidFill>
                  <a:srgbClr val="FFFFFF"/>
                </a:solidFill>
                <a:latin typeface="Calibri"/>
                <a:cs typeface="Calibri"/>
              </a:rPr>
              <a:t>συλλογή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dirty="0">
                <a:solidFill>
                  <a:srgbClr val="00B0F0"/>
                </a:solidFill>
                <a:latin typeface="Calibri"/>
                <a:cs typeface="Calibri"/>
              </a:rPr>
              <a:t>2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μετ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αφορά,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dirty="0">
                <a:solidFill>
                  <a:srgbClr val="00B0F0"/>
                </a:solidFill>
                <a:latin typeface="Calibri"/>
                <a:cs typeface="Calibri"/>
              </a:rPr>
              <a:t>3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επ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εξεργ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ασία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spc="-5" dirty="0">
                <a:solidFill>
                  <a:srgbClr val="00B0F0"/>
                </a:solidFill>
                <a:latin typeface="Calibri"/>
                <a:cs typeface="Calibri"/>
              </a:rPr>
              <a:t>4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διάθεση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υγρών</a:t>
            </a:r>
            <a:r>
              <a:rPr sz="2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απορριμμάτων</a:t>
            </a:r>
            <a:r>
              <a:rPr sz="28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σημείο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παραγωγής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τους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μέχρι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τον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τελικό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προορισμό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τους.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2763" y="153191"/>
            <a:ext cx="1447800" cy="214161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1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1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1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1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393" y="3493993"/>
            <a:ext cx="5617463" cy="291693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934200" y="6635456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818133"/>
            <a:ext cx="7077709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454"/>
              </a:lnSpc>
              <a:spcBef>
                <a:spcPts val="105"/>
              </a:spcBef>
            </a:pPr>
            <a:r>
              <a:rPr lang="el-GR" spc="45" dirty="0">
                <a:solidFill>
                  <a:srgbClr val="FF0000"/>
                </a:solidFill>
              </a:rPr>
              <a:t>πώς</a:t>
            </a:r>
            <a:r>
              <a:rPr spc="45" dirty="0">
                <a:solidFill>
                  <a:srgbClr val="FFFFFF"/>
                </a:solidFill>
              </a:rPr>
              <a:t>Τα</a:t>
            </a:r>
            <a:r>
              <a:rPr spc="195" dirty="0">
                <a:solidFill>
                  <a:srgbClr val="FFFFFF"/>
                </a:solidFill>
              </a:rPr>
              <a:t> </a:t>
            </a:r>
            <a:r>
              <a:rPr spc="55" dirty="0">
                <a:solidFill>
                  <a:srgbClr val="FFFFFF"/>
                </a:solidFill>
              </a:rPr>
              <a:t>υγρά</a:t>
            </a:r>
            <a:r>
              <a:rPr spc="180" dirty="0">
                <a:solidFill>
                  <a:srgbClr val="FFFFFF"/>
                </a:solidFill>
              </a:rPr>
              <a:t> </a:t>
            </a:r>
            <a:r>
              <a:rPr spc="80" dirty="0">
                <a:solidFill>
                  <a:srgbClr val="FFFFFF"/>
                </a:solidFill>
              </a:rPr>
              <a:t>απορρίμματα</a:t>
            </a:r>
            <a:r>
              <a:rPr spc="195" dirty="0">
                <a:solidFill>
                  <a:srgbClr val="FFFFFF"/>
                </a:solidFill>
              </a:rPr>
              <a:t> </a:t>
            </a:r>
            <a:r>
              <a:rPr spc="90" dirty="0">
                <a:solidFill>
                  <a:srgbClr val="FFFFFF"/>
                </a:solidFill>
              </a:rPr>
              <a:t>λέγοντα</a:t>
            </a:r>
            <a:r>
              <a:rPr b="1" spc="90" dirty="0">
                <a:solidFill>
                  <a:srgbClr val="FFFFFF"/>
                </a:solidFill>
                <a:latin typeface="Calibri"/>
                <a:cs typeface="Calibri"/>
              </a:rPr>
              <a:t>ι</a:t>
            </a:r>
            <a:r>
              <a:rPr b="1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65" dirty="0">
                <a:latin typeface="Calibri"/>
                <a:cs typeface="Calibri"/>
              </a:rPr>
              <a:t>λύματα</a:t>
            </a:r>
            <a:r>
              <a:rPr lang="el-GR" b="1" spc="65" dirty="0">
                <a:latin typeface="Calibri"/>
                <a:cs typeface="Calibri"/>
              </a:rPr>
              <a:t> </a:t>
            </a:r>
            <a:r>
              <a:rPr lang="el-GR" b="1" spc="65" dirty="0">
                <a:solidFill>
                  <a:srgbClr val="FF0000"/>
                </a:solidFill>
                <a:latin typeface="Calibri"/>
                <a:cs typeface="Calibri"/>
              </a:rPr>
              <a:t>τί είναι και τί </a:t>
            </a:r>
            <a:endParaRPr b="1" spc="6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ts val="3454"/>
              </a:lnSpc>
            </a:pPr>
            <a:r>
              <a:rPr spc="20" dirty="0">
                <a:solidFill>
                  <a:srgbClr val="FFFFFF"/>
                </a:solidFill>
              </a:rPr>
              <a:t>και</a:t>
            </a:r>
            <a:r>
              <a:rPr spc="170" dirty="0">
                <a:solidFill>
                  <a:srgbClr val="FF0000"/>
                </a:solidFill>
              </a:rPr>
              <a:t> </a:t>
            </a:r>
            <a:r>
              <a:rPr spc="85" dirty="0">
                <a:solidFill>
                  <a:srgbClr val="FF0000"/>
                </a:solidFill>
              </a:rPr>
              <a:t>περιλαμβάνουν</a:t>
            </a:r>
            <a:r>
              <a:rPr spc="85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0512" y="2069033"/>
            <a:ext cx="5820410" cy="42659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527685" marR="5080" indent="-515620">
              <a:lnSpc>
                <a:spcPct val="90000"/>
              </a:lnSpc>
              <a:spcBef>
                <a:spcPts val="434"/>
              </a:spcBef>
              <a:buClr>
                <a:srgbClr val="99CCFF"/>
              </a:buClr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αστικά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λύματα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υγρά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απόβλητα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τις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κατοικίες,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ιδρύματα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κλπ</a:t>
            </a:r>
            <a:endParaRPr sz="2800" dirty="0">
              <a:latin typeface="Calibri"/>
              <a:cs typeface="Calibri"/>
            </a:endParaRPr>
          </a:p>
          <a:p>
            <a:pPr marL="527685" marR="1145540" indent="-515620" algn="just">
              <a:lnSpc>
                <a:spcPts val="3030"/>
              </a:lnSpc>
              <a:spcBef>
                <a:spcPts val="1440"/>
              </a:spcBef>
              <a:buClr>
                <a:srgbClr val="99CCFF"/>
              </a:buClr>
              <a:buAutoNum type="arabicPeriod"/>
              <a:tabLst>
                <a:tab pos="5283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βιομηχανικά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ή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γεωργικά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 απόβλητα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που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 τα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υγρά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απόβλητα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κάθε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είδους</a:t>
            </a:r>
            <a:endParaRPr sz="2800" dirty="0">
              <a:latin typeface="Calibri"/>
              <a:cs typeface="Calibri"/>
            </a:endParaRPr>
          </a:p>
          <a:p>
            <a:pPr marL="527685" algn="just">
              <a:lnSpc>
                <a:spcPts val="2800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εργοστάσια,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βιομηχανίες,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γεωργικές</a:t>
            </a:r>
            <a:endParaRPr sz="2800" dirty="0">
              <a:latin typeface="Calibri"/>
              <a:cs typeface="Calibri"/>
            </a:endParaRPr>
          </a:p>
          <a:p>
            <a:pPr marL="527685" marR="72390" algn="just">
              <a:lnSpc>
                <a:spcPts val="3020"/>
              </a:lnSpc>
              <a:spcBef>
                <a:spcPts val="220"/>
              </a:spcBef>
            </a:pP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άλλες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εγκαταστάσεις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πολλές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φορές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FFFFFF"/>
                </a:solidFill>
                <a:latin typeface="Calibri"/>
                <a:cs typeface="Calibri"/>
              </a:rPr>
              <a:t>τοξικά</a:t>
            </a:r>
            <a:endParaRPr sz="2800" b="1" dirty="0">
              <a:latin typeface="Calibri"/>
              <a:cs typeface="Calibri"/>
            </a:endParaRPr>
          </a:p>
          <a:p>
            <a:pPr marL="527685" indent="-515620" algn="just">
              <a:lnSpc>
                <a:spcPct val="100000"/>
              </a:lnSpc>
              <a:spcBef>
                <a:spcPts val="1025"/>
              </a:spcBef>
              <a:buClr>
                <a:srgbClr val="99CCFF"/>
              </a:buClr>
              <a:buAutoNum type="arabicPeriod" startAt="3"/>
              <a:tabLst>
                <a:tab pos="528320" algn="l"/>
              </a:tabLst>
            </a:pPr>
            <a:r>
              <a:rPr sz="2800" spc="-125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νερό της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βροχής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χιονιού</a:t>
            </a:r>
            <a:endParaRPr sz="28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0259" y="2648711"/>
            <a:ext cx="2857499" cy="18760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1656" y="552648"/>
            <a:ext cx="7639659" cy="160043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505459">
              <a:lnSpc>
                <a:spcPts val="3020"/>
              </a:lnSpc>
              <a:spcBef>
                <a:spcPts val="480"/>
              </a:spcBef>
            </a:pPr>
            <a:r>
              <a:rPr lang="el-GR" sz="2800" spc="-120" dirty="0">
                <a:solidFill>
                  <a:srgbClr val="FF0000"/>
                </a:solidFill>
              </a:rPr>
              <a:t>Ποιο είναι </a:t>
            </a:r>
            <a:r>
              <a:rPr sz="2800" spc="-120" dirty="0" err="1">
                <a:solidFill>
                  <a:srgbClr val="FFFFFF"/>
                </a:solidFill>
              </a:rPr>
              <a:t>Το</a:t>
            </a:r>
            <a:r>
              <a:rPr sz="2800" spc="-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ασφαλέστερο</a:t>
            </a:r>
            <a:r>
              <a:rPr sz="2800" spc="35" dirty="0">
                <a:solidFill>
                  <a:srgbClr val="FFFFFF"/>
                </a:solidFill>
              </a:rPr>
              <a:t> </a:t>
            </a:r>
            <a:r>
              <a:rPr sz="2800" spc="-35" dirty="0">
                <a:solidFill>
                  <a:srgbClr val="FFFFFF"/>
                </a:solidFill>
              </a:rPr>
              <a:t>και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υγιεινότερο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σύστημα 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αποχέτευσης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είναι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με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το</a:t>
            </a:r>
            <a:r>
              <a:rPr sz="2800" spc="20" dirty="0">
                <a:solidFill>
                  <a:srgbClr val="FFFFFF"/>
                </a:solidFill>
              </a:rPr>
              <a:t> </a:t>
            </a:r>
            <a:r>
              <a:rPr sz="2800" spc="-10" dirty="0"/>
              <a:t>δίκτυο</a:t>
            </a:r>
            <a:r>
              <a:rPr sz="2800" spc="10" dirty="0"/>
              <a:t> </a:t>
            </a:r>
            <a:r>
              <a:rPr sz="2800" spc="-5" dirty="0"/>
              <a:t>υπονόμων,</a:t>
            </a:r>
            <a:r>
              <a:rPr sz="2800" spc="5" dirty="0"/>
              <a:t> </a:t>
            </a:r>
            <a:r>
              <a:rPr sz="2800" spc="-10" dirty="0">
                <a:solidFill>
                  <a:srgbClr val="FFFFFF"/>
                </a:solidFill>
              </a:rPr>
              <a:t>όπου</a:t>
            </a:r>
            <a:endParaRPr sz="2800" dirty="0"/>
          </a:p>
          <a:p>
            <a:pPr marL="862965">
              <a:lnSpc>
                <a:spcPts val="2985"/>
              </a:lnSpc>
            </a:pPr>
            <a:r>
              <a:rPr lang="el-GR" sz="2800" spc="-10" dirty="0">
                <a:solidFill>
                  <a:srgbClr val="00B0F0"/>
                </a:solidFill>
              </a:rPr>
              <a:t>1</a:t>
            </a:r>
            <a:r>
              <a:rPr sz="2800" spc="-10" dirty="0" err="1">
                <a:solidFill>
                  <a:srgbClr val="FFFFFF"/>
                </a:solidFill>
              </a:rPr>
              <a:t>συλλέγοντ</a:t>
            </a:r>
            <a:r>
              <a:rPr sz="2800" spc="-10" dirty="0">
                <a:solidFill>
                  <a:srgbClr val="FFFFFF"/>
                </a:solidFill>
              </a:rPr>
              <a:t>αι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τα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λύματα</a:t>
            </a:r>
            <a:r>
              <a:rPr sz="2800" spc="1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της </a:t>
            </a:r>
            <a:r>
              <a:rPr sz="2800" spc="-5" dirty="0">
                <a:solidFill>
                  <a:srgbClr val="FFFFFF"/>
                </a:solidFill>
              </a:rPr>
              <a:t>περιοχής,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2209165"/>
            <a:ext cx="7463155" cy="1219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lang="el-GR" sz="2800" spc="-10" dirty="0">
                <a:solidFill>
                  <a:srgbClr val="00B0F0"/>
                </a:solidFill>
                <a:latin typeface="Calibri"/>
                <a:cs typeface="Calibri"/>
              </a:rPr>
              <a:t>2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επ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εξεργάζοντ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αι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l-GR" sz="2800" dirty="0">
                <a:solidFill>
                  <a:srgbClr val="00B0F0"/>
                </a:solidFill>
                <a:latin typeface="Calibri"/>
                <a:cs typeface="Calibri"/>
              </a:rPr>
              <a:t>3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</a:t>
            </a:r>
            <a:r>
              <a:rPr sz="2800" spc="-10" dirty="0" err="1">
                <a:solidFill>
                  <a:srgbClr val="FFFFFF"/>
                </a:solidFill>
                <a:latin typeface="Calibri"/>
                <a:cs typeface="Calibri"/>
              </a:rPr>
              <a:t>ομ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ακρύνονται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σε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υγρό</a:t>
            </a:r>
            <a:endParaRPr sz="2800" dirty="0">
              <a:latin typeface="Calibri"/>
              <a:cs typeface="Calibri"/>
            </a:endParaRPr>
          </a:p>
          <a:p>
            <a:pPr marL="12700" marR="5080" algn="ctr">
              <a:lnSpc>
                <a:spcPts val="3020"/>
              </a:lnSpc>
              <a:spcBef>
                <a:spcPts val="215"/>
              </a:spcBef>
              <a:tabLst>
                <a:tab pos="579120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περιβάλλον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(θάλασσα-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λίμνη-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ποταμό)	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κατά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τρόπο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αποδεκτό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</a:t>
            </a:r>
            <a:r>
              <a:rPr sz="2800" u="sng" spc="-5" dirty="0">
                <a:solidFill>
                  <a:srgbClr val="FFFFFF"/>
                </a:solidFill>
                <a:latin typeface="Calibri"/>
                <a:cs typeface="Calibri"/>
              </a:rPr>
              <a:t>εριβάλλο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τη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latin typeface="Calibri"/>
                <a:cs typeface="Calibri"/>
              </a:rPr>
              <a:t>δημόσια υγεία</a:t>
            </a:r>
            <a:endParaRPr sz="2800" u="sng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753" y="8958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1774" y="3879669"/>
            <a:ext cx="5140452" cy="29565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812" y="444964"/>
            <a:ext cx="753745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l-GR" spc="40" dirty="0">
                <a:solidFill>
                  <a:srgbClr val="FF0000"/>
                </a:solidFill>
              </a:rPr>
              <a:t>Σε τί διακρίνονται; </a:t>
            </a:r>
            <a:br>
              <a:rPr lang="el-GR" spc="40" dirty="0">
                <a:solidFill>
                  <a:srgbClr val="FF0000"/>
                </a:solidFill>
              </a:rPr>
            </a:br>
            <a:r>
              <a:rPr sz="3600" spc="40" dirty="0"/>
              <a:t>Τα</a:t>
            </a:r>
            <a:r>
              <a:rPr sz="3600" spc="165" dirty="0"/>
              <a:t> </a:t>
            </a:r>
            <a:r>
              <a:rPr sz="3600" spc="70" dirty="0"/>
              <a:t>δίκτυα</a:t>
            </a:r>
            <a:r>
              <a:rPr sz="3600" spc="210" dirty="0"/>
              <a:t> </a:t>
            </a:r>
            <a:r>
              <a:rPr sz="3600" spc="75" dirty="0"/>
              <a:t>υπονόμων</a:t>
            </a:r>
            <a:r>
              <a:rPr sz="3600" spc="200" dirty="0"/>
              <a:t> </a:t>
            </a:r>
            <a:r>
              <a:rPr sz="3600" spc="75" dirty="0"/>
              <a:t>διακρίνονται</a:t>
            </a:r>
            <a:r>
              <a:rPr sz="3600" spc="210" dirty="0"/>
              <a:t> </a:t>
            </a:r>
            <a:r>
              <a:rPr sz="3600" spc="105" dirty="0"/>
              <a:t>σε</a:t>
            </a:r>
            <a:r>
              <a:rPr sz="3600" spc="105" dirty="0">
                <a:solidFill>
                  <a:srgbClr val="FFFFFF"/>
                </a:solidFill>
              </a:rPr>
              <a:t>: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609600" y="1714038"/>
            <a:ext cx="4434840" cy="4613442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b="1" dirty="0">
                <a:solidFill>
                  <a:srgbClr val="FFFFFF"/>
                </a:solidFill>
                <a:latin typeface="Calibri"/>
                <a:cs typeface="Calibri"/>
              </a:rPr>
              <a:t>Μεικτά ή </a:t>
            </a:r>
            <a:r>
              <a:rPr sz="2600" b="1" spc="-15" dirty="0">
                <a:solidFill>
                  <a:srgbClr val="FFFFFF"/>
                </a:solidFill>
                <a:latin typeface="Calibri"/>
                <a:cs typeface="Calibri"/>
              </a:rPr>
              <a:t>παντορροϊκά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όταν στο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ίδιο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δίκτυο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υπονόμων</a:t>
            </a:r>
            <a:endParaRPr sz="2600" dirty="0">
              <a:latin typeface="Calibri"/>
              <a:cs typeface="Calibri"/>
            </a:endParaRPr>
          </a:p>
          <a:p>
            <a:pPr marL="12700" marR="760095">
              <a:lnSpc>
                <a:spcPct val="80000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αποχετεύονται τα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νερά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της </a:t>
            </a:r>
            <a:r>
              <a:rPr sz="2600" spc="-5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βροχής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 υγρά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2500"/>
              </a:lnSpc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απορρίμματα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  <a:p>
            <a:pPr marL="12700" marR="207645">
              <a:lnSpc>
                <a:spcPts val="2500"/>
              </a:lnSpc>
              <a:spcBef>
                <a:spcPts val="2095"/>
              </a:spcBef>
            </a:pPr>
            <a:r>
              <a:rPr sz="2600" b="1" spc="-10" dirty="0">
                <a:solidFill>
                  <a:srgbClr val="FFFFFF"/>
                </a:solidFill>
                <a:latin typeface="Calibri"/>
                <a:cs typeface="Calibri"/>
              </a:rPr>
              <a:t>Χωριστικά,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όταν υπάρχουν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δύο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δίκτυα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υπονόμων,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ένα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endParaRPr sz="2600" dirty="0">
              <a:latin typeface="Calibri"/>
              <a:cs typeface="Calibri"/>
            </a:endParaRPr>
          </a:p>
          <a:p>
            <a:pPr marL="12700" marR="106680">
              <a:lnSpc>
                <a:spcPct val="80000"/>
              </a:lnSpc>
              <a:spcBef>
                <a:spcPts val="20"/>
              </a:spcBef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νερά της βροχής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και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ένα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για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τα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υγρά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απορρίμματα.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Αυτά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είναι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πολυέξοδα,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αλλά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καλύτερα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2600" spc="-5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υγιεινής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πλευράς.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3540" y="4265421"/>
            <a:ext cx="3369564" cy="22829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5092" y="1554928"/>
            <a:ext cx="3287267" cy="24658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6D379-3D92-453B-90E7-F9A230D944B8}"/>
              </a:ext>
            </a:extLst>
          </p:cNvPr>
          <p:cNvSpPr txBox="1"/>
          <p:nvPr/>
        </p:nvSpPr>
        <p:spPr>
          <a:xfrm>
            <a:off x="280428" y="6243792"/>
            <a:ext cx="5434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FF0000"/>
                </a:solidFill>
              </a:rPr>
              <a:t>Ποιο είναι το πιο υγιεινό και γιατί</a:t>
            </a:r>
            <a:r>
              <a:rPr lang="el-GR" dirty="0">
                <a:solidFill>
                  <a:srgbClr val="FF0000"/>
                </a:solidFill>
              </a:rPr>
              <a:t>;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57555"/>
            <a:ext cx="7913370" cy="90487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50"/>
              </a:spcBef>
            </a:pPr>
            <a:r>
              <a:rPr spc="45" dirty="0"/>
              <a:t>Τα</a:t>
            </a:r>
            <a:r>
              <a:rPr spc="195" dirty="0"/>
              <a:t> </a:t>
            </a:r>
            <a:r>
              <a:rPr spc="65" dirty="0"/>
              <a:t>νερά</a:t>
            </a:r>
            <a:r>
              <a:rPr spc="185" dirty="0"/>
              <a:t> </a:t>
            </a:r>
            <a:r>
              <a:rPr spc="55" dirty="0"/>
              <a:t>της</a:t>
            </a:r>
            <a:r>
              <a:rPr spc="210" dirty="0"/>
              <a:t> </a:t>
            </a:r>
            <a:r>
              <a:rPr spc="75" dirty="0"/>
              <a:t>βροχής</a:t>
            </a:r>
            <a:r>
              <a:rPr spc="195" dirty="0"/>
              <a:t> </a:t>
            </a:r>
            <a:r>
              <a:rPr spc="85" dirty="0"/>
              <a:t>χρησιμοποιούνται</a:t>
            </a:r>
            <a:r>
              <a:rPr spc="210" dirty="0"/>
              <a:t> </a:t>
            </a:r>
            <a:r>
              <a:rPr spc="65" dirty="0"/>
              <a:t>χωρίς </a:t>
            </a:r>
            <a:r>
              <a:rPr spc="-705" dirty="0"/>
              <a:t> </a:t>
            </a:r>
            <a:r>
              <a:rPr spc="75" dirty="0"/>
              <a:t>επεξεργασία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2516123"/>
            <a:ext cx="5228844" cy="28194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93521" y="1488552"/>
            <a:ext cx="7927391" cy="46701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4139" marR="3243580" indent="-9144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λύματα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γίνονται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ακίνδυνα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για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την </a:t>
            </a:r>
            <a:r>
              <a:rPr sz="2400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υγεία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του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ανθρώπου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ειδική</a:t>
            </a:r>
            <a:endParaRPr sz="2400" dirty="0">
              <a:latin typeface="Calibri"/>
              <a:cs typeface="Calibri"/>
            </a:endParaRPr>
          </a:p>
          <a:p>
            <a:pPr marL="104139">
              <a:lnSpc>
                <a:spcPts val="2555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επεξεργασία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104139" marR="6474460">
              <a:lnSpc>
                <a:spcPct val="138700"/>
              </a:lnSpc>
              <a:spcBef>
                <a:spcPts val="5"/>
              </a:spcBef>
            </a:pPr>
            <a:r>
              <a:rPr sz="2400" b="1" dirty="0">
                <a:solidFill>
                  <a:srgbClr val="BDC6C2"/>
                </a:solidFill>
                <a:latin typeface="Calibri"/>
                <a:cs typeface="Calibri"/>
              </a:rPr>
              <a:t>Καθίζηση </a:t>
            </a:r>
            <a:r>
              <a:rPr sz="2400" b="1" spc="-530" dirty="0">
                <a:solidFill>
                  <a:srgbClr val="BDC6C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BDC6C2"/>
                </a:solidFill>
                <a:latin typeface="Calibri"/>
                <a:cs typeface="Calibri"/>
              </a:rPr>
              <a:t>Αερισμό </a:t>
            </a:r>
            <a:r>
              <a:rPr sz="2400" b="1" dirty="0">
                <a:solidFill>
                  <a:srgbClr val="BDC6C2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BDC6C2"/>
                </a:solidFill>
                <a:latin typeface="Calibri"/>
                <a:cs typeface="Calibri"/>
              </a:rPr>
              <a:t>Ο</a:t>
            </a:r>
            <a:r>
              <a:rPr sz="2400" b="1" spc="-25" dirty="0">
                <a:solidFill>
                  <a:srgbClr val="BDC6C2"/>
                </a:solidFill>
                <a:latin typeface="Calibri"/>
                <a:cs typeface="Calibri"/>
              </a:rPr>
              <a:t>ξ</a:t>
            </a:r>
            <a:r>
              <a:rPr sz="2400" b="1" dirty="0">
                <a:solidFill>
                  <a:srgbClr val="BDC6C2"/>
                </a:solidFill>
                <a:latin typeface="Calibri"/>
                <a:cs typeface="Calibri"/>
              </a:rPr>
              <a:t>ε</a:t>
            </a:r>
            <a:r>
              <a:rPr sz="2400" b="1" spc="-10" dirty="0">
                <a:solidFill>
                  <a:srgbClr val="BDC6C2"/>
                </a:solidFill>
                <a:latin typeface="Calibri"/>
                <a:cs typeface="Calibri"/>
              </a:rPr>
              <a:t>ί</a:t>
            </a:r>
            <a:r>
              <a:rPr sz="2400" b="1" spc="5" dirty="0">
                <a:solidFill>
                  <a:srgbClr val="BDC6C2"/>
                </a:solidFill>
                <a:latin typeface="Calibri"/>
                <a:cs typeface="Calibri"/>
              </a:rPr>
              <a:t>δω</a:t>
            </a:r>
            <a:r>
              <a:rPr sz="2400" b="1" spc="-5" dirty="0">
                <a:solidFill>
                  <a:srgbClr val="BDC6C2"/>
                </a:solidFill>
                <a:latin typeface="Calibri"/>
                <a:cs typeface="Calibri"/>
              </a:rPr>
              <a:t>ση  Διήθηση</a:t>
            </a:r>
            <a:endParaRPr sz="2400" dirty="0">
              <a:latin typeface="Calibri"/>
              <a:cs typeface="Calibri"/>
            </a:endParaRPr>
          </a:p>
          <a:p>
            <a:pPr marL="104139">
              <a:lnSpc>
                <a:spcPct val="100000"/>
              </a:lnSpc>
              <a:spcBef>
                <a:spcPts val="1115"/>
              </a:spcBef>
            </a:pPr>
            <a:r>
              <a:rPr sz="2400" b="1" spc="-5" dirty="0">
                <a:solidFill>
                  <a:srgbClr val="BDC6C2"/>
                </a:solidFill>
                <a:latin typeface="Calibri"/>
                <a:cs typeface="Calibri"/>
              </a:rPr>
              <a:t>Χλωρίωση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 dirty="0">
              <a:latin typeface="Calibri"/>
              <a:cs typeface="Calibri"/>
            </a:endParaRPr>
          </a:p>
          <a:p>
            <a:pPr marL="49530" algn="ctr">
              <a:lnSpc>
                <a:spcPct val="100000"/>
              </a:lnSpc>
            </a:pP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Οι</a:t>
            </a:r>
            <a:r>
              <a:rPr sz="2000" b="1" spc="-1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ουσίες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που</a:t>
            </a:r>
            <a:r>
              <a:rPr sz="2000" b="1" spc="-1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προέρχονται</a:t>
            </a:r>
            <a:r>
              <a:rPr sz="2000" b="1" spc="-1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από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τα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λύματα</a:t>
            </a:r>
            <a:r>
              <a:rPr sz="2000" b="1" spc="-1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μετά την</a:t>
            </a:r>
            <a:endParaRPr sz="2000" dirty="0">
              <a:latin typeface="Tahoma"/>
              <a:cs typeface="Tahoma"/>
            </a:endParaRPr>
          </a:p>
          <a:p>
            <a:pPr marL="54610" algn="ctr">
              <a:lnSpc>
                <a:spcPct val="100000"/>
              </a:lnSpc>
            </a:pP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επεξεργασία</a:t>
            </a:r>
            <a:r>
              <a:rPr sz="2000" b="1" spc="-1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τους,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μπορούν</a:t>
            </a:r>
            <a:r>
              <a:rPr sz="2000" b="1" spc="-1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να</a:t>
            </a:r>
            <a:r>
              <a:rPr sz="2000" b="1" spc="1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χρησιμοποιηθούν</a:t>
            </a:r>
            <a:r>
              <a:rPr sz="2000" b="1" spc="-30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ως</a:t>
            </a:r>
            <a:r>
              <a:rPr sz="2000" b="1" spc="-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CC99"/>
                </a:solidFill>
                <a:latin typeface="Tahoma"/>
                <a:cs typeface="Tahoma"/>
              </a:rPr>
              <a:t>λίπασμα.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5A98B-86C8-40F1-9B59-90617660B46E}"/>
              </a:ext>
            </a:extLst>
          </p:cNvPr>
          <p:cNvSpPr txBox="1"/>
          <p:nvPr/>
        </p:nvSpPr>
        <p:spPr>
          <a:xfrm>
            <a:off x="92227" y="-4723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Πώς χρησιμοποιείται το νερό της βροχής και πώς τα λύματα;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72DA9B-AC99-437F-AFBB-107EE742838C}"/>
              </a:ext>
            </a:extLst>
          </p:cNvPr>
          <p:cNvSpPr txBox="1"/>
          <p:nvPr/>
        </p:nvSpPr>
        <p:spPr>
          <a:xfrm>
            <a:off x="5943600" y="1074016"/>
            <a:ext cx="2677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Ποια επεξεργασία υφίστανται τα λύματα για να γίνουν ακίνδυνα;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1887A-5C09-4C24-9B38-9B4C111B9D6C}"/>
              </a:ext>
            </a:extLst>
          </p:cNvPr>
          <p:cNvSpPr txBox="1"/>
          <p:nvPr/>
        </p:nvSpPr>
        <p:spPr>
          <a:xfrm>
            <a:off x="73566" y="6150114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dirty="0">
                <a:solidFill>
                  <a:srgbClr val="FF5050"/>
                </a:solidFill>
              </a:rPr>
              <a:t>Πώς χρησιμοποιούνται οι ουσίες που προέρχονται από τα λύματα μετά την επεξεργασία τους;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140" y="623062"/>
            <a:ext cx="6102984" cy="1309973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 marR="5080">
              <a:lnSpc>
                <a:spcPts val="3070"/>
              </a:lnSpc>
              <a:spcBef>
                <a:spcPts val="844"/>
              </a:spcBef>
            </a:pPr>
            <a:r>
              <a:rPr spc="65" dirty="0"/>
              <a:t>Στις</a:t>
            </a:r>
            <a:r>
              <a:rPr spc="185" dirty="0"/>
              <a:t> </a:t>
            </a:r>
            <a:r>
              <a:rPr spc="70" dirty="0"/>
              <a:t>μικρές</a:t>
            </a:r>
            <a:r>
              <a:rPr spc="200" dirty="0"/>
              <a:t> </a:t>
            </a:r>
            <a:r>
              <a:rPr spc="75" dirty="0"/>
              <a:t>πόλεις</a:t>
            </a:r>
            <a:r>
              <a:rPr spc="190" dirty="0"/>
              <a:t> </a:t>
            </a:r>
            <a:r>
              <a:rPr spc="20" dirty="0"/>
              <a:t>και</a:t>
            </a:r>
            <a:r>
              <a:rPr spc="190" dirty="0"/>
              <a:t> </a:t>
            </a:r>
            <a:r>
              <a:rPr spc="65" dirty="0"/>
              <a:t>στα</a:t>
            </a:r>
            <a:r>
              <a:rPr spc="175" dirty="0"/>
              <a:t> </a:t>
            </a:r>
            <a:r>
              <a:rPr spc="65" dirty="0"/>
              <a:t>χωριά</a:t>
            </a:r>
            <a:r>
              <a:rPr spc="180" dirty="0"/>
              <a:t> </a:t>
            </a:r>
            <a:r>
              <a:rPr dirty="0"/>
              <a:t>η </a:t>
            </a:r>
            <a:r>
              <a:rPr spc="-710" dirty="0"/>
              <a:t> </a:t>
            </a:r>
            <a:r>
              <a:rPr spc="80" dirty="0"/>
              <a:t>αποχέτευση</a:t>
            </a:r>
            <a:r>
              <a:rPr spc="204" dirty="0"/>
              <a:t> </a:t>
            </a:r>
            <a:r>
              <a:rPr spc="65" dirty="0"/>
              <a:t>γίνεται</a:t>
            </a:r>
            <a:r>
              <a:rPr spc="204" dirty="0"/>
              <a:t> </a:t>
            </a:r>
            <a:r>
              <a:rPr spc="45" dirty="0"/>
              <a:t>σε</a:t>
            </a:r>
            <a:r>
              <a:rPr spc="190" dirty="0"/>
              <a:t> </a:t>
            </a:r>
            <a:r>
              <a:rPr spc="80" dirty="0"/>
              <a:t>βόθρους.</a:t>
            </a:r>
          </a:p>
          <a:p>
            <a:pPr marL="12700">
              <a:lnSpc>
                <a:spcPts val="3100"/>
              </a:lnSpc>
            </a:pPr>
            <a:r>
              <a:rPr spc="45" dirty="0">
                <a:solidFill>
                  <a:srgbClr val="CCCCFF"/>
                </a:solidFill>
              </a:rPr>
              <a:t>Οι</a:t>
            </a:r>
            <a:r>
              <a:rPr spc="180" dirty="0">
                <a:solidFill>
                  <a:srgbClr val="CCCCFF"/>
                </a:solidFill>
              </a:rPr>
              <a:t> </a:t>
            </a:r>
            <a:r>
              <a:rPr spc="75" dirty="0">
                <a:solidFill>
                  <a:srgbClr val="CCCCFF"/>
                </a:solidFill>
              </a:rPr>
              <a:t>βόθροι</a:t>
            </a:r>
            <a:r>
              <a:rPr spc="180" dirty="0">
                <a:solidFill>
                  <a:srgbClr val="CCCCFF"/>
                </a:solidFill>
              </a:rPr>
              <a:t> </a:t>
            </a:r>
            <a:r>
              <a:rPr u="sng" spc="75" dirty="0">
                <a:solidFill>
                  <a:srgbClr val="CCCCFF"/>
                </a:solidFill>
              </a:rPr>
              <a:t>διακρίνονται</a:t>
            </a:r>
            <a:r>
              <a:rPr spc="195" dirty="0">
                <a:solidFill>
                  <a:srgbClr val="CCCCFF"/>
                </a:solidFill>
              </a:rPr>
              <a:t> </a:t>
            </a:r>
            <a:r>
              <a:rPr spc="60" dirty="0">
                <a:solidFill>
                  <a:srgbClr val="CCCCFF"/>
                </a:solidFill>
              </a:rPr>
              <a:t>σε: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56096" y="6529622"/>
            <a:ext cx="197358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500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500" spc="67" baseline="277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7" baseline="2777" dirty="0">
                <a:solidFill>
                  <a:srgbClr val="FFFFFF"/>
                </a:solidFill>
                <a:latin typeface="Calibri"/>
                <a:cs typeface="Calibri"/>
              </a:rPr>
              <a:t>ΑΙΚ.	</a:t>
            </a:r>
            <a:fld id="{81D60167-4931-47E6-BA6A-407CBD079E47}" type="slidenum"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611" y="2316556"/>
            <a:ext cx="7750175" cy="293560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106045">
              <a:lnSpc>
                <a:spcPts val="3030"/>
              </a:lnSpc>
              <a:spcBef>
                <a:spcPts val="475"/>
              </a:spcBef>
            </a:pPr>
            <a:r>
              <a:rPr sz="2800" b="1" spc="-15" dirty="0">
                <a:solidFill>
                  <a:srgbClr val="99CCFF"/>
                </a:solidFill>
                <a:latin typeface="Calibri"/>
                <a:cs typeface="Calibri"/>
              </a:rPr>
              <a:t>Απορροφητικός:</a:t>
            </a:r>
            <a:r>
              <a:rPr sz="2800" b="1" spc="25" dirty="0">
                <a:solidFill>
                  <a:srgbClr val="99CC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αποτελείται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από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λάκκο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βάθους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3-4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μέτρων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τοιχώματα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πέτρες.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355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Είναι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ο πιο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ανθυγιεινός,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γιατί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συλλέγονται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οικιακά </a:t>
            </a:r>
            <a:r>
              <a:rPr sz="2800" spc="-6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λύματα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κατ’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ευθείαν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στη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γη,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διαποτίζουν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έδαφος,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μολύνουν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υπόγεια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νερά,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γεγονός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που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έχει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ως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αποτέλεσμα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εμφάνιση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λοιμωδών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νοσημάτων.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Πρέπει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να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απέχει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μέτρα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την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πηγή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ύδρευσης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60208" y="129710"/>
            <a:ext cx="1629156" cy="598882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076A5-2665-48BC-B47D-08C07ABE33BB}"/>
              </a:ext>
            </a:extLst>
          </p:cNvPr>
          <p:cNvSpPr txBox="1"/>
          <p:nvPr/>
        </p:nvSpPr>
        <p:spPr>
          <a:xfrm>
            <a:off x="740972" y="309764"/>
            <a:ext cx="6315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Πώς γίνεται η αποχέτευση στις μικρές πόλεις και τα χωριά;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92763-6718-4E9B-A03D-8255A2165E79}"/>
              </a:ext>
            </a:extLst>
          </p:cNvPr>
          <p:cNvSpPr txBox="1"/>
          <p:nvPr/>
        </p:nvSpPr>
        <p:spPr>
          <a:xfrm>
            <a:off x="166603" y="1421173"/>
            <a:ext cx="1591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Σε τί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5E4C3C-0152-4509-B8FE-1D75608E353C}"/>
              </a:ext>
            </a:extLst>
          </p:cNvPr>
          <p:cNvSpPr txBox="1"/>
          <p:nvPr/>
        </p:nvSpPr>
        <p:spPr>
          <a:xfrm>
            <a:off x="-143460" y="488282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>
                <a:solidFill>
                  <a:srgbClr val="FF0000"/>
                </a:solidFill>
              </a:rPr>
              <a:t>κριτήριο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5A8B4-8BFB-4775-AC5E-BF5D6D4CF49B}"/>
              </a:ext>
            </a:extLst>
          </p:cNvPr>
          <p:cNvSpPr txBox="1"/>
          <p:nvPr/>
        </p:nvSpPr>
        <p:spPr>
          <a:xfrm>
            <a:off x="1447800" y="2020138"/>
            <a:ext cx="12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περιγραφή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765" y="876122"/>
            <a:ext cx="2381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Απορροφητικός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20709" y="6542322"/>
            <a:ext cx="7048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71844" y="332231"/>
            <a:ext cx="2376170" cy="370840"/>
          </a:xfrm>
          <a:custGeom>
            <a:avLst/>
            <a:gdLst/>
            <a:ahLst/>
            <a:cxnLst/>
            <a:rect l="l" t="t" r="r" b="b"/>
            <a:pathLst>
              <a:path w="2376170" h="370840">
                <a:moveTo>
                  <a:pt x="2375916" y="0"/>
                </a:moveTo>
                <a:lnTo>
                  <a:pt x="0" y="0"/>
                </a:lnTo>
                <a:lnTo>
                  <a:pt x="0" y="370332"/>
                </a:lnTo>
                <a:lnTo>
                  <a:pt x="2375916" y="370332"/>
                </a:lnTo>
                <a:lnTo>
                  <a:pt x="2375916" y="0"/>
                </a:lnTo>
                <a:close/>
              </a:path>
            </a:pathLst>
          </a:custGeom>
          <a:solidFill>
            <a:srgbClr val="6B7C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64808" y="376951"/>
            <a:ext cx="217106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17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0803" y="83819"/>
            <a:ext cx="3076955" cy="3201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3491484"/>
            <a:ext cx="4239767" cy="31866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3587" y="2237232"/>
            <a:ext cx="3307079" cy="441502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356096" y="6544691"/>
            <a:ext cx="16230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ΒΑΡΕΛΆ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Μ.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ΛΥΚΟΣΤΡΆΤΗ</a:t>
            </a:r>
            <a:r>
              <a:rPr sz="10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ΑΙΚ.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4169" y="715136"/>
            <a:ext cx="7617459" cy="113474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</a:pPr>
            <a:r>
              <a:rPr sz="2800" b="1" spc="75" dirty="0">
                <a:latin typeface="Calibri"/>
                <a:cs typeface="Calibri"/>
              </a:rPr>
              <a:t>Στεγανός:</a:t>
            </a:r>
            <a:r>
              <a:rPr sz="2800" b="1" spc="254" dirty="0"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είναι</a:t>
            </a:r>
            <a:r>
              <a:rPr sz="2800" spc="210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καλυμμένος</a:t>
            </a:r>
            <a:r>
              <a:rPr sz="2800" spc="250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εσωτερικά</a:t>
            </a:r>
            <a:r>
              <a:rPr sz="2800" spc="235" dirty="0">
                <a:solidFill>
                  <a:srgbClr val="FFFFFF"/>
                </a:solidFill>
              </a:rPr>
              <a:t> </a:t>
            </a:r>
            <a:r>
              <a:rPr sz="2800" spc="40" dirty="0">
                <a:solidFill>
                  <a:srgbClr val="FFFFFF"/>
                </a:solidFill>
              </a:rPr>
              <a:t>με </a:t>
            </a:r>
            <a:r>
              <a:rPr sz="2800" spc="45" dirty="0">
                <a:solidFill>
                  <a:srgbClr val="FFFFFF"/>
                </a:solidFill>
              </a:rPr>
              <a:t> </a:t>
            </a:r>
            <a:r>
              <a:rPr sz="2800" spc="75" dirty="0">
                <a:solidFill>
                  <a:srgbClr val="FFFFFF"/>
                </a:solidFill>
              </a:rPr>
              <a:t>τσιμέντο.</a:t>
            </a:r>
            <a:r>
              <a:rPr sz="2800" spc="260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Είναι</a:t>
            </a:r>
            <a:r>
              <a:rPr sz="2800" spc="195" dirty="0">
                <a:solidFill>
                  <a:srgbClr val="FFFFFF"/>
                </a:solidFill>
              </a:rPr>
              <a:t> </a:t>
            </a:r>
            <a:r>
              <a:rPr sz="2800" spc="70" dirty="0">
                <a:solidFill>
                  <a:srgbClr val="FFFFFF"/>
                </a:solidFill>
              </a:rPr>
              <a:t>υγιεινός</a:t>
            </a:r>
            <a:r>
              <a:rPr sz="2800" spc="215" dirty="0">
                <a:solidFill>
                  <a:srgbClr val="FFFFFF"/>
                </a:solidFill>
              </a:rPr>
              <a:t> </a:t>
            </a:r>
            <a:r>
              <a:rPr sz="2800" spc="70" dirty="0">
                <a:solidFill>
                  <a:srgbClr val="FFFFFF"/>
                </a:solidFill>
              </a:rPr>
              <a:t>γιατί</a:t>
            </a:r>
            <a:r>
              <a:rPr sz="2800" spc="204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δεν</a:t>
            </a:r>
            <a:r>
              <a:rPr sz="2800" spc="215" dirty="0">
                <a:solidFill>
                  <a:srgbClr val="FFFFFF"/>
                </a:solidFill>
              </a:rPr>
              <a:t> </a:t>
            </a:r>
            <a:r>
              <a:rPr sz="2800" spc="65" dirty="0">
                <a:solidFill>
                  <a:srgbClr val="FFFFFF"/>
                </a:solidFill>
              </a:rPr>
              <a:t>γίνεται </a:t>
            </a:r>
            <a:r>
              <a:rPr sz="2800" spc="70" dirty="0">
                <a:solidFill>
                  <a:srgbClr val="FFFFFF"/>
                </a:solidFill>
              </a:rPr>
              <a:t> </a:t>
            </a:r>
            <a:r>
              <a:rPr sz="2800" spc="80" dirty="0">
                <a:solidFill>
                  <a:srgbClr val="FFFFFF"/>
                </a:solidFill>
              </a:rPr>
              <a:t>απορρόφηση</a:t>
            </a:r>
            <a:r>
              <a:rPr sz="2800" spc="235" dirty="0">
                <a:solidFill>
                  <a:srgbClr val="FFFFFF"/>
                </a:solidFill>
              </a:rPr>
              <a:t> </a:t>
            </a:r>
            <a:r>
              <a:rPr sz="2800" spc="45" dirty="0">
                <a:solidFill>
                  <a:srgbClr val="FFFFFF"/>
                </a:solidFill>
              </a:rPr>
              <a:t>των</a:t>
            </a:r>
            <a:r>
              <a:rPr sz="2800" spc="229" dirty="0">
                <a:solidFill>
                  <a:srgbClr val="FFFFFF"/>
                </a:solidFill>
              </a:rPr>
              <a:t> </a:t>
            </a:r>
            <a:r>
              <a:rPr sz="2800" spc="60" dirty="0">
                <a:solidFill>
                  <a:srgbClr val="FFFFFF"/>
                </a:solidFill>
              </a:rPr>
              <a:t>λυμάτων</a:t>
            </a:r>
            <a:r>
              <a:rPr sz="2800" spc="250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από</a:t>
            </a:r>
            <a:r>
              <a:rPr sz="2800" spc="210" dirty="0">
                <a:solidFill>
                  <a:srgbClr val="FFFFFF"/>
                </a:solidFill>
              </a:rPr>
              <a:t> </a:t>
            </a:r>
            <a:r>
              <a:rPr sz="2800" spc="40" dirty="0">
                <a:solidFill>
                  <a:srgbClr val="FFFFFF"/>
                </a:solidFill>
              </a:rPr>
              <a:t>τη</a:t>
            </a:r>
            <a:r>
              <a:rPr sz="2800" spc="195" dirty="0">
                <a:solidFill>
                  <a:srgbClr val="FFFFFF"/>
                </a:solidFill>
              </a:rPr>
              <a:t> </a:t>
            </a:r>
            <a:r>
              <a:rPr sz="2800" spc="55" dirty="0">
                <a:solidFill>
                  <a:srgbClr val="FFFFFF"/>
                </a:solidFill>
              </a:rPr>
              <a:t>γη.</a:t>
            </a:r>
            <a:r>
              <a:rPr sz="2800" spc="220" dirty="0">
                <a:solidFill>
                  <a:srgbClr val="FFFFFF"/>
                </a:solidFill>
              </a:rPr>
              <a:t> </a:t>
            </a:r>
            <a:r>
              <a:rPr sz="2800" spc="70" dirty="0">
                <a:solidFill>
                  <a:srgbClr val="FFFFFF"/>
                </a:solidFill>
              </a:rPr>
              <a:t>Πρέπει</a:t>
            </a:r>
            <a:r>
              <a:rPr sz="2800" spc="225" dirty="0">
                <a:solidFill>
                  <a:srgbClr val="FFFFFF"/>
                </a:solidFill>
              </a:rPr>
              <a:t> </a:t>
            </a:r>
            <a:r>
              <a:rPr sz="2800" spc="45" dirty="0">
                <a:solidFill>
                  <a:srgbClr val="FFFFFF"/>
                </a:solidFill>
              </a:rPr>
              <a:t>να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4360" algn="l"/>
              </a:tabLst>
            </a:pPr>
            <a:r>
              <a:rPr sz="1500" spc="-7" baseline="2777" dirty="0"/>
              <a:t>ΒΑΡΕΛΆ</a:t>
            </a:r>
            <a:r>
              <a:rPr sz="1500" baseline="2777" dirty="0"/>
              <a:t> </a:t>
            </a:r>
            <a:r>
              <a:rPr sz="1500" spc="-7" baseline="2777" dirty="0"/>
              <a:t>Μ.</a:t>
            </a:r>
            <a:r>
              <a:rPr sz="1500" baseline="2777" dirty="0"/>
              <a:t> </a:t>
            </a:r>
            <a:r>
              <a:rPr sz="1500" spc="-7" baseline="2777" dirty="0"/>
              <a:t>-</a:t>
            </a:r>
            <a:r>
              <a:rPr sz="1500" baseline="2777" dirty="0"/>
              <a:t> </a:t>
            </a:r>
            <a:r>
              <a:rPr sz="1500" spc="-7" baseline="2777" dirty="0"/>
              <a:t>ΛΥΚΟΣΤΡΆΤΗ</a:t>
            </a:r>
            <a:r>
              <a:rPr sz="1500" spc="67" baseline="2777" dirty="0"/>
              <a:t> </a:t>
            </a:r>
            <a:r>
              <a:rPr sz="1500" spc="-7" baseline="2777" dirty="0"/>
              <a:t>ΑΙΚ.	</a:t>
            </a:r>
            <a:fld id="{81D60167-4931-47E6-BA6A-407CBD079E47}" type="slidenum">
              <a:rPr sz="1000" spc="-5" dirty="0">
                <a:latin typeface="Arial"/>
                <a:cs typeface="Arial"/>
              </a:rPr>
              <a:t>9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169" y="1738960"/>
            <a:ext cx="7877175" cy="37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εκκενώνεται</a:t>
            </a:r>
            <a:r>
              <a:rPr sz="28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συχνά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με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ειδικό</a:t>
            </a:r>
            <a:r>
              <a:rPr sz="2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αυτοκίνητο.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 dirty="0">
              <a:latin typeface="Calibri"/>
              <a:cs typeface="Calibri"/>
            </a:endParaRPr>
          </a:p>
          <a:p>
            <a:pPr marL="46990">
              <a:lnSpc>
                <a:spcPts val="3190"/>
              </a:lnSpc>
            </a:pPr>
            <a:r>
              <a:rPr sz="2800" b="1" spc="-15" dirty="0">
                <a:solidFill>
                  <a:srgbClr val="99CCFF"/>
                </a:solidFill>
                <a:latin typeface="Calibri"/>
                <a:cs typeface="Calibri"/>
              </a:rPr>
              <a:t>Σηπτικός:</a:t>
            </a:r>
            <a:r>
              <a:rPr sz="2800" b="1" spc="25" dirty="0">
                <a:solidFill>
                  <a:srgbClr val="99CC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συνδυασμός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προηγούμενων.</a:t>
            </a:r>
            <a:endParaRPr sz="2800" dirty="0">
              <a:latin typeface="Calibri"/>
              <a:cs typeface="Calibri"/>
            </a:endParaRPr>
          </a:p>
          <a:p>
            <a:pPr marL="46990" marR="5080">
              <a:lnSpc>
                <a:spcPct val="90000"/>
              </a:lnSpc>
              <a:spcBef>
                <a:spcPts val="17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Αποτελείται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στεγανά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τμήματα.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Στο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γίνεται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καθίζηση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στα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άλλα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δύο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υγροποίηση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ζυμώσεις.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Από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το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τρίτο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τμήμα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διοχετεύονται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τα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λύματα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στο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έδαφος,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απορροφώνται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και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δε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δημιουργούν</a:t>
            </a:r>
            <a:endParaRPr sz="2800" dirty="0">
              <a:latin typeface="Calibri"/>
              <a:cs typeface="Calibri"/>
            </a:endParaRPr>
          </a:p>
          <a:p>
            <a:pPr marL="46990" marR="1616075">
              <a:lnSpc>
                <a:spcPts val="3020"/>
              </a:lnSpc>
              <a:spcBef>
                <a:spcPts val="45"/>
              </a:spcBef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υγειονομικό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πρόβλημα.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Γι’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αυτό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θεωρείται </a:t>
            </a:r>
            <a:r>
              <a:rPr sz="2800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υγιεινότερος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των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άλλων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1844" y="332231"/>
            <a:ext cx="2376170" cy="370840"/>
          </a:xfrm>
          <a:prstGeom prst="rect">
            <a:avLst/>
          </a:prstGeom>
          <a:solidFill>
            <a:srgbClr val="6B7C71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50"/>
              </a:spcBef>
            </a:pP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baseline="25462" dirty="0">
                <a:solidFill>
                  <a:srgbClr val="FFFFFF"/>
                </a:solidFill>
                <a:latin typeface="Tahoma"/>
                <a:cs typeface="Tahoma"/>
              </a:rPr>
              <a:t>ο</a:t>
            </a:r>
            <a:r>
              <a:rPr sz="1800" b="1" spc="202" baseline="25462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ΕΠΑΛ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Γαλατσίου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1F114-235A-45DA-9C9D-22945E114B52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65239D-5B82-4B4E-B774-DD7C33411ACF}"/>
              </a:ext>
            </a:extLst>
          </p:cNvPr>
          <p:cNvSpPr txBox="1"/>
          <p:nvPr/>
        </p:nvSpPr>
        <p:spPr>
          <a:xfrm>
            <a:off x="914400" y="291176"/>
            <a:ext cx="172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92D050"/>
                </a:solidFill>
              </a:rPr>
              <a:t>περιγραφή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FFB74-7761-4720-898F-876888AA02D9}"/>
              </a:ext>
            </a:extLst>
          </p:cNvPr>
          <p:cNvSpPr txBox="1"/>
          <p:nvPr/>
        </p:nvSpPr>
        <p:spPr>
          <a:xfrm>
            <a:off x="457200" y="5590286"/>
            <a:ext cx="755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i="1" dirty="0">
                <a:solidFill>
                  <a:srgbClr val="FF0000"/>
                </a:solidFill>
              </a:rPr>
              <a:t>Ποιος είναι ο υγιεινότερος και ο πιο ανθυγιεινός;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997</Words>
  <Application>Microsoft Office PowerPoint</Application>
  <PresentationFormat>Προβολή στην οθόνη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Office Theme</vt:lpstr>
      <vt:lpstr>Παρουσίαση του PowerPoint</vt:lpstr>
      <vt:lpstr>Τί είναι η Αποχέτευση</vt:lpstr>
      <vt:lpstr>πώςΤα υγρά απορρίμματα λέγονται λύματα τί είναι και τί  και περιλαμβάνουν:</vt:lpstr>
      <vt:lpstr>Ποιο είναι Το ασφαλέστερο και υγιεινότερο σύστημα  αποχέτευσης είναι με το δίκτυο υπονόμων, όπου 1συλλέγονται τα λύματα της περιοχής,</vt:lpstr>
      <vt:lpstr>Σε τί διακρίνονται;  Τα δίκτυα υπονόμων διακρίνονται σε:</vt:lpstr>
      <vt:lpstr>Τα νερά της βροχής χρησιμοποιούνται χωρίς  επεξεργασία</vt:lpstr>
      <vt:lpstr>Στις μικρές πόλεις και στα χωριά η  αποχέτευση γίνεται σε βόθρους. Οι βόθροι διακρίνονται σε:</vt:lpstr>
      <vt:lpstr>Απορροφητικός</vt:lpstr>
      <vt:lpstr>Στεγανός: είναι καλυμμένος εσωτερικά με  τσιμέντο. Είναι υγιεινός γιατί δεν γίνεται  απορρόφηση των λυμάτων από τη γη. Πρέπει να</vt:lpstr>
      <vt:lpstr>Στεγανός</vt:lpstr>
      <vt:lpstr>Στερεά απορρίμματα είναι: τα παραπροϊόντα των ανθρωπίνων  δραστηριοτήτων</vt:lpstr>
      <vt:lpstr>Το κύκλωμα διαχείρισης των  στερεών απορριμμάτων είναι:</vt:lpstr>
      <vt:lpstr>Το πρόβλημα της διαχείρισης είναι σοβαρό, όταν τα  απορρίμματα δεν απομακρύνονται έγκαιρα και σωστά.</vt:lpstr>
      <vt:lpstr>Τρόποι διάθεσης απορριμμάτων</vt:lpstr>
      <vt:lpstr>Τρόποι διάθεσης απορριμμάτων</vt:lpstr>
      <vt:lpstr>Υλικά που ανακυκλώνονται είναι: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</dc:title>
  <dc:creator>giannis</dc:creator>
  <cp:lastModifiedBy>kalamata kalamata</cp:lastModifiedBy>
  <cp:revision>18</cp:revision>
  <dcterms:created xsi:type="dcterms:W3CDTF">2021-03-12T06:11:26Z</dcterms:created>
  <dcterms:modified xsi:type="dcterms:W3CDTF">2021-03-18T09:22:56Z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2021-03-12T00:00:00Z</vt:filetime>
  </property>
</Properties>
</file>