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Arimo Bold" charset="0"/>
      <p:regular r:id="rId22"/>
    </p:embeddedFont>
    <p:embeddedFont>
      <p:font typeface="Inter Medium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8" d="100"/>
          <a:sy n="58" d="100"/>
        </p:scale>
        <p:origin x="-389" y="-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15.02.2025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12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 descr="preencoded.png"/>
          <p:cNvSpPr/>
          <p:nvPr/>
        </p:nvSpPr>
        <p:spPr>
          <a:xfrm>
            <a:off x="1143000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92238" y="2247141"/>
            <a:ext cx="9445526" cy="2008667"/>
            <a:chOff x="0" y="0"/>
            <a:chExt cx="12594035" cy="26782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594035" cy="2678223"/>
            </a:xfrm>
            <a:custGeom>
              <a:avLst/>
              <a:gdLst/>
              <a:ahLst/>
              <a:cxnLst/>
              <a:rect l="l" t="t" r="r" b="b"/>
              <a:pathLst>
                <a:path w="12594035" h="2678223">
                  <a:moveTo>
                    <a:pt x="0" y="0"/>
                  </a:moveTo>
                  <a:lnTo>
                    <a:pt x="12594035" y="0"/>
                  </a:lnTo>
                  <a:lnTo>
                    <a:pt x="12594035" y="2678223"/>
                  </a:lnTo>
                  <a:lnTo>
                    <a:pt x="0" y="26782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2594035" cy="273537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937"/>
                </a:lnSpc>
              </a:pPr>
              <a:r>
                <a:rPr lang="en-US" sz="5562" b="1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Η αποκατάσταση των προσφύγων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92238" y="4927252"/>
            <a:ext cx="9445526" cy="1814512"/>
            <a:chOff x="0" y="0"/>
            <a:chExt cx="12594035" cy="24193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594035" cy="2419350"/>
            </a:xfrm>
            <a:custGeom>
              <a:avLst/>
              <a:gdLst/>
              <a:ahLst/>
              <a:cxnLst/>
              <a:rect l="l" t="t" r="r" b="b"/>
              <a:pathLst>
                <a:path w="12594035" h="2419350">
                  <a:moveTo>
                    <a:pt x="0" y="0"/>
                  </a:moveTo>
                  <a:lnTo>
                    <a:pt x="12594035" y="0"/>
                  </a:lnTo>
                  <a:lnTo>
                    <a:pt x="12594035" y="2419350"/>
                  </a:lnTo>
                  <a:lnTo>
                    <a:pt x="0" y="24193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85725"/>
              <a:ext cx="12594035" cy="25050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Η αποκατάσταση των προσφύγων μετά τη Μικρασιατική Καταστροφή του 1922 ήταν ένα τεράστιο έργο για την ελληνική κυβέρνηση. Αυτή η παρουσίαση εξετάζει τις προσπάθειες και τις προκλήσεις αυτού του ιστορικού εγχειρήματος.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87475" y="7077075"/>
            <a:ext cx="463154" cy="463154"/>
            <a:chOff x="0" y="0"/>
            <a:chExt cx="617538" cy="61753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17601" cy="617601"/>
            </a:xfrm>
            <a:custGeom>
              <a:avLst/>
              <a:gdLst/>
              <a:ahLst/>
              <a:cxnLst/>
              <a:rect l="l" t="t" r="r" b="b"/>
              <a:pathLst>
                <a:path w="617601" h="617601">
                  <a:moveTo>
                    <a:pt x="0" y="308737"/>
                  </a:moveTo>
                  <a:cubicBezTo>
                    <a:pt x="0" y="138303"/>
                    <a:pt x="138303" y="0"/>
                    <a:pt x="308737" y="0"/>
                  </a:cubicBezTo>
                  <a:cubicBezTo>
                    <a:pt x="310642" y="0"/>
                    <a:pt x="312547" y="889"/>
                    <a:pt x="313690" y="2413"/>
                  </a:cubicBezTo>
                  <a:lnTo>
                    <a:pt x="308737" y="6350"/>
                  </a:lnTo>
                  <a:lnTo>
                    <a:pt x="308737" y="0"/>
                  </a:lnTo>
                  <a:lnTo>
                    <a:pt x="308737" y="6350"/>
                  </a:lnTo>
                  <a:lnTo>
                    <a:pt x="308737" y="0"/>
                  </a:lnTo>
                  <a:cubicBezTo>
                    <a:pt x="479298" y="0"/>
                    <a:pt x="617601" y="138303"/>
                    <a:pt x="617601" y="308737"/>
                  </a:cubicBezTo>
                  <a:cubicBezTo>
                    <a:pt x="617601" y="311150"/>
                    <a:pt x="616204" y="313309"/>
                    <a:pt x="614045" y="314452"/>
                  </a:cubicBezTo>
                  <a:lnTo>
                    <a:pt x="611251" y="308737"/>
                  </a:lnTo>
                  <a:lnTo>
                    <a:pt x="617601" y="308737"/>
                  </a:lnTo>
                  <a:cubicBezTo>
                    <a:pt x="617601" y="479298"/>
                    <a:pt x="479298" y="617474"/>
                    <a:pt x="308864" y="617474"/>
                  </a:cubicBezTo>
                  <a:lnTo>
                    <a:pt x="308864" y="611124"/>
                  </a:lnTo>
                  <a:lnTo>
                    <a:pt x="308864" y="604774"/>
                  </a:lnTo>
                  <a:lnTo>
                    <a:pt x="308864" y="611124"/>
                  </a:lnTo>
                  <a:lnTo>
                    <a:pt x="308864" y="617474"/>
                  </a:lnTo>
                  <a:cubicBezTo>
                    <a:pt x="138303" y="617601"/>
                    <a:pt x="0" y="479298"/>
                    <a:pt x="0" y="308737"/>
                  </a:cubicBezTo>
                  <a:lnTo>
                    <a:pt x="6350" y="308737"/>
                  </a:lnTo>
                  <a:lnTo>
                    <a:pt x="0" y="308737"/>
                  </a:lnTo>
                  <a:moveTo>
                    <a:pt x="12700" y="308737"/>
                  </a:moveTo>
                  <a:lnTo>
                    <a:pt x="6350" y="308737"/>
                  </a:lnTo>
                  <a:lnTo>
                    <a:pt x="12700" y="308737"/>
                  </a:lnTo>
                  <a:cubicBezTo>
                    <a:pt x="12700" y="472313"/>
                    <a:pt x="145288" y="604901"/>
                    <a:pt x="308737" y="604901"/>
                  </a:cubicBezTo>
                  <a:cubicBezTo>
                    <a:pt x="312293" y="604901"/>
                    <a:pt x="315087" y="607695"/>
                    <a:pt x="315087" y="611251"/>
                  </a:cubicBezTo>
                  <a:cubicBezTo>
                    <a:pt x="315087" y="614807"/>
                    <a:pt x="312293" y="617601"/>
                    <a:pt x="308737" y="617601"/>
                  </a:cubicBezTo>
                  <a:cubicBezTo>
                    <a:pt x="305181" y="617601"/>
                    <a:pt x="302387" y="614807"/>
                    <a:pt x="302387" y="611251"/>
                  </a:cubicBezTo>
                  <a:cubicBezTo>
                    <a:pt x="302387" y="607695"/>
                    <a:pt x="305181" y="604901"/>
                    <a:pt x="308737" y="604901"/>
                  </a:cubicBezTo>
                  <a:cubicBezTo>
                    <a:pt x="472313" y="604901"/>
                    <a:pt x="604774" y="472313"/>
                    <a:pt x="604774" y="308864"/>
                  </a:cubicBezTo>
                  <a:cubicBezTo>
                    <a:pt x="604774" y="306451"/>
                    <a:pt x="606171" y="304292"/>
                    <a:pt x="608330" y="303149"/>
                  </a:cubicBezTo>
                  <a:lnTo>
                    <a:pt x="611124" y="308864"/>
                  </a:lnTo>
                  <a:lnTo>
                    <a:pt x="604774" y="308864"/>
                  </a:lnTo>
                  <a:cubicBezTo>
                    <a:pt x="604901" y="145288"/>
                    <a:pt x="472313" y="12700"/>
                    <a:pt x="308737" y="12700"/>
                  </a:cubicBezTo>
                  <a:cubicBezTo>
                    <a:pt x="306832" y="12700"/>
                    <a:pt x="304927" y="11811"/>
                    <a:pt x="303784" y="10287"/>
                  </a:cubicBezTo>
                  <a:lnTo>
                    <a:pt x="308737" y="6350"/>
                  </a:lnTo>
                  <a:lnTo>
                    <a:pt x="308737" y="12700"/>
                  </a:lnTo>
                  <a:cubicBezTo>
                    <a:pt x="145288" y="12700"/>
                    <a:pt x="12700" y="145288"/>
                    <a:pt x="12700" y="3087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" name="Freeform 15" descr="preencoded.png"/>
          <p:cNvSpPr/>
          <p:nvPr/>
        </p:nvSpPr>
        <p:spPr>
          <a:xfrm>
            <a:off x="1001762" y="7091362"/>
            <a:ext cx="434579" cy="434579"/>
          </a:xfrm>
          <a:custGeom>
            <a:avLst/>
            <a:gdLst/>
            <a:ahLst/>
            <a:cxnLst/>
            <a:rect l="l" t="t" r="r" b="b"/>
            <a:pathLst>
              <a:path w="434579" h="434579">
                <a:moveTo>
                  <a:pt x="0" y="0"/>
                </a:moveTo>
                <a:lnTo>
                  <a:pt x="434579" y="0"/>
                </a:lnTo>
                <a:lnTo>
                  <a:pt x="434579" y="434579"/>
                </a:lnTo>
                <a:lnTo>
                  <a:pt x="0" y="4345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450629" y="7077075"/>
            <a:ext cx="4442371" cy="496044"/>
            <a:chOff x="0" y="0"/>
            <a:chExt cx="5923162" cy="66139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923162" cy="661392"/>
            </a:xfrm>
            <a:custGeom>
              <a:avLst/>
              <a:gdLst/>
              <a:ahLst/>
              <a:cxnLst/>
              <a:rect l="l" t="t" r="r" b="b"/>
              <a:pathLst>
                <a:path w="5923162" h="661392">
                  <a:moveTo>
                    <a:pt x="0" y="0"/>
                  </a:moveTo>
                  <a:lnTo>
                    <a:pt x="5923162" y="0"/>
                  </a:lnTo>
                  <a:lnTo>
                    <a:pt x="5923162" y="661392"/>
                  </a:lnTo>
                  <a:lnTo>
                    <a:pt x="0" y="6613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5923162" cy="72806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11"/>
                </a:lnSpc>
              </a:pPr>
              <a:r>
                <a:rPr lang="en-US" sz="2350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 Vasilis Varsamopoulos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143000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9265" r="-42415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909423" y="8912701"/>
            <a:ext cx="8144855" cy="672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7"/>
              </a:lnSpc>
              <a:spcBef>
                <a:spcPct val="0"/>
              </a:spcBef>
            </a:pPr>
            <a:r>
              <a:rPr lang="en-US" sz="215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Προσφυγικός συνοικισμός, με τα καινούργια σπίτια της ΕΑΠ, στην Καβάλα.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30325" y="678537"/>
            <a:ext cx="9569351" cy="1661220"/>
            <a:chOff x="0" y="0"/>
            <a:chExt cx="12759135" cy="22149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59135" cy="2214960"/>
            </a:xfrm>
            <a:custGeom>
              <a:avLst/>
              <a:gdLst/>
              <a:ahLst/>
              <a:cxnLst/>
              <a:rect l="l" t="t" r="r" b="b"/>
              <a:pathLst>
                <a:path w="12759135" h="2214960">
                  <a:moveTo>
                    <a:pt x="0" y="0"/>
                  </a:moveTo>
                  <a:lnTo>
                    <a:pt x="12759135" y="0"/>
                  </a:lnTo>
                  <a:lnTo>
                    <a:pt x="12759135" y="2214960"/>
                  </a:lnTo>
                  <a:lnTo>
                    <a:pt x="0" y="22149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2759135" cy="228163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500"/>
                </a:lnSpc>
              </a:pPr>
              <a:r>
                <a:rPr lang="en-US" sz="5187" b="1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Διαδικασία αγροτικής αποκατάστασης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30325" y="3004096"/>
            <a:ext cx="199281" cy="999976"/>
            <a:chOff x="0" y="0"/>
            <a:chExt cx="265708" cy="133330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5811" cy="1333373"/>
            </a:xfrm>
            <a:custGeom>
              <a:avLst/>
              <a:gdLst/>
              <a:ahLst/>
              <a:cxnLst/>
              <a:rect l="l" t="t" r="r" b="b"/>
              <a:pathLst>
                <a:path w="265811" h="1333373">
                  <a:moveTo>
                    <a:pt x="0" y="53213"/>
                  </a:moveTo>
                  <a:cubicBezTo>
                    <a:pt x="0" y="23749"/>
                    <a:pt x="23749" y="0"/>
                    <a:pt x="53213" y="0"/>
                  </a:cubicBezTo>
                  <a:lnTo>
                    <a:pt x="212598" y="0"/>
                  </a:lnTo>
                  <a:cubicBezTo>
                    <a:pt x="241935" y="0"/>
                    <a:pt x="265811" y="23749"/>
                    <a:pt x="265811" y="53213"/>
                  </a:cubicBezTo>
                  <a:lnTo>
                    <a:pt x="265811" y="1280160"/>
                  </a:lnTo>
                  <a:cubicBezTo>
                    <a:pt x="265811" y="1309497"/>
                    <a:pt x="242062" y="1333373"/>
                    <a:pt x="212598" y="1333373"/>
                  </a:cubicBezTo>
                  <a:lnTo>
                    <a:pt x="53213" y="1333373"/>
                  </a:lnTo>
                  <a:cubicBezTo>
                    <a:pt x="23876" y="1333373"/>
                    <a:pt x="0" y="1309624"/>
                    <a:pt x="0" y="1280160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28316" y="3004096"/>
            <a:ext cx="3322587" cy="415379"/>
            <a:chOff x="0" y="0"/>
            <a:chExt cx="4430117" cy="55383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30117" cy="553838"/>
            </a:xfrm>
            <a:custGeom>
              <a:avLst/>
              <a:gdLst/>
              <a:ahLst/>
              <a:cxnLst/>
              <a:rect l="l" t="t" r="r" b="b"/>
              <a:pathLst>
                <a:path w="4430117" h="553838">
                  <a:moveTo>
                    <a:pt x="0" y="0"/>
                  </a:moveTo>
                  <a:lnTo>
                    <a:pt x="4430117" y="0"/>
                  </a:lnTo>
                  <a:lnTo>
                    <a:pt x="4430117" y="553838"/>
                  </a:lnTo>
                  <a:lnTo>
                    <a:pt x="0" y="5538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430117" cy="5824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250"/>
                </a:lnSpc>
              </a:pPr>
              <a:r>
                <a:rPr lang="en-US" sz="2562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Προσωρινή διανομή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28316" y="3578870"/>
            <a:ext cx="8971360" cy="446683"/>
            <a:chOff x="0" y="0"/>
            <a:chExt cx="11961813" cy="59557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961813" cy="595577"/>
            </a:xfrm>
            <a:custGeom>
              <a:avLst/>
              <a:gdLst/>
              <a:ahLst/>
              <a:cxnLst/>
              <a:rect l="l" t="t" r="r" b="b"/>
              <a:pathLst>
                <a:path w="11961813" h="595577">
                  <a:moveTo>
                    <a:pt x="0" y="0"/>
                  </a:moveTo>
                  <a:lnTo>
                    <a:pt x="11961813" y="0"/>
                  </a:lnTo>
                  <a:lnTo>
                    <a:pt x="11961813" y="595577"/>
                  </a:lnTo>
                  <a:lnTo>
                    <a:pt x="0" y="59557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95250"/>
              <a:ext cx="11961813" cy="69082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12"/>
                </a:lnSpc>
              </a:pPr>
              <a:r>
                <a:rPr lang="en-US" sz="2062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Στην αρχή η διανομή από τις υπηρεσίες εποικισμού ήταν προσωρινή.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29059" y="4269879"/>
            <a:ext cx="199281" cy="1425179"/>
            <a:chOff x="0" y="0"/>
            <a:chExt cx="265708" cy="190023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65811" cy="1900301"/>
            </a:xfrm>
            <a:custGeom>
              <a:avLst/>
              <a:gdLst/>
              <a:ahLst/>
              <a:cxnLst/>
              <a:rect l="l" t="t" r="r" b="b"/>
              <a:pathLst>
                <a:path w="265811" h="1900301">
                  <a:moveTo>
                    <a:pt x="0" y="53213"/>
                  </a:moveTo>
                  <a:cubicBezTo>
                    <a:pt x="0" y="23749"/>
                    <a:pt x="23749" y="0"/>
                    <a:pt x="53213" y="0"/>
                  </a:cubicBezTo>
                  <a:lnTo>
                    <a:pt x="212598" y="0"/>
                  </a:lnTo>
                  <a:cubicBezTo>
                    <a:pt x="241935" y="0"/>
                    <a:pt x="265811" y="23749"/>
                    <a:pt x="265811" y="53213"/>
                  </a:cubicBezTo>
                  <a:lnTo>
                    <a:pt x="265811" y="1847088"/>
                  </a:lnTo>
                  <a:cubicBezTo>
                    <a:pt x="265811" y="1876425"/>
                    <a:pt x="242062" y="1900301"/>
                    <a:pt x="212598" y="1900301"/>
                  </a:cubicBezTo>
                  <a:lnTo>
                    <a:pt x="53213" y="1900301"/>
                  </a:lnTo>
                  <a:cubicBezTo>
                    <a:pt x="23876" y="1900301"/>
                    <a:pt x="0" y="1876552"/>
                    <a:pt x="0" y="1847088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528316" y="4269879"/>
            <a:ext cx="3322587" cy="415379"/>
            <a:chOff x="0" y="0"/>
            <a:chExt cx="4430117" cy="55383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430117" cy="553838"/>
            </a:xfrm>
            <a:custGeom>
              <a:avLst/>
              <a:gdLst/>
              <a:ahLst/>
              <a:cxnLst/>
              <a:rect l="l" t="t" r="r" b="b"/>
              <a:pathLst>
                <a:path w="4430117" h="553838">
                  <a:moveTo>
                    <a:pt x="0" y="0"/>
                  </a:moveTo>
                  <a:lnTo>
                    <a:pt x="4430117" y="0"/>
                  </a:lnTo>
                  <a:lnTo>
                    <a:pt x="4430117" y="553838"/>
                  </a:lnTo>
                  <a:lnTo>
                    <a:pt x="0" y="5538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4430117" cy="5824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250"/>
                </a:lnSpc>
              </a:pPr>
              <a:r>
                <a:rPr lang="en-US" sz="2562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Κτηματογράφηση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28316" y="4844654"/>
            <a:ext cx="8572649" cy="850404"/>
            <a:chOff x="0" y="0"/>
            <a:chExt cx="11430198" cy="113387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430198" cy="1133872"/>
            </a:xfrm>
            <a:custGeom>
              <a:avLst/>
              <a:gdLst/>
              <a:ahLst/>
              <a:cxnLst/>
              <a:rect l="l" t="t" r="r" b="b"/>
              <a:pathLst>
                <a:path w="11430198" h="1133872">
                  <a:moveTo>
                    <a:pt x="0" y="0"/>
                  </a:moveTo>
                  <a:lnTo>
                    <a:pt x="11430198" y="0"/>
                  </a:lnTo>
                  <a:lnTo>
                    <a:pt x="11430198" y="1133872"/>
                  </a:lnTo>
                  <a:lnTo>
                    <a:pt x="0" y="11338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95250"/>
              <a:ext cx="11430198" cy="122912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12"/>
                </a:lnSpc>
              </a:pPr>
              <a:r>
                <a:rPr lang="en-US" sz="2062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Θα γινόταν οριστική μετά την κτηματογράφηση από την τοπογραφική υπηρεσία του Υπουργείου Γεωργίας.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30325" y="5960864"/>
            <a:ext cx="199281" cy="1425179"/>
            <a:chOff x="0" y="0"/>
            <a:chExt cx="265708" cy="190023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65811" cy="1900301"/>
            </a:xfrm>
            <a:custGeom>
              <a:avLst/>
              <a:gdLst/>
              <a:ahLst/>
              <a:cxnLst/>
              <a:rect l="l" t="t" r="r" b="b"/>
              <a:pathLst>
                <a:path w="265811" h="1900301">
                  <a:moveTo>
                    <a:pt x="0" y="53213"/>
                  </a:moveTo>
                  <a:cubicBezTo>
                    <a:pt x="0" y="23749"/>
                    <a:pt x="23749" y="0"/>
                    <a:pt x="53213" y="0"/>
                  </a:cubicBezTo>
                  <a:lnTo>
                    <a:pt x="212598" y="0"/>
                  </a:lnTo>
                  <a:cubicBezTo>
                    <a:pt x="241935" y="0"/>
                    <a:pt x="265811" y="23749"/>
                    <a:pt x="265811" y="53213"/>
                  </a:cubicBezTo>
                  <a:lnTo>
                    <a:pt x="265811" y="1847088"/>
                  </a:lnTo>
                  <a:cubicBezTo>
                    <a:pt x="265811" y="1876425"/>
                    <a:pt x="242062" y="1900301"/>
                    <a:pt x="212598" y="1900301"/>
                  </a:cubicBezTo>
                  <a:lnTo>
                    <a:pt x="53213" y="1900301"/>
                  </a:lnTo>
                  <a:cubicBezTo>
                    <a:pt x="23876" y="1900301"/>
                    <a:pt x="0" y="1876552"/>
                    <a:pt x="0" y="1847088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528316" y="5960864"/>
            <a:ext cx="3322588" cy="415379"/>
            <a:chOff x="0" y="0"/>
            <a:chExt cx="4430117" cy="55383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430117" cy="553838"/>
            </a:xfrm>
            <a:custGeom>
              <a:avLst/>
              <a:gdLst/>
              <a:ahLst/>
              <a:cxnLst/>
              <a:rect l="l" t="t" r="r" b="b"/>
              <a:pathLst>
                <a:path w="4430117" h="553838">
                  <a:moveTo>
                    <a:pt x="0" y="0"/>
                  </a:moveTo>
                  <a:lnTo>
                    <a:pt x="4430117" y="0"/>
                  </a:lnTo>
                  <a:lnTo>
                    <a:pt x="4430117" y="553838"/>
                  </a:lnTo>
                  <a:lnTo>
                    <a:pt x="0" y="5538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4430117" cy="5824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250"/>
                </a:lnSpc>
              </a:pPr>
              <a:r>
                <a:rPr lang="en-US" sz="2562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Παροχή εφοδίων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28316" y="6535639"/>
            <a:ext cx="8173939" cy="850404"/>
            <a:chOff x="0" y="0"/>
            <a:chExt cx="10898585" cy="113387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0898585" cy="1133872"/>
            </a:xfrm>
            <a:custGeom>
              <a:avLst/>
              <a:gdLst/>
              <a:ahLst/>
              <a:cxnLst/>
              <a:rect l="l" t="t" r="r" b="b"/>
              <a:pathLst>
                <a:path w="10898585" h="1133872">
                  <a:moveTo>
                    <a:pt x="0" y="0"/>
                  </a:moveTo>
                  <a:lnTo>
                    <a:pt x="10898585" y="0"/>
                  </a:lnTo>
                  <a:lnTo>
                    <a:pt x="10898585" y="1133872"/>
                  </a:lnTo>
                  <a:lnTo>
                    <a:pt x="0" y="11338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95250"/>
              <a:ext cx="10898585" cy="122912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12"/>
                </a:lnSpc>
              </a:pPr>
              <a:r>
                <a:rPr lang="en-US" sz="2062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Εκτός από τη γη παραχωρούνταν στέγη, εργαλεία, σπόροι, λιπάσματα και ζώα.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30325" y="7652742"/>
            <a:ext cx="199281" cy="1425179"/>
            <a:chOff x="0" y="0"/>
            <a:chExt cx="265708" cy="190023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65811" cy="1900301"/>
            </a:xfrm>
            <a:custGeom>
              <a:avLst/>
              <a:gdLst/>
              <a:ahLst/>
              <a:cxnLst/>
              <a:rect l="l" t="t" r="r" b="b"/>
              <a:pathLst>
                <a:path w="265811" h="1900301">
                  <a:moveTo>
                    <a:pt x="0" y="53213"/>
                  </a:moveTo>
                  <a:cubicBezTo>
                    <a:pt x="0" y="23749"/>
                    <a:pt x="23749" y="0"/>
                    <a:pt x="53213" y="0"/>
                  </a:cubicBezTo>
                  <a:lnTo>
                    <a:pt x="212598" y="0"/>
                  </a:lnTo>
                  <a:cubicBezTo>
                    <a:pt x="241935" y="0"/>
                    <a:pt x="265811" y="23749"/>
                    <a:pt x="265811" y="53213"/>
                  </a:cubicBezTo>
                  <a:lnTo>
                    <a:pt x="265811" y="1847088"/>
                  </a:lnTo>
                  <a:cubicBezTo>
                    <a:pt x="265811" y="1876425"/>
                    <a:pt x="242062" y="1900301"/>
                    <a:pt x="212598" y="1900301"/>
                  </a:cubicBezTo>
                  <a:lnTo>
                    <a:pt x="53213" y="1900301"/>
                  </a:lnTo>
                  <a:cubicBezTo>
                    <a:pt x="23876" y="1900301"/>
                    <a:pt x="0" y="1876552"/>
                    <a:pt x="0" y="1847088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528316" y="7652742"/>
            <a:ext cx="3322588" cy="415379"/>
            <a:chOff x="0" y="0"/>
            <a:chExt cx="4430117" cy="55383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430117" cy="553838"/>
            </a:xfrm>
            <a:custGeom>
              <a:avLst/>
              <a:gdLst/>
              <a:ahLst/>
              <a:cxnLst/>
              <a:rect l="l" t="t" r="r" b="b"/>
              <a:pathLst>
                <a:path w="4430117" h="553838">
                  <a:moveTo>
                    <a:pt x="0" y="0"/>
                  </a:moveTo>
                  <a:lnTo>
                    <a:pt x="4430117" y="0"/>
                  </a:lnTo>
                  <a:lnTo>
                    <a:pt x="4430117" y="553838"/>
                  </a:lnTo>
                  <a:lnTo>
                    <a:pt x="0" y="5538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4430117" cy="5824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250"/>
                </a:lnSpc>
              </a:pPr>
              <a:r>
                <a:rPr lang="en-US" sz="2562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Αποπληρωμή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528316" y="8227518"/>
            <a:ext cx="7775227" cy="850404"/>
            <a:chOff x="0" y="0"/>
            <a:chExt cx="10366970" cy="113387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0366970" cy="1133872"/>
            </a:xfrm>
            <a:custGeom>
              <a:avLst/>
              <a:gdLst/>
              <a:ahLst/>
              <a:cxnLst/>
              <a:rect l="l" t="t" r="r" b="b"/>
              <a:pathLst>
                <a:path w="10366970" h="1133872">
                  <a:moveTo>
                    <a:pt x="0" y="0"/>
                  </a:moveTo>
                  <a:lnTo>
                    <a:pt x="10366970" y="0"/>
                  </a:lnTo>
                  <a:lnTo>
                    <a:pt x="10366970" y="1133872"/>
                  </a:lnTo>
                  <a:lnTo>
                    <a:pt x="0" y="11338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95250"/>
              <a:ext cx="10366970" cy="122912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12"/>
                </a:lnSpc>
              </a:pPr>
              <a:r>
                <a:rPr lang="en-US" sz="2062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Την αξία του παραχωρούμενου κλήρου θα πλήρωναν οι πρόσφυγες με δόσεις.</a:t>
              </a:r>
            </a:p>
          </p:txBody>
        </p:sp>
      </p:grpSp>
      <p:sp>
        <p:nvSpPr>
          <p:cNvPr id="41" name="Freeform 41"/>
          <p:cNvSpPr/>
          <p:nvPr/>
        </p:nvSpPr>
        <p:spPr>
          <a:xfrm>
            <a:off x="10668713" y="33307"/>
            <a:ext cx="7630272" cy="10253693"/>
          </a:xfrm>
          <a:custGeom>
            <a:avLst/>
            <a:gdLst/>
            <a:ahLst/>
            <a:cxnLst/>
            <a:rect l="l" t="t" r="r" b="b"/>
            <a:pathLst>
              <a:path w="7630272" h="10253693">
                <a:moveTo>
                  <a:pt x="0" y="0"/>
                </a:moveTo>
                <a:lnTo>
                  <a:pt x="7630272" y="0"/>
                </a:lnTo>
                <a:lnTo>
                  <a:pt x="7630272" y="10253693"/>
                </a:lnTo>
                <a:lnTo>
                  <a:pt x="0" y="102536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15" r="-4114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92237" y="2522935"/>
            <a:ext cx="12199365" cy="1132367"/>
            <a:chOff x="0" y="0"/>
            <a:chExt cx="16265820" cy="15098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265820" cy="1509823"/>
            </a:xfrm>
            <a:custGeom>
              <a:avLst/>
              <a:gdLst/>
              <a:ahLst/>
              <a:cxnLst/>
              <a:rect l="l" t="t" r="r" b="b"/>
              <a:pathLst>
                <a:path w="16265820" h="1509823">
                  <a:moveTo>
                    <a:pt x="0" y="0"/>
                  </a:moveTo>
                  <a:lnTo>
                    <a:pt x="16265820" y="0"/>
                  </a:lnTo>
                  <a:lnTo>
                    <a:pt x="16265820" y="1509823"/>
                  </a:lnTo>
                  <a:lnTo>
                    <a:pt x="0" y="15098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6265820" cy="156697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937"/>
                </a:lnSpc>
              </a:pPr>
              <a:r>
                <a:rPr lang="en-US" sz="5562" b="1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Στέγαση αγροτών προσφύγων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92238" y="4089052"/>
            <a:ext cx="5673922" cy="471487"/>
            <a:chOff x="0" y="-38100"/>
            <a:chExt cx="7565230" cy="6286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481167" cy="590550"/>
            </a:xfrm>
            <a:custGeom>
              <a:avLst/>
              <a:gdLst/>
              <a:ahLst/>
              <a:cxnLst/>
              <a:rect l="l" t="t" r="r" b="b"/>
              <a:pathLst>
                <a:path w="6481167" h="590550">
                  <a:moveTo>
                    <a:pt x="0" y="0"/>
                  </a:moveTo>
                  <a:lnTo>
                    <a:pt x="6481167" y="0"/>
                  </a:lnTo>
                  <a:lnTo>
                    <a:pt x="6481167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7565230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 dirty="0" err="1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Συστήμ</a:t>
              </a:r>
              <a:r>
                <a:rPr lang="en-US" sz="2750" b="1" dirty="0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ατα ανέγερσης οικιών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92238" y="4844058"/>
            <a:ext cx="4972645" cy="907256"/>
            <a:chOff x="0" y="0"/>
            <a:chExt cx="6630193" cy="12096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630193" cy="1209675"/>
            </a:xfrm>
            <a:custGeom>
              <a:avLst/>
              <a:gdLst/>
              <a:ahLst/>
              <a:cxnLst/>
              <a:rect l="l" t="t" r="r" b="b"/>
              <a:pathLst>
                <a:path w="6630193" h="1209675">
                  <a:moveTo>
                    <a:pt x="0" y="0"/>
                  </a:moveTo>
                  <a:lnTo>
                    <a:pt x="6630193" y="0"/>
                  </a:lnTo>
                  <a:lnTo>
                    <a:pt x="6630193" y="1209675"/>
                  </a:lnTo>
                  <a:lnTo>
                    <a:pt x="0" y="12096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85725"/>
              <a:ext cx="6630193" cy="12954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329902" lvl="1" indent="-164951" algn="l">
                <a:lnSpc>
                  <a:spcPts val="3562"/>
                </a:lnSpc>
                <a:buFont typeface="Arial"/>
                <a:buChar char="•"/>
              </a:pPr>
              <a:r>
                <a:rPr lang="en-US" sz="2187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Ανέγερση απευθείας από την ΕΑΠ (εργολαβία)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92238" y="5850434"/>
            <a:ext cx="4972645" cy="1814512"/>
            <a:chOff x="0" y="0"/>
            <a:chExt cx="6630193" cy="241935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630193" cy="2419350"/>
            </a:xfrm>
            <a:custGeom>
              <a:avLst/>
              <a:gdLst/>
              <a:ahLst/>
              <a:cxnLst/>
              <a:rect l="l" t="t" r="r" b="b"/>
              <a:pathLst>
                <a:path w="6630193" h="2419350">
                  <a:moveTo>
                    <a:pt x="0" y="0"/>
                  </a:moveTo>
                  <a:lnTo>
                    <a:pt x="6630193" y="0"/>
                  </a:lnTo>
                  <a:lnTo>
                    <a:pt x="6630193" y="2419350"/>
                  </a:lnTo>
                  <a:lnTo>
                    <a:pt x="0" y="24193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85725"/>
              <a:ext cx="6630193" cy="25050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329902" lvl="1" indent="-164951" algn="l">
                <a:lnSpc>
                  <a:spcPts val="3562"/>
                </a:lnSpc>
                <a:buFont typeface="Arial"/>
                <a:buChar char="•"/>
              </a:pPr>
              <a:r>
                <a:rPr lang="en-US" sz="2187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Ανέγερση από τους ίδιους τους πρόσφυγες με τη χορήγηση όλων των οικοδομικών υλικών (αυτεπιστασία)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666160" y="4117627"/>
            <a:ext cx="3544044" cy="442912"/>
            <a:chOff x="0" y="0"/>
            <a:chExt cx="4725392" cy="59055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725392" cy="590550"/>
            </a:xfrm>
            <a:custGeom>
              <a:avLst/>
              <a:gdLst/>
              <a:ahLst/>
              <a:cxnLst/>
              <a:rect l="l" t="t" r="r" b="b"/>
              <a:pathLst>
                <a:path w="4725392" h="590550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Τυπική κατοικία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666160" y="4844058"/>
            <a:ext cx="4972645" cy="1360885"/>
            <a:chOff x="0" y="0"/>
            <a:chExt cx="6630193" cy="181451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630193" cy="1814513"/>
            </a:xfrm>
            <a:custGeom>
              <a:avLst/>
              <a:gdLst/>
              <a:ahLst/>
              <a:cxnLst/>
              <a:rect l="l" t="t" r="r" b="b"/>
              <a:pathLst>
                <a:path w="6630193" h="1814513">
                  <a:moveTo>
                    <a:pt x="0" y="0"/>
                  </a:moveTo>
                  <a:lnTo>
                    <a:pt x="6630193" y="0"/>
                  </a:lnTo>
                  <a:lnTo>
                    <a:pt x="6630193" y="1814513"/>
                  </a:lnTo>
                  <a:lnTo>
                    <a:pt x="0" y="18145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85725"/>
              <a:ext cx="6630193" cy="19002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Τα κτίσματα ήταν, συνήθως, δύο δωμάτια, μία αποθήκη και ένας σταύλος.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340084" y="4117627"/>
            <a:ext cx="3544044" cy="442912"/>
            <a:chOff x="0" y="0"/>
            <a:chExt cx="4725392" cy="59055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725392" cy="590550"/>
            </a:xfrm>
            <a:custGeom>
              <a:avLst/>
              <a:gdLst/>
              <a:ahLst/>
              <a:cxnLst/>
              <a:rect l="l" t="t" r="r" b="b"/>
              <a:pathLst>
                <a:path w="4725392" h="590550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Τίτλοι ιδιοκτησίας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340084" y="4844058"/>
            <a:ext cx="4972645" cy="2268141"/>
            <a:chOff x="0" y="0"/>
            <a:chExt cx="6630193" cy="302418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630193" cy="3024188"/>
            </a:xfrm>
            <a:custGeom>
              <a:avLst/>
              <a:gdLst/>
              <a:ahLst/>
              <a:cxnLst/>
              <a:rect l="l" t="t" r="r" b="b"/>
              <a:pathLst>
                <a:path w="6630193" h="3024188">
                  <a:moveTo>
                    <a:pt x="0" y="0"/>
                  </a:moveTo>
                  <a:lnTo>
                    <a:pt x="6630193" y="0"/>
                  </a:lnTo>
                  <a:lnTo>
                    <a:pt x="6630193" y="3024188"/>
                  </a:lnTo>
                  <a:lnTo>
                    <a:pt x="0" y="30241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85725"/>
              <a:ext cx="6630193" cy="31099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Ο τίτλος που δινόταν στους κληρούχους ήταν τίτλος απλής κατοχής. Θα γινόταν τίτλος πλήρους κυριότητας αργότερα, μετά την αποπληρωμή του χρέους.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 descr="preencoded.png"/>
          <p:cNvSpPr/>
          <p:nvPr/>
        </p:nvSpPr>
        <p:spPr>
          <a:xfrm>
            <a:off x="1143000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732003"/>
            <a:ext cx="9954034" cy="1132367"/>
            <a:chOff x="0" y="0"/>
            <a:chExt cx="13272045" cy="15098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272046" cy="1509823"/>
            </a:xfrm>
            <a:custGeom>
              <a:avLst/>
              <a:gdLst/>
              <a:ahLst/>
              <a:cxnLst/>
              <a:rect l="l" t="t" r="r" b="b"/>
              <a:pathLst>
                <a:path w="13272046" h="1509823">
                  <a:moveTo>
                    <a:pt x="0" y="0"/>
                  </a:moveTo>
                  <a:lnTo>
                    <a:pt x="13272046" y="0"/>
                  </a:lnTo>
                  <a:lnTo>
                    <a:pt x="13272046" y="1509823"/>
                  </a:lnTo>
                  <a:lnTo>
                    <a:pt x="0" y="15098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3272045" cy="156697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937"/>
                </a:lnSpc>
              </a:pPr>
              <a:r>
                <a:rPr lang="en-US" sz="5562" b="1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Η αστική αποκατάσταση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92238" y="2435870"/>
            <a:ext cx="4581079" cy="3448199"/>
            <a:chOff x="0" y="0"/>
            <a:chExt cx="6108105" cy="45975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108065" cy="4597527"/>
            </a:xfrm>
            <a:custGeom>
              <a:avLst/>
              <a:gdLst/>
              <a:ahLst/>
              <a:cxnLst/>
              <a:rect l="l" t="t" r="r" b="b"/>
              <a:pathLst>
                <a:path w="6108065" h="4597527">
                  <a:moveTo>
                    <a:pt x="0" y="56642"/>
                  </a:moveTo>
                  <a:cubicBezTo>
                    <a:pt x="0" y="25400"/>
                    <a:pt x="25400" y="0"/>
                    <a:pt x="56642" y="0"/>
                  </a:cubicBezTo>
                  <a:lnTo>
                    <a:pt x="6051423" y="0"/>
                  </a:lnTo>
                  <a:cubicBezTo>
                    <a:pt x="6082792" y="0"/>
                    <a:pt x="6108065" y="25400"/>
                    <a:pt x="6108065" y="56642"/>
                  </a:cubicBezTo>
                  <a:lnTo>
                    <a:pt x="6108065" y="4540885"/>
                  </a:lnTo>
                  <a:cubicBezTo>
                    <a:pt x="6108065" y="4572254"/>
                    <a:pt x="6082665" y="4597527"/>
                    <a:pt x="6051423" y="4597527"/>
                  </a:cubicBezTo>
                  <a:lnTo>
                    <a:pt x="56642" y="4597527"/>
                  </a:lnTo>
                  <a:cubicBezTo>
                    <a:pt x="25273" y="4597527"/>
                    <a:pt x="0" y="4572127"/>
                    <a:pt x="0" y="4540885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75755" y="2719388"/>
            <a:ext cx="4014044" cy="554239"/>
            <a:chOff x="0" y="0"/>
            <a:chExt cx="5352058" cy="73898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52059" cy="738985"/>
            </a:xfrm>
            <a:custGeom>
              <a:avLst/>
              <a:gdLst/>
              <a:ahLst/>
              <a:cxnLst/>
              <a:rect l="l" t="t" r="r" b="b"/>
              <a:pathLst>
                <a:path w="5352059" h="738985">
                  <a:moveTo>
                    <a:pt x="0" y="0"/>
                  </a:moveTo>
                  <a:lnTo>
                    <a:pt x="5352059" y="0"/>
                  </a:lnTo>
                  <a:lnTo>
                    <a:pt x="5352059" y="738985"/>
                  </a:lnTo>
                  <a:lnTo>
                    <a:pt x="0" y="7389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5352058" cy="77708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Φορείς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75755" y="3332410"/>
            <a:ext cx="4014044" cy="1360885"/>
            <a:chOff x="0" y="0"/>
            <a:chExt cx="5352058" cy="181451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352058" cy="1814513"/>
            </a:xfrm>
            <a:custGeom>
              <a:avLst/>
              <a:gdLst/>
              <a:ahLst/>
              <a:cxnLst/>
              <a:rect l="l" t="t" r="r" b="b"/>
              <a:pathLst>
                <a:path w="5352058" h="1814513">
                  <a:moveTo>
                    <a:pt x="0" y="0"/>
                  </a:moveTo>
                  <a:lnTo>
                    <a:pt x="5352058" y="0"/>
                  </a:lnTo>
                  <a:lnTo>
                    <a:pt x="5352058" y="1814513"/>
                  </a:lnTo>
                  <a:lnTo>
                    <a:pt x="0" y="18145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85725"/>
              <a:ext cx="5352058" cy="19002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Την αστική αποκατάσταση ανέλαβε περισσότερο το κράτος και λιγότερο η ΕΑΠ.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856834" y="2435870"/>
            <a:ext cx="4581079" cy="3448199"/>
            <a:chOff x="0" y="0"/>
            <a:chExt cx="6108105" cy="459759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108065" cy="4597527"/>
            </a:xfrm>
            <a:custGeom>
              <a:avLst/>
              <a:gdLst/>
              <a:ahLst/>
              <a:cxnLst/>
              <a:rect l="l" t="t" r="r" b="b"/>
              <a:pathLst>
                <a:path w="6108065" h="4597527">
                  <a:moveTo>
                    <a:pt x="0" y="56642"/>
                  </a:moveTo>
                  <a:cubicBezTo>
                    <a:pt x="0" y="25400"/>
                    <a:pt x="25400" y="0"/>
                    <a:pt x="56642" y="0"/>
                  </a:cubicBezTo>
                  <a:lnTo>
                    <a:pt x="6051423" y="0"/>
                  </a:lnTo>
                  <a:cubicBezTo>
                    <a:pt x="6082792" y="0"/>
                    <a:pt x="6108065" y="25400"/>
                    <a:pt x="6108065" y="56642"/>
                  </a:cubicBezTo>
                  <a:lnTo>
                    <a:pt x="6108065" y="4540885"/>
                  </a:lnTo>
                  <a:cubicBezTo>
                    <a:pt x="6108065" y="4572254"/>
                    <a:pt x="6082665" y="4597527"/>
                    <a:pt x="6051423" y="4597527"/>
                  </a:cubicBezTo>
                  <a:lnTo>
                    <a:pt x="56642" y="4597527"/>
                  </a:lnTo>
                  <a:cubicBezTo>
                    <a:pt x="25273" y="4597527"/>
                    <a:pt x="0" y="4572127"/>
                    <a:pt x="0" y="4540885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6140351" y="2719388"/>
            <a:ext cx="4014044" cy="554239"/>
            <a:chOff x="0" y="0"/>
            <a:chExt cx="5352058" cy="73898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352059" cy="738985"/>
            </a:xfrm>
            <a:custGeom>
              <a:avLst/>
              <a:gdLst/>
              <a:ahLst/>
              <a:cxnLst/>
              <a:rect l="l" t="t" r="r" b="b"/>
              <a:pathLst>
                <a:path w="5352059" h="738985">
                  <a:moveTo>
                    <a:pt x="0" y="0"/>
                  </a:moveTo>
                  <a:lnTo>
                    <a:pt x="5352059" y="0"/>
                  </a:lnTo>
                  <a:lnTo>
                    <a:pt x="5352059" y="738985"/>
                  </a:lnTo>
                  <a:lnTo>
                    <a:pt x="0" y="7389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5352058" cy="77708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Περιορισμοί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140351" y="3332410"/>
            <a:ext cx="4014044" cy="2268141"/>
            <a:chOff x="0" y="0"/>
            <a:chExt cx="5352058" cy="302418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352058" cy="3024188"/>
            </a:xfrm>
            <a:custGeom>
              <a:avLst/>
              <a:gdLst/>
              <a:ahLst/>
              <a:cxnLst/>
              <a:rect l="l" t="t" r="r" b="b"/>
              <a:pathLst>
                <a:path w="5352058" h="3024188">
                  <a:moveTo>
                    <a:pt x="0" y="0"/>
                  </a:moveTo>
                  <a:lnTo>
                    <a:pt x="5352058" y="0"/>
                  </a:lnTo>
                  <a:lnTo>
                    <a:pt x="5352058" y="3024188"/>
                  </a:lnTo>
                  <a:lnTo>
                    <a:pt x="0" y="30241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85725"/>
              <a:ext cx="5352058" cy="31099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Σε αντίθεση με την αγροτική αποκατάσταση, η αστική περιλάμβανε μόνο στέγαση και όχι πρόνοια για εύρεση εργασίας.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92238" y="6167586"/>
            <a:ext cx="9445526" cy="2994571"/>
            <a:chOff x="0" y="0"/>
            <a:chExt cx="12594035" cy="399276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593955" cy="3992753"/>
            </a:xfrm>
            <a:custGeom>
              <a:avLst/>
              <a:gdLst/>
              <a:ahLst/>
              <a:cxnLst/>
              <a:rect l="l" t="t" r="r" b="b"/>
              <a:pathLst>
                <a:path w="12593955" h="3992753">
                  <a:moveTo>
                    <a:pt x="0" y="56642"/>
                  </a:moveTo>
                  <a:cubicBezTo>
                    <a:pt x="0" y="25400"/>
                    <a:pt x="25400" y="0"/>
                    <a:pt x="56642" y="0"/>
                  </a:cubicBezTo>
                  <a:lnTo>
                    <a:pt x="12537313" y="0"/>
                  </a:lnTo>
                  <a:cubicBezTo>
                    <a:pt x="12568682" y="0"/>
                    <a:pt x="12593955" y="25400"/>
                    <a:pt x="12593955" y="56642"/>
                  </a:cubicBezTo>
                  <a:lnTo>
                    <a:pt x="12593955" y="3936111"/>
                  </a:lnTo>
                  <a:cubicBezTo>
                    <a:pt x="12593955" y="3967480"/>
                    <a:pt x="12568555" y="3992753"/>
                    <a:pt x="12537313" y="3992753"/>
                  </a:cubicBezTo>
                  <a:lnTo>
                    <a:pt x="56642" y="3992753"/>
                  </a:lnTo>
                  <a:cubicBezTo>
                    <a:pt x="25273" y="3992753"/>
                    <a:pt x="0" y="3967353"/>
                    <a:pt x="0" y="3936111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275755" y="6451104"/>
            <a:ext cx="4297561" cy="554239"/>
            <a:chOff x="0" y="0"/>
            <a:chExt cx="5730082" cy="73898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730082" cy="738985"/>
            </a:xfrm>
            <a:custGeom>
              <a:avLst/>
              <a:gdLst/>
              <a:ahLst/>
              <a:cxnLst/>
              <a:rect l="l" t="t" r="r" b="b"/>
              <a:pathLst>
                <a:path w="5730082" h="738985">
                  <a:moveTo>
                    <a:pt x="0" y="0"/>
                  </a:moveTo>
                  <a:lnTo>
                    <a:pt x="5730082" y="0"/>
                  </a:lnTo>
                  <a:lnTo>
                    <a:pt x="5730082" y="738985"/>
                  </a:lnTo>
                  <a:lnTo>
                    <a:pt x="0" y="7389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5730082" cy="77708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Προκλήσεις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75755" y="7064127"/>
            <a:ext cx="8878491" cy="1814512"/>
            <a:chOff x="0" y="0"/>
            <a:chExt cx="11837988" cy="241935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1837988" cy="2419350"/>
            </a:xfrm>
            <a:custGeom>
              <a:avLst/>
              <a:gdLst/>
              <a:ahLst/>
              <a:cxnLst/>
              <a:rect l="l" t="t" r="r" b="b"/>
              <a:pathLst>
                <a:path w="11837988" h="2419350">
                  <a:moveTo>
                    <a:pt x="0" y="0"/>
                  </a:moveTo>
                  <a:lnTo>
                    <a:pt x="11837988" y="0"/>
                  </a:lnTo>
                  <a:lnTo>
                    <a:pt x="11837988" y="2419350"/>
                  </a:lnTo>
                  <a:lnTo>
                    <a:pt x="0" y="24193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85725"/>
              <a:ext cx="11837988" cy="25050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Η αστική στέγαση συνάντησε περισσότερα εμπόδια από την αγροτική λόγω του μεγάλου αριθμού προσφύγων, των λίγων διαθέσιμων σπιτιών και των καθυστερήσεων στα οικιστικά προγράμματα.</a:t>
              </a:r>
            </a:p>
          </p:txBody>
        </p:sp>
      </p:grpSp>
      <p:sp>
        <p:nvSpPr>
          <p:cNvPr id="34" name="Freeform 34"/>
          <p:cNvSpPr/>
          <p:nvPr/>
        </p:nvSpPr>
        <p:spPr>
          <a:xfrm>
            <a:off x="10723662" y="0"/>
            <a:ext cx="7564338" cy="10287000"/>
          </a:xfrm>
          <a:custGeom>
            <a:avLst/>
            <a:gdLst/>
            <a:ahLst/>
            <a:cxnLst/>
            <a:rect l="l" t="t" r="r" b="b"/>
            <a:pathLst>
              <a:path w="7564338" h="10287000">
                <a:moveTo>
                  <a:pt x="0" y="0"/>
                </a:moveTo>
                <a:lnTo>
                  <a:pt x="7564338" y="0"/>
                </a:lnTo>
                <a:lnTo>
                  <a:pt x="75643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456" t="-15533" r="-97257" b="-1685"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4007799" y="9419332"/>
            <a:ext cx="6429965" cy="532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62"/>
              </a:lnSpc>
              <a:spcBef>
                <a:spcPct val="0"/>
              </a:spcBef>
            </a:pPr>
            <a:r>
              <a:rPr lang="en-US" sz="165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Άποψη του συγκροτήματος διαμερισμάτων που οικοδομήθηκε για τη στέγαση των προσφύγων στη Λεωφόρο Αλεξάνδρας.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 descr="preencoded.png"/>
          <p:cNvSpPr/>
          <p:nvPr/>
        </p:nvSpPr>
        <p:spPr>
          <a:xfrm>
            <a:off x="0" y="0"/>
            <a:ext cx="18288000" cy="3257550"/>
          </a:xfrm>
          <a:custGeom>
            <a:avLst/>
            <a:gdLst/>
            <a:ahLst/>
            <a:cxnLst/>
            <a:rect l="l" t="t" r="r" b="b"/>
            <a:pathLst>
              <a:path w="18288000" h="3257550">
                <a:moveTo>
                  <a:pt x="0" y="0"/>
                </a:moveTo>
                <a:lnTo>
                  <a:pt x="18288000" y="0"/>
                </a:lnTo>
                <a:lnTo>
                  <a:pt x="18288000" y="3257550"/>
                </a:lnTo>
                <a:lnTo>
                  <a:pt x="0" y="32575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12019" y="3974157"/>
            <a:ext cx="13257406" cy="1038168"/>
            <a:chOff x="0" y="0"/>
            <a:chExt cx="17676542" cy="138422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676543" cy="1384224"/>
            </a:xfrm>
            <a:custGeom>
              <a:avLst/>
              <a:gdLst/>
              <a:ahLst/>
              <a:cxnLst/>
              <a:rect l="l" t="t" r="r" b="b"/>
              <a:pathLst>
                <a:path w="17676543" h="1384224">
                  <a:moveTo>
                    <a:pt x="0" y="0"/>
                  </a:moveTo>
                  <a:lnTo>
                    <a:pt x="17676543" y="0"/>
                  </a:lnTo>
                  <a:lnTo>
                    <a:pt x="17676543" y="1384224"/>
                  </a:lnTo>
                  <a:lnTo>
                    <a:pt x="0" y="13842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7676542" cy="143184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374"/>
                </a:lnSpc>
              </a:pPr>
              <a:r>
                <a:rPr lang="en-US" sz="5125" b="1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Προβλήματα αστικής αποκατάστασης</a:t>
              </a:r>
            </a:p>
          </p:txBody>
        </p:sp>
      </p:grpSp>
      <p:sp>
        <p:nvSpPr>
          <p:cNvPr id="10" name="Freeform 10" descr="preencoded.png"/>
          <p:cNvSpPr/>
          <p:nvPr/>
        </p:nvSpPr>
        <p:spPr>
          <a:xfrm>
            <a:off x="912019" y="5179368"/>
            <a:ext cx="651421" cy="651421"/>
          </a:xfrm>
          <a:custGeom>
            <a:avLst/>
            <a:gdLst/>
            <a:ahLst/>
            <a:cxnLst/>
            <a:rect l="l" t="t" r="r" b="b"/>
            <a:pathLst>
              <a:path w="651421" h="651421">
                <a:moveTo>
                  <a:pt x="0" y="0"/>
                </a:moveTo>
                <a:lnTo>
                  <a:pt x="651421" y="0"/>
                </a:lnTo>
                <a:lnTo>
                  <a:pt x="651421" y="651421"/>
                </a:lnTo>
                <a:lnTo>
                  <a:pt x="0" y="6514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912019" y="6091386"/>
            <a:ext cx="4507710" cy="563464"/>
            <a:chOff x="0" y="0"/>
            <a:chExt cx="4343400" cy="5429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43400" cy="542925"/>
            </a:xfrm>
            <a:custGeom>
              <a:avLst/>
              <a:gdLst/>
              <a:ahLst/>
              <a:cxnLst/>
              <a:rect l="l" t="t" r="r" b="b"/>
              <a:pathLst>
                <a:path w="4343400" h="542925">
                  <a:moveTo>
                    <a:pt x="0" y="0"/>
                  </a:moveTo>
                  <a:lnTo>
                    <a:pt x="4343400" y="0"/>
                  </a:lnTo>
                  <a:lnTo>
                    <a:pt x="4343400" y="542925"/>
                  </a:lnTo>
                  <a:lnTo>
                    <a:pt x="0" y="5429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4343400" cy="5619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187"/>
                </a:lnSpc>
              </a:pPr>
              <a:r>
                <a:rPr lang="en-US" sz="2562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Περιπλάνηση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2019" y="6654850"/>
            <a:ext cx="5227439" cy="1250602"/>
            <a:chOff x="0" y="0"/>
            <a:chExt cx="6969918" cy="166747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969918" cy="1667470"/>
            </a:xfrm>
            <a:custGeom>
              <a:avLst/>
              <a:gdLst/>
              <a:ahLst/>
              <a:cxnLst/>
              <a:rect l="l" t="t" r="r" b="b"/>
              <a:pathLst>
                <a:path w="6969918" h="1667470">
                  <a:moveTo>
                    <a:pt x="0" y="0"/>
                  </a:moveTo>
                  <a:lnTo>
                    <a:pt x="6969918" y="0"/>
                  </a:lnTo>
                  <a:lnTo>
                    <a:pt x="6969918" y="1667470"/>
                  </a:lnTo>
                  <a:lnTo>
                    <a:pt x="0" y="16674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6969918" cy="175319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250"/>
                </a:lnSpc>
              </a:pPr>
              <a:r>
                <a:rPr lang="en-US" sz="2000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Πρόβλημα αποτελούσε η περιπλάνηση των αστών προσφύγων από πόλη σε πόλη για ένα μεγάλο χρονικό διάστημα.</a:t>
              </a:r>
            </a:p>
          </p:txBody>
        </p:sp>
      </p:grpSp>
      <p:sp>
        <p:nvSpPr>
          <p:cNvPr id="17" name="Freeform 17" descr="preencoded.png"/>
          <p:cNvSpPr/>
          <p:nvPr/>
        </p:nvSpPr>
        <p:spPr>
          <a:xfrm>
            <a:off x="6530280" y="5179368"/>
            <a:ext cx="651421" cy="651421"/>
          </a:xfrm>
          <a:custGeom>
            <a:avLst/>
            <a:gdLst/>
            <a:ahLst/>
            <a:cxnLst/>
            <a:rect l="l" t="t" r="r" b="b"/>
            <a:pathLst>
              <a:path w="651421" h="651421">
                <a:moveTo>
                  <a:pt x="0" y="0"/>
                </a:moveTo>
                <a:lnTo>
                  <a:pt x="651421" y="0"/>
                </a:lnTo>
                <a:lnTo>
                  <a:pt x="651421" y="651421"/>
                </a:lnTo>
                <a:lnTo>
                  <a:pt x="0" y="6514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6530280" y="6091386"/>
            <a:ext cx="3988609" cy="472785"/>
            <a:chOff x="0" y="0"/>
            <a:chExt cx="4580335" cy="54292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580335" cy="542925"/>
            </a:xfrm>
            <a:custGeom>
              <a:avLst/>
              <a:gdLst/>
              <a:ahLst/>
              <a:cxnLst/>
              <a:rect l="l" t="t" r="r" b="b"/>
              <a:pathLst>
                <a:path w="4580335" h="542925">
                  <a:moveTo>
                    <a:pt x="0" y="0"/>
                  </a:moveTo>
                  <a:lnTo>
                    <a:pt x="4580335" y="0"/>
                  </a:lnTo>
                  <a:lnTo>
                    <a:pt x="4580335" y="542925"/>
                  </a:lnTo>
                  <a:lnTo>
                    <a:pt x="0" y="5429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4580335" cy="5619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187"/>
                </a:lnSpc>
              </a:pPr>
              <a:r>
                <a:rPr lang="en-US" sz="2562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Περιστασιακή εργασία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530280" y="6654850"/>
            <a:ext cx="5227439" cy="2918072"/>
            <a:chOff x="0" y="0"/>
            <a:chExt cx="6969918" cy="389076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969918" cy="3890763"/>
            </a:xfrm>
            <a:custGeom>
              <a:avLst/>
              <a:gdLst/>
              <a:ahLst/>
              <a:cxnLst/>
              <a:rect l="l" t="t" r="r" b="b"/>
              <a:pathLst>
                <a:path w="6969918" h="3890763">
                  <a:moveTo>
                    <a:pt x="0" y="0"/>
                  </a:moveTo>
                  <a:lnTo>
                    <a:pt x="6969918" y="0"/>
                  </a:lnTo>
                  <a:lnTo>
                    <a:pt x="6969918" y="3890763"/>
                  </a:lnTo>
                  <a:lnTo>
                    <a:pt x="0" y="38907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85725"/>
              <a:ext cx="6969918" cy="39764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250"/>
                </a:lnSpc>
              </a:pPr>
              <a:r>
                <a:rPr lang="en-US" sz="2000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Οι περισσότεροι πρόσφυγες στις πόλεις τα πρώτα χρόνια εργάζονταν περιστασιακά, είτε κάνοντας «μεροκάματα» στις οικοδομές, σε εργοστάσια και βιοτεχνίες, είτε ως πλανόδιοι μικροπωλητές και μικροκαταστηματάρχες.</a:t>
              </a:r>
            </a:p>
          </p:txBody>
        </p:sp>
      </p:grpSp>
      <p:sp>
        <p:nvSpPr>
          <p:cNvPr id="24" name="Freeform 24" descr="preencoded.png"/>
          <p:cNvSpPr/>
          <p:nvPr/>
        </p:nvSpPr>
        <p:spPr>
          <a:xfrm>
            <a:off x="12148542" y="5179368"/>
            <a:ext cx="651421" cy="651421"/>
          </a:xfrm>
          <a:custGeom>
            <a:avLst/>
            <a:gdLst/>
            <a:ahLst/>
            <a:cxnLst/>
            <a:rect l="l" t="t" r="r" b="b"/>
            <a:pathLst>
              <a:path w="651421" h="651421">
                <a:moveTo>
                  <a:pt x="0" y="0"/>
                </a:moveTo>
                <a:lnTo>
                  <a:pt x="651422" y="0"/>
                </a:lnTo>
                <a:lnTo>
                  <a:pt x="651422" y="651421"/>
                </a:lnTo>
                <a:lnTo>
                  <a:pt x="0" y="6514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2148542" y="6091386"/>
            <a:ext cx="3257550" cy="407194"/>
            <a:chOff x="0" y="0"/>
            <a:chExt cx="4343400" cy="54292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343400" cy="542925"/>
            </a:xfrm>
            <a:custGeom>
              <a:avLst/>
              <a:gdLst/>
              <a:ahLst/>
              <a:cxnLst/>
              <a:rect l="l" t="t" r="r" b="b"/>
              <a:pathLst>
                <a:path w="4343400" h="542925">
                  <a:moveTo>
                    <a:pt x="0" y="0"/>
                  </a:moveTo>
                  <a:lnTo>
                    <a:pt x="4343400" y="0"/>
                  </a:lnTo>
                  <a:lnTo>
                    <a:pt x="4343400" y="542925"/>
                  </a:lnTo>
                  <a:lnTo>
                    <a:pt x="0" y="5429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4343400" cy="5619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187"/>
                </a:lnSpc>
              </a:pPr>
              <a:r>
                <a:rPr lang="en-US" sz="2562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Δημόσια έργα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148542" y="6654850"/>
            <a:ext cx="5227439" cy="2501205"/>
            <a:chOff x="0" y="0"/>
            <a:chExt cx="6969918" cy="333494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969918" cy="3334940"/>
            </a:xfrm>
            <a:custGeom>
              <a:avLst/>
              <a:gdLst/>
              <a:ahLst/>
              <a:cxnLst/>
              <a:rect l="l" t="t" r="r" b="b"/>
              <a:pathLst>
                <a:path w="6969918" h="3334940">
                  <a:moveTo>
                    <a:pt x="0" y="0"/>
                  </a:moveTo>
                  <a:lnTo>
                    <a:pt x="6969918" y="0"/>
                  </a:lnTo>
                  <a:lnTo>
                    <a:pt x="6969918" y="3334940"/>
                  </a:lnTo>
                  <a:lnTo>
                    <a:pt x="0" y="33349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85725"/>
              <a:ext cx="6969918" cy="342066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250"/>
                </a:lnSpc>
              </a:pPr>
              <a:r>
                <a:rPr lang="en-US" sz="2000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Άλλοι δούλεψαν ως ναυτεργάτες και εργάτες σε δημόσια έργα στις πόλεις ή στην ύπαιθρο (αρδευτικά και αποστραγγιστικά έργα, διάνοιξη δρόμων, κατασκευή ή επέκταση λιμανιών κ.ά.).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0" y="0"/>
            <a:ext cx="18288000" cy="3974157"/>
          </a:xfrm>
          <a:custGeom>
            <a:avLst/>
            <a:gdLst/>
            <a:ahLst/>
            <a:cxnLst/>
            <a:rect l="l" t="t" r="r" b="b"/>
            <a:pathLst>
              <a:path w="18288000" h="3974157">
                <a:moveTo>
                  <a:pt x="0" y="0"/>
                </a:moveTo>
                <a:lnTo>
                  <a:pt x="18288000" y="0"/>
                </a:lnTo>
                <a:lnTo>
                  <a:pt x="18288000" y="3974157"/>
                </a:lnTo>
                <a:lnTo>
                  <a:pt x="0" y="3974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92" t="-79963" r="-798" b="-126828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 descr="preencoded.png"/>
          <p:cNvSpPr/>
          <p:nvPr/>
        </p:nvSpPr>
        <p:spPr>
          <a:xfrm>
            <a:off x="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736681" y="736401"/>
            <a:ext cx="7918603" cy="1003012"/>
            <a:chOff x="0" y="0"/>
            <a:chExt cx="10558138" cy="13373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558137" cy="1337350"/>
            </a:xfrm>
            <a:custGeom>
              <a:avLst/>
              <a:gdLst/>
              <a:ahLst/>
              <a:cxnLst/>
              <a:rect l="l" t="t" r="r" b="b"/>
              <a:pathLst>
                <a:path w="10558137" h="1337350">
                  <a:moveTo>
                    <a:pt x="0" y="0"/>
                  </a:moveTo>
                  <a:lnTo>
                    <a:pt x="10558137" y="0"/>
                  </a:lnTo>
                  <a:lnTo>
                    <a:pt x="10558137" y="1337350"/>
                  </a:lnTo>
                  <a:lnTo>
                    <a:pt x="0" y="13373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0558138" cy="13849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125"/>
                </a:lnSpc>
              </a:pPr>
              <a:r>
                <a:rPr lang="en-US" sz="4937" b="1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Αστική στέγαση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098929" y="1897410"/>
            <a:ext cx="28575" cy="7653040"/>
            <a:chOff x="0" y="0"/>
            <a:chExt cx="38100" cy="1020405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8100" cy="10204069"/>
            </a:xfrm>
            <a:custGeom>
              <a:avLst/>
              <a:gdLst/>
              <a:ahLst/>
              <a:cxnLst/>
              <a:rect l="l" t="t" r="r" b="b"/>
              <a:pathLst>
                <a:path w="38100" h="10204069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cubicBezTo>
                    <a:pt x="29591" y="0"/>
                    <a:pt x="38100" y="8509"/>
                    <a:pt x="38100" y="19050"/>
                  </a:cubicBezTo>
                  <a:lnTo>
                    <a:pt x="38100" y="10185019"/>
                  </a:lnTo>
                  <a:cubicBezTo>
                    <a:pt x="38100" y="10195560"/>
                    <a:pt x="29591" y="10204069"/>
                    <a:pt x="19050" y="10204069"/>
                  </a:cubicBezTo>
                  <a:cubicBezTo>
                    <a:pt x="8509" y="10204069"/>
                    <a:pt x="0" y="10195560"/>
                    <a:pt x="0" y="10185019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8367042" y="2447776"/>
            <a:ext cx="878681" cy="28575"/>
            <a:chOff x="0" y="0"/>
            <a:chExt cx="1171575" cy="381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71575" cy="38100"/>
            </a:xfrm>
            <a:custGeom>
              <a:avLst/>
              <a:gdLst/>
              <a:ahLst/>
              <a:cxnLst/>
              <a:rect l="l" t="t" r="r" b="b"/>
              <a:pathLst>
                <a:path w="1171575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152525" y="0"/>
                  </a:lnTo>
                  <a:cubicBezTo>
                    <a:pt x="1163066" y="0"/>
                    <a:pt x="1171575" y="8509"/>
                    <a:pt x="1171575" y="19050"/>
                  </a:cubicBezTo>
                  <a:cubicBezTo>
                    <a:pt x="1171575" y="29591"/>
                    <a:pt x="1163066" y="38100"/>
                    <a:pt x="115252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7830815" y="2179736"/>
            <a:ext cx="564802" cy="564803"/>
            <a:chOff x="0" y="0"/>
            <a:chExt cx="753070" cy="75307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52983" cy="753110"/>
            </a:xfrm>
            <a:custGeom>
              <a:avLst/>
              <a:gdLst/>
              <a:ahLst/>
              <a:cxnLst/>
              <a:rect l="l" t="t" r="r" b="b"/>
              <a:pathLst>
                <a:path w="752983" h="753110">
                  <a:moveTo>
                    <a:pt x="0" y="50165"/>
                  </a:moveTo>
                  <a:cubicBezTo>
                    <a:pt x="0" y="22479"/>
                    <a:pt x="22479" y="0"/>
                    <a:pt x="50165" y="0"/>
                  </a:cubicBezTo>
                  <a:lnTo>
                    <a:pt x="702818" y="0"/>
                  </a:lnTo>
                  <a:cubicBezTo>
                    <a:pt x="730504" y="0"/>
                    <a:pt x="752983" y="22479"/>
                    <a:pt x="752983" y="50165"/>
                  </a:cubicBezTo>
                  <a:lnTo>
                    <a:pt x="752983" y="702818"/>
                  </a:lnTo>
                  <a:cubicBezTo>
                    <a:pt x="752983" y="730504"/>
                    <a:pt x="730504" y="752983"/>
                    <a:pt x="702818" y="752983"/>
                  </a:cubicBezTo>
                  <a:lnTo>
                    <a:pt x="50165" y="752983"/>
                  </a:lnTo>
                  <a:cubicBezTo>
                    <a:pt x="22479" y="753110"/>
                    <a:pt x="0" y="730631"/>
                    <a:pt x="0" y="702818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7923714" y="2179736"/>
            <a:ext cx="443329" cy="732469"/>
            <a:chOff x="0" y="0"/>
            <a:chExt cx="303865" cy="50204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3865" cy="502047"/>
            </a:xfrm>
            <a:custGeom>
              <a:avLst/>
              <a:gdLst/>
              <a:ahLst/>
              <a:cxnLst/>
              <a:rect l="l" t="t" r="r" b="b"/>
              <a:pathLst>
                <a:path w="303865" h="502047">
                  <a:moveTo>
                    <a:pt x="0" y="0"/>
                  </a:moveTo>
                  <a:lnTo>
                    <a:pt x="303865" y="0"/>
                  </a:lnTo>
                  <a:lnTo>
                    <a:pt x="303865" y="502047"/>
                  </a:lnTo>
                  <a:lnTo>
                    <a:pt x="0" y="50204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38100"/>
              <a:ext cx="303865" cy="4639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937"/>
                </a:lnSpc>
              </a:pPr>
              <a:r>
                <a:rPr lang="en-US" sz="2937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1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494044" y="2148334"/>
            <a:ext cx="3138190" cy="392311"/>
            <a:chOff x="0" y="0"/>
            <a:chExt cx="4184253" cy="52308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84254" cy="523082"/>
            </a:xfrm>
            <a:custGeom>
              <a:avLst/>
              <a:gdLst/>
              <a:ahLst/>
              <a:cxnLst/>
              <a:rect l="l" t="t" r="r" b="b"/>
              <a:pathLst>
                <a:path w="4184254" h="523082">
                  <a:moveTo>
                    <a:pt x="0" y="0"/>
                  </a:moveTo>
                  <a:lnTo>
                    <a:pt x="4184254" y="0"/>
                  </a:lnTo>
                  <a:lnTo>
                    <a:pt x="4184254" y="523082"/>
                  </a:lnTo>
                  <a:lnTo>
                    <a:pt x="0" y="5230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4184253" cy="5421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062"/>
                </a:lnSpc>
              </a:pPr>
              <a:r>
                <a:rPr lang="en-US" sz="2437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Πρώτοι συνοικισμοί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494044" y="2691259"/>
            <a:ext cx="7915275" cy="1205061"/>
            <a:chOff x="0" y="0"/>
            <a:chExt cx="10553700" cy="160674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553700" cy="1606748"/>
            </a:xfrm>
            <a:custGeom>
              <a:avLst/>
              <a:gdLst/>
              <a:ahLst/>
              <a:cxnLst/>
              <a:rect l="l" t="t" r="r" b="b"/>
              <a:pathLst>
                <a:path w="10553700" h="1606748">
                  <a:moveTo>
                    <a:pt x="0" y="0"/>
                  </a:moveTo>
                  <a:lnTo>
                    <a:pt x="10553700" y="0"/>
                  </a:lnTo>
                  <a:lnTo>
                    <a:pt x="10553700" y="1606748"/>
                  </a:lnTo>
                  <a:lnTo>
                    <a:pt x="0" y="16067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85725"/>
              <a:ext cx="10553700" cy="169247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125"/>
                </a:lnSpc>
              </a:pPr>
              <a:r>
                <a:rPr lang="en-US" sz="1937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Η αστική στέγαση ξεκίνησε από την Αθήνα με τη δημιουργία τεσσάρων συνοικισμών: της Καισαριανής, του Βύρωνα, της Νέας Ιωνίας στην Αθήνα και της Κοκκινιάς στον Πειραιά.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367042" y="4948535"/>
            <a:ext cx="878681" cy="28575"/>
            <a:chOff x="0" y="0"/>
            <a:chExt cx="1171575" cy="381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71575" cy="38100"/>
            </a:xfrm>
            <a:custGeom>
              <a:avLst/>
              <a:gdLst/>
              <a:ahLst/>
              <a:cxnLst/>
              <a:rect l="l" t="t" r="r" b="b"/>
              <a:pathLst>
                <a:path w="1171575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152525" y="0"/>
                  </a:lnTo>
                  <a:cubicBezTo>
                    <a:pt x="1163066" y="0"/>
                    <a:pt x="1171575" y="8509"/>
                    <a:pt x="1171575" y="19050"/>
                  </a:cubicBezTo>
                  <a:cubicBezTo>
                    <a:pt x="1171575" y="29591"/>
                    <a:pt x="1163066" y="38100"/>
                    <a:pt x="115252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7830815" y="4680496"/>
            <a:ext cx="564802" cy="564802"/>
            <a:chOff x="0" y="0"/>
            <a:chExt cx="753070" cy="75307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52983" cy="753110"/>
            </a:xfrm>
            <a:custGeom>
              <a:avLst/>
              <a:gdLst/>
              <a:ahLst/>
              <a:cxnLst/>
              <a:rect l="l" t="t" r="r" b="b"/>
              <a:pathLst>
                <a:path w="752983" h="753110">
                  <a:moveTo>
                    <a:pt x="0" y="50165"/>
                  </a:moveTo>
                  <a:cubicBezTo>
                    <a:pt x="0" y="22479"/>
                    <a:pt x="22479" y="0"/>
                    <a:pt x="50165" y="0"/>
                  </a:cubicBezTo>
                  <a:lnTo>
                    <a:pt x="702818" y="0"/>
                  </a:lnTo>
                  <a:cubicBezTo>
                    <a:pt x="730504" y="0"/>
                    <a:pt x="752983" y="22479"/>
                    <a:pt x="752983" y="50165"/>
                  </a:cubicBezTo>
                  <a:lnTo>
                    <a:pt x="752983" y="702818"/>
                  </a:lnTo>
                  <a:cubicBezTo>
                    <a:pt x="752983" y="730504"/>
                    <a:pt x="730504" y="752983"/>
                    <a:pt x="702818" y="752983"/>
                  </a:cubicBezTo>
                  <a:lnTo>
                    <a:pt x="50165" y="752983"/>
                  </a:lnTo>
                  <a:cubicBezTo>
                    <a:pt x="22479" y="753110"/>
                    <a:pt x="0" y="730631"/>
                    <a:pt x="0" y="702818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7949893" y="4649092"/>
            <a:ext cx="390971" cy="677506"/>
            <a:chOff x="0" y="0"/>
            <a:chExt cx="289718" cy="50204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89718" cy="502047"/>
            </a:xfrm>
            <a:custGeom>
              <a:avLst/>
              <a:gdLst/>
              <a:ahLst/>
              <a:cxnLst/>
              <a:rect l="l" t="t" r="r" b="b"/>
              <a:pathLst>
                <a:path w="289718" h="502047">
                  <a:moveTo>
                    <a:pt x="0" y="0"/>
                  </a:moveTo>
                  <a:lnTo>
                    <a:pt x="289718" y="0"/>
                  </a:lnTo>
                  <a:lnTo>
                    <a:pt x="289718" y="502047"/>
                  </a:lnTo>
                  <a:lnTo>
                    <a:pt x="0" y="50204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38100"/>
              <a:ext cx="289718" cy="4639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937"/>
                </a:lnSpc>
              </a:pPr>
              <a:r>
                <a:rPr lang="en-US" sz="2937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2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494044" y="4649092"/>
            <a:ext cx="3138190" cy="392311"/>
            <a:chOff x="0" y="0"/>
            <a:chExt cx="4184253" cy="52308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184254" cy="523082"/>
            </a:xfrm>
            <a:custGeom>
              <a:avLst/>
              <a:gdLst/>
              <a:ahLst/>
              <a:cxnLst/>
              <a:rect l="l" t="t" r="r" b="b"/>
              <a:pathLst>
                <a:path w="4184254" h="523082">
                  <a:moveTo>
                    <a:pt x="0" y="0"/>
                  </a:moveTo>
                  <a:lnTo>
                    <a:pt x="4184254" y="0"/>
                  </a:lnTo>
                  <a:lnTo>
                    <a:pt x="4184254" y="523082"/>
                  </a:lnTo>
                  <a:lnTo>
                    <a:pt x="0" y="5230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4184253" cy="5421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062"/>
                </a:lnSpc>
              </a:pPr>
              <a:r>
                <a:rPr lang="en-US" sz="2437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Επέκταση πόλεων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494044" y="5192018"/>
            <a:ext cx="7915275" cy="1205061"/>
            <a:chOff x="0" y="0"/>
            <a:chExt cx="10553700" cy="160674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0553700" cy="1606748"/>
            </a:xfrm>
            <a:custGeom>
              <a:avLst/>
              <a:gdLst/>
              <a:ahLst/>
              <a:cxnLst/>
              <a:rect l="l" t="t" r="r" b="b"/>
              <a:pathLst>
                <a:path w="10553700" h="1606748">
                  <a:moveTo>
                    <a:pt x="0" y="0"/>
                  </a:moveTo>
                  <a:lnTo>
                    <a:pt x="10553700" y="0"/>
                  </a:lnTo>
                  <a:lnTo>
                    <a:pt x="10553700" y="1606748"/>
                  </a:lnTo>
                  <a:lnTo>
                    <a:pt x="0" y="16067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85725"/>
              <a:ext cx="10553700" cy="169247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125"/>
                </a:lnSpc>
              </a:pPr>
              <a:r>
                <a:rPr lang="en-US" sz="1937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Υιοθετήθηκε η δημιουργία συνοικισμών με επέκταση των πόλεων στις οποίες οι πρόσφυγες ήταν προσωρινά εγκατεστημένοι.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8367042" y="7449294"/>
            <a:ext cx="878681" cy="28575"/>
            <a:chOff x="0" y="0"/>
            <a:chExt cx="1171575" cy="381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71575" cy="38100"/>
            </a:xfrm>
            <a:custGeom>
              <a:avLst/>
              <a:gdLst/>
              <a:ahLst/>
              <a:cxnLst/>
              <a:rect l="l" t="t" r="r" b="b"/>
              <a:pathLst>
                <a:path w="1171575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152525" y="0"/>
                  </a:lnTo>
                  <a:cubicBezTo>
                    <a:pt x="1163066" y="0"/>
                    <a:pt x="1171575" y="8509"/>
                    <a:pt x="1171575" y="19050"/>
                  </a:cubicBezTo>
                  <a:cubicBezTo>
                    <a:pt x="1171575" y="29591"/>
                    <a:pt x="1163066" y="38100"/>
                    <a:pt x="115252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7830815" y="7181255"/>
            <a:ext cx="564802" cy="564802"/>
            <a:chOff x="0" y="0"/>
            <a:chExt cx="753070" cy="75307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752983" cy="753110"/>
            </a:xfrm>
            <a:custGeom>
              <a:avLst/>
              <a:gdLst/>
              <a:ahLst/>
              <a:cxnLst/>
              <a:rect l="l" t="t" r="r" b="b"/>
              <a:pathLst>
                <a:path w="752983" h="753110">
                  <a:moveTo>
                    <a:pt x="0" y="50165"/>
                  </a:moveTo>
                  <a:cubicBezTo>
                    <a:pt x="0" y="22479"/>
                    <a:pt x="22479" y="0"/>
                    <a:pt x="50165" y="0"/>
                  </a:cubicBezTo>
                  <a:lnTo>
                    <a:pt x="702818" y="0"/>
                  </a:lnTo>
                  <a:cubicBezTo>
                    <a:pt x="730504" y="0"/>
                    <a:pt x="752983" y="22479"/>
                    <a:pt x="752983" y="50165"/>
                  </a:cubicBezTo>
                  <a:lnTo>
                    <a:pt x="752983" y="702818"/>
                  </a:lnTo>
                  <a:cubicBezTo>
                    <a:pt x="752983" y="730504"/>
                    <a:pt x="730504" y="752983"/>
                    <a:pt x="702818" y="752983"/>
                  </a:cubicBezTo>
                  <a:lnTo>
                    <a:pt x="50165" y="752983"/>
                  </a:lnTo>
                  <a:cubicBezTo>
                    <a:pt x="22479" y="753110"/>
                    <a:pt x="0" y="730631"/>
                    <a:pt x="0" y="702818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7929934" y="7212230"/>
            <a:ext cx="395139" cy="659867"/>
            <a:chOff x="0" y="0"/>
            <a:chExt cx="300633" cy="502047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300633" cy="502047"/>
            </a:xfrm>
            <a:custGeom>
              <a:avLst/>
              <a:gdLst/>
              <a:ahLst/>
              <a:cxnLst/>
              <a:rect l="l" t="t" r="r" b="b"/>
              <a:pathLst>
                <a:path w="300633" h="502047">
                  <a:moveTo>
                    <a:pt x="0" y="0"/>
                  </a:moveTo>
                  <a:lnTo>
                    <a:pt x="300633" y="0"/>
                  </a:lnTo>
                  <a:lnTo>
                    <a:pt x="300633" y="502047"/>
                  </a:lnTo>
                  <a:lnTo>
                    <a:pt x="0" y="50204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38100"/>
              <a:ext cx="300633" cy="4639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937"/>
                </a:lnSpc>
              </a:pPr>
              <a:r>
                <a:rPr lang="en-US" sz="2937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3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9494044" y="7149852"/>
            <a:ext cx="3138190" cy="392311"/>
            <a:chOff x="0" y="0"/>
            <a:chExt cx="4184253" cy="523082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4184254" cy="523082"/>
            </a:xfrm>
            <a:custGeom>
              <a:avLst/>
              <a:gdLst/>
              <a:ahLst/>
              <a:cxnLst/>
              <a:rect l="l" t="t" r="r" b="b"/>
              <a:pathLst>
                <a:path w="4184254" h="523082">
                  <a:moveTo>
                    <a:pt x="0" y="0"/>
                  </a:moveTo>
                  <a:lnTo>
                    <a:pt x="4184254" y="0"/>
                  </a:lnTo>
                  <a:lnTo>
                    <a:pt x="4184254" y="523082"/>
                  </a:lnTo>
                  <a:lnTo>
                    <a:pt x="0" y="5230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19050"/>
              <a:ext cx="4184253" cy="5421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062"/>
                </a:lnSpc>
              </a:pPr>
              <a:r>
                <a:rPr lang="en-US" sz="2437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Τύποι κατοικιών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9494044" y="7692778"/>
            <a:ext cx="7915275" cy="1606749"/>
            <a:chOff x="0" y="0"/>
            <a:chExt cx="10553700" cy="2142332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0553700" cy="2142332"/>
            </a:xfrm>
            <a:custGeom>
              <a:avLst/>
              <a:gdLst/>
              <a:ahLst/>
              <a:cxnLst/>
              <a:rect l="l" t="t" r="r" b="b"/>
              <a:pathLst>
                <a:path w="10553700" h="2142332">
                  <a:moveTo>
                    <a:pt x="0" y="0"/>
                  </a:moveTo>
                  <a:lnTo>
                    <a:pt x="10553700" y="0"/>
                  </a:lnTo>
                  <a:lnTo>
                    <a:pt x="10553700" y="2142332"/>
                  </a:lnTo>
                  <a:lnTo>
                    <a:pt x="0" y="21423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-85725"/>
              <a:ext cx="10553700" cy="222805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125"/>
                </a:lnSpc>
              </a:pPr>
              <a:r>
                <a:rPr lang="en-US" sz="1937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Προκρίθηκε το σύστημα της ανέγερσης μικρών κατοικιών, μονοκατοικιών/ διπλοκατοικιών/ τετρακατοικιών, μονοώροφων ή διώροφων, με ένα ή δύο δωμάτια, κουζίνα και τους αναγκαίους βοηθητικούς χώρους.</a:t>
              </a:r>
            </a:p>
          </p:txBody>
        </p:sp>
      </p:grpSp>
      <p:sp>
        <p:nvSpPr>
          <p:cNvPr id="51" name="Freeform 51"/>
          <p:cNvSpPr/>
          <p:nvPr/>
        </p:nvSpPr>
        <p:spPr>
          <a:xfrm>
            <a:off x="-34919" y="0"/>
            <a:ext cx="6892919" cy="10287000"/>
          </a:xfrm>
          <a:custGeom>
            <a:avLst/>
            <a:gdLst/>
            <a:ahLst/>
            <a:cxnLst/>
            <a:rect l="l" t="t" r="r" b="b"/>
            <a:pathLst>
              <a:path w="6892919" h="10287000">
                <a:moveTo>
                  <a:pt x="0" y="0"/>
                </a:moveTo>
                <a:lnTo>
                  <a:pt x="6892919" y="0"/>
                </a:lnTo>
                <a:lnTo>
                  <a:pt x="689291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7732" r="-61335"/>
            </a:stretch>
          </a:blipFill>
        </p:spPr>
      </p:sp>
      <p:sp>
        <p:nvSpPr>
          <p:cNvPr id="52" name="TextBox 52"/>
          <p:cNvSpPr txBox="1"/>
          <p:nvPr/>
        </p:nvSpPr>
        <p:spPr>
          <a:xfrm>
            <a:off x="6858000" y="9531400"/>
            <a:ext cx="5740241" cy="338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7"/>
              </a:lnSpc>
              <a:spcBef>
                <a:spcPct val="0"/>
              </a:spcBef>
            </a:pPr>
            <a:r>
              <a:rPr lang="en-US" sz="215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Προσφυγικές πολυκατοικίες στο Νέο Κόσμο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92237" y="2267694"/>
            <a:ext cx="16267062" cy="1132367"/>
            <a:chOff x="0" y="0"/>
            <a:chExt cx="21689417" cy="15098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689417" cy="1509823"/>
            </a:xfrm>
            <a:custGeom>
              <a:avLst/>
              <a:gdLst/>
              <a:ahLst/>
              <a:cxnLst/>
              <a:rect l="l" t="t" r="r" b="b"/>
              <a:pathLst>
                <a:path w="21689417" h="1509823">
                  <a:moveTo>
                    <a:pt x="0" y="0"/>
                  </a:moveTo>
                  <a:lnTo>
                    <a:pt x="21689417" y="0"/>
                  </a:lnTo>
                  <a:lnTo>
                    <a:pt x="21689417" y="1509823"/>
                  </a:lnTo>
                  <a:lnTo>
                    <a:pt x="0" y="15098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1689417" cy="156697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937"/>
                </a:lnSpc>
              </a:pPr>
              <a:r>
                <a:rPr lang="en-US" sz="5562" b="1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Διαφοροποιήσεις στην αστική αποκατάσταση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92238" y="3862388"/>
            <a:ext cx="3544044" cy="442912"/>
            <a:chOff x="0" y="0"/>
            <a:chExt cx="4725392" cy="5905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25392" cy="590550"/>
            </a:xfrm>
            <a:custGeom>
              <a:avLst/>
              <a:gdLst/>
              <a:ahLst/>
              <a:cxnLst/>
              <a:rect l="l" t="t" r="r" b="b"/>
              <a:pathLst>
                <a:path w="4725392" h="590550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Εύποροι πρόσφυγες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92238" y="4588817"/>
            <a:ext cx="7805886" cy="3175397"/>
            <a:chOff x="0" y="0"/>
            <a:chExt cx="10407848" cy="423386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407848" cy="4233863"/>
            </a:xfrm>
            <a:custGeom>
              <a:avLst/>
              <a:gdLst/>
              <a:ahLst/>
              <a:cxnLst/>
              <a:rect l="l" t="t" r="r" b="b"/>
              <a:pathLst>
                <a:path w="10407848" h="4233863">
                  <a:moveTo>
                    <a:pt x="0" y="0"/>
                  </a:moveTo>
                  <a:lnTo>
                    <a:pt x="10407848" y="0"/>
                  </a:lnTo>
                  <a:lnTo>
                    <a:pt x="10407848" y="4233863"/>
                  </a:lnTo>
                  <a:lnTo>
                    <a:pt x="0" y="4233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85725"/>
              <a:ext cx="10407848" cy="43195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Υπήρχαν βέβαια και οι εύποροι πρόσφυγες, που είχαν την οικονομική δυνατότητα να φροντίσουν μόνοι τους για τη στέγασή τους. Αυτοί στην αρχή ήταν σε θέση να νοικιάσουν ή να αγοράσουν κατοικίες μέσα στις πόλεις και έτσι να αναμειχθούν με τους γηγενείς. Αργότερα ανέλαβαν οι ίδιοι πρωτοβουλίες για την ίδρυση οικισμών.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99401" y="3862388"/>
            <a:ext cx="3544044" cy="442912"/>
            <a:chOff x="0" y="0"/>
            <a:chExt cx="4725392" cy="59055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725392" cy="590550"/>
            </a:xfrm>
            <a:custGeom>
              <a:avLst/>
              <a:gdLst/>
              <a:ahLst/>
              <a:cxnLst/>
              <a:rect l="l" t="t" r="r" b="b"/>
              <a:pathLst>
                <a:path w="4725392" h="590550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Άποροι πρόσφυγες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99401" y="4588817"/>
            <a:ext cx="7805886" cy="3175397"/>
            <a:chOff x="0" y="0"/>
            <a:chExt cx="10407848" cy="423386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407848" cy="4233863"/>
            </a:xfrm>
            <a:custGeom>
              <a:avLst/>
              <a:gdLst/>
              <a:ahLst/>
              <a:cxnLst/>
              <a:rect l="l" t="t" r="r" b="b"/>
              <a:pathLst>
                <a:path w="10407848" h="4233863">
                  <a:moveTo>
                    <a:pt x="0" y="0"/>
                  </a:moveTo>
                  <a:lnTo>
                    <a:pt x="10407848" y="0"/>
                  </a:lnTo>
                  <a:lnTo>
                    <a:pt x="10407848" y="4233863"/>
                  </a:lnTo>
                  <a:lnTo>
                    <a:pt x="0" y="4233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85725"/>
              <a:ext cx="10407848" cy="43195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Στο αντίθετο άκρο βρίσκονταν οι άποροι πρόσφυγες που δεν είχαν κατορθώσει να αποκατασταθούν ακόμη. Εγκαταστάθηκαν σε καλύβες, χαμόσπιτα και άλλες πρόχειρες κατασκευές στις παρυφές παλαιών οικισμών, ή δημιούργησαν παραγκουπόλεις γύρω από τους προσφυγικούς συνοικισμούς. Έτσι, σε άθλιες συνθήκες, επρόκειτο να ζήσουν για πολλά χρόνια.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 descr="preencoded.png"/>
          <p:cNvSpPr/>
          <p:nvPr/>
        </p:nvSpPr>
        <p:spPr>
          <a:xfrm>
            <a:off x="0" y="0"/>
            <a:ext cx="18288000" cy="3142804"/>
          </a:xfrm>
          <a:custGeom>
            <a:avLst/>
            <a:gdLst/>
            <a:ahLst/>
            <a:cxnLst/>
            <a:rect l="l" t="t" r="r" b="b"/>
            <a:pathLst>
              <a:path w="18288000" h="3142804">
                <a:moveTo>
                  <a:pt x="0" y="0"/>
                </a:moveTo>
                <a:lnTo>
                  <a:pt x="18288000" y="0"/>
                </a:lnTo>
                <a:lnTo>
                  <a:pt x="18288000" y="3142804"/>
                </a:lnTo>
                <a:lnTo>
                  <a:pt x="0" y="31428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" b="-7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79872" y="3933676"/>
            <a:ext cx="15339063" cy="1003012"/>
            <a:chOff x="0" y="0"/>
            <a:chExt cx="20452084" cy="13373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452085" cy="1337350"/>
            </a:xfrm>
            <a:custGeom>
              <a:avLst/>
              <a:gdLst/>
              <a:ahLst/>
              <a:cxnLst/>
              <a:rect l="l" t="t" r="r" b="b"/>
              <a:pathLst>
                <a:path w="20452085" h="1337350">
                  <a:moveTo>
                    <a:pt x="0" y="0"/>
                  </a:moveTo>
                  <a:lnTo>
                    <a:pt x="20452085" y="0"/>
                  </a:lnTo>
                  <a:lnTo>
                    <a:pt x="20452085" y="1337350"/>
                  </a:lnTo>
                  <a:lnTo>
                    <a:pt x="0" y="13373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452084" cy="13849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125"/>
                </a:lnSpc>
              </a:pPr>
              <a:r>
                <a:rPr lang="en-US" sz="4937" b="1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Η Επιτροπή Αποκαταστάσεως Προσφύγων (ΕΑΠ)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129712" y="5096321"/>
            <a:ext cx="28575" cy="4399658"/>
            <a:chOff x="0" y="0"/>
            <a:chExt cx="38100" cy="58662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8100" cy="5866257"/>
            </a:xfrm>
            <a:custGeom>
              <a:avLst/>
              <a:gdLst/>
              <a:ahLst/>
              <a:cxnLst/>
              <a:rect l="l" t="t" r="r" b="b"/>
              <a:pathLst>
                <a:path w="38100" h="5866257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cubicBezTo>
                    <a:pt x="29591" y="0"/>
                    <a:pt x="38100" y="8509"/>
                    <a:pt x="38100" y="19050"/>
                  </a:cubicBezTo>
                  <a:lnTo>
                    <a:pt x="38100" y="5847207"/>
                  </a:lnTo>
                  <a:cubicBezTo>
                    <a:pt x="38100" y="5857748"/>
                    <a:pt x="29591" y="5866257"/>
                    <a:pt x="19050" y="5866257"/>
                  </a:cubicBezTo>
                  <a:cubicBezTo>
                    <a:pt x="8509" y="5866257"/>
                    <a:pt x="0" y="5857748"/>
                    <a:pt x="0" y="5847207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8009855" y="5647581"/>
            <a:ext cx="879872" cy="28575"/>
            <a:chOff x="0" y="0"/>
            <a:chExt cx="1173163" cy="381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73226" cy="38100"/>
            </a:xfrm>
            <a:custGeom>
              <a:avLst/>
              <a:gdLst/>
              <a:ahLst/>
              <a:cxnLst/>
              <a:rect l="l" t="t" r="r" b="b"/>
              <a:pathLst>
                <a:path w="1173226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154176" y="0"/>
                  </a:lnTo>
                  <a:cubicBezTo>
                    <a:pt x="1164717" y="0"/>
                    <a:pt x="1173226" y="8509"/>
                    <a:pt x="1173226" y="19050"/>
                  </a:cubicBezTo>
                  <a:cubicBezTo>
                    <a:pt x="1173226" y="29591"/>
                    <a:pt x="1164590" y="38100"/>
                    <a:pt x="1154176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8861152" y="5379095"/>
            <a:ext cx="565696" cy="565696"/>
            <a:chOff x="0" y="0"/>
            <a:chExt cx="754262" cy="75426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54253" cy="754253"/>
            </a:xfrm>
            <a:custGeom>
              <a:avLst/>
              <a:gdLst/>
              <a:ahLst/>
              <a:cxnLst/>
              <a:rect l="l" t="t" r="r" b="b"/>
              <a:pathLst>
                <a:path w="754253" h="754253">
                  <a:moveTo>
                    <a:pt x="0" y="50292"/>
                  </a:moveTo>
                  <a:cubicBezTo>
                    <a:pt x="0" y="22479"/>
                    <a:pt x="22479" y="0"/>
                    <a:pt x="50292" y="0"/>
                  </a:cubicBezTo>
                  <a:lnTo>
                    <a:pt x="703961" y="0"/>
                  </a:lnTo>
                  <a:cubicBezTo>
                    <a:pt x="731774" y="0"/>
                    <a:pt x="754253" y="22479"/>
                    <a:pt x="754253" y="50292"/>
                  </a:cubicBezTo>
                  <a:lnTo>
                    <a:pt x="754253" y="703961"/>
                  </a:lnTo>
                  <a:cubicBezTo>
                    <a:pt x="754253" y="731774"/>
                    <a:pt x="731774" y="754253"/>
                    <a:pt x="703961" y="754253"/>
                  </a:cubicBezTo>
                  <a:lnTo>
                    <a:pt x="50292" y="754253"/>
                  </a:lnTo>
                  <a:cubicBezTo>
                    <a:pt x="22479" y="754253"/>
                    <a:pt x="0" y="731774"/>
                    <a:pt x="0" y="703961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9078292" y="5473304"/>
            <a:ext cx="131266" cy="377130"/>
            <a:chOff x="0" y="0"/>
            <a:chExt cx="175022" cy="5028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75022" cy="502840"/>
            </a:xfrm>
            <a:custGeom>
              <a:avLst/>
              <a:gdLst/>
              <a:ahLst/>
              <a:cxnLst/>
              <a:rect l="l" t="t" r="r" b="b"/>
              <a:pathLst>
                <a:path w="175022" h="502840">
                  <a:moveTo>
                    <a:pt x="0" y="0"/>
                  </a:moveTo>
                  <a:lnTo>
                    <a:pt x="175022" y="0"/>
                  </a:lnTo>
                  <a:lnTo>
                    <a:pt x="175022" y="502840"/>
                  </a:lnTo>
                  <a:lnTo>
                    <a:pt x="0" y="5028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38100"/>
              <a:ext cx="175022" cy="46474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937"/>
                </a:lnSpc>
              </a:pPr>
              <a:r>
                <a:rPr lang="en-US" sz="2937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1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618435" y="5347692"/>
            <a:ext cx="3142804" cy="392906"/>
            <a:chOff x="0" y="0"/>
            <a:chExt cx="4190405" cy="5238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90405" cy="523875"/>
            </a:xfrm>
            <a:custGeom>
              <a:avLst/>
              <a:gdLst/>
              <a:ahLst/>
              <a:cxnLst/>
              <a:rect l="l" t="t" r="r" b="b"/>
              <a:pathLst>
                <a:path w="4190405" h="523875">
                  <a:moveTo>
                    <a:pt x="0" y="0"/>
                  </a:moveTo>
                  <a:lnTo>
                    <a:pt x="4190405" y="0"/>
                  </a:lnTo>
                  <a:lnTo>
                    <a:pt x="4190405" y="523875"/>
                  </a:lnTo>
                  <a:lnTo>
                    <a:pt x="0" y="5238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4190405" cy="54292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3062"/>
                </a:lnSpc>
              </a:pPr>
              <a:r>
                <a:rPr lang="en-US" sz="2437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Σεπτέμβριος 1923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79872" y="5891361"/>
            <a:ext cx="6881366" cy="804267"/>
            <a:chOff x="0" y="0"/>
            <a:chExt cx="9175155" cy="107235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175155" cy="1072357"/>
            </a:xfrm>
            <a:custGeom>
              <a:avLst/>
              <a:gdLst/>
              <a:ahLst/>
              <a:cxnLst/>
              <a:rect l="l" t="t" r="r" b="b"/>
              <a:pathLst>
                <a:path w="9175155" h="1072357">
                  <a:moveTo>
                    <a:pt x="0" y="0"/>
                  </a:moveTo>
                  <a:lnTo>
                    <a:pt x="9175155" y="0"/>
                  </a:lnTo>
                  <a:lnTo>
                    <a:pt x="9175155" y="1072357"/>
                  </a:lnTo>
                  <a:lnTo>
                    <a:pt x="0" y="10723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85725"/>
              <a:ext cx="9175155" cy="115808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3125"/>
                </a:lnSpc>
              </a:pPr>
              <a:r>
                <a:rPr lang="en-US" sz="1937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Ίδρυση της Επιτροπής Αποκαταστάσεως Προσφύγων (ΕΑΠ) με πρωτοβουλία της Κοινωνίας των Εθνών (ΚΤΕ)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398272" y="6904584"/>
            <a:ext cx="879872" cy="28575"/>
            <a:chOff x="0" y="0"/>
            <a:chExt cx="1173163" cy="381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73226" cy="38100"/>
            </a:xfrm>
            <a:custGeom>
              <a:avLst/>
              <a:gdLst/>
              <a:ahLst/>
              <a:cxnLst/>
              <a:rect l="l" t="t" r="r" b="b"/>
              <a:pathLst>
                <a:path w="1173226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154176" y="0"/>
                  </a:lnTo>
                  <a:cubicBezTo>
                    <a:pt x="1164717" y="0"/>
                    <a:pt x="1173226" y="8509"/>
                    <a:pt x="1173226" y="19050"/>
                  </a:cubicBezTo>
                  <a:cubicBezTo>
                    <a:pt x="1173226" y="29591"/>
                    <a:pt x="1164590" y="38100"/>
                    <a:pt x="1154176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8861152" y="6636097"/>
            <a:ext cx="565696" cy="565696"/>
            <a:chOff x="0" y="0"/>
            <a:chExt cx="754262" cy="75426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54253" cy="754253"/>
            </a:xfrm>
            <a:custGeom>
              <a:avLst/>
              <a:gdLst/>
              <a:ahLst/>
              <a:cxnLst/>
              <a:rect l="l" t="t" r="r" b="b"/>
              <a:pathLst>
                <a:path w="754253" h="754253">
                  <a:moveTo>
                    <a:pt x="0" y="50292"/>
                  </a:moveTo>
                  <a:cubicBezTo>
                    <a:pt x="0" y="22479"/>
                    <a:pt x="22479" y="0"/>
                    <a:pt x="50292" y="0"/>
                  </a:cubicBezTo>
                  <a:lnTo>
                    <a:pt x="703961" y="0"/>
                  </a:lnTo>
                  <a:cubicBezTo>
                    <a:pt x="731774" y="0"/>
                    <a:pt x="754253" y="22479"/>
                    <a:pt x="754253" y="50292"/>
                  </a:cubicBezTo>
                  <a:lnTo>
                    <a:pt x="754253" y="703961"/>
                  </a:lnTo>
                  <a:cubicBezTo>
                    <a:pt x="754253" y="731774"/>
                    <a:pt x="731774" y="754253"/>
                    <a:pt x="703961" y="754253"/>
                  </a:cubicBezTo>
                  <a:lnTo>
                    <a:pt x="50292" y="754253"/>
                  </a:lnTo>
                  <a:cubicBezTo>
                    <a:pt x="22479" y="754253"/>
                    <a:pt x="0" y="731774"/>
                    <a:pt x="0" y="703961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9035132" y="6730305"/>
            <a:ext cx="217586" cy="377130"/>
            <a:chOff x="0" y="0"/>
            <a:chExt cx="290115" cy="50284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90115" cy="502840"/>
            </a:xfrm>
            <a:custGeom>
              <a:avLst/>
              <a:gdLst/>
              <a:ahLst/>
              <a:cxnLst/>
              <a:rect l="l" t="t" r="r" b="b"/>
              <a:pathLst>
                <a:path w="290115" h="502840">
                  <a:moveTo>
                    <a:pt x="0" y="0"/>
                  </a:moveTo>
                  <a:lnTo>
                    <a:pt x="290115" y="0"/>
                  </a:lnTo>
                  <a:lnTo>
                    <a:pt x="290115" y="502840"/>
                  </a:lnTo>
                  <a:lnTo>
                    <a:pt x="0" y="5028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38100"/>
              <a:ext cx="290115" cy="46474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937"/>
                </a:lnSpc>
              </a:pPr>
              <a:r>
                <a:rPr lang="en-US" sz="2937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2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526762" y="6604695"/>
            <a:ext cx="3142804" cy="392906"/>
            <a:chOff x="0" y="0"/>
            <a:chExt cx="4190405" cy="52387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190405" cy="523875"/>
            </a:xfrm>
            <a:custGeom>
              <a:avLst/>
              <a:gdLst/>
              <a:ahLst/>
              <a:cxnLst/>
              <a:rect l="l" t="t" r="r" b="b"/>
              <a:pathLst>
                <a:path w="4190405" h="523875">
                  <a:moveTo>
                    <a:pt x="0" y="0"/>
                  </a:moveTo>
                  <a:lnTo>
                    <a:pt x="4190405" y="0"/>
                  </a:lnTo>
                  <a:lnTo>
                    <a:pt x="4190405" y="523875"/>
                  </a:lnTo>
                  <a:lnTo>
                    <a:pt x="0" y="5238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4190405" cy="54292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062"/>
                </a:lnSpc>
              </a:pPr>
              <a:r>
                <a:rPr lang="en-US" sz="2437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Αποστολή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0526762" y="7148364"/>
            <a:ext cx="6881366" cy="804267"/>
            <a:chOff x="0" y="0"/>
            <a:chExt cx="9175155" cy="107235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175155" cy="1072357"/>
            </a:xfrm>
            <a:custGeom>
              <a:avLst/>
              <a:gdLst/>
              <a:ahLst/>
              <a:cxnLst/>
              <a:rect l="l" t="t" r="r" b="b"/>
              <a:pathLst>
                <a:path w="9175155" h="1072357">
                  <a:moveTo>
                    <a:pt x="0" y="0"/>
                  </a:moveTo>
                  <a:lnTo>
                    <a:pt x="9175155" y="0"/>
                  </a:lnTo>
                  <a:lnTo>
                    <a:pt x="9175155" y="1072357"/>
                  </a:lnTo>
                  <a:lnTo>
                    <a:pt x="0" y="10723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85725"/>
              <a:ext cx="9175155" cy="115808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125"/>
                </a:lnSpc>
              </a:pPr>
              <a:r>
                <a:rPr lang="en-US" sz="1937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Εξασφάλιση παραγωγικής απασχόλησης και οριστικής στέγασης για τους πρόσφυγες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8009855" y="8035826"/>
            <a:ext cx="879872" cy="28575"/>
            <a:chOff x="0" y="0"/>
            <a:chExt cx="1173163" cy="381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73226" cy="38100"/>
            </a:xfrm>
            <a:custGeom>
              <a:avLst/>
              <a:gdLst/>
              <a:ahLst/>
              <a:cxnLst/>
              <a:rect l="l" t="t" r="r" b="b"/>
              <a:pathLst>
                <a:path w="1173226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154176" y="0"/>
                  </a:lnTo>
                  <a:cubicBezTo>
                    <a:pt x="1164717" y="0"/>
                    <a:pt x="1173226" y="8509"/>
                    <a:pt x="1173226" y="19050"/>
                  </a:cubicBezTo>
                  <a:cubicBezTo>
                    <a:pt x="1173226" y="29591"/>
                    <a:pt x="1164590" y="38100"/>
                    <a:pt x="1154176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8861152" y="7767340"/>
            <a:ext cx="565696" cy="565696"/>
            <a:chOff x="0" y="0"/>
            <a:chExt cx="754262" cy="754262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754253" cy="754253"/>
            </a:xfrm>
            <a:custGeom>
              <a:avLst/>
              <a:gdLst/>
              <a:ahLst/>
              <a:cxnLst/>
              <a:rect l="l" t="t" r="r" b="b"/>
              <a:pathLst>
                <a:path w="754253" h="754253">
                  <a:moveTo>
                    <a:pt x="0" y="50292"/>
                  </a:moveTo>
                  <a:cubicBezTo>
                    <a:pt x="0" y="22479"/>
                    <a:pt x="22479" y="0"/>
                    <a:pt x="50292" y="0"/>
                  </a:cubicBezTo>
                  <a:lnTo>
                    <a:pt x="703961" y="0"/>
                  </a:lnTo>
                  <a:cubicBezTo>
                    <a:pt x="731774" y="0"/>
                    <a:pt x="754253" y="22479"/>
                    <a:pt x="754253" y="50292"/>
                  </a:cubicBezTo>
                  <a:lnTo>
                    <a:pt x="754253" y="703961"/>
                  </a:lnTo>
                  <a:cubicBezTo>
                    <a:pt x="754253" y="731774"/>
                    <a:pt x="731774" y="754253"/>
                    <a:pt x="703961" y="754253"/>
                  </a:cubicBezTo>
                  <a:lnTo>
                    <a:pt x="50292" y="754253"/>
                  </a:lnTo>
                  <a:cubicBezTo>
                    <a:pt x="22479" y="754253"/>
                    <a:pt x="0" y="731774"/>
                    <a:pt x="0" y="703961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9030965" y="7861547"/>
            <a:ext cx="225921" cy="377130"/>
            <a:chOff x="0" y="0"/>
            <a:chExt cx="301228" cy="50284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301228" cy="502840"/>
            </a:xfrm>
            <a:custGeom>
              <a:avLst/>
              <a:gdLst/>
              <a:ahLst/>
              <a:cxnLst/>
              <a:rect l="l" t="t" r="r" b="b"/>
              <a:pathLst>
                <a:path w="301228" h="502840">
                  <a:moveTo>
                    <a:pt x="0" y="0"/>
                  </a:moveTo>
                  <a:lnTo>
                    <a:pt x="301228" y="0"/>
                  </a:lnTo>
                  <a:lnTo>
                    <a:pt x="301228" y="502840"/>
                  </a:lnTo>
                  <a:lnTo>
                    <a:pt x="0" y="5028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38100"/>
              <a:ext cx="301228" cy="46474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937"/>
                </a:lnSpc>
              </a:pPr>
              <a:r>
                <a:rPr lang="en-US" sz="2937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3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4618435" y="7735938"/>
            <a:ext cx="3142804" cy="392906"/>
            <a:chOff x="0" y="0"/>
            <a:chExt cx="4190405" cy="52387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4190405" cy="523875"/>
            </a:xfrm>
            <a:custGeom>
              <a:avLst/>
              <a:gdLst/>
              <a:ahLst/>
              <a:cxnLst/>
              <a:rect l="l" t="t" r="r" b="b"/>
              <a:pathLst>
                <a:path w="4190405" h="523875">
                  <a:moveTo>
                    <a:pt x="0" y="0"/>
                  </a:moveTo>
                  <a:lnTo>
                    <a:pt x="4190405" y="0"/>
                  </a:lnTo>
                  <a:lnTo>
                    <a:pt x="4190405" y="523875"/>
                  </a:lnTo>
                  <a:lnTo>
                    <a:pt x="0" y="5238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19050"/>
              <a:ext cx="4190405" cy="54292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3062"/>
                </a:lnSpc>
              </a:pPr>
              <a:r>
                <a:rPr lang="en-US" sz="2437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Έδρα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879872" y="8279606"/>
            <a:ext cx="6881366" cy="402134"/>
            <a:chOff x="0" y="0"/>
            <a:chExt cx="9175155" cy="536178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9175155" cy="536178"/>
            </a:xfrm>
            <a:custGeom>
              <a:avLst/>
              <a:gdLst/>
              <a:ahLst/>
              <a:cxnLst/>
              <a:rect l="l" t="t" r="r" b="b"/>
              <a:pathLst>
                <a:path w="9175155" h="536178">
                  <a:moveTo>
                    <a:pt x="0" y="0"/>
                  </a:moveTo>
                  <a:lnTo>
                    <a:pt x="9175155" y="0"/>
                  </a:lnTo>
                  <a:lnTo>
                    <a:pt x="9175155" y="536178"/>
                  </a:lnTo>
                  <a:lnTo>
                    <a:pt x="0" y="5361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-85725"/>
              <a:ext cx="9175155" cy="62190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3125"/>
                </a:lnSpc>
              </a:pPr>
              <a:r>
                <a:rPr lang="en-US" sz="1937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Αθήνα</a:t>
              </a:r>
            </a:p>
          </p:txBody>
        </p:sp>
      </p:grpSp>
      <p:sp>
        <p:nvSpPr>
          <p:cNvPr id="51" name="Freeform 51"/>
          <p:cNvSpPr/>
          <p:nvPr/>
        </p:nvSpPr>
        <p:spPr>
          <a:xfrm>
            <a:off x="25172" y="0"/>
            <a:ext cx="18237658" cy="3609826"/>
          </a:xfrm>
          <a:custGeom>
            <a:avLst/>
            <a:gdLst/>
            <a:ahLst/>
            <a:cxnLst/>
            <a:rect l="l" t="t" r="r" b="b"/>
            <a:pathLst>
              <a:path w="18237658" h="3609826">
                <a:moveTo>
                  <a:pt x="0" y="0"/>
                </a:moveTo>
                <a:lnTo>
                  <a:pt x="18237658" y="0"/>
                </a:lnTo>
                <a:lnTo>
                  <a:pt x="18237658" y="3609826"/>
                </a:lnTo>
                <a:lnTo>
                  <a:pt x="0" y="36098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118" b="-196048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 descr="preencoded.png"/>
          <p:cNvSpPr/>
          <p:nvPr/>
        </p:nvSpPr>
        <p:spPr>
          <a:xfrm>
            <a:off x="1143000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09625" y="714821"/>
            <a:ext cx="9810750" cy="1445716"/>
            <a:chOff x="0" y="0"/>
            <a:chExt cx="13081000" cy="192762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081000" cy="1927622"/>
            </a:xfrm>
            <a:custGeom>
              <a:avLst/>
              <a:gdLst/>
              <a:ahLst/>
              <a:cxnLst/>
              <a:rect l="l" t="t" r="r" b="b"/>
              <a:pathLst>
                <a:path w="13081000" h="1927622">
                  <a:moveTo>
                    <a:pt x="0" y="0"/>
                  </a:moveTo>
                  <a:lnTo>
                    <a:pt x="13081000" y="0"/>
                  </a:lnTo>
                  <a:lnTo>
                    <a:pt x="13081000" y="1927622"/>
                  </a:lnTo>
                  <a:lnTo>
                    <a:pt x="0" y="192762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3081000" cy="19752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687"/>
                </a:lnSpc>
              </a:pPr>
              <a:r>
                <a:rPr lang="en-US" sz="4499" b="1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Πόροι που διέθεσε η ελληνική κυβέρνηση στην ΕΑΠ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09625" y="2767607"/>
            <a:ext cx="520452" cy="520453"/>
            <a:chOff x="0" y="0"/>
            <a:chExt cx="693937" cy="69393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93928" cy="693928"/>
            </a:xfrm>
            <a:custGeom>
              <a:avLst/>
              <a:gdLst/>
              <a:ahLst/>
              <a:cxnLst/>
              <a:rect l="l" t="t" r="r" b="b"/>
              <a:pathLst>
                <a:path w="693928" h="693928">
                  <a:moveTo>
                    <a:pt x="0" y="46228"/>
                  </a:moveTo>
                  <a:cubicBezTo>
                    <a:pt x="0" y="20701"/>
                    <a:pt x="20701" y="0"/>
                    <a:pt x="46228" y="0"/>
                  </a:cubicBezTo>
                  <a:lnTo>
                    <a:pt x="647700" y="0"/>
                  </a:lnTo>
                  <a:cubicBezTo>
                    <a:pt x="673227" y="0"/>
                    <a:pt x="693928" y="20701"/>
                    <a:pt x="693928" y="46228"/>
                  </a:cubicBezTo>
                  <a:lnTo>
                    <a:pt x="693928" y="647700"/>
                  </a:lnTo>
                  <a:cubicBezTo>
                    <a:pt x="693928" y="673227"/>
                    <a:pt x="673227" y="693928"/>
                    <a:pt x="647700" y="693928"/>
                  </a:cubicBezTo>
                  <a:lnTo>
                    <a:pt x="46228" y="693928"/>
                  </a:lnTo>
                  <a:cubicBezTo>
                    <a:pt x="20701" y="693928"/>
                    <a:pt x="0" y="673227"/>
                    <a:pt x="0" y="647700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968293" y="2767607"/>
            <a:ext cx="202968" cy="582908"/>
            <a:chOff x="0" y="0"/>
            <a:chExt cx="161132" cy="46275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1132" cy="462757"/>
            </a:xfrm>
            <a:custGeom>
              <a:avLst/>
              <a:gdLst/>
              <a:ahLst/>
              <a:cxnLst/>
              <a:rect l="l" t="t" r="r" b="b"/>
              <a:pathLst>
                <a:path w="161132" h="462757">
                  <a:moveTo>
                    <a:pt x="0" y="0"/>
                  </a:moveTo>
                  <a:lnTo>
                    <a:pt x="161132" y="0"/>
                  </a:lnTo>
                  <a:lnTo>
                    <a:pt x="161132" y="462757"/>
                  </a:lnTo>
                  <a:lnTo>
                    <a:pt x="0" y="4627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38100"/>
              <a:ext cx="161132" cy="42465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687"/>
                </a:lnSpc>
              </a:pPr>
              <a:r>
                <a:rPr lang="en-US" sz="2687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1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61356" y="2767607"/>
            <a:ext cx="2891581" cy="361355"/>
            <a:chOff x="0" y="0"/>
            <a:chExt cx="3855442" cy="48180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55442" cy="481807"/>
            </a:xfrm>
            <a:custGeom>
              <a:avLst/>
              <a:gdLst/>
              <a:ahLst/>
              <a:cxnLst/>
              <a:rect l="l" t="t" r="r" b="b"/>
              <a:pathLst>
                <a:path w="3855442" h="481807">
                  <a:moveTo>
                    <a:pt x="0" y="0"/>
                  </a:moveTo>
                  <a:lnTo>
                    <a:pt x="3855442" y="0"/>
                  </a:lnTo>
                  <a:lnTo>
                    <a:pt x="3855442" y="481807"/>
                  </a:lnTo>
                  <a:lnTo>
                    <a:pt x="0" y="4818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3855442" cy="51038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812"/>
                </a:lnSpc>
              </a:pPr>
              <a:r>
                <a:rPr lang="en-US" sz="2249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Ιδιοκτησίες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61356" y="3267670"/>
            <a:ext cx="9059019" cy="1479948"/>
            <a:chOff x="0" y="0"/>
            <a:chExt cx="12078692" cy="197326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078691" cy="1973263"/>
            </a:xfrm>
            <a:custGeom>
              <a:avLst/>
              <a:gdLst/>
              <a:ahLst/>
              <a:cxnLst/>
              <a:rect l="l" t="t" r="r" b="b"/>
              <a:pathLst>
                <a:path w="12078691" h="1973263">
                  <a:moveTo>
                    <a:pt x="0" y="0"/>
                  </a:moveTo>
                  <a:lnTo>
                    <a:pt x="12078691" y="0"/>
                  </a:lnTo>
                  <a:lnTo>
                    <a:pt x="12078691" y="1973263"/>
                  </a:lnTo>
                  <a:lnTo>
                    <a:pt x="0" y="19732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12078692" cy="20399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875"/>
                </a:lnSpc>
              </a:pPr>
              <a:r>
                <a:rPr lang="en-US" sz="1812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Τις ιδιοκτησίες των Τούρκων ανταλλαξίμων και των Βουλγάρων που εγκατέλειψαν την Ελλάδα, κτήματα του Δημοσίου, κτήματα που απαλλοτριώθηκαν με την αγροτική μεταρρύθμιση και μοναστηριακή γη (συνολικά πάνω από 8.000.000 στρέμματα).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09625" y="5239048"/>
            <a:ext cx="520453" cy="520453"/>
            <a:chOff x="0" y="0"/>
            <a:chExt cx="693937" cy="69393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93928" cy="693928"/>
            </a:xfrm>
            <a:custGeom>
              <a:avLst/>
              <a:gdLst/>
              <a:ahLst/>
              <a:cxnLst/>
              <a:rect l="l" t="t" r="r" b="b"/>
              <a:pathLst>
                <a:path w="693928" h="693928">
                  <a:moveTo>
                    <a:pt x="0" y="46228"/>
                  </a:moveTo>
                  <a:cubicBezTo>
                    <a:pt x="0" y="20701"/>
                    <a:pt x="20701" y="0"/>
                    <a:pt x="46228" y="0"/>
                  </a:cubicBezTo>
                  <a:lnTo>
                    <a:pt x="647700" y="0"/>
                  </a:lnTo>
                  <a:cubicBezTo>
                    <a:pt x="673227" y="0"/>
                    <a:pt x="693928" y="20701"/>
                    <a:pt x="693928" y="46228"/>
                  </a:cubicBezTo>
                  <a:lnTo>
                    <a:pt x="693928" y="647700"/>
                  </a:lnTo>
                  <a:cubicBezTo>
                    <a:pt x="693928" y="673227"/>
                    <a:pt x="673227" y="693928"/>
                    <a:pt x="647700" y="693928"/>
                  </a:cubicBezTo>
                  <a:lnTo>
                    <a:pt x="46228" y="693928"/>
                  </a:lnTo>
                  <a:cubicBezTo>
                    <a:pt x="20701" y="693928"/>
                    <a:pt x="0" y="673227"/>
                    <a:pt x="0" y="647700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888571" y="5253335"/>
            <a:ext cx="291934" cy="506165"/>
            <a:chOff x="0" y="0"/>
            <a:chExt cx="266898" cy="46275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66898" cy="462757"/>
            </a:xfrm>
            <a:custGeom>
              <a:avLst/>
              <a:gdLst/>
              <a:ahLst/>
              <a:cxnLst/>
              <a:rect l="l" t="t" r="r" b="b"/>
              <a:pathLst>
                <a:path w="266898" h="462757">
                  <a:moveTo>
                    <a:pt x="0" y="0"/>
                  </a:moveTo>
                  <a:lnTo>
                    <a:pt x="266898" y="0"/>
                  </a:lnTo>
                  <a:lnTo>
                    <a:pt x="266898" y="462757"/>
                  </a:lnTo>
                  <a:lnTo>
                    <a:pt x="0" y="4627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38100"/>
              <a:ext cx="266898" cy="42465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687"/>
                </a:lnSpc>
              </a:pPr>
              <a:r>
                <a:rPr lang="en-US" sz="2687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2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561356" y="5239047"/>
            <a:ext cx="2891581" cy="361355"/>
            <a:chOff x="0" y="0"/>
            <a:chExt cx="3855442" cy="48180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855442" cy="481807"/>
            </a:xfrm>
            <a:custGeom>
              <a:avLst/>
              <a:gdLst/>
              <a:ahLst/>
              <a:cxnLst/>
              <a:rect l="l" t="t" r="r" b="b"/>
              <a:pathLst>
                <a:path w="3855442" h="481807">
                  <a:moveTo>
                    <a:pt x="0" y="0"/>
                  </a:moveTo>
                  <a:lnTo>
                    <a:pt x="3855442" y="0"/>
                  </a:lnTo>
                  <a:lnTo>
                    <a:pt x="3855442" y="481807"/>
                  </a:lnTo>
                  <a:lnTo>
                    <a:pt x="0" y="4818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855442" cy="51038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812"/>
                </a:lnSpc>
              </a:pPr>
              <a:r>
                <a:rPr lang="en-US" sz="2249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Οικονομικοί πόροι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561356" y="5739110"/>
            <a:ext cx="9059019" cy="739974"/>
            <a:chOff x="0" y="0"/>
            <a:chExt cx="12078692" cy="98663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078691" cy="986632"/>
            </a:xfrm>
            <a:custGeom>
              <a:avLst/>
              <a:gdLst/>
              <a:ahLst/>
              <a:cxnLst/>
              <a:rect l="l" t="t" r="r" b="b"/>
              <a:pathLst>
                <a:path w="12078691" h="986632">
                  <a:moveTo>
                    <a:pt x="0" y="0"/>
                  </a:moveTo>
                  <a:lnTo>
                    <a:pt x="12078691" y="0"/>
                  </a:lnTo>
                  <a:lnTo>
                    <a:pt x="12078691" y="986632"/>
                  </a:lnTo>
                  <a:lnTo>
                    <a:pt x="0" y="9866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66675"/>
              <a:ext cx="12078692" cy="105330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875"/>
                </a:lnSpc>
              </a:pPr>
              <a:r>
                <a:rPr lang="en-US" sz="1812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Το ποσό από δύο δάνεια (1924, 1928) που είχε συνάψει η ελληνική κυβέρνηση στο εξωτερικό,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09625" y="6970514"/>
            <a:ext cx="520452" cy="520453"/>
            <a:chOff x="0" y="0"/>
            <a:chExt cx="693937" cy="693937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93928" cy="693928"/>
            </a:xfrm>
            <a:custGeom>
              <a:avLst/>
              <a:gdLst/>
              <a:ahLst/>
              <a:cxnLst/>
              <a:rect l="l" t="t" r="r" b="b"/>
              <a:pathLst>
                <a:path w="693928" h="693928">
                  <a:moveTo>
                    <a:pt x="0" y="46228"/>
                  </a:moveTo>
                  <a:cubicBezTo>
                    <a:pt x="0" y="20701"/>
                    <a:pt x="20701" y="0"/>
                    <a:pt x="46228" y="0"/>
                  </a:cubicBezTo>
                  <a:lnTo>
                    <a:pt x="647700" y="0"/>
                  </a:lnTo>
                  <a:cubicBezTo>
                    <a:pt x="673227" y="0"/>
                    <a:pt x="693928" y="20701"/>
                    <a:pt x="693928" y="46228"/>
                  </a:cubicBezTo>
                  <a:lnTo>
                    <a:pt x="693928" y="647700"/>
                  </a:lnTo>
                  <a:cubicBezTo>
                    <a:pt x="693928" y="673227"/>
                    <a:pt x="673227" y="693928"/>
                    <a:pt x="647700" y="693928"/>
                  </a:cubicBezTo>
                  <a:lnTo>
                    <a:pt x="46228" y="693928"/>
                  </a:lnTo>
                  <a:cubicBezTo>
                    <a:pt x="20701" y="693928"/>
                    <a:pt x="0" y="673227"/>
                    <a:pt x="0" y="647700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927233" y="6970514"/>
            <a:ext cx="285237" cy="476145"/>
            <a:chOff x="0" y="0"/>
            <a:chExt cx="277217" cy="46275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77217" cy="462757"/>
            </a:xfrm>
            <a:custGeom>
              <a:avLst/>
              <a:gdLst/>
              <a:ahLst/>
              <a:cxnLst/>
              <a:rect l="l" t="t" r="r" b="b"/>
              <a:pathLst>
                <a:path w="277217" h="462757">
                  <a:moveTo>
                    <a:pt x="0" y="0"/>
                  </a:moveTo>
                  <a:lnTo>
                    <a:pt x="277217" y="0"/>
                  </a:lnTo>
                  <a:lnTo>
                    <a:pt x="277217" y="462757"/>
                  </a:lnTo>
                  <a:lnTo>
                    <a:pt x="0" y="4627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38100"/>
              <a:ext cx="277217" cy="42465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687"/>
                </a:lnSpc>
              </a:pPr>
              <a:r>
                <a:rPr lang="en-US" sz="2687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3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561356" y="6970514"/>
            <a:ext cx="2891581" cy="361355"/>
            <a:chOff x="0" y="0"/>
            <a:chExt cx="3855442" cy="48180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855442" cy="481807"/>
            </a:xfrm>
            <a:custGeom>
              <a:avLst/>
              <a:gdLst/>
              <a:ahLst/>
              <a:cxnLst/>
              <a:rect l="l" t="t" r="r" b="b"/>
              <a:pathLst>
                <a:path w="3855442" h="481807">
                  <a:moveTo>
                    <a:pt x="0" y="0"/>
                  </a:moveTo>
                  <a:lnTo>
                    <a:pt x="3855442" y="0"/>
                  </a:lnTo>
                  <a:lnTo>
                    <a:pt x="3855442" y="481807"/>
                  </a:lnTo>
                  <a:lnTo>
                    <a:pt x="0" y="4818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855442" cy="51038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812"/>
                </a:lnSpc>
              </a:pPr>
              <a:r>
                <a:rPr lang="en-US" sz="2249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Οικόπεδα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561356" y="7470576"/>
            <a:ext cx="9059019" cy="369986"/>
            <a:chOff x="0" y="0"/>
            <a:chExt cx="12078692" cy="493315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2078691" cy="493315"/>
            </a:xfrm>
            <a:custGeom>
              <a:avLst/>
              <a:gdLst/>
              <a:ahLst/>
              <a:cxnLst/>
              <a:rect l="l" t="t" r="r" b="b"/>
              <a:pathLst>
                <a:path w="12078691" h="493315">
                  <a:moveTo>
                    <a:pt x="0" y="0"/>
                  </a:moveTo>
                  <a:lnTo>
                    <a:pt x="12078691" y="0"/>
                  </a:lnTo>
                  <a:lnTo>
                    <a:pt x="12078691" y="493315"/>
                  </a:lnTo>
                  <a:lnTo>
                    <a:pt x="0" y="4933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66675"/>
              <a:ext cx="12078692" cy="55999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875"/>
                </a:lnSpc>
              </a:pPr>
              <a:r>
                <a:rPr lang="en-US" sz="1812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Οικόπεδα μέσα ή γύρω από τις πόλεις για την ανέγερση αστικών συνοικισμών,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809625" y="8331994"/>
            <a:ext cx="520452" cy="520453"/>
            <a:chOff x="0" y="0"/>
            <a:chExt cx="693937" cy="69393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93928" cy="693928"/>
            </a:xfrm>
            <a:custGeom>
              <a:avLst/>
              <a:gdLst/>
              <a:ahLst/>
              <a:cxnLst/>
              <a:rect l="l" t="t" r="r" b="b"/>
              <a:pathLst>
                <a:path w="693928" h="693928">
                  <a:moveTo>
                    <a:pt x="0" y="46228"/>
                  </a:moveTo>
                  <a:cubicBezTo>
                    <a:pt x="0" y="20701"/>
                    <a:pt x="20701" y="0"/>
                    <a:pt x="46228" y="0"/>
                  </a:cubicBezTo>
                  <a:lnTo>
                    <a:pt x="647700" y="0"/>
                  </a:lnTo>
                  <a:cubicBezTo>
                    <a:pt x="673227" y="0"/>
                    <a:pt x="693928" y="20701"/>
                    <a:pt x="693928" y="46228"/>
                  </a:cubicBezTo>
                  <a:lnTo>
                    <a:pt x="693928" y="647700"/>
                  </a:lnTo>
                  <a:cubicBezTo>
                    <a:pt x="693928" y="673227"/>
                    <a:pt x="673227" y="693928"/>
                    <a:pt x="647700" y="693928"/>
                  </a:cubicBezTo>
                  <a:lnTo>
                    <a:pt x="46228" y="693928"/>
                  </a:lnTo>
                  <a:cubicBezTo>
                    <a:pt x="20701" y="693928"/>
                    <a:pt x="0" y="673227"/>
                    <a:pt x="0" y="647700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884337" y="8301597"/>
            <a:ext cx="370880" cy="581245"/>
            <a:chOff x="0" y="0"/>
            <a:chExt cx="295275" cy="462757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295275" cy="462757"/>
            </a:xfrm>
            <a:custGeom>
              <a:avLst/>
              <a:gdLst/>
              <a:ahLst/>
              <a:cxnLst/>
              <a:rect l="l" t="t" r="r" b="b"/>
              <a:pathLst>
                <a:path w="295275" h="462757">
                  <a:moveTo>
                    <a:pt x="0" y="0"/>
                  </a:moveTo>
                  <a:lnTo>
                    <a:pt x="295275" y="0"/>
                  </a:lnTo>
                  <a:lnTo>
                    <a:pt x="295275" y="462757"/>
                  </a:lnTo>
                  <a:lnTo>
                    <a:pt x="0" y="4627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38100"/>
              <a:ext cx="295275" cy="42465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687"/>
                </a:lnSpc>
              </a:pPr>
              <a:r>
                <a:rPr lang="en-US" sz="2687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4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561356" y="8331994"/>
            <a:ext cx="2891581" cy="361355"/>
            <a:chOff x="0" y="0"/>
            <a:chExt cx="3855442" cy="481807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3855442" cy="481807"/>
            </a:xfrm>
            <a:custGeom>
              <a:avLst/>
              <a:gdLst/>
              <a:ahLst/>
              <a:cxnLst/>
              <a:rect l="l" t="t" r="r" b="b"/>
              <a:pathLst>
                <a:path w="3855442" h="481807">
                  <a:moveTo>
                    <a:pt x="0" y="0"/>
                  </a:moveTo>
                  <a:lnTo>
                    <a:pt x="3855442" y="0"/>
                  </a:lnTo>
                  <a:lnTo>
                    <a:pt x="3855442" y="481807"/>
                  </a:lnTo>
                  <a:lnTo>
                    <a:pt x="0" y="4818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-28575"/>
              <a:ext cx="3855442" cy="51038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812"/>
                </a:lnSpc>
              </a:pPr>
              <a:r>
                <a:rPr lang="en-US" sz="2249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Ανθρώπινο δυναμικό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561356" y="8832056"/>
            <a:ext cx="9059019" cy="739974"/>
            <a:chOff x="0" y="0"/>
            <a:chExt cx="12078692" cy="986632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2078691" cy="986632"/>
            </a:xfrm>
            <a:custGeom>
              <a:avLst/>
              <a:gdLst/>
              <a:ahLst/>
              <a:cxnLst/>
              <a:rect l="l" t="t" r="r" b="b"/>
              <a:pathLst>
                <a:path w="12078691" h="986632">
                  <a:moveTo>
                    <a:pt x="0" y="0"/>
                  </a:moveTo>
                  <a:lnTo>
                    <a:pt x="12078691" y="0"/>
                  </a:lnTo>
                  <a:lnTo>
                    <a:pt x="12078691" y="986632"/>
                  </a:lnTo>
                  <a:lnTo>
                    <a:pt x="0" y="9866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3" name="TextBox 53"/>
            <p:cNvSpPr txBox="1"/>
            <p:nvPr/>
          </p:nvSpPr>
          <p:spPr>
            <a:xfrm>
              <a:off x="0" y="-66675"/>
              <a:ext cx="12078692" cy="105330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875"/>
                </a:lnSpc>
              </a:pPr>
              <a:r>
                <a:rPr lang="en-US" sz="1812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Το τεχνικό και διοικητικό προσωπικό του Υπουργείου Γεωργίας και του Υπουργείου Προνοίας και Αντιλήψεως.</a:t>
              </a:r>
            </a:p>
          </p:txBody>
        </p:sp>
      </p:grpSp>
      <p:sp>
        <p:nvSpPr>
          <p:cNvPr id="54" name="Freeform 54"/>
          <p:cNvSpPr/>
          <p:nvPr/>
        </p:nvSpPr>
        <p:spPr>
          <a:xfrm>
            <a:off x="10848975" y="0"/>
            <a:ext cx="7439025" cy="10287000"/>
          </a:xfrm>
          <a:custGeom>
            <a:avLst/>
            <a:gdLst/>
            <a:ahLst/>
            <a:cxnLst/>
            <a:rect l="l" t="t" r="r" b="b"/>
            <a:pathLst>
              <a:path w="7439025" h="10287000">
                <a:moveTo>
                  <a:pt x="0" y="0"/>
                </a:moveTo>
                <a:lnTo>
                  <a:pt x="7439025" y="0"/>
                </a:lnTo>
                <a:lnTo>
                  <a:pt x="74390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49" t="-1408" r="-15232"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10704772" y="38971"/>
            <a:ext cx="7583228" cy="10248029"/>
          </a:xfrm>
          <a:custGeom>
            <a:avLst/>
            <a:gdLst/>
            <a:ahLst/>
            <a:cxnLst/>
            <a:rect l="l" t="t" r="r" b="b"/>
            <a:pathLst>
              <a:path w="7583228" h="10248029">
                <a:moveTo>
                  <a:pt x="0" y="0"/>
                </a:moveTo>
                <a:lnTo>
                  <a:pt x="7583228" y="0"/>
                </a:lnTo>
                <a:lnTo>
                  <a:pt x="7583228" y="10248029"/>
                </a:lnTo>
                <a:lnTo>
                  <a:pt x="0" y="102480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4204" r="-20638"/>
            </a:stretch>
          </a:blipFill>
        </p:spPr>
      </p:sp>
      <p:sp>
        <p:nvSpPr>
          <p:cNvPr id="56" name="TextBox 56"/>
          <p:cNvSpPr txBox="1"/>
          <p:nvPr/>
        </p:nvSpPr>
        <p:spPr>
          <a:xfrm>
            <a:off x="8773409" y="9239250"/>
            <a:ext cx="9321406" cy="672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7"/>
              </a:lnSpc>
              <a:spcBef>
                <a:spcPct val="0"/>
              </a:spcBef>
            </a:pPr>
            <a:r>
              <a:rPr lang="en-US" sz="215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Ο συνοικισμός Τούμπας γύρω στο 1928-30, από το χάρτη «Θεσσαλονίκη – Πρόχειρος έκδοσις εξ εργασιών ΧΙ Μεραρχίας»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55774" y="1713373"/>
            <a:ext cx="16303526" cy="1771947"/>
            <a:chOff x="0" y="0"/>
            <a:chExt cx="21738035" cy="23625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738034" cy="2362597"/>
            </a:xfrm>
            <a:custGeom>
              <a:avLst/>
              <a:gdLst/>
              <a:ahLst/>
              <a:cxnLst/>
              <a:rect l="l" t="t" r="r" b="b"/>
              <a:pathLst>
                <a:path w="21738034" h="2362597">
                  <a:moveTo>
                    <a:pt x="0" y="0"/>
                  </a:moveTo>
                  <a:lnTo>
                    <a:pt x="21738034" y="0"/>
                  </a:lnTo>
                  <a:lnTo>
                    <a:pt x="21738034" y="2362597"/>
                  </a:lnTo>
                  <a:lnTo>
                    <a:pt x="0" y="23625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1738035" cy="24197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937"/>
                </a:lnSpc>
              </a:pPr>
              <a:r>
                <a:rPr lang="en-US" sz="5562" b="1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Παράμετροι αποκατάστασης προσφύγων από την ΕΑΠ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92238" y="4503539"/>
            <a:ext cx="7313562" cy="471487"/>
            <a:chOff x="0" y="-38100"/>
            <a:chExt cx="9751416" cy="6286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976195" cy="590550"/>
            </a:xfrm>
            <a:custGeom>
              <a:avLst/>
              <a:gdLst/>
              <a:ahLst/>
              <a:cxnLst/>
              <a:rect l="l" t="t" r="r" b="b"/>
              <a:pathLst>
                <a:path w="7976195" h="590550">
                  <a:moveTo>
                    <a:pt x="0" y="0"/>
                  </a:moveTo>
                  <a:lnTo>
                    <a:pt x="7976195" y="0"/>
                  </a:lnTo>
                  <a:lnTo>
                    <a:pt x="7976195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9751416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 dirty="0" err="1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Διάκριση</a:t>
              </a:r>
              <a:r>
                <a:rPr lang="en-US" sz="2750" b="1" dirty="0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σε «α</a:t>
              </a:r>
              <a:r>
                <a:rPr lang="en-US" sz="2750" b="1" dirty="0" err="1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στούς</a:t>
              </a:r>
              <a:r>
                <a:rPr lang="en-US" sz="2750" b="1" dirty="0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» και «α</a:t>
              </a:r>
              <a:r>
                <a:rPr lang="en-US" sz="2750" b="1" dirty="0" err="1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γρότες</a:t>
              </a:r>
              <a:r>
                <a:rPr lang="en-US" sz="2750" b="1" dirty="0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»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92238" y="5258544"/>
            <a:ext cx="7805886" cy="2721769"/>
            <a:chOff x="0" y="0"/>
            <a:chExt cx="10407848" cy="362902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407848" cy="3629025"/>
            </a:xfrm>
            <a:custGeom>
              <a:avLst/>
              <a:gdLst/>
              <a:ahLst/>
              <a:cxnLst/>
              <a:rect l="l" t="t" r="r" b="b"/>
              <a:pathLst>
                <a:path w="10407848" h="3629025">
                  <a:moveTo>
                    <a:pt x="0" y="0"/>
                  </a:moveTo>
                  <a:lnTo>
                    <a:pt x="10407848" y="0"/>
                  </a:lnTo>
                  <a:lnTo>
                    <a:pt x="10407848" y="3629025"/>
                  </a:lnTo>
                  <a:lnTo>
                    <a:pt x="0" y="36290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85725"/>
              <a:ext cx="10407848" cy="37147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Υπήρξε μέριμνα να αποκτήσουν οι πρόσφυγες απασχόληση ίδια ή συναφή με αυτή που είχαν στην πατρίδα τους. Έτσι, έγινε προσπάθεια από την ΕΑΠ να εγκατασταθούν γεωργοί πρόσφυγες στα μέρη όπου θα μπορούσαν να συνεχίσουν τις καλλιέργειες που ήδη γνώριζαν.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99401" y="4532114"/>
            <a:ext cx="3544044" cy="442912"/>
            <a:chOff x="0" y="0"/>
            <a:chExt cx="4725392" cy="59055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725392" cy="590550"/>
            </a:xfrm>
            <a:custGeom>
              <a:avLst/>
              <a:gdLst/>
              <a:ahLst/>
              <a:cxnLst/>
              <a:rect l="l" t="t" r="r" b="b"/>
              <a:pathLst>
                <a:path w="4725392" h="590550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Τόπος προέλευσης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99401" y="5258544"/>
            <a:ext cx="7805886" cy="2268141"/>
            <a:chOff x="0" y="0"/>
            <a:chExt cx="10407848" cy="302418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407848" cy="3024188"/>
            </a:xfrm>
            <a:custGeom>
              <a:avLst/>
              <a:gdLst/>
              <a:ahLst/>
              <a:cxnLst/>
              <a:rect l="l" t="t" r="r" b="b"/>
              <a:pathLst>
                <a:path w="10407848" h="3024188">
                  <a:moveTo>
                    <a:pt x="0" y="0"/>
                  </a:moveTo>
                  <a:lnTo>
                    <a:pt x="10407848" y="0"/>
                  </a:lnTo>
                  <a:lnTo>
                    <a:pt x="10407848" y="3024188"/>
                  </a:lnTo>
                  <a:lnTo>
                    <a:pt x="0" y="30241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85725"/>
              <a:ext cx="10407848" cy="31099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Η ΕΑΠ επιδίωξε ώστε οι πρόσφυγες που προέρχονταν από τον ίδιο οικισμό ή έστω την ευρύτερη περιοχή του να εγκατασταθούν μαζί στο ελληνικό έδαφος. Σ' αυτό εν μέρει οφείλονται και τα τοπωνύμια Νέα Σμύρνη, Νέα Φιλαδέλφεια, Νέα Μουδανιά, Νέα Αλικαρνασός κ.ά.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0" y="0"/>
            <a:ext cx="18288000" cy="10230519"/>
          </a:xfrm>
          <a:custGeom>
            <a:avLst/>
            <a:gdLst/>
            <a:ahLst/>
            <a:cxnLst/>
            <a:rect l="l" t="t" r="r" b="b"/>
            <a:pathLst>
              <a:path w="18288000" h="10230519">
                <a:moveTo>
                  <a:pt x="0" y="0"/>
                </a:moveTo>
                <a:lnTo>
                  <a:pt x="18288000" y="0"/>
                </a:lnTo>
                <a:lnTo>
                  <a:pt x="18288000" y="10230519"/>
                </a:lnTo>
                <a:lnTo>
                  <a:pt x="0" y="10230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5000"/>
            </a:blip>
            <a:stretch>
              <a:fillRect l="-471" t="-26762" r="-471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59185" y="3668116"/>
            <a:ext cx="16097433" cy="997943"/>
            <a:chOff x="0" y="0"/>
            <a:chExt cx="21463245" cy="13305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463243" cy="1330591"/>
            </a:xfrm>
            <a:custGeom>
              <a:avLst/>
              <a:gdLst/>
              <a:ahLst/>
              <a:cxnLst/>
              <a:rect l="l" t="t" r="r" b="b"/>
              <a:pathLst>
                <a:path w="21463243" h="1330591">
                  <a:moveTo>
                    <a:pt x="0" y="0"/>
                  </a:moveTo>
                  <a:lnTo>
                    <a:pt x="21463243" y="0"/>
                  </a:lnTo>
                  <a:lnTo>
                    <a:pt x="21463243" y="1330591"/>
                  </a:lnTo>
                  <a:lnTo>
                    <a:pt x="0" y="133059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1463245" cy="137821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124"/>
                </a:lnSpc>
              </a:pPr>
              <a:r>
                <a:rPr lang="en-US" sz="4912" b="1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Αντικειμενικές συνθήκες αποκατάστασης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59185" y="5034260"/>
            <a:ext cx="5359599" cy="4422427"/>
            <a:chOff x="0" y="0"/>
            <a:chExt cx="7146132" cy="589657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146163" cy="5896610"/>
            </a:xfrm>
            <a:custGeom>
              <a:avLst/>
              <a:gdLst/>
              <a:ahLst/>
              <a:cxnLst/>
              <a:rect l="l" t="t" r="r" b="b"/>
              <a:pathLst>
                <a:path w="7146163" h="5896610">
                  <a:moveTo>
                    <a:pt x="0" y="49149"/>
                  </a:moveTo>
                  <a:cubicBezTo>
                    <a:pt x="0" y="21971"/>
                    <a:pt x="21971" y="0"/>
                    <a:pt x="49149" y="0"/>
                  </a:cubicBezTo>
                  <a:lnTo>
                    <a:pt x="7097014" y="0"/>
                  </a:lnTo>
                  <a:cubicBezTo>
                    <a:pt x="7124192" y="0"/>
                    <a:pt x="7146163" y="21971"/>
                    <a:pt x="7146163" y="49149"/>
                  </a:cubicBezTo>
                  <a:lnTo>
                    <a:pt x="7146163" y="5847461"/>
                  </a:lnTo>
                  <a:cubicBezTo>
                    <a:pt x="7146163" y="5874639"/>
                    <a:pt x="7124192" y="5896610"/>
                    <a:pt x="7097014" y="5896610"/>
                  </a:cubicBezTo>
                  <a:lnTo>
                    <a:pt x="49149" y="5896610"/>
                  </a:lnTo>
                  <a:cubicBezTo>
                    <a:pt x="21971" y="5896610"/>
                    <a:pt x="0" y="5874639"/>
                    <a:pt x="0" y="5847461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104602" y="5258246"/>
            <a:ext cx="4534198" cy="404961"/>
            <a:chOff x="0" y="-28575"/>
            <a:chExt cx="6045597" cy="5399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85929" cy="511373"/>
            </a:xfrm>
            <a:custGeom>
              <a:avLst/>
              <a:gdLst/>
              <a:ahLst/>
              <a:cxnLst/>
              <a:rect l="l" t="t" r="r" b="b"/>
              <a:pathLst>
                <a:path w="4885929" h="511373">
                  <a:moveTo>
                    <a:pt x="0" y="0"/>
                  </a:moveTo>
                  <a:lnTo>
                    <a:pt x="4885929" y="0"/>
                  </a:lnTo>
                  <a:lnTo>
                    <a:pt x="4885929" y="511373"/>
                  </a:lnTo>
                  <a:lnTo>
                    <a:pt x="0" y="51137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6045597" cy="53994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000"/>
                </a:lnSpc>
              </a:pPr>
              <a:r>
                <a:rPr lang="en-US" sz="2375" b="1" dirty="0" err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Διάκριση</a:t>
              </a:r>
              <a:r>
                <a:rPr lang="en-US" sz="2375" b="1" dirty="0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απ</a:t>
              </a:r>
              <a:r>
                <a:rPr lang="en-US" sz="2375" b="1" dirty="0" err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οκ</a:t>
              </a:r>
              <a:r>
                <a:rPr lang="en-US" sz="2375" b="1" dirty="0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ατάστασης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04602" y="5810399"/>
            <a:ext cx="4868764" cy="1571625"/>
            <a:chOff x="0" y="0"/>
            <a:chExt cx="6491685" cy="2095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491685" cy="2095500"/>
            </a:xfrm>
            <a:custGeom>
              <a:avLst/>
              <a:gdLst/>
              <a:ahLst/>
              <a:cxnLst/>
              <a:rect l="l" t="t" r="r" b="b"/>
              <a:pathLst>
                <a:path w="6491685" h="2095500">
                  <a:moveTo>
                    <a:pt x="0" y="0"/>
                  </a:moveTo>
                  <a:lnTo>
                    <a:pt x="6491685" y="0"/>
                  </a:lnTo>
                  <a:lnTo>
                    <a:pt x="6491685" y="2095500"/>
                  </a:lnTo>
                  <a:lnTo>
                    <a:pt x="0" y="20955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6491685" cy="21717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062"/>
                </a:lnSpc>
              </a:pPr>
              <a:r>
                <a:rPr lang="en-US" sz="1874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Η ΕΑΠ διέκρινε την αποκατάσταση των προσφύγων σε αγροτική (παροχή στέγης και κλήρου στην ύπαιθρο) και αστική (παροχή στέγης στις πόλεις).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464201" y="5034260"/>
            <a:ext cx="5359599" cy="4422427"/>
            <a:chOff x="0" y="0"/>
            <a:chExt cx="7146132" cy="589657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146163" cy="5896610"/>
            </a:xfrm>
            <a:custGeom>
              <a:avLst/>
              <a:gdLst/>
              <a:ahLst/>
              <a:cxnLst/>
              <a:rect l="l" t="t" r="r" b="b"/>
              <a:pathLst>
                <a:path w="7146163" h="5896610">
                  <a:moveTo>
                    <a:pt x="0" y="49149"/>
                  </a:moveTo>
                  <a:cubicBezTo>
                    <a:pt x="0" y="21971"/>
                    <a:pt x="21971" y="0"/>
                    <a:pt x="49149" y="0"/>
                  </a:cubicBezTo>
                  <a:lnTo>
                    <a:pt x="7097014" y="0"/>
                  </a:lnTo>
                  <a:cubicBezTo>
                    <a:pt x="7124192" y="0"/>
                    <a:pt x="7146163" y="21971"/>
                    <a:pt x="7146163" y="49149"/>
                  </a:cubicBezTo>
                  <a:lnTo>
                    <a:pt x="7146163" y="5847461"/>
                  </a:lnTo>
                  <a:cubicBezTo>
                    <a:pt x="7146163" y="5874639"/>
                    <a:pt x="7124192" y="5896610"/>
                    <a:pt x="7097014" y="5896610"/>
                  </a:cubicBezTo>
                  <a:lnTo>
                    <a:pt x="49149" y="5896610"/>
                  </a:lnTo>
                  <a:cubicBezTo>
                    <a:pt x="21971" y="5896610"/>
                    <a:pt x="0" y="5874639"/>
                    <a:pt x="0" y="5847461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6709619" y="5279678"/>
            <a:ext cx="3752270" cy="468965"/>
            <a:chOff x="0" y="0"/>
            <a:chExt cx="4091583" cy="51137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091583" cy="511373"/>
            </a:xfrm>
            <a:custGeom>
              <a:avLst/>
              <a:gdLst/>
              <a:ahLst/>
              <a:cxnLst/>
              <a:rect l="l" t="t" r="r" b="b"/>
              <a:pathLst>
                <a:path w="4091583" h="511373">
                  <a:moveTo>
                    <a:pt x="0" y="0"/>
                  </a:moveTo>
                  <a:lnTo>
                    <a:pt x="4091583" y="0"/>
                  </a:lnTo>
                  <a:lnTo>
                    <a:pt x="4091583" y="511373"/>
                  </a:lnTo>
                  <a:lnTo>
                    <a:pt x="0" y="51137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4091583" cy="53994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000"/>
                </a:lnSpc>
              </a:pPr>
              <a:r>
                <a:rPr lang="en-US" sz="2375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Έμφαση στη γεωργία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709619" y="5810399"/>
            <a:ext cx="4868764" cy="1571625"/>
            <a:chOff x="0" y="0"/>
            <a:chExt cx="6491685" cy="20955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491685" cy="2095500"/>
            </a:xfrm>
            <a:custGeom>
              <a:avLst/>
              <a:gdLst/>
              <a:ahLst/>
              <a:cxnLst/>
              <a:rect l="l" t="t" r="r" b="b"/>
              <a:pathLst>
                <a:path w="6491685" h="2095500">
                  <a:moveTo>
                    <a:pt x="0" y="0"/>
                  </a:moveTo>
                  <a:lnTo>
                    <a:pt x="6491685" y="0"/>
                  </a:lnTo>
                  <a:lnTo>
                    <a:pt x="6491685" y="2095500"/>
                  </a:lnTo>
                  <a:lnTo>
                    <a:pt x="0" y="20955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6491685" cy="21717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062"/>
                </a:lnSpc>
              </a:pPr>
              <a:r>
                <a:rPr lang="en-US" sz="1874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Μολονότι οι περισσότεροι πρόσφυγες ασκούσαν στην πατρίδα τους «αστικά» επαγγέλματα, δόθηκε το βάρος στη γεωργία.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069216" y="5034260"/>
            <a:ext cx="5359599" cy="4422427"/>
            <a:chOff x="0" y="0"/>
            <a:chExt cx="7146132" cy="589657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146163" cy="5896610"/>
            </a:xfrm>
            <a:custGeom>
              <a:avLst/>
              <a:gdLst/>
              <a:ahLst/>
              <a:cxnLst/>
              <a:rect l="l" t="t" r="r" b="b"/>
              <a:pathLst>
                <a:path w="7146163" h="5896610">
                  <a:moveTo>
                    <a:pt x="0" y="49149"/>
                  </a:moveTo>
                  <a:cubicBezTo>
                    <a:pt x="0" y="21971"/>
                    <a:pt x="21971" y="0"/>
                    <a:pt x="49149" y="0"/>
                  </a:cubicBezTo>
                  <a:lnTo>
                    <a:pt x="7097014" y="0"/>
                  </a:lnTo>
                  <a:cubicBezTo>
                    <a:pt x="7124192" y="0"/>
                    <a:pt x="7146163" y="21971"/>
                    <a:pt x="7146163" y="49149"/>
                  </a:cubicBezTo>
                  <a:lnTo>
                    <a:pt x="7146163" y="5847461"/>
                  </a:lnTo>
                  <a:cubicBezTo>
                    <a:pt x="7146163" y="5874639"/>
                    <a:pt x="7124192" y="5896610"/>
                    <a:pt x="7097014" y="5896610"/>
                  </a:cubicBezTo>
                  <a:lnTo>
                    <a:pt x="49149" y="5896610"/>
                  </a:lnTo>
                  <a:cubicBezTo>
                    <a:pt x="21971" y="5896610"/>
                    <a:pt x="0" y="5874639"/>
                    <a:pt x="0" y="5847461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2314635" y="5279677"/>
            <a:ext cx="4641983" cy="444996"/>
            <a:chOff x="0" y="0"/>
            <a:chExt cx="5334397" cy="51137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334397" cy="511373"/>
            </a:xfrm>
            <a:custGeom>
              <a:avLst/>
              <a:gdLst/>
              <a:ahLst/>
              <a:cxnLst/>
              <a:rect l="l" t="t" r="r" b="b"/>
              <a:pathLst>
                <a:path w="5334397" h="511373">
                  <a:moveTo>
                    <a:pt x="0" y="0"/>
                  </a:moveTo>
                  <a:lnTo>
                    <a:pt x="5334397" y="0"/>
                  </a:lnTo>
                  <a:lnTo>
                    <a:pt x="5334397" y="511373"/>
                  </a:lnTo>
                  <a:lnTo>
                    <a:pt x="0" y="51137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5334397" cy="53994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000"/>
                </a:lnSpc>
              </a:pPr>
              <a:r>
                <a:rPr lang="en-US" sz="2375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Λόγοι έμφασης στη γεωργία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314635" y="5810399"/>
            <a:ext cx="4868764" cy="392906"/>
            <a:chOff x="0" y="0"/>
            <a:chExt cx="6491685" cy="5238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491685" cy="523875"/>
            </a:xfrm>
            <a:custGeom>
              <a:avLst/>
              <a:gdLst/>
              <a:ahLst/>
              <a:cxnLst/>
              <a:rect l="l" t="t" r="r" b="b"/>
              <a:pathLst>
                <a:path w="6491685" h="523875">
                  <a:moveTo>
                    <a:pt x="0" y="0"/>
                  </a:moveTo>
                  <a:lnTo>
                    <a:pt x="6491685" y="0"/>
                  </a:lnTo>
                  <a:lnTo>
                    <a:pt x="6491685" y="523875"/>
                  </a:lnTo>
                  <a:lnTo>
                    <a:pt x="0" y="5238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76200"/>
              <a:ext cx="6491685" cy="6000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282773" lvl="1" indent="-141387" algn="l">
                <a:lnSpc>
                  <a:spcPts val="3062"/>
                </a:lnSpc>
                <a:buFont typeface="Arial"/>
                <a:buChar char="•"/>
              </a:pPr>
              <a:r>
                <a:rPr lang="en-US" sz="1874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Υπήρχαν τα μουσουλμανικά κτήματα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314635" y="6289179"/>
            <a:ext cx="4868764" cy="1178719"/>
            <a:chOff x="0" y="0"/>
            <a:chExt cx="6491685" cy="157162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491685" cy="1571625"/>
            </a:xfrm>
            <a:custGeom>
              <a:avLst/>
              <a:gdLst/>
              <a:ahLst/>
              <a:cxnLst/>
              <a:rect l="l" t="t" r="r" b="b"/>
              <a:pathLst>
                <a:path w="6491685" h="1571625">
                  <a:moveTo>
                    <a:pt x="0" y="0"/>
                  </a:moveTo>
                  <a:lnTo>
                    <a:pt x="6491685" y="0"/>
                  </a:lnTo>
                  <a:lnTo>
                    <a:pt x="6491685" y="1571625"/>
                  </a:lnTo>
                  <a:lnTo>
                    <a:pt x="0" y="15716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76200"/>
              <a:ext cx="6491685" cy="164782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282773" lvl="1" indent="-141387" algn="l">
                <a:lnSpc>
                  <a:spcPts val="3062"/>
                </a:lnSpc>
                <a:buFont typeface="Arial"/>
                <a:buChar char="•"/>
              </a:pPr>
              <a:r>
                <a:rPr lang="en-US" sz="1874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Αγροτική αποκατάσταση ήταν ταχύτερη και απαιτούσε μικρότερες δαπάνες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2314635" y="7553771"/>
            <a:ext cx="4868764" cy="785812"/>
            <a:chOff x="0" y="0"/>
            <a:chExt cx="6491685" cy="104775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491685" cy="1047750"/>
            </a:xfrm>
            <a:custGeom>
              <a:avLst/>
              <a:gdLst/>
              <a:ahLst/>
              <a:cxnLst/>
              <a:rect l="l" t="t" r="r" b="b"/>
              <a:pathLst>
                <a:path w="6491685" h="1047750">
                  <a:moveTo>
                    <a:pt x="0" y="0"/>
                  </a:moveTo>
                  <a:lnTo>
                    <a:pt x="6491685" y="0"/>
                  </a:lnTo>
                  <a:lnTo>
                    <a:pt x="6491685" y="1047750"/>
                  </a:lnTo>
                  <a:lnTo>
                    <a:pt x="0" y="10477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76200"/>
              <a:ext cx="6491685" cy="11239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282773" lvl="1" indent="-141387" algn="l">
                <a:lnSpc>
                  <a:spcPts val="3062"/>
                </a:lnSpc>
                <a:buFont typeface="Arial"/>
                <a:buChar char="•"/>
              </a:pPr>
              <a:r>
                <a:rPr lang="en-US" sz="1874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Η ελληνική οικονομία βασιζόταν ανέκαθεν στη γεωργική παραγωγή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2314635" y="8425457"/>
            <a:ext cx="4868764" cy="785812"/>
            <a:chOff x="0" y="0"/>
            <a:chExt cx="6491685" cy="104775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491685" cy="1047750"/>
            </a:xfrm>
            <a:custGeom>
              <a:avLst/>
              <a:gdLst/>
              <a:ahLst/>
              <a:cxnLst/>
              <a:rect l="l" t="t" r="r" b="b"/>
              <a:pathLst>
                <a:path w="6491685" h="1047750">
                  <a:moveTo>
                    <a:pt x="0" y="0"/>
                  </a:moveTo>
                  <a:lnTo>
                    <a:pt x="6491685" y="0"/>
                  </a:lnTo>
                  <a:lnTo>
                    <a:pt x="6491685" y="1047750"/>
                  </a:lnTo>
                  <a:lnTo>
                    <a:pt x="0" y="10477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76200"/>
              <a:ext cx="6491685" cy="11239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282773" lvl="1" indent="-141387" algn="l">
                <a:lnSpc>
                  <a:spcPts val="3062"/>
                </a:lnSpc>
                <a:buFont typeface="Arial"/>
                <a:buChar char="•"/>
              </a:pPr>
              <a:r>
                <a:rPr lang="en-US" sz="1874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Πολιτική σκοπιμότητα της αποφυγής κοινωνικών αναταραχών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29406" y="3321546"/>
            <a:ext cx="12711856" cy="651271"/>
            <a:chOff x="0" y="0"/>
            <a:chExt cx="16949142" cy="8683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949142" cy="868362"/>
            </a:xfrm>
            <a:custGeom>
              <a:avLst/>
              <a:gdLst/>
              <a:ahLst/>
              <a:cxnLst/>
              <a:rect l="l" t="t" r="r" b="b"/>
              <a:pathLst>
                <a:path w="16949142" h="868362">
                  <a:moveTo>
                    <a:pt x="0" y="0"/>
                  </a:moveTo>
                  <a:lnTo>
                    <a:pt x="16949142" y="0"/>
                  </a:lnTo>
                  <a:lnTo>
                    <a:pt x="16949142" y="868362"/>
                  </a:lnTo>
                  <a:lnTo>
                    <a:pt x="0" y="8683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6949142" cy="91598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125"/>
                </a:lnSpc>
              </a:pPr>
              <a:r>
                <a:rPr lang="en-US" sz="4062" b="1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Προτεραιότητα στη Μακεδονία και τη Δυτική Θράκη</a:t>
              </a:r>
            </a:p>
          </p:txBody>
        </p:sp>
      </p:grpSp>
      <p:sp>
        <p:nvSpPr>
          <p:cNvPr id="9" name="Freeform 9" descr="preencoded.png"/>
          <p:cNvSpPr/>
          <p:nvPr/>
        </p:nvSpPr>
        <p:spPr>
          <a:xfrm>
            <a:off x="729406" y="4285358"/>
            <a:ext cx="1042095" cy="1250454"/>
          </a:xfrm>
          <a:custGeom>
            <a:avLst/>
            <a:gdLst/>
            <a:ahLst/>
            <a:cxnLst/>
            <a:rect l="l" t="t" r="r" b="b"/>
            <a:pathLst>
              <a:path w="1042095" h="1250454">
                <a:moveTo>
                  <a:pt x="0" y="0"/>
                </a:moveTo>
                <a:lnTo>
                  <a:pt x="1042095" y="0"/>
                </a:lnTo>
                <a:lnTo>
                  <a:pt x="1042095" y="1250453"/>
                </a:lnTo>
                <a:lnTo>
                  <a:pt x="0" y="12504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8" b="-78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084040" y="4493716"/>
            <a:ext cx="4877544" cy="325636"/>
            <a:chOff x="0" y="0"/>
            <a:chExt cx="6503392" cy="43418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503391" cy="434182"/>
            </a:xfrm>
            <a:custGeom>
              <a:avLst/>
              <a:gdLst/>
              <a:ahLst/>
              <a:cxnLst/>
              <a:rect l="l" t="t" r="r" b="b"/>
              <a:pathLst>
                <a:path w="6503391" h="434182">
                  <a:moveTo>
                    <a:pt x="0" y="0"/>
                  </a:moveTo>
                  <a:lnTo>
                    <a:pt x="6503391" y="0"/>
                  </a:lnTo>
                  <a:lnTo>
                    <a:pt x="6503391" y="434182"/>
                  </a:lnTo>
                  <a:lnTo>
                    <a:pt x="0" y="4341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6503392" cy="4532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562"/>
                </a:lnSpc>
              </a:pPr>
              <a:r>
                <a:rPr lang="en-US" sz="2000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Αξιοποίηση μουσουλμανικών κτημάτων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084040" y="4944368"/>
            <a:ext cx="15474554" cy="333375"/>
            <a:chOff x="0" y="0"/>
            <a:chExt cx="20632738" cy="444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632739" cy="444500"/>
            </a:xfrm>
            <a:custGeom>
              <a:avLst/>
              <a:gdLst/>
              <a:ahLst/>
              <a:cxnLst/>
              <a:rect l="l" t="t" r="r" b="b"/>
              <a:pathLst>
                <a:path w="20632739" h="444500">
                  <a:moveTo>
                    <a:pt x="0" y="0"/>
                  </a:moveTo>
                  <a:lnTo>
                    <a:pt x="20632739" y="0"/>
                  </a:lnTo>
                  <a:lnTo>
                    <a:pt x="20632739" y="444500"/>
                  </a:lnTo>
                  <a:lnTo>
                    <a:pt x="0" y="4445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76200"/>
              <a:ext cx="20632738" cy="5207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625"/>
                </a:lnSpc>
              </a:pPr>
              <a:r>
                <a:rPr lang="en-US" sz="1625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Ήταν δυνατόν να χρησιμοποιηθούν τα μουσουλμανικά κτήματα και τα κτήματα των Βουλγάρων μεταναστών (σύμφωνα με τη συνθήκη του Νεϊγύ).</a:t>
              </a:r>
            </a:p>
          </p:txBody>
        </p:sp>
      </p:grpSp>
      <p:sp>
        <p:nvSpPr>
          <p:cNvPr id="16" name="Freeform 16" descr="preencoded.png"/>
          <p:cNvSpPr/>
          <p:nvPr/>
        </p:nvSpPr>
        <p:spPr>
          <a:xfrm>
            <a:off x="729406" y="5535811"/>
            <a:ext cx="1042095" cy="1250454"/>
          </a:xfrm>
          <a:custGeom>
            <a:avLst/>
            <a:gdLst/>
            <a:ahLst/>
            <a:cxnLst/>
            <a:rect l="l" t="t" r="r" b="b"/>
            <a:pathLst>
              <a:path w="1042095" h="1250454">
                <a:moveTo>
                  <a:pt x="0" y="0"/>
                </a:moveTo>
                <a:lnTo>
                  <a:pt x="1042095" y="0"/>
                </a:lnTo>
                <a:lnTo>
                  <a:pt x="1042095" y="1250454"/>
                </a:lnTo>
                <a:lnTo>
                  <a:pt x="0" y="1250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8" b="-78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2084040" y="5744170"/>
            <a:ext cx="2605385" cy="325636"/>
            <a:chOff x="0" y="0"/>
            <a:chExt cx="3473847" cy="43418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473847" cy="434182"/>
            </a:xfrm>
            <a:custGeom>
              <a:avLst/>
              <a:gdLst/>
              <a:ahLst/>
              <a:cxnLst/>
              <a:rect l="l" t="t" r="r" b="b"/>
              <a:pathLst>
                <a:path w="3473847" h="434182">
                  <a:moveTo>
                    <a:pt x="0" y="0"/>
                  </a:moveTo>
                  <a:lnTo>
                    <a:pt x="3473847" y="0"/>
                  </a:lnTo>
                  <a:lnTo>
                    <a:pt x="3473847" y="434182"/>
                  </a:lnTo>
                  <a:lnTo>
                    <a:pt x="0" y="4341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3473847" cy="4532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562"/>
                </a:lnSpc>
              </a:pPr>
              <a:r>
                <a:rPr lang="en-US" sz="2000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Ταχεία αυτάρκεια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084040" y="6194822"/>
            <a:ext cx="15474554" cy="333375"/>
            <a:chOff x="0" y="0"/>
            <a:chExt cx="20632738" cy="444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632739" cy="444500"/>
            </a:xfrm>
            <a:custGeom>
              <a:avLst/>
              <a:gdLst/>
              <a:ahLst/>
              <a:cxnLst/>
              <a:rect l="l" t="t" r="r" b="b"/>
              <a:pathLst>
                <a:path w="20632739" h="444500">
                  <a:moveTo>
                    <a:pt x="0" y="0"/>
                  </a:moveTo>
                  <a:lnTo>
                    <a:pt x="20632739" y="0"/>
                  </a:lnTo>
                  <a:lnTo>
                    <a:pt x="20632739" y="444500"/>
                  </a:lnTo>
                  <a:lnTo>
                    <a:pt x="0" y="4445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20632738" cy="5207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625"/>
                </a:lnSpc>
              </a:pPr>
              <a:r>
                <a:rPr lang="en-US" sz="1625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Αυτό θα καθιστούσε τους πρόσφυγες αυτάρκεις σε σύντομο χρονικό διάστημα και θα συντελούσε στην αύξηση της αγροτικής παραγωγής.</a:t>
              </a:r>
            </a:p>
          </p:txBody>
        </p:sp>
      </p:grpSp>
      <p:sp>
        <p:nvSpPr>
          <p:cNvPr id="23" name="Freeform 23" descr="preencoded.png"/>
          <p:cNvSpPr/>
          <p:nvPr/>
        </p:nvSpPr>
        <p:spPr>
          <a:xfrm>
            <a:off x="729406" y="6786265"/>
            <a:ext cx="1042095" cy="1534120"/>
          </a:xfrm>
          <a:custGeom>
            <a:avLst/>
            <a:gdLst/>
            <a:ahLst/>
            <a:cxnLst/>
            <a:rect l="l" t="t" r="r" b="b"/>
            <a:pathLst>
              <a:path w="1042095" h="1534120">
                <a:moveTo>
                  <a:pt x="0" y="0"/>
                </a:moveTo>
                <a:lnTo>
                  <a:pt x="1042095" y="0"/>
                </a:lnTo>
                <a:lnTo>
                  <a:pt x="1042095" y="1534120"/>
                </a:lnTo>
                <a:lnTo>
                  <a:pt x="0" y="15341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6" b="-166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2084040" y="6994624"/>
            <a:ext cx="3627685" cy="325636"/>
            <a:chOff x="0" y="0"/>
            <a:chExt cx="4836913" cy="43418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836913" cy="434182"/>
            </a:xfrm>
            <a:custGeom>
              <a:avLst/>
              <a:gdLst/>
              <a:ahLst/>
              <a:cxnLst/>
              <a:rect l="l" t="t" r="r" b="b"/>
              <a:pathLst>
                <a:path w="4836913" h="434182">
                  <a:moveTo>
                    <a:pt x="0" y="0"/>
                  </a:moveTo>
                  <a:lnTo>
                    <a:pt x="4836913" y="0"/>
                  </a:lnTo>
                  <a:lnTo>
                    <a:pt x="4836913" y="434182"/>
                  </a:lnTo>
                  <a:lnTo>
                    <a:pt x="0" y="4341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4836913" cy="4532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562"/>
                </a:lnSpc>
              </a:pPr>
              <a:r>
                <a:rPr lang="en-US" sz="2000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Κάλυψη δημογραφικού κενού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084040" y="7445276"/>
            <a:ext cx="15474554" cy="666750"/>
            <a:chOff x="0" y="0"/>
            <a:chExt cx="20632738" cy="889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0632739" cy="889000"/>
            </a:xfrm>
            <a:custGeom>
              <a:avLst/>
              <a:gdLst/>
              <a:ahLst/>
              <a:cxnLst/>
              <a:rect l="l" t="t" r="r" b="b"/>
              <a:pathLst>
                <a:path w="20632739" h="889000">
                  <a:moveTo>
                    <a:pt x="0" y="0"/>
                  </a:moveTo>
                  <a:lnTo>
                    <a:pt x="20632739" y="0"/>
                  </a:lnTo>
                  <a:lnTo>
                    <a:pt x="20632739" y="889000"/>
                  </a:lnTo>
                  <a:lnTo>
                    <a:pt x="0" y="889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76200"/>
              <a:ext cx="20632738" cy="9652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625"/>
                </a:lnSpc>
              </a:pPr>
              <a:r>
                <a:rPr lang="en-US" sz="1625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Θα καλυπτόταν το δημογραφικό κενό που είχε δημιουργηθεί με την αναχώρηση των Μουσουλμάνων και των Βουλγάρων και τις απώλειες που προκάλεσαν οι συνεχείς πόλεμοι (1912-1922).</a:t>
              </a:r>
            </a:p>
          </p:txBody>
        </p:sp>
      </p:grpSp>
      <p:sp>
        <p:nvSpPr>
          <p:cNvPr id="30" name="Freeform 30" descr="preencoded.png"/>
          <p:cNvSpPr/>
          <p:nvPr/>
        </p:nvSpPr>
        <p:spPr>
          <a:xfrm>
            <a:off x="729406" y="8320385"/>
            <a:ext cx="1042095" cy="1250454"/>
          </a:xfrm>
          <a:custGeom>
            <a:avLst/>
            <a:gdLst/>
            <a:ahLst/>
            <a:cxnLst/>
            <a:rect l="l" t="t" r="r" b="b"/>
            <a:pathLst>
              <a:path w="1042095" h="1250454">
                <a:moveTo>
                  <a:pt x="0" y="0"/>
                </a:moveTo>
                <a:lnTo>
                  <a:pt x="1042095" y="0"/>
                </a:lnTo>
                <a:lnTo>
                  <a:pt x="1042095" y="1250454"/>
                </a:lnTo>
                <a:lnTo>
                  <a:pt x="0" y="12504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8" b="-78"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2084040" y="8514458"/>
            <a:ext cx="5764560" cy="339923"/>
            <a:chOff x="0" y="-19049"/>
            <a:chExt cx="7686080" cy="45323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023967" cy="434182"/>
            </a:xfrm>
            <a:custGeom>
              <a:avLst/>
              <a:gdLst/>
              <a:ahLst/>
              <a:cxnLst/>
              <a:rect l="l" t="t" r="r" b="b"/>
              <a:pathLst>
                <a:path w="6023967" h="434182">
                  <a:moveTo>
                    <a:pt x="0" y="0"/>
                  </a:moveTo>
                  <a:lnTo>
                    <a:pt x="6023967" y="0"/>
                  </a:lnTo>
                  <a:lnTo>
                    <a:pt x="6023967" y="434182"/>
                  </a:lnTo>
                  <a:lnTo>
                    <a:pt x="0" y="4341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19049"/>
              <a:ext cx="7686080" cy="45323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562"/>
                </a:lnSpc>
              </a:pPr>
              <a:r>
                <a:rPr lang="en-US" sz="2000" b="1" dirty="0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Επ</a:t>
              </a:r>
              <a:r>
                <a:rPr lang="en-US" sz="2000" b="1" dirty="0" err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οικισμός</a:t>
              </a:r>
              <a:r>
                <a:rPr lang="en-US" sz="2000" b="1" dirty="0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παρα</a:t>
              </a:r>
              <a:r>
                <a:rPr lang="en-US" sz="2000" b="1" dirty="0" err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μεθόριων</a:t>
              </a:r>
              <a:r>
                <a:rPr lang="en-US" sz="2000" b="1" dirty="0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π</a:t>
              </a:r>
              <a:r>
                <a:rPr lang="en-US" sz="2000" b="1" dirty="0" err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εριοχών</a:t>
              </a:r>
              <a:endParaRPr lang="en-US" sz="2000" b="1" dirty="0">
                <a:solidFill>
                  <a:srgbClr val="464646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sp>
        <p:nvSpPr>
          <p:cNvPr id="34" name="Freeform 34"/>
          <p:cNvSpPr/>
          <p:nvPr/>
        </p:nvSpPr>
        <p:spPr>
          <a:xfrm>
            <a:off x="0" y="0"/>
            <a:ext cx="18288000" cy="4075807"/>
          </a:xfrm>
          <a:custGeom>
            <a:avLst/>
            <a:gdLst/>
            <a:ahLst/>
            <a:cxnLst/>
            <a:rect l="l" t="t" r="r" b="b"/>
            <a:pathLst>
              <a:path w="18288000" h="4075807">
                <a:moveTo>
                  <a:pt x="0" y="0"/>
                </a:moveTo>
                <a:lnTo>
                  <a:pt x="18288000" y="0"/>
                </a:lnTo>
                <a:lnTo>
                  <a:pt x="18288000" y="4075807"/>
                </a:lnTo>
                <a:lnTo>
                  <a:pt x="0" y="4075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4999"/>
            </a:blip>
            <a:stretch>
              <a:fillRect t="-175393" b="-88611"/>
            </a:stretch>
          </a:blipFill>
        </p:spPr>
      </p:sp>
      <p:grpSp>
        <p:nvGrpSpPr>
          <p:cNvPr id="35" name="Group 35"/>
          <p:cNvGrpSpPr/>
          <p:nvPr/>
        </p:nvGrpSpPr>
        <p:grpSpPr>
          <a:xfrm>
            <a:off x="2084040" y="8979396"/>
            <a:ext cx="15474554" cy="333375"/>
            <a:chOff x="0" y="0"/>
            <a:chExt cx="20632738" cy="4445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0632739" cy="444500"/>
            </a:xfrm>
            <a:custGeom>
              <a:avLst/>
              <a:gdLst/>
              <a:ahLst/>
              <a:cxnLst/>
              <a:rect l="l" t="t" r="r" b="b"/>
              <a:pathLst>
                <a:path w="20632739" h="444500">
                  <a:moveTo>
                    <a:pt x="0" y="0"/>
                  </a:moveTo>
                  <a:lnTo>
                    <a:pt x="20632739" y="0"/>
                  </a:lnTo>
                  <a:lnTo>
                    <a:pt x="20632739" y="444500"/>
                  </a:lnTo>
                  <a:lnTo>
                    <a:pt x="0" y="4445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76200"/>
              <a:ext cx="20632738" cy="5207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625"/>
                </a:lnSpc>
              </a:pPr>
              <a:r>
                <a:rPr lang="en-US" sz="1625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Επιπλέον, έτσι εποικίζονταν παραμεθόριες περιοχές.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381043"/>
            <a:ext cx="17033420" cy="1132367"/>
            <a:chOff x="0" y="0"/>
            <a:chExt cx="22711227" cy="15098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711226" cy="1509823"/>
            </a:xfrm>
            <a:custGeom>
              <a:avLst/>
              <a:gdLst/>
              <a:ahLst/>
              <a:cxnLst/>
              <a:rect l="l" t="t" r="r" b="b"/>
              <a:pathLst>
                <a:path w="22711226" h="1509823">
                  <a:moveTo>
                    <a:pt x="0" y="0"/>
                  </a:moveTo>
                  <a:lnTo>
                    <a:pt x="22711226" y="0"/>
                  </a:lnTo>
                  <a:lnTo>
                    <a:pt x="22711226" y="1509823"/>
                  </a:lnTo>
                  <a:lnTo>
                    <a:pt x="0" y="15098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2711227" cy="156697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937"/>
                </a:lnSpc>
              </a:pPr>
              <a:r>
                <a:rPr lang="en-US" sz="5562" b="1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Προκλήσεις στην εγκατάσταση των προσφύγων</a:t>
              </a:r>
            </a:p>
          </p:txBody>
        </p:sp>
      </p:grpSp>
      <p:sp>
        <p:nvSpPr>
          <p:cNvPr id="9" name="Freeform 9" descr="preencoded.png"/>
          <p:cNvSpPr/>
          <p:nvPr/>
        </p:nvSpPr>
        <p:spPr>
          <a:xfrm>
            <a:off x="992238" y="3408760"/>
            <a:ext cx="708720" cy="708720"/>
          </a:xfrm>
          <a:custGeom>
            <a:avLst/>
            <a:gdLst/>
            <a:ahLst/>
            <a:cxnLst/>
            <a:rect l="l" t="t" r="r" b="b"/>
            <a:pathLst>
              <a:path w="708720" h="708720">
                <a:moveTo>
                  <a:pt x="0" y="0"/>
                </a:moveTo>
                <a:lnTo>
                  <a:pt x="708719" y="0"/>
                </a:lnTo>
                <a:lnTo>
                  <a:pt x="708719" y="708720"/>
                </a:lnTo>
                <a:lnTo>
                  <a:pt x="0" y="708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92238" y="4372421"/>
            <a:ext cx="5256163" cy="471487"/>
            <a:chOff x="0" y="-38100"/>
            <a:chExt cx="5701904" cy="6286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01904" cy="590550"/>
            </a:xfrm>
            <a:custGeom>
              <a:avLst/>
              <a:gdLst/>
              <a:ahLst/>
              <a:cxnLst/>
              <a:rect l="l" t="t" r="r" b="b"/>
              <a:pathLst>
                <a:path w="5701904" h="590550">
                  <a:moveTo>
                    <a:pt x="0" y="0"/>
                  </a:moveTo>
                  <a:lnTo>
                    <a:pt x="5701904" y="0"/>
                  </a:lnTo>
                  <a:lnTo>
                    <a:pt x="5701904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213986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 dirty="0" err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Κινητικότητ</a:t>
              </a:r>
              <a:r>
                <a:rPr lang="en-US" sz="2750" b="1" dirty="0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α προσφύγων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92237" y="5014020"/>
            <a:ext cx="5150942" cy="3682602"/>
            <a:chOff x="-1" y="0"/>
            <a:chExt cx="6867923" cy="491013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867922" cy="4233863"/>
            </a:xfrm>
            <a:custGeom>
              <a:avLst/>
              <a:gdLst/>
              <a:ahLst/>
              <a:cxnLst/>
              <a:rect l="l" t="t" r="r" b="b"/>
              <a:pathLst>
                <a:path w="6867922" h="4233863">
                  <a:moveTo>
                    <a:pt x="0" y="0"/>
                  </a:moveTo>
                  <a:lnTo>
                    <a:pt x="6867922" y="0"/>
                  </a:lnTo>
                  <a:lnTo>
                    <a:pt x="6867922" y="4233863"/>
                  </a:lnTo>
                  <a:lnTo>
                    <a:pt x="0" y="4233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1" y="590549"/>
              <a:ext cx="6867922" cy="43195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b="1" dirty="0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Η </a:t>
              </a:r>
              <a:r>
                <a:rPr lang="en-US" sz="2187" b="1" dirty="0" err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κινητικότητ</a:t>
              </a:r>
              <a:r>
                <a:rPr lang="en-US" sz="2187" b="1" dirty="0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α των προσφύγων υπήρξε μεγάλη, ιδιαίτερα κατά τα πρώτα χρόνια. </a:t>
              </a:r>
              <a:r>
                <a:rPr lang="en-US" sz="2187" b="1" dirty="0" err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Οι</a:t>
              </a:r>
              <a:r>
                <a:rPr lang="en-US" sz="2187" b="1" dirty="0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 π</a:t>
              </a:r>
              <a:r>
                <a:rPr lang="en-US" sz="2187" b="1" dirty="0" err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ρόσφυγες</a:t>
              </a:r>
              <a:r>
                <a:rPr lang="en-US" sz="2187" b="1" dirty="0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 </a:t>
              </a:r>
              <a:r>
                <a:rPr lang="en-US" sz="2187" b="1" dirty="0" err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γύριζ</a:t>
              </a:r>
              <a:r>
                <a:rPr lang="en-US" sz="2187" b="1" dirty="0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αν από περιοχή σε περιοχή προκειμένου να βρουν το μέρος με τις καλύτερες συνθήκες για εγκατάσταση.</a:t>
              </a:r>
            </a:p>
          </p:txBody>
        </p:sp>
      </p:grpSp>
      <p:sp>
        <p:nvSpPr>
          <p:cNvPr id="16" name="Freeform 16" descr="preencoded.png"/>
          <p:cNvSpPr/>
          <p:nvPr/>
        </p:nvSpPr>
        <p:spPr>
          <a:xfrm>
            <a:off x="6568380" y="3408760"/>
            <a:ext cx="708720" cy="708720"/>
          </a:xfrm>
          <a:custGeom>
            <a:avLst/>
            <a:gdLst/>
            <a:ahLst/>
            <a:cxnLst/>
            <a:rect l="l" t="t" r="r" b="b"/>
            <a:pathLst>
              <a:path w="708720" h="708720">
                <a:moveTo>
                  <a:pt x="0" y="0"/>
                </a:moveTo>
                <a:lnTo>
                  <a:pt x="708720" y="0"/>
                </a:lnTo>
                <a:lnTo>
                  <a:pt x="708720" y="708720"/>
                </a:lnTo>
                <a:lnTo>
                  <a:pt x="0" y="70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6568380" y="4400996"/>
            <a:ext cx="5151090" cy="885825"/>
            <a:chOff x="0" y="0"/>
            <a:chExt cx="6868120" cy="11811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868120" cy="1181100"/>
            </a:xfrm>
            <a:custGeom>
              <a:avLst/>
              <a:gdLst/>
              <a:ahLst/>
              <a:cxnLst/>
              <a:rect l="l" t="t" r="r" b="b"/>
              <a:pathLst>
                <a:path w="6868120" h="1181100">
                  <a:moveTo>
                    <a:pt x="0" y="0"/>
                  </a:moveTo>
                  <a:lnTo>
                    <a:pt x="6868120" y="0"/>
                  </a:lnTo>
                  <a:lnTo>
                    <a:pt x="6868120" y="1181100"/>
                  </a:lnTo>
                  <a:lnTo>
                    <a:pt x="0" y="1181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6868120" cy="12192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Αγροτική αποκατάσταση μη γεωργών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568380" y="5456932"/>
            <a:ext cx="5151090" cy="2268141"/>
            <a:chOff x="0" y="0"/>
            <a:chExt cx="6868120" cy="302418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868120" cy="3024188"/>
            </a:xfrm>
            <a:custGeom>
              <a:avLst/>
              <a:gdLst/>
              <a:ahLst/>
              <a:cxnLst/>
              <a:rect l="l" t="t" r="r" b="b"/>
              <a:pathLst>
                <a:path w="6868120" h="3024188">
                  <a:moveTo>
                    <a:pt x="0" y="0"/>
                  </a:moveTo>
                  <a:lnTo>
                    <a:pt x="6868120" y="0"/>
                  </a:lnTo>
                  <a:lnTo>
                    <a:pt x="6868120" y="3024188"/>
                  </a:lnTo>
                  <a:lnTo>
                    <a:pt x="0" y="30241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85725"/>
              <a:ext cx="6868120" cy="31099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Πολλοί πρόσφυγες, αν και δεν ήταν γεωργοί, είχαν δεχτεί ή ζητήσει να αποκατασταθούν ως αγρότες για να επωφεληθούν από τα δάνεια και τις παροχές της ΕΑΠ.</a:t>
              </a:r>
            </a:p>
          </p:txBody>
        </p:sp>
      </p:grpSp>
      <p:sp>
        <p:nvSpPr>
          <p:cNvPr id="23" name="Freeform 23" descr="preencoded.png"/>
          <p:cNvSpPr/>
          <p:nvPr/>
        </p:nvSpPr>
        <p:spPr>
          <a:xfrm>
            <a:off x="12144672" y="3408760"/>
            <a:ext cx="708720" cy="708720"/>
          </a:xfrm>
          <a:custGeom>
            <a:avLst/>
            <a:gdLst/>
            <a:ahLst/>
            <a:cxnLst/>
            <a:rect l="l" t="t" r="r" b="b"/>
            <a:pathLst>
              <a:path w="708720" h="708720">
                <a:moveTo>
                  <a:pt x="0" y="0"/>
                </a:moveTo>
                <a:lnTo>
                  <a:pt x="708721" y="0"/>
                </a:lnTo>
                <a:lnTo>
                  <a:pt x="708721" y="708720"/>
                </a:lnTo>
                <a:lnTo>
                  <a:pt x="0" y="708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144672" y="4400996"/>
            <a:ext cx="5150941" cy="885825"/>
            <a:chOff x="0" y="0"/>
            <a:chExt cx="6867922" cy="11811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867922" cy="1181100"/>
            </a:xfrm>
            <a:custGeom>
              <a:avLst/>
              <a:gdLst/>
              <a:ahLst/>
              <a:cxnLst/>
              <a:rect l="l" t="t" r="r" b="b"/>
              <a:pathLst>
                <a:path w="6867922" h="1181100">
                  <a:moveTo>
                    <a:pt x="0" y="0"/>
                  </a:moveTo>
                  <a:lnTo>
                    <a:pt x="6867922" y="0"/>
                  </a:lnTo>
                  <a:lnTo>
                    <a:pt x="6867922" y="1181100"/>
                  </a:lnTo>
                  <a:lnTo>
                    <a:pt x="0" y="1181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6867922" cy="12192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Μετακίνηση προς αστικά κέντρα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144672" y="5456932"/>
            <a:ext cx="5150941" cy="2721769"/>
            <a:chOff x="0" y="0"/>
            <a:chExt cx="6867922" cy="362902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867922" cy="3629025"/>
            </a:xfrm>
            <a:custGeom>
              <a:avLst/>
              <a:gdLst/>
              <a:ahLst/>
              <a:cxnLst/>
              <a:rect l="l" t="t" r="r" b="b"/>
              <a:pathLst>
                <a:path w="6867922" h="3629025">
                  <a:moveTo>
                    <a:pt x="0" y="0"/>
                  </a:moveTo>
                  <a:lnTo>
                    <a:pt x="6867922" y="0"/>
                  </a:lnTo>
                  <a:lnTo>
                    <a:pt x="6867922" y="3629025"/>
                  </a:lnTo>
                  <a:lnTo>
                    <a:pt x="0" y="36290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85725"/>
              <a:ext cx="6867922" cy="37147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Άλλοι πάλι μετακινούνταν προς τα αστικά κέντρα με σκοπό να παρουσιαστούν ως «αστοί» και να πάρουν με αυτόν τον τρόπο την αποζημίωση που δινόταν στους αστούς ανταλλάξιμους.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 descr="preencoded.png"/>
          <p:cNvSpPr/>
          <p:nvPr/>
        </p:nvSpPr>
        <p:spPr>
          <a:xfrm>
            <a:off x="1143000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15889" y="721072"/>
            <a:ext cx="9598224" cy="1635621"/>
            <a:chOff x="0" y="0"/>
            <a:chExt cx="12797632" cy="21808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797632" cy="2180828"/>
            </a:xfrm>
            <a:custGeom>
              <a:avLst/>
              <a:gdLst/>
              <a:ahLst/>
              <a:cxnLst/>
              <a:rect l="l" t="t" r="r" b="b"/>
              <a:pathLst>
                <a:path w="12797632" h="2180828">
                  <a:moveTo>
                    <a:pt x="0" y="0"/>
                  </a:moveTo>
                  <a:lnTo>
                    <a:pt x="12797632" y="0"/>
                  </a:lnTo>
                  <a:lnTo>
                    <a:pt x="12797632" y="2180828"/>
                  </a:lnTo>
                  <a:lnTo>
                    <a:pt x="0" y="21808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2797632" cy="223797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437"/>
                </a:lnSpc>
              </a:pPr>
              <a:r>
                <a:rPr lang="en-US" sz="5125" b="1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Φορείς αποκατάστασης προσφύγων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94060" y="2749154"/>
            <a:ext cx="28575" cy="6816626"/>
            <a:chOff x="0" y="0"/>
            <a:chExt cx="38100" cy="908883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8100" cy="9088882"/>
            </a:xfrm>
            <a:custGeom>
              <a:avLst/>
              <a:gdLst/>
              <a:ahLst/>
              <a:cxnLst/>
              <a:rect l="l" t="t" r="r" b="b"/>
              <a:pathLst>
                <a:path w="38100" h="9088882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cubicBezTo>
                    <a:pt x="29591" y="0"/>
                    <a:pt x="38100" y="8509"/>
                    <a:pt x="38100" y="19050"/>
                  </a:cubicBezTo>
                  <a:lnTo>
                    <a:pt x="38100" y="9069832"/>
                  </a:lnTo>
                  <a:cubicBezTo>
                    <a:pt x="38100" y="9080373"/>
                    <a:pt x="29591" y="9088882"/>
                    <a:pt x="19050" y="9088882"/>
                  </a:cubicBezTo>
                  <a:cubicBezTo>
                    <a:pt x="8509" y="9088882"/>
                    <a:pt x="0" y="9080373"/>
                    <a:pt x="0" y="9069832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574155" y="3323630"/>
            <a:ext cx="915889" cy="28575"/>
            <a:chOff x="0" y="0"/>
            <a:chExt cx="1221185" cy="381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21232" cy="38100"/>
            </a:xfrm>
            <a:custGeom>
              <a:avLst/>
              <a:gdLst/>
              <a:ahLst/>
              <a:cxnLst/>
              <a:rect l="l" t="t" r="r" b="b"/>
              <a:pathLst>
                <a:path w="1221232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202182" y="0"/>
                  </a:lnTo>
                  <a:cubicBezTo>
                    <a:pt x="1212723" y="0"/>
                    <a:pt x="1221232" y="8509"/>
                    <a:pt x="1221232" y="19050"/>
                  </a:cubicBezTo>
                  <a:cubicBezTo>
                    <a:pt x="1221232" y="29591"/>
                    <a:pt x="1212596" y="38100"/>
                    <a:pt x="1202182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013966" y="3043535"/>
            <a:ext cx="588764" cy="588764"/>
            <a:chOff x="0" y="0"/>
            <a:chExt cx="785018" cy="78501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84987" cy="784987"/>
            </a:xfrm>
            <a:custGeom>
              <a:avLst/>
              <a:gdLst/>
              <a:ahLst/>
              <a:cxnLst/>
              <a:rect l="l" t="t" r="r" b="b"/>
              <a:pathLst>
                <a:path w="784987" h="784987">
                  <a:moveTo>
                    <a:pt x="0" y="52324"/>
                  </a:moveTo>
                  <a:cubicBezTo>
                    <a:pt x="0" y="23495"/>
                    <a:pt x="23495" y="0"/>
                    <a:pt x="52324" y="0"/>
                  </a:cubicBezTo>
                  <a:lnTo>
                    <a:pt x="732663" y="0"/>
                  </a:lnTo>
                  <a:cubicBezTo>
                    <a:pt x="761619" y="0"/>
                    <a:pt x="784987" y="23495"/>
                    <a:pt x="784987" y="52324"/>
                  </a:cubicBezTo>
                  <a:lnTo>
                    <a:pt x="784987" y="732663"/>
                  </a:lnTo>
                  <a:cubicBezTo>
                    <a:pt x="784987" y="761619"/>
                    <a:pt x="761492" y="784987"/>
                    <a:pt x="732663" y="784987"/>
                  </a:cubicBezTo>
                  <a:lnTo>
                    <a:pt x="52324" y="784987"/>
                  </a:lnTo>
                  <a:cubicBezTo>
                    <a:pt x="23495" y="784987"/>
                    <a:pt x="0" y="761619"/>
                    <a:pt x="0" y="732663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210508" y="3044725"/>
            <a:ext cx="224254" cy="644426"/>
            <a:chOff x="0" y="0"/>
            <a:chExt cx="182165" cy="52347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2165" cy="523478"/>
            </a:xfrm>
            <a:custGeom>
              <a:avLst/>
              <a:gdLst/>
              <a:ahLst/>
              <a:cxnLst/>
              <a:rect l="l" t="t" r="r" b="b"/>
              <a:pathLst>
                <a:path w="182165" h="523478">
                  <a:moveTo>
                    <a:pt x="0" y="0"/>
                  </a:moveTo>
                  <a:lnTo>
                    <a:pt x="182165" y="0"/>
                  </a:lnTo>
                  <a:lnTo>
                    <a:pt x="182165" y="523478"/>
                  </a:lnTo>
                  <a:lnTo>
                    <a:pt x="0" y="5234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38100"/>
              <a:ext cx="182165" cy="48537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062"/>
                </a:lnSpc>
              </a:pPr>
              <a:r>
                <a:rPr lang="en-US" sz="3062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1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747814" y="3010792"/>
            <a:ext cx="3271540" cy="408831"/>
            <a:chOff x="0" y="0"/>
            <a:chExt cx="4362053" cy="54510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362054" cy="545108"/>
            </a:xfrm>
            <a:custGeom>
              <a:avLst/>
              <a:gdLst/>
              <a:ahLst/>
              <a:cxnLst/>
              <a:rect l="l" t="t" r="r" b="b"/>
              <a:pathLst>
                <a:path w="4362054" h="545108">
                  <a:moveTo>
                    <a:pt x="0" y="0"/>
                  </a:moveTo>
                  <a:lnTo>
                    <a:pt x="4362054" y="0"/>
                  </a:lnTo>
                  <a:lnTo>
                    <a:pt x="4362054" y="545108"/>
                  </a:lnTo>
                  <a:lnTo>
                    <a:pt x="0" y="5451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4362053" cy="5641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187"/>
                </a:lnSpc>
              </a:pPr>
              <a:r>
                <a:rPr lang="en-US" sz="2562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1922-1925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747814" y="3576638"/>
            <a:ext cx="7766297" cy="418802"/>
            <a:chOff x="0" y="0"/>
            <a:chExt cx="10355063" cy="55840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355063" cy="558403"/>
            </a:xfrm>
            <a:custGeom>
              <a:avLst/>
              <a:gdLst/>
              <a:ahLst/>
              <a:cxnLst/>
              <a:rect l="l" t="t" r="r" b="b"/>
              <a:pathLst>
                <a:path w="10355063" h="558403">
                  <a:moveTo>
                    <a:pt x="0" y="0"/>
                  </a:moveTo>
                  <a:lnTo>
                    <a:pt x="10355063" y="0"/>
                  </a:lnTo>
                  <a:lnTo>
                    <a:pt x="10355063" y="558403"/>
                  </a:lnTo>
                  <a:lnTo>
                    <a:pt x="0" y="5584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85725"/>
              <a:ext cx="10355063" cy="64412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250"/>
                </a:lnSpc>
              </a:pPr>
              <a:r>
                <a:rPr lang="en-US" sz="2000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Ταμείο Περιθάλψεως Προσφύγων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74155" y="5093196"/>
            <a:ext cx="915889" cy="28575"/>
            <a:chOff x="0" y="0"/>
            <a:chExt cx="1221185" cy="381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21232" cy="38100"/>
            </a:xfrm>
            <a:custGeom>
              <a:avLst/>
              <a:gdLst/>
              <a:ahLst/>
              <a:cxnLst/>
              <a:rect l="l" t="t" r="r" b="b"/>
              <a:pathLst>
                <a:path w="1221232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202182" y="0"/>
                  </a:lnTo>
                  <a:cubicBezTo>
                    <a:pt x="1212723" y="0"/>
                    <a:pt x="1221232" y="8509"/>
                    <a:pt x="1221232" y="19050"/>
                  </a:cubicBezTo>
                  <a:cubicBezTo>
                    <a:pt x="1221232" y="29591"/>
                    <a:pt x="1212596" y="38100"/>
                    <a:pt x="1202182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013966" y="4813101"/>
            <a:ext cx="588764" cy="588764"/>
            <a:chOff x="0" y="0"/>
            <a:chExt cx="785018" cy="78501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84987" cy="784987"/>
            </a:xfrm>
            <a:custGeom>
              <a:avLst/>
              <a:gdLst/>
              <a:ahLst/>
              <a:cxnLst/>
              <a:rect l="l" t="t" r="r" b="b"/>
              <a:pathLst>
                <a:path w="784987" h="784987">
                  <a:moveTo>
                    <a:pt x="0" y="52324"/>
                  </a:moveTo>
                  <a:cubicBezTo>
                    <a:pt x="0" y="23495"/>
                    <a:pt x="23495" y="0"/>
                    <a:pt x="52324" y="0"/>
                  </a:cubicBezTo>
                  <a:lnTo>
                    <a:pt x="732663" y="0"/>
                  </a:lnTo>
                  <a:cubicBezTo>
                    <a:pt x="761619" y="0"/>
                    <a:pt x="784987" y="23495"/>
                    <a:pt x="784987" y="52324"/>
                  </a:cubicBezTo>
                  <a:lnTo>
                    <a:pt x="784987" y="732663"/>
                  </a:lnTo>
                  <a:cubicBezTo>
                    <a:pt x="784987" y="761619"/>
                    <a:pt x="761492" y="784987"/>
                    <a:pt x="732663" y="784987"/>
                  </a:cubicBezTo>
                  <a:lnTo>
                    <a:pt x="52324" y="784987"/>
                  </a:lnTo>
                  <a:cubicBezTo>
                    <a:pt x="23495" y="784987"/>
                    <a:pt x="0" y="761619"/>
                    <a:pt x="0" y="732663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108159" y="4813101"/>
            <a:ext cx="371803" cy="644426"/>
            <a:chOff x="0" y="0"/>
            <a:chExt cx="302022" cy="52347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02022" cy="523478"/>
            </a:xfrm>
            <a:custGeom>
              <a:avLst/>
              <a:gdLst/>
              <a:ahLst/>
              <a:cxnLst/>
              <a:rect l="l" t="t" r="r" b="b"/>
              <a:pathLst>
                <a:path w="302022" h="523478">
                  <a:moveTo>
                    <a:pt x="0" y="0"/>
                  </a:moveTo>
                  <a:lnTo>
                    <a:pt x="302022" y="0"/>
                  </a:lnTo>
                  <a:lnTo>
                    <a:pt x="302022" y="523478"/>
                  </a:lnTo>
                  <a:lnTo>
                    <a:pt x="0" y="5234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38100"/>
              <a:ext cx="302022" cy="48537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062"/>
                </a:lnSpc>
              </a:pPr>
              <a:r>
                <a:rPr lang="en-US" sz="3062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2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747814" y="4780360"/>
            <a:ext cx="3271540" cy="408831"/>
            <a:chOff x="0" y="0"/>
            <a:chExt cx="4362053" cy="54510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362054" cy="545108"/>
            </a:xfrm>
            <a:custGeom>
              <a:avLst/>
              <a:gdLst/>
              <a:ahLst/>
              <a:cxnLst/>
              <a:rect l="l" t="t" r="r" b="b"/>
              <a:pathLst>
                <a:path w="4362054" h="545108">
                  <a:moveTo>
                    <a:pt x="0" y="0"/>
                  </a:moveTo>
                  <a:lnTo>
                    <a:pt x="4362054" y="0"/>
                  </a:lnTo>
                  <a:lnTo>
                    <a:pt x="4362054" y="545108"/>
                  </a:lnTo>
                  <a:lnTo>
                    <a:pt x="0" y="5451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4362053" cy="5641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187"/>
                </a:lnSpc>
              </a:pPr>
              <a:r>
                <a:rPr lang="en-US" sz="2562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1923-1930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747814" y="5346204"/>
            <a:ext cx="7766297" cy="418803"/>
            <a:chOff x="0" y="0"/>
            <a:chExt cx="10355063" cy="55840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0355063" cy="558403"/>
            </a:xfrm>
            <a:custGeom>
              <a:avLst/>
              <a:gdLst/>
              <a:ahLst/>
              <a:cxnLst/>
              <a:rect l="l" t="t" r="r" b="b"/>
              <a:pathLst>
                <a:path w="10355063" h="558403">
                  <a:moveTo>
                    <a:pt x="0" y="0"/>
                  </a:moveTo>
                  <a:lnTo>
                    <a:pt x="10355063" y="0"/>
                  </a:lnTo>
                  <a:lnTo>
                    <a:pt x="10355063" y="558403"/>
                  </a:lnTo>
                  <a:lnTo>
                    <a:pt x="0" y="5584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85725"/>
              <a:ext cx="10355063" cy="64412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250"/>
                </a:lnSpc>
              </a:pPr>
              <a:r>
                <a:rPr lang="en-US" sz="2000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Επιτροπή Αποκαταστάσεως Προσφύγων (ΕΑΠ)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574155" y="6862762"/>
            <a:ext cx="915889" cy="28575"/>
            <a:chOff x="0" y="0"/>
            <a:chExt cx="1221185" cy="381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221232" cy="38100"/>
            </a:xfrm>
            <a:custGeom>
              <a:avLst/>
              <a:gdLst/>
              <a:ahLst/>
              <a:cxnLst/>
              <a:rect l="l" t="t" r="r" b="b"/>
              <a:pathLst>
                <a:path w="1221232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202182" y="0"/>
                  </a:lnTo>
                  <a:cubicBezTo>
                    <a:pt x="1212723" y="0"/>
                    <a:pt x="1221232" y="8509"/>
                    <a:pt x="1221232" y="19050"/>
                  </a:cubicBezTo>
                  <a:cubicBezTo>
                    <a:pt x="1221232" y="29591"/>
                    <a:pt x="1212596" y="38100"/>
                    <a:pt x="1202182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1013966" y="6582667"/>
            <a:ext cx="588764" cy="588764"/>
            <a:chOff x="0" y="0"/>
            <a:chExt cx="785018" cy="785018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784987" cy="784987"/>
            </a:xfrm>
            <a:custGeom>
              <a:avLst/>
              <a:gdLst/>
              <a:ahLst/>
              <a:cxnLst/>
              <a:rect l="l" t="t" r="r" b="b"/>
              <a:pathLst>
                <a:path w="784987" h="784987">
                  <a:moveTo>
                    <a:pt x="0" y="52324"/>
                  </a:moveTo>
                  <a:cubicBezTo>
                    <a:pt x="0" y="23495"/>
                    <a:pt x="23495" y="0"/>
                    <a:pt x="52324" y="0"/>
                  </a:cubicBezTo>
                  <a:lnTo>
                    <a:pt x="732663" y="0"/>
                  </a:lnTo>
                  <a:cubicBezTo>
                    <a:pt x="761619" y="0"/>
                    <a:pt x="784987" y="23495"/>
                    <a:pt x="784987" y="52324"/>
                  </a:cubicBezTo>
                  <a:lnTo>
                    <a:pt x="784987" y="732663"/>
                  </a:lnTo>
                  <a:cubicBezTo>
                    <a:pt x="784987" y="761619"/>
                    <a:pt x="761492" y="784987"/>
                    <a:pt x="732663" y="784987"/>
                  </a:cubicBezTo>
                  <a:lnTo>
                    <a:pt x="52324" y="784987"/>
                  </a:lnTo>
                  <a:cubicBezTo>
                    <a:pt x="23495" y="784987"/>
                    <a:pt x="0" y="761619"/>
                    <a:pt x="0" y="732663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1129649" y="6582669"/>
            <a:ext cx="385971" cy="644425"/>
            <a:chOff x="0" y="0"/>
            <a:chExt cx="313532" cy="523478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313532" cy="523478"/>
            </a:xfrm>
            <a:custGeom>
              <a:avLst/>
              <a:gdLst/>
              <a:ahLst/>
              <a:cxnLst/>
              <a:rect l="l" t="t" r="r" b="b"/>
              <a:pathLst>
                <a:path w="313532" h="523478">
                  <a:moveTo>
                    <a:pt x="0" y="0"/>
                  </a:moveTo>
                  <a:lnTo>
                    <a:pt x="313532" y="0"/>
                  </a:lnTo>
                  <a:lnTo>
                    <a:pt x="313532" y="523478"/>
                  </a:lnTo>
                  <a:lnTo>
                    <a:pt x="0" y="5234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38100"/>
              <a:ext cx="313532" cy="48537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062"/>
                </a:lnSpc>
              </a:pPr>
              <a:r>
                <a:rPr lang="en-US" sz="3062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3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2747814" y="6549926"/>
            <a:ext cx="3271540" cy="408831"/>
            <a:chOff x="0" y="0"/>
            <a:chExt cx="4362053" cy="545108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4362054" cy="545108"/>
            </a:xfrm>
            <a:custGeom>
              <a:avLst/>
              <a:gdLst/>
              <a:ahLst/>
              <a:cxnLst/>
              <a:rect l="l" t="t" r="r" b="b"/>
              <a:pathLst>
                <a:path w="4362054" h="545108">
                  <a:moveTo>
                    <a:pt x="0" y="0"/>
                  </a:moveTo>
                  <a:lnTo>
                    <a:pt x="4362054" y="0"/>
                  </a:lnTo>
                  <a:lnTo>
                    <a:pt x="4362054" y="545108"/>
                  </a:lnTo>
                  <a:lnTo>
                    <a:pt x="0" y="5451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19050"/>
              <a:ext cx="4362053" cy="5641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187"/>
                </a:lnSpc>
              </a:pPr>
              <a:r>
                <a:rPr lang="en-US" sz="2562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Από το 1925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747814" y="7115770"/>
            <a:ext cx="7766297" cy="418802"/>
            <a:chOff x="0" y="0"/>
            <a:chExt cx="10355063" cy="558403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0355063" cy="558403"/>
            </a:xfrm>
            <a:custGeom>
              <a:avLst/>
              <a:gdLst/>
              <a:ahLst/>
              <a:cxnLst/>
              <a:rect l="l" t="t" r="r" b="b"/>
              <a:pathLst>
                <a:path w="10355063" h="558403">
                  <a:moveTo>
                    <a:pt x="0" y="0"/>
                  </a:moveTo>
                  <a:lnTo>
                    <a:pt x="10355063" y="0"/>
                  </a:lnTo>
                  <a:lnTo>
                    <a:pt x="10355063" y="558403"/>
                  </a:lnTo>
                  <a:lnTo>
                    <a:pt x="0" y="5584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-85725"/>
              <a:ext cx="10355063" cy="64412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250"/>
                </a:lnSpc>
              </a:pPr>
              <a:r>
                <a:rPr lang="en-US" sz="2000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Υπουργείο Προνοίας και Αντιλήψεως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574155" y="8632329"/>
            <a:ext cx="915889" cy="28575"/>
            <a:chOff x="0" y="0"/>
            <a:chExt cx="1221185" cy="381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221232" cy="38100"/>
            </a:xfrm>
            <a:custGeom>
              <a:avLst/>
              <a:gdLst/>
              <a:ahLst/>
              <a:cxnLst/>
              <a:rect l="l" t="t" r="r" b="b"/>
              <a:pathLst>
                <a:path w="1221232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202182" y="0"/>
                  </a:lnTo>
                  <a:cubicBezTo>
                    <a:pt x="1212723" y="0"/>
                    <a:pt x="1221232" y="8509"/>
                    <a:pt x="1221232" y="19050"/>
                  </a:cubicBezTo>
                  <a:cubicBezTo>
                    <a:pt x="1221232" y="29591"/>
                    <a:pt x="1212596" y="38100"/>
                    <a:pt x="1202182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D8D4D4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1013966" y="8352235"/>
            <a:ext cx="588764" cy="588764"/>
            <a:chOff x="0" y="0"/>
            <a:chExt cx="785018" cy="785018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784987" cy="784987"/>
            </a:xfrm>
            <a:custGeom>
              <a:avLst/>
              <a:gdLst/>
              <a:ahLst/>
              <a:cxnLst/>
              <a:rect l="l" t="t" r="r" b="b"/>
              <a:pathLst>
                <a:path w="784987" h="784987">
                  <a:moveTo>
                    <a:pt x="0" y="52324"/>
                  </a:moveTo>
                  <a:cubicBezTo>
                    <a:pt x="0" y="23495"/>
                    <a:pt x="23495" y="0"/>
                    <a:pt x="52324" y="0"/>
                  </a:cubicBezTo>
                  <a:lnTo>
                    <a:pt x="732663" y="0"/>
                  </a:lnTo>
                  <a:cubicBezTo>
                    <a:pt x="761619" y="0"/>
                    <a:pt x="784987" y="23495"/>
                    <a:pt x="784987" y="52324"/>
                  </a:cubicBezTo>
                  <a:lnTo>
                    <a:pt x="784987" y="732663"/>
                  </a:lnTo>
                  <a:cubicBezTo>
                    <a:pt x="784987" y="761619"/>
                    <a:pt x="761492" y="784987"/>
                    <a:pt x="732663" y="784987"/>
                  </a:cubicBezTo>
                  <a:lnTo>
                    <a:pt x="52324" y="784987"/>
                  </a:lnTo>
                  <a:cubicBezTo>
                    <a:pt x="23495" y="784987"/>
                    <a:pt x="0" y="761619"/>
                    <a:pt x="0" y="732663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55" name="Group 55"/>
          <p:cNvGrpSpPr/>
          <p:nvPr/>
        </p:nvGrpSpPr>
        <p:grpSpPr>
          <a:xfrm>
            <a:off x="1105941" y="8352235"/>
            <a:ext cx="404813" cy="634520"/>
            <a:chOff x="0" y="0"/>
            <a:chExt cx="333970" cy="523478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333970" cy="523478"/>
            </a:xfrm>
            <a:custGeom>
              <a:avLst/>
              <a:gdLst/>
              <a:ahLst/>
              <a:cxnLst/>
              <a:rect l="l" t="t" r="r" b="b"/>
              <a:pathLst>
                <a:path w="333970" h="523478">
                  <a:moveTo>
                    <a:pt x="0" y="0"/>
                  </a:moveTo>
                  <a:lnTo>
                    <a:pt x="333970" y="0"/>
                  </a:lnTo>
                  <a:lnTo>
                    <a:pt x="333970" y="523478"/>
                  </a:lnTo>
                  <a:lnTo>
                    <a:pt x="0" y="5234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7" name="TextBox 57"/>
            <p:cNvSpPr txBox="1"/>
            <p:nvPr/>
          </p:nvSpPr>
          <p:spPr>
            <a:xfrm>
              <a:off x="0" y="38100"/>
              <a:ext cx="333970" cy="48537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062"/>
                </a:lnSpc>
              </a:pPr>
              <a:r>
                <a:rPr lang="en-US" sz="3062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4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2747814" y="8319492"/>
            <a:ext cx="3271540" cy="408831"/>
            <a:chOff x="0" y="0"/>
            <a:chExt cx="4362053" cy="545108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4362054" cy="545108"/>
            </a:xfrm>
            <a:custGeom>
              <a:avLst/>
              <a:gdLst/>
              <a:ahLst/>
              <a:cxnLst/>
              <a:rect l="l" t="t" r="r" b="b"/>
              <a:pathLst>
                <a:path w="4362054" h="545108">
                  <a:moveTo>
                    <a:pt x="0" y="0"/>
                  </a:moveTo>
                  <a:lnTo>
                    <a:pt x="4362054" y="0"/>
                  </a:lnTo>
                  <a:lnTo>
                    <a:pt x="4362054" y="545108"/>
                  </a:lnTo>
                  <a:lnTo>
                    <a:pt x="0" y="5451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0" name="TextBox 60"/>
            <p:cNvSpPr txBox="1"/>
            <p:nvPr/>
          </p:nvSpPr>
          <p:spPr>
            <a:xfrm>
              <a:off x="0" y="-19050"/>
              <a:ext cx="4362053" cy="5641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187"/>
                </a:lnSpc>
              </a:pPr>
              <a:r>
                <a:rPr lang="en-US" sz="2562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Διαρκώς</a:t>
              </a: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2747814" y="8885336"/>
            <a:ext cx="7766297" cy="418803"/>
            <a:chOff x="0" y="0"/>
            <a:chExt cx="10355063" cy="558403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10355063" cy="558403"/>
            </a:xfrm>
            <a:custGeom>
              <a:avLst/>
              <a:gdLst/>
              <a:ahLst/>
              <a:cxnLst/>
              <a:rect l="l" t="t" r="r" b="b"/>
              <a:pathLst>
                <a:path w="10355063" h="558403">
                  <a:moveTo>
                    <a:pt x="0" y="0"/>
                  </a:moveTo>
                  <a:lnTo>
                    <a:pt x="10355063" y="0"/>
                  </a:lnTo>
                  <a:lnTo>
                    <a:pt x="10355063" y="558403"/>
                  </a:lnTo>
                  <a:lnTo>
                    <a:pt x="0" y="5584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3" name="TextBox 63"/>
            <p:cNvSpPr txBox="1"/>
            <p:nvPr/>
          </p:nvSpPr>
          <p:spPr>
            <a:xfrm>
              <a:off x="0" y="-85725"/>
              <a:ext cx="10355063" cy="64412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250"/>
                </a:lnSpc>
              </a:pPr>
              <a:r>
                <a:rPr lang="en-US" sz="2000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Υπουργείο Γεωργίας</a:t>
              </a:r>
            </a:p>
          </p:txBody>
        </p:sp>
      </p:grpSp>
      <p:sp>
        <p:nvSpPr>
          <p:cNvPr id="64" name="Freeform 64"/>
          <p:cNvSpPr/>
          <p:nvPr/>
        </p:nvSpPr>
        <p:spPr>
          <a:xfrm>
            <a:off x="10514111" y="0"/>
            <a:ext cx="7773889" cy="10287000"/>
          </a:xfrm>
          <a:custGeom>
            <a:avLst/>
            <a:gdLst/>
            <a:ahLst/>
            <a:cxnLst/>
            <a:rect l="l" t="t" r="r" b="b"/>
            <a:pathLst>
              <a:path w="7773889" h="10287000">
                <a:moveTo>
                  <a:pt x="0" y="0"/>
                </a:moveTo>
                <a:lnTo>
                  <a:pt x="7773889" y="0"/>
                </a:lnTo>
                <a:lnTo>
                  <a:pt x="77738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5174" t="-26396" r="-105742" b="-41013"/>
            </a:stretch>
          </a:blipFill>
        </p:spPr>
      </p:sp>
      <p:sp>
        <p:nvSpPr>
          <p:cNvPr id="65" name="TextBox 65"/>
          <p:cNvSpPr txBox="1"/>
          <p:nvPr/>
        </p:nvSpPr>
        <p:spPr>
          <a:xfrm>
            <a:off x="4158685" y="9537205"/>
            <a:ext cx="6210538" cy="532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62"/>
              </a:lnSpc>
              <a:spcBef>
                <a:spcPct val="0"/>
              </a:spcBef>
            </a:pPr>
            <a:r>
              <a:rPr lang="en-US" sz="165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Πρόσφυγες έχουν βρει προσωρινό κατάλυμα στα θεωρεία του Δημοτικού Θεάτρου Αθηνών, 1923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5F5F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 descr="preencoded.png"/>
          <p:cNvSpPr/>
          <p:nvPr/>
        </p:nvSpPr>
        <p:spPr>
          <a:xfrm>
            <a:off x="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794724" y="1155055"/>
            <a:ext cx="9893005" cy="1068484"/>
            <a:chOff x="0" y="0"/>
            <a:chExt cx="13190673" cy="14246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190674" cy="1424645"/>
            </a:xfrm>
            <a:custGeom>
              <a:avLst/>
              <a:gdLst/>
              <a:ahLst/>
              <a:cxnLst/>
              <a:rect l="l" t="t" r="r" b="b"/>
              <a:pathLst>
                <a:path w="13190674" h="1424645">
                  <a:moveTo>
                    <a:pt x="0" y="0"/>
                  </a:moveTo>
                  <a:lnTo>
                    <a:pt x="13190674" y="0"/>
                  </a:lnTo>
                  <a:lnTo>
                    <a:pt x="13190674" y="1424645"/>
                  </a:lnTo>
                  <a:lnTo>
                    <a:pt x="0" y="14246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3190673" cy="147227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562"/>
                </a:lnSpc>
              </a:pPr>
              <a:r>
                <a:rPr lang="en-US" sz="5250" b="1">
                  <a:solidFill>
                    <a:srgbClr val="030303"/>
                  </a:solidFill>
                  <a:latin typeface="Arimo Bold"/>
                  <a:ea typeface="Arimo Bold"/>
                  <a:cs typeface="Arimo Bold"/>
                  <a:sym typeface="Arimo Bold"/>
                </a:rPr>
                <a:t>Η αγροτική αποκατάσταση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794724" y="2693938"/>
            <a:ext cx="602159" cy="602159"/>
            <a:chOff x="0" y="0"/>
            <a:chExt cx="802878" cy="8028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2894" cy="802894"/>
            </a:xfrm>
            <a:custGeom>
              <a:avLst/>
              <a:gdLst/>
              <a:ahLst/>
              <a:cxnLst/>
              <a:rect l="l" t="t" r="r" b="b"/>
              <a:pathLst>
                <a:path w="802894" h="802894">
                  <a:moveTo>
                    <a:pt x="0" y="53594"/>
                  </a:moveTo>
                  <a:cubicBezTo>
                    <a:pt x="0" y="24003"/>
                    <a:pt x="24003" y="0"/>
                    <a:pt x="53594" y="0"/>
                  </a:cubicBezTo>
                  <a:lnTo>
                    <a:pt x="749300" y="0"/>
                  </a:lnTo>
                  <a:cubicBezTo>
                    <a:pt x="778891" y="0"/>
                    <a:pt x="802894" y="24003"/>
                    <a:pt x="802894" y="53594"/>
                  </a:cubicBezTo>
                  <a:lnTo>
                    <a:pt x="802894" y="749300"/>
                  </a:lnTo>
                  <a:cubicBezTo>
                    <a:pt x="802894" y="778891"/>
                    <a:pt x="778891" y="802894"/>
                    <a:pt x="749300" y="802894"/>
                  </a:cubicBezTo>
                  <a:lnTo>
                    <a:pt x="53594" y="802894"/>
                  </a:lnTo>
                  <a:cubicBezTo>
                    <a:pt x="24003" y="802894"/>
                    <a:pt x="0" y="778891"/>
                    <a:pt x="0" y="749300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7945435" y="2693938"/>
            <a:ext cx="220169" cy="632604"/>
            <a:chOff x="0" y="0"/>
            <a:chExt cx="186333" cy="53538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6333" cy="535385"/>
            </a:xfrm>
            <a:custGeom>
              <a:avLst/>
              <a:gdLst/>
              <a:ahLst/>
              <a:cxnLst/>
              <a:rect l="l" t="t" r="r" b="b"/>
              <a:pathLst>
                <a:path w="186333" h="535385">
                  <a:moveTo>
                    <a:pt x="0" y="0"/>
                  </a:moveTo>
                  <a:lnTo>
                    <a:pt x="186333" y="0"/>
                  </a:lnTo>
                  <a:lnTo>
                    <a:pt x="186333" y="535385"/>
                  </a:lnTo>
                  <a:lnTo>
                    <a:pt x="0" y="5353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38100"/>
              <a:ext cx="186333" cy="49728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125"/>
                </a:lnSpc>
              </a:pPr>
              <a:r>
                <a:rPr lang="en-US" sz="3125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1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664476" y="2693938"/>
            <a:ext cx="3372552" cy="421551"/>
            <a:chOff x="0" y="0"/>
            <a:chExt cx="4461073" cy="5576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461073" cy="557610"/>
            </a:xfrm>
            <a:custGeom>
              <a:avLst/>
              <a:gdLst/>
              <a:ahLst/>
              <a:cxnLst/>
              <a:rect l="l" t="t" r="r" b="b"/>
              <a:pathLst>
                <a:path w="4461073" h="557610">
                  <a:moveTo>
                    <a:pt x="0" y="0"/>
                  </a:moveTo>
                  <a:lnTo>
                    <a:pt x="4461073" y="0"/>
                  </a:lnTo>
                  <a:lnTo>
                    <a:pt x="4461073" y="557610"/>
                  </a:lnTo>
                  <a:lnTo>
                    <a:pt x="0" y="5576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4461073" cy="58618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249"/>
                </a:lnSpc>
              </a:pPr>
              <a:r>
                <a:rPr lang="en-US" sz="2625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Στόχος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664476" y="3272730"/>
            <a:ext cx="3774727" cy="1713309"/>
            <a:chOff x="0" y="0"/>
            <a:chExt cx="5032970" cy="228441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032970" cy="2284412"/>
            </a:xfrm>
            <a:custGeom>
              <a:avLst/>
              <a:gdLst/>
              <a:ahLst/>
              <a:cxnLst/>
              <a:rect l="l" t="t" r="r" b="b"/>
              <a:pathLst>
                <a:path w="5032970" h="2284412">
                  <a:moveTo>
                    <a:pt x="0" y="0"/>
                  </a:moveTo>
                  <a:lnTo>
                    <a:pt x="5032970" y="0"/>
                  </a:lnTo>
                  <a:lnTo>
                    <a:pt x="5032970" y="2284412"/>
                  </a:lnTo>
                  <a:lnTo>
                    <a:pt x="0" y="22844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032970" cy="237966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12"/>
                </a:lnSpc>
              </a:pPr>
              <a:r>
                <a:rPr lang="en-US" sz="2062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Η αγροτική αποκατάσταση απέβλεπε στη δημιουργία μικρών γεωργικών ιδιοκτησιών.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706796" y="2693938"/>
            <a:ext cx="602159" cy="602159"/>
            <a:chOff x="0" y="0"/>
            <a:chExt cx="802878" cy="80287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02894" cy="802894"/>
            </a:xfrm>
            <a:custGeom>
              <a:avLst/>
              <a:gdLst/>
              <a:ahLst/>
              <a:cxnLst/>
              <a:rect l="l" t="t" r="r" b="b"/>
              <a:pathLst>
                <a:path w="802894" h="802894">
                  <a:moveTo>
                    <a:pt x="0" y="53594"/>
                  </a:moveTo>
                  <a:cubicBezTo>
                    <a:pt x="0" y="24003"/>
                    <a:pt x="24003" y="0"/>
                    <a:pt x="53594" y="0"/>
                  </a:cubicBezTo>
                  <a:lnTo>
                    <a:pt x="749300" y="0"/>
                  </a:lnTo>
                  <a:cubicBezTo>
                    <a:pt x="778891" y="0"/>
                    <a:pt x="802894" y="24003"/>
                    <a:pt x="802894" y="53594"/>
                  </a:cubicBezTo>
                  <a:lnTo>
                    <a:pt x="802894" y="749300"/>
                  </a:lnTo>
                  <a:cubicBezTo>
                    <a:pt x="802894" y="778891"/>
                    <a:pt x="778891" y="802894"/>
                    <a:pt x="749300" y="802894"/>
                  </a:cubicBezTo>
                  <a:lnTo>
                    <a:pt x="53594" y="802894"/>
                  </a:lnTo>
                  <a:cubicBezTo>
                    <a:pt x="24003" y="802894"/>
                    <a:pt x="0" y="778891"/>
                    <a:pt x="0" y="749300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2816657" y="2693938"/>
            <a:ext cx="382438" cy="662697"/>
            <a:chOff x="0" y="0"/>
            <a:chExt cx="308967" cy="53538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8967" cy="535385"/>
            </a:xfrm>
            <a:custGeom>
              <a:avLst/>
              <a:gdLst/>
              <a:ahLst/>
              <a:cxnLst/>
              <a:rect l="l" t="t" r="r" b="b"/>
              <a:pathLst>
                <a:path w="308967" h="535385">
                  <a:moveTo>
                    <a:pt x="0" y="0"/>
                  </a:moveTo>
                  <a:lnTo>
                    <a:pt x="308967" y="0"/>
                  </a:lnTo>
                  <a:lnTo>
                    <a:pt x="308967" y="535385"/>
                  </a:lnTo>
                  <a:lnTo>
                    <a:pt x="0" y="5353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38100"/>
              <a:ext cx="308967" cy="49728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125"/>
                </a:lnSpc>
              </a:pPr>
              <a:r>
                <a:rPr lang="en-US" sz="3125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2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576547" y="2693938"/>
            <a:ext cx="4111181" cy="504209"/>
            <a:chOff x="0" y="0"/>
            <a:chExt cx="4546600" cy="55761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546600" cy="557610"/>
            </a:xfrm>
            <a:custGeom>
              <a:avLst/>
              <a:gdLst/>
              <a:ahLst/>
              <a:cxnLst/>
              <a:rect l="l" t="t" r="r" b="b"/>
              <a:pathLst>
                <a:path w="4546600" h="557610">
                  <a:moveTo>
                    <a:pt x="0" y="0"/>
                  </a:moveTo>
                  <a:lnTo>
                    <a:pt x="4546600" y="0"/>
                  </a:lnTo>
                  <a:lnTo>
                    <a:pt x="4546600" y="557610"/>
                  </a:lnTo>
                  <a:lnTo>
                    <a:pt x="0" y="5576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4546600" cy="58618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249"/>
                </a:lnSpc>
              </a:pPr>
              <a:r>
                <a:rPr lang="en-US" sz="2625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Τρόποι εγκατάστασης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576547" y="3272730"/>
            <a:ext cx="3774728" cy="3426619"/>
            <a:chOff x="0" y="0"/>
            <a:chExt cx="5032970" cy="456882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5032970" cy="4568825"/>
            </a:xfrm>
            <a:custGeom>
              <a:avLst/>
              <a:gdLst/>
              <a:ahLst/>
              <a:cxnLst/>
              <a:rect l="l" t="t" r="r" b="b"/>
              <a:pathLst>
                <a:path w="5032970" h="4568825">
                  <a:moveTo>
                    <a:pt x="0" y="0"/>
                  </a:moveTo>
                  <a:lnTo>
                    <a:pt x="5032970" y="0"/>
                  </a:lnTo>
                  <a:lnTo>
                    <a:pt x="5032970" y="4568825"/>
                  </a:lnTo>
                  <a:lnTo>
                    <a:pt x="0" y="45688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95250"/>
              <a:ext cx="5032970" cy="46640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12"/>
                </a:lnSpc>
              </a:pPr>
              <a:r>
                <a:rPr lang="en-US" sz="2062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Η εγκατάσταση των προσφύγων έγινε σε εγκαταλελειμμένα χωριά, σε νέους συνοικισμούς προσαρτημένους σε χωριά και σε νέους, αμιγώς προσφυγικούς συνοικισμούς.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794724" y="7268021"/>
            <a:ext cx="602159" cy="602159"/>
            <a:chOff x="0" y="0"/>
            <a:chExt cx="802878" cy="80287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02894" cy="802894"/>
            </a:xfrm>
            <a:custGeom>
              <a:avLst/>
              <a:gdLst/>
              <a:ahLst/>
              <a:cxnLst/>
              <a:rect l="l" t="t" r="r" b="b"/>
              <a:pathLst>
                <a:path w="802894" h="802894">
                  <a:moveTo>
                    <a:pt x="0" y="53594"/>
                  </a:moveTo>
                  <a:cubicBezTo>
                    <a:pt x="0" y="24003"/>
                    <a:pt x="24003" y="0"/>
                    <a:pt x="53594" y="0"/>
                  </a:cubicBezTo>
                  <a:lnTo>
                    <a:pt x="749300" y="0"/>
                  </a:lnTo>
                  <a:cubicBezTo>
                    <a:pt x="778891" y="0"/>
                    <a:pt x="802894" y="24003"/>
                    <a:pt x="802894" y="53594"/>
                  </a:cubicBezTo>
                  <a:lnTo>
                    <a:pt x="802894" y="749300"/>
                  </a:lnTo>
                  <a:cubicBezTo>
                    <a:pt x="802894" y="778891"/>
                    <a:pt x="778891" y="802894"/>
                    <a:pt x="749300" y="802894"/>
                  </a:cubicBezTo>
                  <a:lnTo>
                    <a:pt x="53594" y="802894"/>
                  </a:lnTo>
                  <a:cubicBezTo>
                    <a:pt x="24003" y="802894"/>
                    <a:pt x="0" y="778891"/>
                    <a:pt x="0" y="749300"/>
                  </a:cubicBezTo>
                  <a:close/>
                </a:path>
              </a:pathLst>
            </a:custGeom>
            <a:solidFill>
              <a:srgbClr val="F2EEEE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7945435" y="7268021"/>
            <a:ext cx="300588" cy="501849"/>
            <a:chOff x="0" y="0"/>
            <a:chExt cx="320675" cy="53538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20675" cy="535385"/>
            </a:xfrm>
            <a:custGeom>
              <a:avLst/>
              <a:gdLst/>
              <a:ahLst/>
              <a:cxnLst/>
              <a:rect l="l" t="t" r="r" b="b"/>
              <a:pathLst>
                <a:path w="320675" h="535385">
                  <a:moveTo>
                    <a:pt x="0" y="0"/>
                  </a:moveTo>
                  <a:lnTo>
                    <a:pt x="320675" y="0"/>
                  </a:lnTo>
                  <a:lnTo>
                    <a:pt x="320675" y="535385"/>
                  </a:lnTo>
                  <a:lnTo>
                    <a:pt x="0" y="5353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38100"/>
              <a:ext cx="320675" cy="49728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125"/>
                </a:lnSpc>
              </a:pPr>
              <a:r>
                <a:rPr lang="en-US" sz="3125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3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664476" y="7268021"/>
            <a:ext cx="4534618" cy="564868"/>
            <a:chOff x="0" y="0"/>
            <a:chExt cx="4476353" cy="55761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476354" cy="557610"/>
            </a:xfrm>
            <a:custGeom>
              <a:avLst/>
              <a:gdLst/>
              <a:ahLst/>
              <a:cxnLst/>
              <a:rect l="l" t="t" r="r" b="b"/>
              <a:pathLst>
                <a:path w="4476354" h="557610">
                  <a:moveTo>
                    <a:pt x="0" y="0"/>
                  </a:moveTo>
                  <a:lnTo>
                    <a:pt x="4476354" y="0"/>
                  </a:lnTo>
                  <a:lnTo>
                    <a:pt x="4476354" y="557610"/>
                  </a:lnTo>
                  <a:lnTo>
                    <a:pt x="0" y="5576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4476353" cy="58618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249"/>
                </a:lnSpc>
              </a:pPr>
              <a:r>
                <a:rPr lang="en-US" sz="2625" b="1">
                  <a:solidFill>
                    <a:srgbClr val="464646"/>
                  </a:solidFill>
                  <a:latin typeface="Arimo Bold"/>
                  <a:ea typeface="Arimo Bold"/>
                  <a:cs typeface="Arimo Bold"/>
                  <a:sym typeface="Arimo Bold"/>
                </a:rPr>
                <a:t>Παραχώρηση κλήρου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8664476" y="7846814"/>
            <a:ext cx="8686800" cy="1284982"/>
            <a:chOff x="0" y="0"/>
            <a:chExt cx="11582400" cy="171331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1582400" cy="1713310"/>
            </a:xfrm>
            <a:custGeom>
              <a:avLst/>
              <a:gdLst/>
              <a:ahLst/>
              <a:cxnLst/>
              <a:rect l="l" t="t" r="r" b="b"/>
              <a:pathLst>
                <a:path w="11582400" h="1713310">
                  <a:moveTo>
                    <a:pt x="0" y="0"/>
                  </a:moveTo>
                  <a:lnTo>
                    <a:pt x="11582400" y="0"/>
                  </a:lnTo>
                  <a:lnTo>
                    <a:pt x="11582400" y="1713310"/>
                  </a:lnTo>
                  <a:lnTo>
                    <a:pt x="0" y="17133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95250"/>
              <a:ext cx="11582400" cy="180856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12"/>
                </a:lnSpc>
              </a:pPr>
              <a:r>
                <a:rPr lang="en-US" sz="2062" b="1">
                  <a:solidFill>
                    <a:srgbClr val="464646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Ο παραχωρούμενος κλήρος ποίκιλλε ανάλογα με το μέγεθος της οικογένειας των προσφύγων, την ποιότητα του εδάφους, το είδος της καλλιέργειας και τη δυνατότητα άρδευσης.</a:t>
              </a:r>
            </a:p>
          </p:txBody>
        </p:sp>
      </p:grpSp>
      <p:sp>
        <p:nvSpPr>
          <p:cNvPr id="43" name="Freeform 43"/>
          <p:cNvSpPr/>
          <p:nvPr/>
        </p:nvSpPr>
        <p:spPr>
          <a:xfrm>
            <a:off x="0" y="0"/>
            <a:ext cx="6858000" cy="10293485"/>
          </a:xfrm>
          <a:custGeom>
            <a:avLst/>
            <a:gdLst/>
            <a:ahLst/>
            <a:cxnLst/>
            <a:rect l="l" t="t" r="r" b="b"/>
            <a:pathLst>
              <a:path w="6858000" h="10293485">
                <a:moveTo>
                  <a:pt x="0" y="0"/>
                </a:moveTo>
                <a:lnTo>
                  <a:pt x="6858000" y="0"/>
                </a:lnTo>
                <a:lnTo>
                  <a:pt x="6858000" y="10293485"/>
                </a:lnTo>
                <a:lnTo>
                  <a:pt x="0" y="102934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5058" r="-6605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1259</Words>
  <Application>Microsoft Office PowerPoint</Application>
  <PresentationFormat>Προσαρμογή</PresentationFormat>
  <Paragraphs>176</Paragraphs>
  <Slides>15</Slides>
  <Notes>15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20" baseType="lpstr">
      <vt:lpstr>Arial</vt:lpstr>
      <vt:lpstr>Calibri</vt:lpstr>
      <vt:lpstr>Arimo Bold</vt:lpstr>
      <vt:lpstr>Inter Medium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αποκατάσταση των προσφύγων</dc:title>
  <cp:lastModifiedBy>Vasilis Varsamopoulos</cp:lastModifiedBy>
  <cp:revision>2</cp:revision>
  <dcterms:created xsi:type="dcterms:W3CDTF">2006-08-16T00:00:00Z</dcterms:created>
  <dcterms:modified xsi:type="dcterms:W3CDTF">2025-02-15T13:40:06Z</dcterms:modified>
  <dc:identifier>DAGfLGfHF2M</dc:identifier>
</cp:coreProperties>
</file>