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64" r:id="rId3"/>
    <p:sldId id="263" r:id="rId4"/>
    <p:sldId id="265" r:id="rId5"/>
    <p:sldId id="267" r:id="rId6"/>
    <p:sldId id="268" r:id="rId7"/>
    <p:sldId id="259" r:id="rId8"/>
    <p:sldId id="258" r:id="rId9"/>
    <p:sldId id="260"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initials="A" lastIdx="1" clrIdx="0">
    <p:extLst>
      <p:ext uri="{19B8F6BF-5375-455C-9EA6-DF929625EA0E}">
        <p15:presenceInfo xmlns:p15="http://schemas.microsoft.com/office/powerpoint/2012/main" userId="3ef2f01b52cd33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CC00"/>
    <a:srgbClr val="3366CC"/>
    <a:srgbClr val="99FF99"/>
    <a:srgbClr val="66FFFF"/>
    <a:srgbClr val="0099FF"/>
    <a:srgbClr val="00FF99"/>
    <a:srgbClr val="00FFCC"/>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40088-B763-4761-83A3-57A54A9E159B}" type="datetimeFigureOut">
              <a:rPr lang="en-US" smtClean="0"/>
              <a:t>12/12/2020</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C94C7-38C9-441E-91E7-053B922130AA}" type="slidenum">
              <a:rPr lang="en-US" smtClean="0"/>
              <a:t>‹#›</a:t>
            </a:fld>
            <a:endParaRPr lang="en-US"/>
          </a:p>
        </p:txBody>
      </p:sp>
    </p:spTree>
    <p:extLst>
      <p:ext uri="{BB962C8B-B14F-4D97-AF65-F5344CB8AC3E}">
        <p14:creationId xmlns:p14="http://schemas.microsoft.com/office/powerpoint/2010/main" val="325671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257C94C7-38C9-441E-91E7-053B922130AA}" type="slidenum">
              <a:rPr lang="en-US" smtClean="0"/>
              <a:t>2</a:t>
            </a:fld>
            <a:endParaRPr lang="en-US"/>
          </a:p>
        </p:txBody>
      </p:sp>
    </p:spTree>
    <p:extLst>
      <p:ext uri="{BB962C8B-B14F-4D97-AF65-F5344CB8AC3E}">
        <p14:creationId xmlns:p14="http://schemas.microsoft.com/office/powerpoint/2010/main" val="234916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9EA4E-3EEA-42E6-8AAA-BCA90B02F71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4B9BD73A-17DD-4EEF-992A-01BF2A5FA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4A9944AB-EA61-466F-817B-42C6BE2579EE}"/>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5" name="Θέση υποσέλιδου 4">
            <a:extLst>
              <a:ext uri="{FF2B5EF4-FFF2-40B4-BE49-F238E27FC236}">
                <a16:creationId xmlns:a16="http://schemas.microsoft.com/office/drawing/2014/main" id="{0F631E4D-7836-48AF-BE18-A227CE3D005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2554025-0DC0-4503-9DA7-959BD8556130}"/>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594248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15EE59-538A-4813-AE20-B8E191B9505C}"/>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085D6E3-ACFB-4C9D-BE33-2188F4C5AE5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C6BE0BD-B6B6-4C53-BC12-C1986390ED30}"/>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5" name="Θέση υποσέλιδου 4">
            <a:extLst>
              <a:ext uri="{FF2B5EF4-FFF2-40B4-BE49-F238E27FC236}">
                <a16:creationId xmlns:a16="http://schemas.microsoft.com/office/drawing/2014/main" id="{B2D5D83D-FB20-41FD-BBBD-63F57AA2B6A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9846853-E364-4348-BBCD-510A36ED9D41}"/>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244032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0267E8A-3BF7-442B-A73B-E7ECBCF281D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DF9083D0-60C9-44F0-8A90-9655F09E9CA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7B27F99-F190-45C1-92C0-78FFAA728295}"/>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5" name="Θέση υποσέλιδου 4">
            <a:extLst>
              <a:ext uri="{FF2B5EF4-FFF2-40B4-BE49-F238E27FC236}">
                <a16:creationId xmlns:a16="http://schemas.microsoft.com/office/drawing/2014/main" id="{B8A52D8D-32D6-448D-80BC-13387808501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1409EF8-1A7E-46CD-B8D5-1E64ED944B8B}"/>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372033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EC5BEA-A791-42F9-A9A5-A4C4E0A82AA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F3A31632-0440-4D2F-B75B-C4CDBF1BDC0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967091A-2F9B-486C-94AB-DDC9AE1EB0BC}"/>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5" name="Θέση υποσέλιδου 4">
            <a:extLst>
              <a:ext uri="{FF2B5EF4-FFF2-40B4-BE49-F238E27FC236}">
                <a16:creationId xmlns:a16="http://schemas.microsoft.com/office/drawing/2014/main" id="{89916628-5A22-446C-A725-6DB4F71D0EB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29A6341-E69A-4510-BDA4-0A2EA92590D8}"/>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124464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3B9BF5-4B72-49CE-9734-D96A6E0BB58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ED0D660-011C-4506-B3AD-4D059F9AF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81895B7-ECF8-4400-AD5E-1B81595B77DC}"/>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5" name="Θέση υποσέλιδου 4">
            <a:extLst>
              <a:ext uri="{FF2B5EF4-FFF2-40B4-BE49-F238E27FC236}">
                <a16:creationId xmlns:a16="http://schemas.microsoft.com/office/drawing/2014/main" id="{B27EE5EC-7647-4E3B-82DB-9B6EBB60CCB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977821E-B53D-4008-A3F5-E30CE97C5DA6}"/>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328247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0C9560-EB5B-46DC-83CA-B0B57B5595C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3B00EEF-A42C-4201-A36A-8FB01E66547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A4EE94CA-88E1-44E5-AB59-132B99CB4CA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FA325402-DA35-4652-8CE5-644E2140482C}"/>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6" name="Θέση υποσέλιδου 5">
            <a:extLst>
              <a:ext uri="{FF2B5EF4-FFF2-40B4-BE49-F238E27FC236}">
                <a16:creationId xmlns:a16="http://schemas.microsoft.com/office/drawing/2014/main" id="{E1EFFD33-8ADD-4305-B6D4-716882D2AD41}"/>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812FDB1C-86B6-47A6-AA25-BD5716870325}"/>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266663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57E76B-C3EF-4610-B408-62C5E7A93B6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53DA40B0-40A7-4FFA-A518-205BE2BFC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CEE1155-0FD5-45FB-9165-E577E568485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D88FA89C-8791-4563-A865-CD0FD1746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FDF572D-8A7B-4F20-BD43-63A5EF034C9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4A4997DB-7902-4F3F-BED9-1FB1ACFB41EF}"/>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8" name="Θέση υποσέλιδου 7">
            <a:extLst>
              <a:ext uri="{FF2B5EF4-FFF2-40B4-BE49-F238E27FC236}">
                <a16:creationId xmlns:a16="http://schemas.microsoft.com/office/drawing/2014/main" id="{57670372-3E60-495B-AC47-E9CCA98417CB}"/>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65A48C59-C4B4-4AA4-BF0F-0263FB40CD4E}"/>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156467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51EAC-7086-4942-A9DB-D225681875A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8C5543FD-08CB-41E7-8CDB-4968B21348A9}"/>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4" name="Θέση υποσέλιδου 3">
            <a:extLst>
              <a:ext uri="{FF2B5EF4-FFF2-40B4-BE49-F238E27FC236}">
                <a16:creationId xmlns:a16="http://schemas.microsoft.com/office/drawing/2014/main" id="{89207A85-D91B-419F-B951-7BC4D10AD3D8}"/>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9327006C-1F10-4AF6-9422-C36ED3D62E36}"/>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11617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DE271E3-5A65-414C-B113-3CC17F9D1046}"/>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3" name="Θέση υποσέλιδου 2">
            <a:extLst>
              <a:ext uri="{FF2B5EF4-FFF2-40B4-BE49-F238E27FC236}">
                <a16:creationId xmlns:a16="http://schemas.microsoft.com/office/drawing/2014/main" id="{C40B026F-6BAE-4525-81E3-2CF85B336917}"/>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AB46A3ED-94C7-475A-9179-2A7831D28DD5}"/>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249875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BA598B-AE52-441D-BAE0-6896D27EF48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D9E644DD-E346-468F-BF7B-53ACA92836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AD22D1DB-F892-446F-A89D-1E0731053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F37B753-2F63-4092-871F-E75FE44CCBA2}"/>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6" name="Θέση υποσέλιδου 5">
            <a:extLst>
              <a:ext uri="{FF2B5EF4-FFF2-40B4-BE49-F238E27FC236}">
                <a16:creationId xmlns:a16="http://schemas.microsoft.com/office/drawing/2014/main" id="{F81F1CD2-3620-4E1F-AB0B-3F03C4C53B75}"/>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8F4F6E93-24F9-4DD3-A005-5FEDBD94E69D}"/>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295408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CA73F9-430D-4EEB-B959-8F2D4F96049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DFE6BE34-80B1-4D47-909B-917D7E2E85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2045086F-5B6E-4065-9E04-987F238AA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7DA6781-C86B-414E-9BED-FBAE4F9F93DE}"/>
              </a:ext>
            </a:extLst>
          </p:cNvPr>
          <p:cNvSpPr>
            <a:spLocks noGrp="1"/>
          </p:cNvSpPr>
          <p:nvPr>
            <p:ph type="dt" sz="half" idx="10"/>
          </p:nvPr>
        </p:nvSpPr>
        <p:spPr/>
        <p:txBody>
          <a:bodyPr/>
          <a:lstStyle/>
          <a:p>
            <a:fld id="{CDB6625F-B85F-4CA0-A659-2F7A8D0E9612}" type="datetimeFigureOut">
              <a:rPr lang="en-US" smtClean="0"/>
              <a:t>12/12/2020</a:t>
            </a:fld>
            <a:endParaRPr lang="en-US"/>
          </a:p>
        </p:txBody>
      </p:sp>
      <p:sp>
        <p:nvSpPr>
          <p:cNvPr id="6" name="Θέση υποσέλιδου 5">
            <a:extLst>
              <a:ext uri="{FF2B5EF4-FFF2-40B4-BE49-F238E27FC236}">
                <a16:creationId xmlns:a16="http://schemas.microsoft.com/office/drawing/2014/main" id="{A30A9CF6-B915-4D04-92CF-69D4DAB9431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F1B9C8E5-29A9-4D77-B4F7-9F41C3B6698B}"/>
              </a:ext>
            </a:extLst>
          </p:cNvPr>
          <p:cNvSpPr>
            <a:spLocks noGrp="1"/>
          </p:cNvSpPr>
          <p:nvPr>
            <p:ph type="sldNum" sz="quarter" idx="12"/>
          </p:nvPr>
        </p:nvSpPr>
        <p:spPr/>
        <p:txBody>
          <a:bodyPr/>
          <a:lstStyle/>
          <a:p>
            <a:fld id="{4BCDBBE4-4D35-4E59-93C7-8EC86446AB31}" type="slidenum">
              <a:rPr lang="en-US" smtClean="0"/>
              <a:t>‹#›</a:t>
            </a:fld>
            <a:endParaRPr lang="en-US"/>
          </a:p>
        </p:txBody>
      </p:sp>
    </p:spTree>
    <p:extLst>
      <p:ext uri="{BB962C8B-B14F-4D97-AF65-F5344CB8AC3E}">
        <p14:creationId xmlns:p14="http://schemas.microsoft.com/office/powerpoint/2010/main" val="298737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5D1A496-C265-40D2-BA44-7D8A095167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B0F3B70-DC73-44F1-A33A-20F5A2ADE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E9B343B4-79BC-49F8-ABD8-F349A6CD27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6625F-B85F-4CA0-A659-2F7A8D0E9612}" type="datetimeFigureOut">
              <a:rPr lang="en-US" smtClean="0"/>
              <a:t>12/12/2020</a:t>
            </a:fld>
            <a:endParaRPr lang="en-US"/>
          </a:p>
        </p:txBody>
      </p:sp>
      <p:sp>
        <p:nvSpPr>
          <p:cNvPr id="5" name="Θέση υποσέλιδου 4">
            <a:extLst>
              <a:ext uri="{FF2B5EF4-FFF2-40B4-BE49-F238E27FC236}">
                <a16:creationId xmlns:a16="http://schemas.microsoft.com/office/drawing/2014/main" id="{34BE3B2F-16FB-4C14-BFF8-71448637C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007CE97F-830F-442B-B260-2FB3C0DE0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DBBE4-4D35-4E59-93C7-8EC86446AB31}" type="slidenum">
              <a:rPr lang="en-US" smtClean="0"/>
              <a:t>‹#›</a:t>
            </a:fld>
            <a:endParaRPr lang="en-US"/>
          </a:p>
        </p:txBody>
      </p:sp>
    </p:spTree>
    <p:extLst>
      <p:ext uri="{BB962C8B-B14F-4D97-AF65-F5344CB8AC3E}">
        <p14:creationId xmlns:p14="http://schemas.microsoft.com/office/powerpoint/2010/main" val="271762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el.wikipedia.org/wiki/%CE%A0%CE%B5%CF%84%CF%81%CE%AD%CE%BB%CE%B1%CE%B9%CE%BF" TargetMode="Externa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hyperlink" Target="https://el.wikipedia.org/wiki/%CE%9C%CE%B5%CE%B3%CE%AC%CE%BB%CE%B5%CF%82_%CE%9B%CE%AF%CE%BC%CE%BD%CE%B5%CF%8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hyperlink" Target="https://el.wikipedia.org/w/index.php?title=%CE%A6%CF%8E%CE%BA%CE%B9%CE%B1_%CF%84%CE%B7%CF%82_%CE%92%CE%B1%CF%8A%CE%BA%CE%AC%CE%BB%CE%B7%CF%82&amp;action=edit&amp;redlink=1" TargetMode="Externa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hyperlink" Target="https://el.wikipedia.org/wiki/UNESCO" TargetMode="External"/><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17C51B-843B-4B30-BD50-D7CE0B6DC599}"/>
              </a:ext>
            </a:extLst>
          </p:cNvPr>
          <p:cNvSpPr>
            <a:spLocks noGrp="1"/>
          </p:cNvSpPr>
          <p:nvPr>
            <p:ph type="title"/>
          </p:nvPr>
        </p:nvSpPr>
        <p:spPr>
          <a:solidFill>
            <a:srgbClr val="FFFF00"/>
          </a:solidFill>
        </p:spPr>
        <p:txBody>
          <a:bodyPr>
            <a:normAutofit/>
          </a:bodyPr>
          <a:lstStyle/>
          <a:p>
            <a:pPr algn="ctr"/>
            <a:r>
              <a:rPr lang="el-GR" b="1" dirty="0">
                <a:latin typeface="Arial" panose="020B0604020202020204" pitchFamily="34" charset="0"/>
                <a:cs typeface="Arial" panose="020B0604020202020204" pitchFamily="34" charset="0"/>
              </a:rPr>
              <a:t>Ποτάμια και λίμνες του κόσμου</a:t>
            </a:r>
            <a:endParaRPr lang="en-US" b="1" dirty="0">
              <a:latin typeface="Arial" panose="020B0604020202020204" pitchFamily="34" charset="0"/>
              <a:cs typeface="Arial" panose="020B0604020202020204" pitchFamily="34" charset="0"/>
            </a:endParaRPr>
          </a:p>
        </p:txBody>
      </p:sp>
      <p:pic>
        <p:nvPicPr>
          <p:cNvPr id="9" name="Θέση περιεχομένου 8">
            <a:extLst>
              <a:ext uri="{FF2B5EF4-FFF2-40B4-BE49-F238E27FC236}">
                <a16:creationId xmlns:a16="http://schemas.microsoft.com/office/drawing/2014/main" id="{A91E17CC-C672-4B54-A573-6E1F253C172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345"/>
          <a:stretch/>
        </p:blipFill>
        <p:spPr>
          <a:xfrm>
            <a:off x="942535" y="1690688"/>
            <a:ext cx="10411265" cy="4907060"/>
          </a:xfrm>
        </p:spPr>
      </p:pic>
      <p:sp>
        <p:nvSpPr>
          <p:cNvPr id="3" name="TextBox 2">
            <a:extLst>
              <a:ext uri="{FF2B5EF4-FFF2-40B4-BE49-F238E27FC236}">
                <a16:creationId xmlns:a16="http://schemas.microsoft.com/office/drawing/2014/main" id="{CFCEFA70-112B-459A-BB4D-CAEC030CD35C}"/>
              </a:ext>
            </a:extLst>
          </p:cNvPr>
          <p:cNvSpPr txBox="1"/>
          <p:nvPr/>
        </p:nvSpPr>
        <p:spPr>
          <a:xfrm>
            <a:off x="1440766" y="6123543"/>
            <a:ext cx="2504049" cy="400110"/>
          </a:xfrm>
          <a:prstGeom prst="rect">
            <a:avLst/>
          </a:prstGeom>
          <a:noFill/>
        </p:spPr>
        <p:txBody>
          <a:bodyPr wrap="square" rtlCol="0">
            <a:spAutoFit/>
          </a:bodyPr>
          <a:lstStyle/>
          <a:p>
            <a:r>
              <a:rPr lang="el-GR" sz="2000" dirty="0">
                <a:solidFill>
                  <a:srgbClr val="660066"/>
                </a:solidFill>
              </a:rPr>
              <a:t>Γιάννης Τζελέπης</a:t>
            </a:r>
            <a:endParaRPr lang="en-US" sz="2000" dirty="0">
              <a:solidFill>
                <a:srgbClr val="660066"/>
              </a:solidFill>
            </a:endParaRPr>
          </a:p>
        </p:txBody>
      </p:sp>
    </p:spTree>
    <p:extLst>
      <p:ext uri="{BB962C8B-B14F-4D97-AF65-F5344CB8AC3E}">
        <p14:creationId xmlns:p14="http://schemas.microsoft.com/office/powerpoint/2010/main" val="378249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4CCE6E-D095-4C51-9D4A-BBAA96A7E8E8}"/>
              </a:ext>
            </a:extLst>
          </p:cNvPr>
          <p:cNvSpPr>
            <a:spLocks noGrp="1"/>
          </p:cNvSpPr>
          <p:nvPr>
            <p:ph type="title"/>
          </p:nvPr>
        </p:nvSpPr>
        <p:spPr/>
        <p:txBody>
          <a:bodyPr/>
          <a:lstStyle/>
          <a:p>
            <a:endParaRPr lang="en-US" dirty="0"/>
          </a:p>
        </p:txBody>
      </p:sp>
      <p:pic>
        <p:nvPicPr>
          <p:cNvPr id="5" name="Εικόνα 4">
            <a:extLst>
              <a:ext uri="{FF2B5EF4-FFF2-40B4-BE49-F238E27FC236}">
                <a16:creationId xmlns:a16="http://schemas.microsoft.com/office/drawing/2014/main" id="{4A3941B2-0E85-447C-83BA-BFCA5D019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10" y="-1310695"/>
            <a:ext cx="13856677" cy="9479390"/>
          </a:xfrm>
          <a:prstGeom prst="rect">
            <a:avLst/>
          </a:prstGeom>
        </p:spPr>
      </p:pic>
    </p:spTree>
    <p:extLst>
      <p:ext uri="{BB962C8B-B14F-4D97-AF65-F5344CB8AC3E}">
        <p14:creationId xmlns:p14="http://schemas.microsoft.com/office/powerpoint/2010/main" val="21336469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ltDnDiag">
          <a:fgClr>
            <a:srgbClr val="99FF66"/>
          </a:fgClr>
          <a:bgClr>
            <a:schemeClr val="bg1"/>
          </a:bgClr>
        </a:patt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9D5169B-1DA5-4690-860C-E52FD5EC7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986" y="0"/>
            <a:ext cx="3796014" cy="3826412"/>
          </a:xfrm>
          <a:prstGeom prst="rect">
            <a:avLst/>
          </a:prstGeom>
        </p:spPr>
      </p:pic>
      <p:pic>
        <p:nvPicPr>
          <p:cNvPr id="5" name="Εικόνα 4">
            <a:extLst>
              <a:ext uri="{FF2B5EF4-FFF2-40B4-BE49-F238E27FC236}">
                <a16:creationId xmlns:a16="http://schemas.microsoft.com/office/drawing/2014/main" id="{4101128B-6458-41C2-8FD9-35BC5CF5A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750" y="3826412"/>
            <a:ext cx="5251939" cy="2954216"/>
          </a:xfrm>
          <a:prstGeom prst="rect">
            <a:avLst/>
          </a:prstGeom>
        </p:spPr>
      </p:pic>
      <p:pic>
        <p:nvPicPr>
          <p:cNvPr id="7" name="Εικόνα 6">
            <a:extLst>
              <a:ext uri="{FF2B5EF4-FFF2-40B4-BE49-F238E27FC236}">
                <a16:creationId xmlns:a16="http://schemas.microsoft.com/office/drawing/2014/main" id="{DF35AE62-57B6-4432-8BDD-D4EFD136E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948" y="77372"/>
            <a:ext cx="3796015" cy="2504197"/>
          </a:xfrm>
          <a:prstGeom prst="rect">
            <a:avLst/>
          </a:prstGeom>
        </p:spPr>
      </p:pic>
      <p:pic>
        <p:nvPicPr>
          <p:cNvPr id="9" name="Εικόνα 8">
            <a:extLst>
              <a:ext uri="{FF2B5EF4-FFF2-40B4-BE49-F238E27FC236}">
                <a16:creationId xmlns:a16="http://schemas.microsoft.com/office/drawing/2014/main" id="{75CE3A75-E6FD-4F65-863D-4FC6683826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2491869"/>
            <a:ext cx="4009292" cy="4288759"/>
          </a:xfrm>
          <a:prstGeom prst="rect">
            <a:avLst/>
          </a:prstGeom>
        </p:spPr>
      </p:pic>
      <p:sp>
        <p:nvSpPr>
          <p:cNvPr id="2" name="TextBox 1">
            <a:extLst>
              <a:ext uri="{FF2B5EF4-FFF2-40B4-BE49-F238E27FC236}">
                <a16:creationId xmlns:a16="http://schemas.microsoft.com/office/drawing/2014/main" id="{8EB1C799-899A-49F9-9B43-9541B1ADF95E}"/>
              </a:ext>
            </a:extLst>
          </p:cNvPr>
          <p:cNvSpPr txBox="1"/>
          <p:nvPr/>
        </p:nvSpPr>
        <p:spPr>
          <a:xfrm>
            <a:off x="4311830" y="1174542"/>
            <a:ext cx="3673931" cy="3323987"/>
          </a:xfrm>
          <a:prstGeom prst="rect">
            <a:avLst/>
          </a:prstGeom>
          <a:noFill/>
        </p:spPr>
        <p:txBody>
          <a:bodyPr wrap="square" rtlCol="0">
            <a:spAutoFit/>
          </a:bodyPr>
          <a:lstStyle/>
          <a:p>
            <a:r>
              <a:rPr lang="en-US" sz="2400" b="1" u="sng" dirty="0">
                <a:solidFill>
                  <a:srgbClr val="008000"/>
                </a:solidFill>
              </a:rPr>
              <a:t>N</a:t>
            </a:r>
            <a:r>
              <a:rPr lang="el-GR" sz="2400" b="1" u="sng" dirty="0">
                <a:solidFill>
                  <a:srgbClr val="008000"/>
                </a:solidFill>
              </a:rPr>
              <a:t>ΕΙΛΟΣ</a:t>
            </a:r>
          </a:p>
          <a:p>
            <a:endParaRPr lang="el-GR" sz="2400" dirty="0">
              <a:solidFill>
                <a:srgbClr val="008000"/>
              </a:solidFill>
            </a:endParaRPr>
          </a:p>
          <a:p>
            <a:r>
              <a:rPr lang="el-GR" sz="2400" dirty="0">
                <a:solidFill>
                  <a:srgbClr val="008000"/>
                </a:solidFill>
              </a:rPr>
              <a:t>Ο Νείλος είναι  το μακρύτερο ποτάμι του κόσμου. Ο αρχαίος πολιτισμός της Αιγύπτου αναπτύχθηκε δίπλα στις εύφορες όχθες του.</a:t>
            </a:r>
          </a:p>
          <a:p>
            <a:endParaRPr lang="en-US" dirty="0"/>
          </a:p>
        </p:txBody>
      </p:sp>
      <p:sp>
        <p:nvSpPr>
          <p:cNvPr id="4" name="TextBox 3">
            <a:extLst>
              <a:ext uri="{FF2B5EF4-FFF2-40B4-BE49-F238E27FC236}">
                <a16:creationId xmlns:a16="http://schemas.microsoft.com/office/drawing/2014/main" id="{2F7FFED6-BF5D-4FFC-BDB0-1F2D683B611B}"/>
              </a:ext>
            </a:extLst>
          </p:cNvPr>
          <p:cNvSpPr txBox="1"/>
          <p:nvPr/>
        </p:nvSpPr>
        <p:spPr>
          <a:xfrm flipH="1">
            <a:off x="5795888" y="5683458"/>
            <a:ext cx="1043271" cy="523220"/>
          </a:xfrm>
          <a:prstGeom prst="rect">
            <a:avLst/>
          </a:prstGeom>
          <a:noFill/>
        </p:spPr>
        <p:txBody>
          <a:bodyPr wrap="square" rtlCol="0">
            <a:spAutoFit/>
          </a:bodyPr>
          <a:lstStyle/>
          <a:p>
            <a:r>
              <a:rPr lang="el-GR" sz="2800" dirty="0" err="1">
                <a:solidFill>
                  <a:srgbClr val="008000"/>
                </a:solidFill>
              </a:rPr>
              <a:t>Κάιρο</a:t>
            </a:r>
            <a:endParaRPr lang="en-US" sz="2800" dirty="0">
              <a:solidFill>
                <a:srgbClr val="008000"/>
              </a:solidFill>
            </a:endParaRPr>
          </a:p>
        </p:txBody>
      </p:sp>
    </p:spTree>
    <p:extLst>
      <p:ext uri="{BB962C8B-B14F-4D97-AF65-F5344CB8AC3E}">
        <p14:creationId xmlns:p14="http://schemas.microsoft.com/office/powerpoint/2010/main" val="13082335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00"/>
            </a:gs>
            <a:gs pos="73000">
              <a:srgbClr val="66FFFF"/>
            </a:gs>
            <a:gs pos="90000">
              <a:srgbClr val="006600"/>
            </a:gs>
            <a:gs pos="100000">
              <a:srgbClr val="99FF66"/>
            </a:gs>
          </a:gsLst>
          <a:lin ang="5400000" scaled="1"/>
        </a:gra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2CB5879-6239-423C-9ACE-BDD11A7ACF1F}"/>
              </a:ext>
            </a:extLst>
          </p:cNvPr>
          <p:cNvPicPr>
            <a:picLocks noChangeAspect="1"/>
          </p:cNvPicPr>
          <p:nvPr/>
        </p:nvPicPr>
        <p:blipFill rotWithShape="1">
          <a:blip r:embed="rId2">
            <a:extLst>
              <a:ext uri="{28A0092B-C50C-407E-A947-70E740481C1C}">
                <a14:useLocalDpi xmlns:a14="http://schemas.microsoft.com/office/drawing/2010/main" val="0"/>
              </a:ext>
            </a:extLst>
          </a:blip>
          <a:srcRect t="9316" b="10918"/>
          <a:stretch/>
        </p:blipFill>
        <p:spPr>
          <a:xfrm>
            <a:off x="1800664" y="3180158"/>
            <a:ext cx="6499274" cy="3567707"/>
          </a:xfrm>
          <a:prstGeom prst="rect">
            <a:avLst/>
          </a:prstGeom>
        </p:spPr>
      </p:pic>
      <p:pic>
        <p:nvPicPr>
          <p:cNvPr id="5" name="Εικόνα 4">
            <a:extLst>
              <a:ext uri="{FF2B5EF4-FFF2-40B4-BE49-F238E27FC236}">
                <a16:creationId xmlns:a16="http://schemas.microsoft.com/office/drawing/2014/main" id="{A830E396-E7E9-4E5B-B831-A748453D9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8827" y="2365765"/>
            <a:ext cx="3958381" cy="4372314"/>
          </a:xfrm>
          <a:prstGeom prst="rect">
            <a:avLst/>
          </a:prstGeom>
        </p:spPr>
      </p:pic>
      <p:pic>
        <p:nvPicPr>
          <p:cNvPr id="7" name="Εικόνα 6">
            <a:extLst>
              <a:ext uri="{FF2B5EF4-FFF2-40B4-BE49-F238E27FC236}">
                <a16:creationId xmlns:a16="http://schemas.microsoft.com/office/drawing/2014/main" id="{8805B832-AA02-4F55-8E81-967EAB4DAB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744686" cy="3744686"/>
          </a:xfrm>
          <a:prstGeom prst="rect">
            <a:avLst/>
          </a:prstGeom>
        </p:spPr>
      </p:pic>
      <p:sp>
        <p:nvSpPr>
          <p:cNvPr id="2" name="TextBox 1">
            <a:extLst>
              <a:ext uri="{FF2B5EF4-FFF2-40B4-BE49-F238E27FC236}">
                <a16:creationId xmlns:a16="http://schemas.microsoft.com/office/drawing/2014/main" id="{2EB58C2B-8B9E-439A-ACE7-199EE88200CC}"/>
              </a:ext>
            </a:extLst>
          </p:cNvPr>
          <p:cNvSpPr txBox="1"/>
          <p:nvPr/>
        </p:nvSpPr>
        <p:spPr>
          <a:xfrm>
            <a:off x="3889829" y="119921"/>
            <a:ext cx="8157028" cy="2246769"/>
          </a:xfrm>
          <a:prstGeom prst="rect">
            <a:avLst/>
          </a:prstGeom>
          <a:noFill/>
        </p:spPr>
        <p:txBody>
          <a:bodyPr wrap="square" rtlCol="0">
            <a:spAutoFit/>
          </a:bodyPr>
          <a:lstStyle/>
          <a:p>
            <a:r>
              <a:rPr lang="el-GR" sz="2800" b="1" dirty="0">
                <a:solidFill>
                  <a:schemeClr val="accent6">
                    <a:lumMod val="75000"/>
                  </a:schemeClr>
                </a:solidFill>
              </a:rPr>
              <a:t>Αμαζόνιος</a:t>
            </a:r>
          </a:p>
          <a:p>
            <a:r>
              <a:rPr lang="en-US" sz="2800" dirty="0">
                <a:solidFill>
                  <a:schemeClr val="accent6">
                    <a:lumMod val="75000"/>
                  </a:schemeClr>
                </a:solidFill>
              </a:rPr>
              <a:t>M</a:t>
            </a:r>
            <a:r>
              <a:rPr lang="el-GR" sz="2800" dirty="0">
                <a:solidFill>
                  <a:schemeClr val="accent6">
                    <a:lumMod val="75000"/>
                  </a:schemeClr>
                </a:solidFill>
              </a:rPr>
              <a:t>ε περίπου 7000 μήκος , ο Αμαζόνιος είναι το δεύτερο μεγαλύτερο ποτάμι στον κόσμο  και αυτό με τον μεγαλύτερο όγκο νερού. Πηγάζει στις Άνδεις και εκβάλλει στις βορειοανατολικές  ακτές της Βραζιλίας.</a:t>
            </a:r>
            <a:endParaRPr lang="en-US" sz="2800" dirty="0">
              <a:solidFill>
                <a:schemeClr val="accent6">
                  <a:lumMod val="75000"/>
                </a:schemeClr>
              </a:solidFill>
            </a:endParaRPr>
          </a:p>
        </p:txBody>
      </p:sp>
    </p:spTree>
    <p:extLst>
      <p:ext uri="{BB962C8B-B14F-4D97-AF65-F5344CB8AC3E}">
        <p14:creationId xmlns:p14="http://schemas.microsoft.com/office/powerpoint/2010/main" val="29616545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00"/>
            </a:gs>
            <a:gs pos="56000">
              <a:srgbClr val="66FFFF"/>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3D031EC-1655-4DDF-B545-3918796BF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6" y="2624066"/>
            <a:ext cx="3823482" cy="4144254"/>
          </a:xfrm>
          <a:prstGeom prst="rect">
            <a:avLst/>
          </a:prstGeom>
        </p:spPr>
      </p:pic>
      <p:pic>
        <p:nvPicPr>
          <p:cNvPr id="5" name="Εικόνα 4">
            <a:extLst>
              <a:ext uri="{FF2B5EF4-FFF2-40B4-BE49-F238E27FC236}">
                <a16:creationId xmlns:a16="http://schemas.microsoft.com/office/drawing/2014/main" id="{56431BE3-4C7F-41E6-A4EA-A58BE6D5D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804" y="55174"/>
            <a:ext cx="3764470" cy="4904566"/>
          </a:xfrm>
          <a:prstGeom prst="rect">
            <a:avLst/>
          </a:prstGeom>
        </p:spPr>
      </p:pic>
      <p:pic>
        <p:nvPicPr>
          <p:cNvPr id="7" name="Εικόνα 6">
            <a:extLst>
              <a:ext uri="{FF2B5EF4-FFF2-40B4-BE49-F238E27FC236}">
                <a16:creationId xmlns:a16="http://schemas.microsoft.com/office/drawing/2014/main" id="{EC7F32DF-380E-49FB-ACCC-ED8C960F3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896" y="4009609"/>
            <a:ext cx="3764470" cy="2562079"/>
          </a:xfrm>
          <a:prstGeom prst="rect">
            <a:avLst/>
          </a:prstGeom>
        </p:spPr>
      </p:pic>
      <p:pic>
        <p:nvPicPr>
          <p:cNvPr id="9" name="Εικόνα 8">
            <a:extLst>
              <a:ext uri="{FF2B5EF4-FFF2-40B4-BE49-F238E27FC236}">
                <a16:creationId xmlns:a16="http://schemas.microsoft.com/office/drawing/2014/main" id="{EE10D34D-614F-4A0C-8ECB-E6F647222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1025" y="5082395"/>
            <a:ext cx="2705100" cy="1685925"/>
          </a:xfrm>
          <a:prstGeom prst="rect">
            <a:avLst/>
          </a:prstGeom>
        </p:spPr>
      </p:pic>
      <p:sp>
        <p:nvSpPr>
          <p:cNvPr id="2" name="TextBox 1">
            <a:extLst>
              <a:ext uri="{FF2B5EF4-FFF2-40B4-BE49-F238E27FC236}">
                <a16:creationId xmlns:a16="http://schemas.microsoft.com/office/drawing/2014/main" id="{B062BABE-BA04-4FD4-99A0-C646A4F64C54}"/>
              </a:ext>
            </a:extLst>
          </p:cNvPr>
          <p:cNvSpPr txBox="1"/>
          <p:nvPr/>
        </p:nvSpPr>
        <p:spPr>
          <a:xfrm flipH="1">
            <a:off x="7863064" y="6211669"/>
            <a:ext cx="2124221" cy="646331"/>
          </a:xfrm>
          <a:prstGeom prst="rect">
            <a:avLst/>
          </a:prstGeom>
          <a:noFill/>
        </p:spPr>
        <p:txBody>
          <a:bodyPr wrap="square" rtlCol="0">
            <a:spAutoFit/>
          </a:bodyPr>
          <a:lstStyle/>
          <a:p>
            <a:r>
              <a:rPr lang="en-US" b="1" dirty="0"/>
              <a:t>A</a:t>
            </a:r>
            <a:r>
              <a:rPr lang="el-GR" b="1" dirty="0" err="1"/>
              <a:t>λλιγάτορας</a:t>
            </a:r>
            <a:r>
              <a:rPr lang="el-GR" b="1" dirty="0"/>
              <a:t> </a:t>
            </a:r>
            <a:r>
              <a:rPr lang="el-GR" b="1" dirty="0" err="1"/>
              <a:t>Μισσισσιππή</a:t>
            </a:r>
            <a:endParaRPr lang="en-US" b="1" dirty="0"/>
          </a:p>
        </p:txBody>
      </p:sp>
      <p:sp>
        <p:nvSpPr>
          <p:cNvPr id="8" name="TextBox 7">
            <a:extLst>
              <a:ext uri="{FF2B5EF4-FFF2-40B4-BE49-F238E27FC236}">
                <a16:creationId xmlns:a16="http://schemas.microsoft.com/office/drawing/2014/main" id="{C602DABD-0BD6-4C95-80CF-DAC0ED0F00D9}"/>
              </a:ext>
            </a:extLst>
          </p:cNvPr>
          <p:cNvSpPr txBox="1"/>
          <p:nvPr/>
        </p:nvSpPr>
        <p:spPr>
          <a:xfrm>
            <a:off x="4426636" y="3640277"/>
            <a:ext cx="2804158" cy="369332"/>
          </a:xfrm>
          <a:prstGeom prst="rect">
            <a:avLst/>
          </a:prstGeom>
          <a:noFill/>
        </p:spPr>
        <p:txBody>
          <a:bodyPr wrap="square" rtlCol="0">
            <a:spAutoFit/>
          </a:bodyPr>
          <a:lstStyle/>
          <a:p>
            <a:r>
              <a:rPr lang="el-GR" b="1" dirty="0"/>
              <a:t>Γέφυρα Νέας Ορλεάνης</a:t>
            </a:r>
            <a:endParaRPr lang="en-US" b="1" dirty="0"/>
          </a:p>
        </p:txBody>
      </p:sp>
      <p:sp>
        <p:nvSpPr>
          <p:cNvPr id="13" name="TextBox 12">
            <a:extLst>
              <a:ext uri="{FF2B5EF4-FFF2-40B4-BE49-F238E27FC236}">
                <a16:creationId xmlns:a16="http://schemas.microsoft.com/office/drawing/2014/main" id="{14721550-C455-4F02-9F3B-5FA0A6CE5A86}"/>
              </a:ext>
            </a:extLst>
          </p:cNvPr>
          <p:cNvSpPr txBox="1"/>
          <p:nvPr/>
        </p:nvSpPr>
        <p:spPr>
          <a:xfrm>
            <a:off x="286336" y="65123"/>
            <a:ext cx="7740749" cy="2246769"/>
          </a:xfrm>
          <a:prstGeom prst="rect">
            <a:avLst/>
          </a:prstGeom>
          <a:noFill/>
        </p:spPr>
        <p:txBody>
          <a:bodyPr wrap="square">
            <a:spAutoFit/>
          </a:bodyPr>
          <a:lstStyle/>
          <a:p>
            <a:r>
              <a:rPr lang="el-GR" sz="2000" b="1" i="0" dirty="0">
                <a:solidFill>
                  <a:srgbClr val="99CC00"/>
                </a:solidFill>
                <a:effectLst/>
                <a:latin typeface="Arial" panose="020B0604020202020204" pitchFamily="34" charset="0"/>
              </a:rPr>
              <a:t>Μισισιπής</a:t>
            </a:r>
          </a:p>
          <a:p>
            <a:endParaRPr lang="el-GR" sz="2000" b="1" i="0" dirty="0">
              <a:solidFill>
                <a:srgbClr val="202122"/>
              </a:solidFill>
              <a:effectLst/>
              <a:latin typeface="Arial" panose="020B0604020202020204" pitchFamily="34" charset="0"/>
            </a:endParaRPr>
          </a:p>
          <a:p>
            <a:r>
              <a:rPr lang="el-GR" sz="2000" dirty="0">
                <a:solidFill>
                  <a:schemeClr val="accent6">
                    <a:lumMod val="75000"/>
                  </a:schemeClr>
                </a:solidFill>
                <a:latin typeface="Arial" panose="020B0604020202020204" pitchFamily="34" charset="0"/>
              </a:rPr>
              <a:t>Είναι ο τρίτος μεγαλύτερος ποταμός στον κόσμο και </a:t>
            </a:r>
            <a:r>
              <a:rPr lang="el-GR" sz="2000" b="0" i="0" dirty="0" err="1">
                <a:solidFill>
                  <a:schemeClr val="accent6">
                    <a:lumMod val="75000"/>
                  </a:schemeClr>
                </a:solidFill>
                <a:effectLst/>
                <a:latin typeface="Arial" panose="020B0604020202020204" pitchFamily="34" charset="0"/>
              </a:rPr>
              <a:t>τo</a:t>
            </a:r>
            <a:r>
              <a:rPr lang="el-GR" sz="2000" b="0" i="0" dirty="0">
                <a:solidFill>
                  <a:schemeClr val="accent6">
                    <a:lumMod val="75000"/>
                  </a:schemeClr>
                </a:solidFill>
                <a:effectLst/>
                <a:latin typeface="Arial" panose="020B0604020202020204" pitchFamily="34" charset="0"/>
              </a:rPr>
              <a:t> όνομά του στη γλώσσα των </a:t>
            </a:r>
            <a:r>
              <a:rPr lang="el-GR" sz="2000" dirty="0">
                <a:solidFill>
                  <a:schemeClr val="accent6">
                    <a:lumMod val="75000"/>
                  </a:schemeClr>
                </a:solidFill>
                <a:latin typeface="Arial" panose="020B0604020202020204" pitchFamily="34" charset="0"/>
              </a:rPr>
              <a:t>Ινδιάνων</a:t>
            </a:r>
            <a:r>
              <a:rPr lang="el-GR" sz="2000" b="0" i="0" dirty="0">
                <a:solidFill>
                  <a:schemeClr val="accent6">
                    <a:lumMod val="75000"/>
                  </a:schemeClr>
                </a:solidFill>
                <a:effectLst/>
                <a:latin typeface="Arial" panose="020B0604020202020204" pitchFamily="34" charset="0"/>
              </a:rPr>
              <a:t> σημαίνει "ο πατέρας των νερών». Αποτελείται στην πραγματικότητα από δυο ποτάμια, τον Μισισιπή και τον </a:t>
            </a:r>
            <a:r>
              <a:rPr lang="el-GR" sz="2000" b="0" i="0" dirty="0" err="1">
                <a:solidFill>
                  <a:schemeClr val="accent6">
                    <a:lumMod val="75000"/>
                  </a:schemeClr>
                </a:solidFill>
                <a:effectLst/>
                <a:latin typeface="Arial" panose="020B0604020202020204" pitchFamily="34" charset="0"/>
              </a:rPr>
              <a:t>Μισούρι</a:t>
            </a:r>
            <a:r>
              <a:rPr lang="el-GR" sz="2000" b="0" i="0" dirty="0">
                <a:solidFill>
                  <a:schemeClr val="accent6">
                    <a:lumMod val="75000"/>
                  </a:schemeClr>
                </a:solidFill>
                <a:effectLst/>
                <a:latin typeface="Arial" panose="020B0604020202020204" pitchFamily="34" charset="0"/>
              </a:rPr>
              <a:t>, που είναι παραπόταμός του</a:t>
            </a:r>
            <a:r>
              <a:rPr lang="el-GR" sz="2000" dirty="0">
                <a:solidFill>
                  <a:schemeClr val="accent6">
                    <a:lumMod val="75000"/>
                  </a:schemeClr>
                </a:solidFill>
                <a:latin typeface="Arial" panose="020B0604020202020204" pitchFamily="34" charset="0"/>
              </a:rPr>
              <a:t>. </a:t>
            </a:r>
            <a:r>
              <a:rPr lang="el-GR" sz="2000" b="0" i="0" dirty="0">
                <a:solidFill>
                  <a:schemeClr val="accent6">
                    <a:lumMod val="75000"/>
                  </a:schemeClr>
                </a:solidFill>
                <a:effectLst/>
                <a:latin typeface="Arial" panose="020B0604020202020204" pitchFamily="34" charset="0"/>
              </a:rPr>
              <a:t>Εκβάλλει στον κόλπο του Μεξικού, όπου βρίσκεται η πόλη της Νέας Ορλεάνης.</a:t>
            </a:r>
            <a:endParaRPr lang="en-US" sz="2000" dirty="0">
              <a:solidFill>
                <a:schemeClr val="accent6">
                  <a:lumMod val="75000"/>
                </a:schemeClr>
              </a:solidFill>
            </a:endParaRPr>
          </a:p>
        </p:txBody>
      </p:sp>
    </p:spTree>
    <p:extLst>
      <p:ext uri="{BB962C8B-B14F-4D97-AF65-F5344CB8AC3E}">
        <p14:creationId xmlns:p14="http://schemas.microsoft.com/office/powerpoint/2010/main" val="42183053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E355EB0-D55D-4D57-86AE-6FFF48EF6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1808" y="2967143"/>
            <a:ext cx="4117145" cy="3429000"/>
          </a:xfrm>
          <a:prstGeom prst="rect">
            <a:avLst/>
          </a:prstGeom>
        </p:spPr>
      </p:pic>
      <p:pic>
        <p:nvPicPr>
          <p:cNvPr id="5" name="Εικόνα 4">
            <a:extLst>
              <a:ext uri="{FF2B5EF4-FFF2-40B4-BE49-F238E27FC236}">
                <a16:creationId xmlns:a16="http://schemas.microsoft.com/office/drawing/2014/main" id="{76836205-D6A6-41EE-88AB-88708DDD5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11" y="73610"/>
            <a:ext cx="5627780" cy="2273623"/>
          </a:xfrm>
          <a:prstGeom prst="rect">
            <a:avLst/>
          </a:prstGeom>
        </p:spPr>
      </p:pic>
      <p:pic>
        <p:nvPicPr>
          <p:cNvPr id="7" name="Εικόνα 6">
            <a:extLst>
              <a:ext uri="{FF2B5EF4-FFF2-40B4-BE49-F238E27FC236}">
                <a16:creationId xmlns:a16="http://schemas.microsoft.com/office/drawing/2014/main" id="{52058454-B064-4BE8-B414-DD3F2E44E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09" y="2901519"/>
            <a:ext cx="5627780" cy="3751853"/>
          </a:xfrm>
          <a:prstGeom prst="rect">
            <a:avLst/>
          </a:prstGeom>
        </p:spPr>
      </p:pic>
      <p:sp>
        <p:nvSpPr>
          <p:cNvPr id="2" name="TextBox 1">
            <a:extLst>
              <a:ext uri="{FF2B5EF4-FFF2-40B4-BE49-F238E27FC236}">
                <a16:creationId xmlns:a16="http://schemas.microsoft.com/office/drawing/2014/main" id="{1613FE79-25AF-4DEF-9E13-155B31E02E35}"/>
              </a:ext>
            </a:extLst>
          </p:cNvPr>
          <p:cNvSpPr txBox="1"/>
          <p:nvPr/>
        </p:nvSpPr>
        <p:spPr>
          <a:xfrm>
            <a:off x="168109" y="-409651"/>
            <a:ext cx="6228002" cy="3785652"/>
          </a:xfrm>
          <a:prstGeom prst="rect">
            <a:avLst/>
          </a:prstGeom>
          <a:noFill/>
        </p:spPr>
        <p:txBody>
          <a:bodyPr wrap="square" rtlCol="0">
            <a:spAutoFit/>
          </a:bodyPr>
          <a:lstStyle/>
          <a:p>
            <a:endParaRPr lang="el-GR" dirty="0"/>
          </a:p>
          <a:p>
            <a:endParaRPr lang="el-GR" dirty="0"/>
          </a:p>
          <a:p>
            <a:r>
              <a:rPr lang="en-US" sz="2400" b="1" dirty="0">
                <a:solidFill>
                  <a:srgbClr val="00B0F0"/>
                </a:solidFill>
              </a:rPr>
              <a:t>Murray-Darling</a:t>
            </a:r>
          </a:p>
          <a:p>
            <a:r>
              <a:rPr lang="el-GR" sz="2400" dirty="0">
                <a:solidFill>
                  <a:srgbClr val="00B0F0"/>
                </a:solidFill>
              </a:rPr>
              <a:t>Είναι ο 8</a:t>
            </a:r>
            <a:r>
              <a:rPr lang="el-GR" sz="2400" baseline="30000" dirty="0">
                <a:solidFill>
                  <a:srgbClr val="00B0F0"/>
                </a:solidFill>
              </a:rPr>
              <a:t>ος</a:t>
            </a:r>
            <a:r>
              <a:rPr lang="el-GR" sz="2400" dirty="0">
                <a:solidFill>
                  <a:srgbClr val="00B0F0"/>
                </a:solidFill>
              </a:rPr>
              <a:t> μεγαλύτερος ποταμός του κόσμου με 30.000  υδρόβια φυτά, 60 είδη ψαριών, 98 είδη υδρόβιων πτηνών, 35 είδη πουλιών και 16 είδη θηλαστικών σε κίνδυνο εξαφάνισης.</a:t>
            </a:r>
            <a:r>
              <a:rPr lang="en-US" sz="2400" b="0" i="0" dirty="0">
                <a:solidFill>
                  <a:srgbClr val="00B0F0"/>
                </a:solidFill>
                <a:effectLst/>
                <a:latin typeface="FrutigerLight"/>
              </a:rPr>
              <a:t> </a:t>
            </a:r>
            <a:r>
              <a:rPr lang="el-GR" sz="2400" b="0" i="0" dirty="0">
                <a:solidFill>
                  <a:srgbClr val="00B0F0"/>
                </a:solidFill>
                <a:effectLst/>
                <a:latin typeface="FrutigerLight"/>
              </a:rPr>
              <a:t>Πάνω από 3 εκατομμύρια Αυστραλοί</a:t>
            </a:r>
            <a:r>
              <a:rPr lang="el-GR" sz="2400" dirty="0">
                <a:solidFill>
                  <a:srgbClr val="00B0F0"/>
                </a:solidFill>
                <a:latin typeface="FrutigerLight"/>
              </a:rPr>
              <a:t> βασίζονται στη λεκάνη </a:t>
            </a:r>
            <a:r>
              <a:rPr lang="en-US" sz="2400" b="0" i="0" dirty="0">
                <a:solidFill>
                  <a:srgbClr val="00B0F0"/>
                </a:solidFill>
                <a:effectLst/>
                <a:latin typeface="FrutigerLight"/>
              </a:rPr>
              <a:t>Murray-Darling </a:t>
            </a:r>
            <a:r>
              <a:rPr lang="el-GR" sz="2400" b="0" i="0" dirty="0">
                <a:solidFill>
                  <a:srgbClr val="00B0F0"/>
                </a:solidFill>
                <a:effectLst/>
                <a:latin typeface="FrutigerLight"/>
              </a:rPr>
              <a:t>για πόσιμο νερό</a:t>
            </a:r>
            <a:r>
              <a:rPr lang="el-GR" sz="2400" dirty="0">
                <a:solidFill>
                  <a:srgbClr val="00B0F0"/>
                </a:solidFill>
                <a:latin typeface="FrutigerLight"/>
              </a:rPr>
              <a:t>.</a:t>
            </a:r>
            <a:endParaRPr lang="en-US" sz="2400" b="0" i="0" dirty="0">
              <a:solidFill>
                <a:srgbClr val="00B0F0"/>
              </a:solidFill>
              <a:effectLst/>
              <a:latin typeface="FrutigerLight"/>
            </a:endParaRPr>
          </a:p>
          <a:p>
            <a:endParaRPr lang="en-US" dirty="0">
              <a:solidFill>
                <a:srgbClr val="00B0F0"/>
              </a:solidFill>
            </a:endParaRPr>
          </a:p>
          <a:p>
            <a:endParaRPr lang="en-US" dirty="0"/>
          </a:p>
        </p:txBody>
      </p:sp>
    </p:spTree>
    <p:extLst>
      <p:ext uri="{BB962C8B-B14F-4D97-AF65-F5344CB8AC3E}">
        <p14:creationId xmlns:p14="http://schemas.microsoft.com/office/powerpoint/2010/main" val="5518186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D46A63-3AFD-4139-886A-63EDB757C84D}"/>
              </a:ext>
            </a:extLst>
          </p:cNvPr>
          <p:cNvSpPr txBox="1"/>
          <p:nvPr/>
        </p:nvSpPr>
        <p:spPr>
          <a:xfrm>
            <a:off x="5683348" y="98474"/>
            <a:ext cx="5688260" cy="5262979"/>
          </a:xfrm>
          <a:prstGeom prst="rect">
            <a:avLst/>
          </a:prstGeom>
          <a:solidFill>
            <a:schemeClr val="accent4">
              <a:lumMod val="40000"/>
              <a:lumOff val="60000"/>
            </a:schemeClr>
          </a:solidFill>
        </p:spPr>
        <p:txBody>
          <a:bodyPr wrap="square">
            <a:spAutoFit/>
          </a:bodyPr>
          <a:lstStyle/>
          <a:p>
            <a:r>
              <a:rPr lang="el-GR" sz="2400" dirty="0">
                <a:solidFill>
                  <a:srgbClr val="202122"/>
                </a:solidFill>
                <a:effectLst/>
              </a:rPr>
              <a:t>Η </a:t>
            </a:r>
            <a:r>
              <a:rPr lang="el-GR" sz="2400" b="1" dirty="0">
                <a:solidFill>
                  <a:srgbClr val="202122"/>
                </a:solidFill>
                <a:effectLst/>
              </a:rPr>
              <a:t>Κασπία Θάλασσα</a:t>
            </a:r>
            <a:r>
              <a:rPr lang="el-GR" sz="2400" dirty="0">
                <a:solidFill>
                  <a:srgbClr val="202122"/>
                </a:solidFill>
                <a:effectLst/>
              </a:rPr>
              <a:t> </a:t>
            </a:r>
            <a:r>
              <a:rPr lang="el-GR" sz="2400" dirty="0">
                <a:solidFill>
                  <a:srgbClr val="0070C0"/>
                </a:solidFill>
                <a:effectLst/>
              </a:rPr>
              <a:t>είναι η μεγαλύτερη </a:t>
            </a:r>
            <a:r>
              <a:rPr lang="el-GR" sz="2400" strike="noStrike" dirty="0">
                <a:solidFill>
                  <a:srgbClr val="0070C0"/>
                </a:solidFill>
                <a:effectLst/>
              </a:rPr>
              <a:t>λίμνη</a:t>
            </a:r>
            <a:r>
              <a:rPr lang="el-GR" sz="2400" dirty="0">
                <a:solidFill>
                  <a:srgbClr val="0070C0"/>
                </a:solidFill>
                <a:effectLst/>
              </a:rPr>
              <a:t> της </a:t>
            </a:r>
            <a:r>
              <a:rPr lang="el-GR" sz="2400" strike="noStrike" dirty="0">
                <a:solidFill>
                  <a:srgbClr val="0070C0"/>
                </a:solidFill>
                <a:effectLst/>
              </a:rPr>
              <a:t>Γης</a:t>
            </a:r>
            <a:r>
              <a:rPr lang="el-GR" sz="2400" dirty="0">
                <a:solidFill>
                  <a:srgbClr val="0070C0"/>
                </a:solidFill>
                <a:effectLst/>
              </a:rPr>
              <a:t>. Ονομάζεται «θάλασσα» λόγω του τεράστιου μεγέθους της, αλλά και επειδή, όταν οι Ρωμαίοι πρωτοέφτασαν εκεί, δοκίμασαν το νερό της και είδαν ότι είναι αλμυρό. Είναι τέτοιο το μέγεθός της, που ξεπερνάει τις επόμενες έξι μεγαλύτερες σε έκταση λίμνες μαζί. Η περιοχή της Κασπίας είναι από τις πιο ενεργειακά πλούσιες του πλανήτη. Τα μεγάλα κοιτάσματα </a:t>
            </a:r>
            <a:r>
              <a:rPr lang="el-GR" sz="2400" strike="noStrike" dirty="0">
                <a:solidFill>
                  <a:srgbClr val="0070C0"/>
                </a:solidFill>
                <a:effectLst/>
                <a:hlinkClick r:id="rId2">
                  <a:extLst>
                    <a:ext uri="{A12FA001-AC4F-418D-AE19-62706E023703}">
                      <ahyp:hlinkClr xmlns:ahyp="http://schemas.microsoft.com/office/drawing/2018/hyperlinkcolor" val="tx"/>
                    </a:ext>
                  </a:extLst>
                </a:hlinkClick>
              </a:rPr>
              <a:t>πετρελαίου</a:t>
            </a:r>
            <a:r>
              <a:rPr lang="el-GR" sz="2400" dirty="0">
                <a:solidFill>
                  <a:srgbClr val="0070C0"/>
                </a:solidFill>
                <a:effectLst/>
              </a:rPr>
              <a:t>, </a:t>
            </a:r>
            <a:r>
              <a:rPr lang="el-GR" sz="2400" b="0" i="0" dirty="0">
                <a:solidFill>
                  <a:srgbClr val="0070C0"/>
                </a:solidFill>
                <a:effectLst/>
              </a:rPr>
              <a:t>που έχουν ανακαλυφθεί στο εσωτερικό της, έχουν δημιουργήσει τριβές ανάμεσα στα κράτη που μοιράζονται σύνορα μαζί της.</a:t>
            </a:r>
            <a:endParaRPr lang="en-US" sz="2400" dirty="0">
              <a:solidFill>
                <a:srgbClr val="0070C0"/>
              </a:solidFill>
            </a:endParaRPr>
          </a:p>
        </p:txBody>
      </p:sp>
      <p:pic>
        <p:nvPicPr>
          <p:cNvPr id="5" name="Εικόνα 4">
            <a:extLst>
              <a:ext uri="{FF2B5EF4-FFF2-40B4-BE49-F238E27FC236}">
                <a16:creationId xmlns:a16="http://schemas.microsoft.com/office/drawing/2014/main" id="{6670EB4F-3042-467D-9ED6-AB281ABB5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24" y="98474"/>
            <a:ext cx="5160573" cy="3108960"/>
          </a:xfrm>
          <a:prstGeom prst="rect">
            <a:avLst/>
          </a:prstGeom>
        </p:spPr>
      </p:pic>
      <p:pic>
        <p:nvPicPr>
          <p:cNvPr id="7" name="Εικόνα 6">
            <a:extLst>
              <a:ext uri="{FF2B5EF4-FFF2-40B4-BE49-F238E27FC236}">
                <a16:creationId xmlns:a16="http://schemas.microsoft.com/office/drawing/2014/main" id="{2A90E2CF-67DC-46F7-A648-370BBF94E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24" y="3330526"/>
            <a:ext cx="5399724" cy="3429000"/>
          </a:xfrm>
          <a:prstGeom prst="rect">
            <a:avLst/>
          </a:prstGeom>
        </p:spPr>
      </p:pic>
    </p:spTree>
    <p:extLst>
      <p:ext uri="{BB962C8B-B14F-4D97-AF65-F5344CB8AC3E}">
        <p14:creationId xmlns:p14="http://schemas.microsoft.com/office/powerpoint/2010/main" val="340121391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pct60">
          <a:fgClr>
            <a:srgbClr val="00FFCC"/>
          </a:fgClr>
          <a:bgClr>
            <a:schemeClr val="bg1"/>
          </a:bgClr>
        </a:patt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25D7BD7-A0EC-4874-AFCB-8C8534163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78" y="292215"/>
            <a:ext cx="5318173" cy="3628761"/>
          </a:xfrm>
          <a:prstGeom prst="rect">
            <a:avLst/>
          </a:prstGeom>
        </p:spPr>
      </p:pic>
      <p:pic>
        <p:nvPicPr>
          <p:cNvPr id="4" name="Εικόνα 3">
            <a:extLst>
              <a:ext uri="{FF2B5EF4-FFF2-40B4-BE49-F238E27FC236}">
                <a16:creationId xmlns:a16="http://schemas.microsoft.com/office/drawing/2014/main" id="{0E43190B-3D09-405C-A30F-B49032662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625" y="3777342"/>
            <a:ext cx="4501660" cy="3075650"/>
          </a:xfrm>
          <a:prstGeom prst="rect">
            <a:avLst/>
          </a:prstGeom>
        </p:spPr>
      </p:pic>
      <p:sp>
        <p:nvSpPr>
          <p:cNvPr id="5" name="TextBox 4">
            <a:extLst>
              <a:ext uri="{FF2B5EF4-FFF2-40B4-BE49-F238E27FC236}">
                <a16:creationId xmlns:a16="http://schemas.microsoft.com/office/drawing/2014/main" id="{48455A73-8879-446D-BF32-5E06AB9F6673}"/>
              </a:ext>
            </a:extLst>
          </p:cNvPr>
          <p:cNvSpPr txBox="1"/>
          <p:nvPr/>
        </p:nvSpPr>
        <p:spPr>
          <a:xfrm>
            <a:off x="7021369" y="-143059"/>
            <a:ext cx="5318173" cy="3908762"/>
          </a:xfrm>
          <a:prstGeom prst="rect">
            <a:avLst/>
          </a:prstGeom>
          <a:noFill/>
        </p:spPr>
        <p:txBody>
          <a:bodyPr wrap="square">
            <a:spAutoFit/>
          </a:bodyPr>
          <a:lstStyle/>
          <a:p>
            <a:r>
              <a:rPr lang="el-GR" sz="3200" b="1" i="0" dirty="0">
                <a:solidFill>
                  <a:schemeClr val="accent6">
                    <a:lumMod val="75000"/>
                  </a:schemeClr>
                </a:solidFill>
                <a:effectLst/>
                <a:latin typeface="+mj-lt"/>
              </a:rPr>
              <a:t>Λίμνη </a:t>
            </a:r>
            <a:r>
              <a:rPr lang="en-US" sz="3200" b="1" i="0" dirty="0">
                <a:solidFill>
                  <a:schemeClr val="accent6">
                    <a:lumMod val="75000"/>
                  </a:schemeClr>
                </a:solidFill>
                <a:effectLst/>
                <a:latin typeface="+mj-lt"/>
              </a:rPr>
              <a:t>Superior</a:t>
            </a:r>
            <a:endParaRPr lang="en-US" dirty="0">
              <a:solidFill>
                <a:schemeClr val="accent6">
                  <a:lumMod val="75000"/>
                </a:schemeClr>
              </a:solidFill>
              <a:latin typeface="Arial" panose="020B0604020202020204" pitchFamily="34" charset="0"/>
            </a:endParaRPr>
          </a:p>
          <a:p>
            <a:r>
              <a:rPr lang="el-GR" sz="2400" b="0" i="0" dirty="0">
                <a:solidFill>
                  <a:srgbClr val="92D050"/>
                </a:solidFill>
                <a:effectLst/>
              </a:rPr>
              <a:t>Η λίμνη </a:t>
            </a:r>
            <a:r>
              <a:rPr lang="el-GR" sz="2400" b="1" i="0" dirty="0" err="1">
                <a:solidFill>
                  <a:srgbClr val="92D050"/>
                </a:solidFill>
                <a:effectLst/>
              </a:rPr>
              <a:t>Σουπίριορ</a:t>
            </a:r>
            <a:r>
              <a:rPr lang="el-GR" sz="2400" b="0" i="0" dirty="0">
                <a:solidFill>
                  <a:srgbClr val="92D050"/>
                </a:solidFill>
                <a:effectLst/>
              </a:rPr>
              <a:t>  είναι η μεγαλύτερη από τις </a:t>
            </a:r>
            <a:r>
              <a:rPr lang="el-GR" sz="2400" b="0" i="0" u="none" strike="noStrike" dirty="0">
                <a:solidFill>
                  <a:srgbClr val="92D050"/>
                </a:solidFill>
                <a:effectLst/>
                <a:hlinkClick r:id="rId4">
                  <a:extLst>
                    <a:ext uri="{A12FA001-AC4F-418D-AE19-62706E023703}">
                      <ahyp:hlinkClr xmlns:ahyp="http://schemas.microsoft.com/office/drawing/2018/hyperlinkcolor" val="tx"/>
                    </a:ext>
                  </a:extLst>
                </a:hlinkClick>
              </a:rPr>
              <a:t>Μεγάλες Λίμνες</a:t>
            </a:r>
            <a:r>
              <a:rPr lang="el-GR" sz="2400" b="0" i="0" dirty="0">
                <a:solidFill>
                  <a:srgbClr val="92D050"/>
                </a:solidFill>
                <a:effectLst/>
              </a:rPr>
              <a:t>. Επίσης, είναι η μεγαλύτερη λίμνη γλυκού νερού σε έκταση και η τρίτη μεγαλύτερη σε όγκο. Βρίσκεται στη βόρεια Αμερική και σχηματίζει μέρος των συνόρων Καναδά και Ηνωμένων Πολιτειών. Είναι τ</a:t>
            </a:r>
            <a:r>
              <a:rPr lang="el-GR" sz="2400" dirty="0">
                <a:solidFill>
                  <a:srgbClr val="92D050"/>
                </a:solidFill>
              </a:rPr>
              <a:t>όσο μεγάλη, ώστε να δημιουργεί τοπικά ωκεάνιο </a:t>
            </a:r>
            <a:r>
              <a:rPr lang="el-GR" sz="2400" b="0" i="0" u="none" strike="noStrike" dirty="0">
                <a:solidFill>
                  <a:srgbClr val="92D050"/>
                </a:solidFill>
                <a:effectLst/>
              </a:rPr>
              <a:t>κλίμα.</a:t>
            </a:r>
            <a:endParaRPr lang="el-GR" sz="2400" b="0" i="0" dirty="0">
              <a:solidFill>
                <a:srgbClr val="92D050"/>
              </a:solidFill>
              <a:effectLst/>
            </a:endParaRPr>
          </a:p>
        </p:txBody>
      </p:sp>
      <p:pic>
        <p:nvPicPr>
          <p:cNvPr id="11" name="Εικόνα 10">
            <a:extLst>
              <a:ext uri="{FF2B5EF4-FFF2-40B4-BE49-F238E27FC236}">
                <a16:creationId xmlns:a16="http://schemas.microsoft.com/office/drawing/2014/main" id="{6ED115B8-66A7-46F9-9A52-B20AC433A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715" y="4076818"/>
            <a:ext cx="5732122" cy="2593929"/>
          </a:xfrm>
          <a:prstGeom prst="rect">
            <a:avLst/>
          </a:prstGeom>
        </p:spPr>
      </p:pic>
    </p:spTree>
    <p:extLst>
      <p:ext uri="{BB962C8B-B14F-4D97-AF65-F5344CB8AC3E}">
        <p14:creationId xmlns:p14="http://schemas.microsoft.com/office/powerpoint/2010/main" val="4126096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8627">
              <a:srgbClr val="44CCAB"/>
            </a:gs>
            <a:gs pos="57261">
              <a:srgbClr val="1CEA48"/>
            </a:gs>
            <a:gs pos="14000">
              <a:srgbClr val="66FFFF"/>
            </a:gs>
            <a:gs pos="75000">
              <a:srgbClr val="1DE94B"/>
            </a:gs>
            <a:gs pos="35000">
              <a:srgbClr val="42FFDB"/>
            </a:gs>
            <a:gs pos="54000">
              <a:srgbClr val="00FF99"/>
            </a:gs>
          </a:gsLst>
          <a:lin ang="5400000" scaled="1"/>
        </a:gra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D7E4F4C-066F-4EF3-9F7E-7F50C988D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626" y="199804"/>
            <a:ext cx="2857500" cy="2828925"/>
          </a:xfrm>
          <a:prstGeom prst="rect">
            <a:avLst/>
          </a:prstGeom>
        </p:spPr>
      </p:pic>
      <p:pic>
        <p:nvPicPr>
          <p:cNvPr id="5" name="Εικόνα 4">
            <a:extLst>
              <a:ext uri="{FF2B5EF4-FFF2-40B4-BE49-F238E27FC236}">
                <a16:creationId xmlns:a16="http://schemas.microsoft.com/office/drawing/2014/main" id="{C62260EA-AADF-4C54-A6ED-6738961ED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73" y="100253"/>
            <a:ext cx="3717095" cy="3099214"/>
          </a:xfrm>
          <a:prstGeom prst="rect">
            <a:avLst/>
          </a:prstGeom>
        </p:spPr>
      </p:pic>
      <p:pic>
        <p:nvPicPr>
          <p:cNvPr id="4" name="Εικόνα 3">
            <a:extLst>
              <a:ext uri="{FF2B5EF4-FFF2-40B4-BE49-F238E27FC236}">
                <a16:creationId xmlns:a16="http://schemas.microsoft.com/office/drawing/2014/main" id="{F4ED1B54-DD56-4E34-9D3A-A72D81F89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88" y="3658535"/>
            <a:ext cx="5056457" cy="2927020"/>
          </a:xfrm>
          <a:prstGeom prst="rect">
            <a:avLst/>
          </a:prstGeom>
        </p:spPr>
      </p:pic>
      <p:pic>
        <p:nvPicPr>
          <p:cNvPr id="7" name="Εικόνα 6">
            <a:extLst>
              <a:ext uri="{FF2B5EF4-FFF2-40B4-BE49-F238E27FC236}">
                <a16:creationId xmlns:a16="http://schemas.microsoft.com/office/drawing/2014/main" id="{0104044A-81A5-49D7-AED3-BFCCDFDE41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0282" y="3214584"/>
            <a:ext cx="5056457" cy="3370971"/>
          </a:xfrm>
          <a:prstGeom prst="rect">
            <a:avLst/>
          </a:prstGeom>
        </p:spPr>
      </p:pic>
      <p:sp>
        <p:nvSpPr>
          <p:cNvPr id="2" name="TextBox 1">
            <a:extLst>
              <a:ext uri="{FF2B5EF4-FFF2-40B4-BE49-F238E27FC236}">
                <a16:creationId xmlns:a16="http://schemas.microsoft.com/office/drawing/2014/main" id="{8EA5DCF2-ECE4-4EDC-9BD7-A10D0F238950}"/>
              </a:ext>
            </a:extLst>
          </p:cNvPr>
          <p:cNvSpPr txBox="1"/>
          <p:nvPr/>
        </p:nvSpPr>
        <p:spPr>
          <a:xfrm>
            <a:off x="4392051" y="0"/>
            <a:ext cx="4702629" cy="4093428"/>
          </a:xfrm>
          <a:prstGeom prst="rect">
            <a:avLst/>
          </a:prstGeom>
          <a:noFill/>
        </p:spPr>
        <p:txBody>
          <a:bodyPr wrap="square" rtlCol="0">
            <a:spAutoFit/>
          </a:bodyPr>
          <a:lstStyle/>
          <a:p>
            <a:r>
              <a:rPr lang="el-GR" sz="2800" b="1" dirty="0">
                <a:solidFill>
                  <a:srgbClr val="3366CC"/>
                </a:solidFill>
              </a:rPr>
              <a:t>Λίμνη Βικτώρια</a:t>
            </a:r>
          </a:p>
          <a:p>
            <a:endParaRPr lang="el-GR" sz="2800" dirty="0"/>
          </a:p>
          <a:p>
            <a:r>
              <a:rPr lang="el-GR" sz="2800" dirty="0">
                <a:solidFill>
                  <a:schemeClr val="accent1">
                    <a:lumMod val="75000"/>
                  </a:schemeClr>
                </a:solidFill>
              </a:rPr>
              <a:t>Πήρε τ’ όνομά της απ’ τη βασίλισσα </a:t>
            </a:r>
            <a:r>
              <a:rPr lang="en-US" sz="2800" dirty="0">
                <a:solidFill>
                  <a:schemeClr val="accent1">
                    <a:lumMod val="75000"/>
                  </a:schemeClr>
                </a:solidFill>
              </a:rPr>
              <a:t>Victoria.</a:t>
            </a:r>
          </a:p>
          <a:p>
            <a:r>
              <a:rPr lang="el-GR" sz="2800" dirty="0">
                <a:solidFill>
                  <a:schemeClr val="accent1">
                    <a:lumMod val="75000"/>
                  </a:schemeClr>
                </a:solidFill>
              </a:rPr>
              <a:t>Εκτείνεται σε τρεις αφρικανικές χώρες</a:t>
            </a:r>
            <a:r>
              <a:rPr lang="en-US" sz="2800" dirty="0">
                <a:solidFill>
                  <a:schemeClr val="accent1">
                    <a:lumMod val="75000"/>
                  </a:schemeClr>
                </a:solidFill>
              </a:rPr>
              <a:t>:</a:t>
            </a:r>
            <a:r>
              <a:rPr lang="el-GR" sz="2800" dirty="0">
                <a:solidFill>
                  <a:schemeClr val="accent1">
                    <a:lumMod val="75000"/>
                  </a:schemeClr>
                </a:solidFill>
              </a:rPr>
              <a:t> Κένυα,</a:t>
            </a:r>
          </a:p>
          <a:p>
            <a:r>
              <a:rPr lang="el-GR" sz="2800" dirty="0">
                <a:solidFill>
                  <a:schemeClr val="accent1">
                    <a:lumMod val="75000"/>
                  </a:schemeClr>
                </a:solidFill>
              </a:rPr>
              <a:t>Ουγκάντα και Τανζανία.</a:t>
            </a:r>
            <a:r>
              <a:rPr lang="en-US" sz="2800" dirty="0">
                <a:solidFill>
                  <a:schemeClr val="accent1">
                    <a:lumMod val="75000"/>
                  </a:schemeClr>
                </a:solidFill>
              </a:rPr>
              <a:t>  </a:t>
            </a:r>
          </a:p>
          <a:p>
            <a:endParaRPr lang="el-GR" sz="2800" dirty="0">
              <a:solidFill>
                <a:schemeClr val="accent1">
                  <a:lumMod val="75000"/>
                </a:schemeClr>
              </a:solidFill>
            </a:endParaRPr>
          </a:p>
          <a:p>
            <a:endParaRPr lang="el-GR" dirty="0">
              <a:solidFill>
                <a:schemeClr val="accent1">
                  <a:lumMod val="75000"/>
                </a:schemeClr>
              </a:solidFill>
            </a:endParaRPr>
          </a:p>
          <a:p>
            <a:endParaRPr lang="en-US" dirty="0"/>
          </a:p>
        </p:txBody>
      </p:sp>
    </p:spTree>
    <p:extLst>
      <p:ext uri="{BB962C8B-B14F-4D97-AF65-F5344CB8AC3E}">
        <p14:creationId xmlns:p14="http://schemas.microsoft.com/office/powerpoint/2010/main" val="191436106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8627">
              <a:srgbClr val="00FFCC"/>
            </a:gs>
            <a:gs pos="80000">
              <a:srgbClr val="0099FF"/>
            </a:gs>
            <a:gs pos="14000">
              <a:srgbClr val="66FFFF"/>
            </a:gs>
            <a:gs pos="62600">
              <a:srgbClr val="CCFFFF"/>
            </a:gs>
            <a:gs pos="88000">
              <a:srgbClr val="00FFCC"/>
            </a:gs>
            <a:gs pos="35000">
              <a:srgbClr val="42FFDB"/>
            </a:gs>
            <a:gs pos="36000">
              <a:srgbClr val="CCECFF"/>
            </a:gs>
          </a:gsLst>
          <a:lin ang="5400000" scaled="1"/>
        </a:gra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08E5514-E344-4D1B-815D-041B28C2E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364" y="3822895"/>
            <a:ext cx="3981450" cy="2926080"/>
          </a:xfrm>
          <a:prstGeom prst="rect">
            <a:avLst/>
          </a:prstGeom>
        </p:spPr>
      </p:pic>
      <p:pic>
        <p:nvPicPr>
          <p:cNvPr id="5" name="Εικόνα 4">
            <a:extLst>
              <a:ext uri="{FF2B5EF4-FFF2-40B4-BE49-F238E27FC236}">
                <a16:creationId xmlns:a16="http://schemas.microsoft.com/office/drawing/2014/main" id="{93794D1C-0F64-4BB7-8727-07EDEF572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92" y="3420940"/>
            <a:ext cx="3594253" cy="3328035"/>
          </a:xfrm>
          <a:prstGeom prst="rect">
            <a:avLst/>
          </a:prstGeom>
        </p:spPr>
      </p:pic>
      <p:pic>
        <p:nvPicPr>
          <p:cNvPr id="10" name="Εικόνα 9">
            <a:extLst>
              <a:ext uri="{FF2B5EF4-FFF2-40B4-BE49-F238E27FC236}">
                <a16:creationId xmlns:a16="http://schemas.microsoft.com/office/drawing/2014/main" id="{5E4AD311-D873-4287-9C45-F8F399091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8532" y="109025"/>
            <a:ext cx="3225282" cy="2584633"/>
          </a:xfrm>
          <a:prstGeom prst="rect">
            <a:avLst/>
          </a:prstGeom>
        </p:spPr>
      </p:pic>
      <p:pic>
        <p:nvPicPr>
          <p:cNvPr id="12" name="Εικόνα 11">
            <a:extLst>
              <a:ext uri="{FF2B5EF4-FFF2-40B4-BE49-F238E27FC236}">
                <a16:creationId xmlns:a16="http://schemas.microsoft.com/office/drawing/2014/main" id="{94B4772E-7FA2-4E30-AB48-109B9DDE0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86" y="398006"/>
            <a:ext cx="3382669" cy="2584633"/>
          </a:xfrm>
          <a:prstGeom prst="rect">
            <a:avLst/>
          </a:prstGeom>
        </p:spPr>
      </p:pic>
      <p:sp>
        <p:nvSpPr>
          <p:cNvPr id="7" name="TextBox 6">
            <a:extLst>
              <a:ext uri="{FF2B5EF4-FFF2-40B4-BE49-F238E27FC236}">
                <a16:creationId xmlns:a16="http://schemas.microsoft.com/office/drawing/2014/main" id="{5493F722-CF45-4B18-9A22-F48011F271B3}"/>
              </a:ext>
            </a:extLst>
          </p:cNvPr>
          <p:cNvSpPr txBox="1"/>
          <p:nvPr/>
        </p:nvSpPr>
        <p:spPr>
          <a:xfrm>
            <a:off x="3831772" y="626787"/>
            <a:ext cx="4240592" cy="5262979"/>
          </a:xfrm>
          <a:prstGeom prst="rect">
            <a:avLst/>
          </a:prstGeom>
          <a:noFill/>
        </p:spPr>
        <p:txBody>
          <a:bodyPr wrap="square">
            <a:spAutoFit/>
          </a:bodyPr>
          <a:lstStyle/>
          <a:p>
            <a:r>
              <a:rPr lang="el-GR" sz="2400" b="1" i="0" dirty="0">
                <a:solidFill>
                  <a:srgbClr val="0099FF"/>
                </a:solidFill>
                <a:effectLst/>
              </a:rPr>
              <a:t>Λίμνη Βαϊκάλη </a:t>
            </a:r>
          </a:p>
          <a:p>
            <a:endParaRPr lang="el-GR" sz="2400" dirty="0">
              <a:solidFill>
                <a:srgbClr val="202122"/>
              </a:solidFill>
            </a:endParaRPr>
          </a:p>
          <a:p>
            <a:r>
              <a:rPr lang="el-GR" sz="2400" b="0" i="0" dirty="0">
                <a:solidFill>
                  <a:srgbClr val="002060"/>
                </a:solidFill>
                <a:effectLst/>
              </a:rPr>
              <a:t>Η </a:t>
            </a:r>
            <a:r>
              <a:rPr lang="el-GR" sz="2400" b="1" i="0" dirty="0">
                <a:solidFill>
                  <a:srgbClr val="002060"/>
                </a:solidFill>
                <a:effectLst/>
              </a:rPr>
              <a:t>Βαϊκάλη</a:t>
            </a:r>
            <a:r>
              <a:rPr lang="el-GR" sz="2400" b="0" i="0" dirty="0">
                <a:solidFill>
                  <a:srgbClr val="002060"/>
                </a:solidFill>
                <a:effectLst/>
              </a:rPr>
              <a:t>  βρίσκεται στη νότια </a:t>
            </a:r>
            <a:r>
              <a:rPr lang="el-GR" sz="2400" b="0" i="0" u="none" strike="noStrike" dirty="0">
                <a:solidFill>
                  <a:srgbClr val="002060"/>
                </a:solidFill>
                <a:effectLst/>
              </a:rPr>
              <a:t>Σιβηρία. </a:t>
            </a:r>
            <a:r>
              <a:rPr lang="el-GR" sz="2400" b="0" i="0" dirty="0">
                <a:solidFill>
                  <a:srgbClr val="002060"/>
                </a:solidFill>
                <a:effectLst/>
              </a:rPr>
              <a:t>Είναι γνωστή σαν το «</a:t>
            </a:r>
            <a:r>
              <a:rPr lang="el-GR" sz="2400" b="0" i="1" dirty="0">
                <a:solidFill>
                  <a:srgbClr val="002060"/>
                </a:solidFill>
                <a:effectLst/>
              </a:rPr>
              <a:t>Μπλε Μάτι της Σιβηρίας</a:t>
            </a:r>
            <a:r>
              <a:rPr lang="el-GR" sz="2400" b="0" i="0" dirty="0">
                <a:solidFill>
                  <a:srgbClr val="002060"/>
                </a:solidFill>
                <a:effectLst/>
              </a:rPr>
              <a:t>». Από το 1996 η </a:t>
            </a:r>
            <a:r>
              <a:rPr lang="el-GR" sz="2400" b="0" i="0" u="none" strike="noStrike" dirty="0">
                <a:solidFill>
                  <a:srgbClr val="002060"/>
                </a:solidFill>
                <a:effectLst/>
                <a:hlinkClick r:id="rId6">
                  <a:extLst>
                    <a:ext uri="{A12FA001-AC4F-418D-AE19-62706E023703}">
                      <ahyp:hlinkClr xmlns:ahyp="http://schemas.microsoft.com/office/drawing/2018/hyperlinkcolor" val="tx"/>
                    </a:ext>
                  </a:extLst>
                </a:hlinkClick>
              </a:rPr>
              <a:t>UNESCO</a:t>
            </a:r>
            <a:r>
              <a:rPr lang="el-GR" sz="2400" b="0" i="0" dirty="0">
                <a:solidFill>
                  <a:srgbClr val="002060"/>
                </a:solidFill>
                <a:effectLst/>
              </a:rPr>
              <a:t> έχει συμπεριλάβει τη λίμνη Βαϊκάλη στον </a:t>
            </a:r>
            <a:r>
              <a:rPr lang="el-GR" sz="2400" b="0" i="0" u="none" strike="noStrike" dirty="0">
                <a:solidFill>
                  <a:srgbClr val="002060"/>
                </a:solidFill>
                <a:effectLst/>
              </a:rPr>
              <a:t>Κατάλογο</a:t>
            </a:r>
            <a:r>
              <a:rPr lang="el-GR" sz="2400" b="0" i="0" dirty="0">
                <a:solidFill>
                  <a:srgbClr val="002060"/>
                </a:solidFill>
                <a:effectLst/>
              </a:rPr>
              <a:t> με τα Μνημεία </a:t>
            </a:r>
            <a:r>
              <a:rPr lang="el-GR" sz="2400" dirty="0">
                <a:solidFill>
                  <a:srgbClr val="002060"/>
                </a:solidFill>
              </a:rPr>
              <a:t> Παγκόσμιας Φυσικής Κληρονομιάς</a:t>
            </a:r>
            <a:r>
              <a:rPr lang="el-GR" sz="2400" u="none" strike="noStrike" dirty="0">
                <a:solidFill>
                  <a:srgbClr val="002060"/>
                </a:solidFill>
              </a:rPr>
              <a:t>. </a:t>
            </a:r>
            <a:r>
              <a:rPr lang="el-GR" sz="2400" b="0" i="0" dirty="0">
                <a:solidFill>
                  <a:srgbClr val="002060"/>
                </a:solidFill>
                <a:effectLst/>
              </a:rPr>
              <a:t>Η </a:t>
            </a:r>
            <a:r>
              <a:rPr lang="el-GR" sz="2400" b="0" i="0" u="none" strike="noStrike" dirty="0">
                <a:solidFill>
                  <a:srgbClr val="002060"/>
                </a:solidFill>
                <a:effectLst/>
                <a:hlinkClick r:id="rId7" tooltip="Φώκια της Βαϊκάλης (δεν έχει γραφτεί ακόμα)">
                  <a:extLst>
                    <a:ext uri="{A12FA001-AC4F-418D-AE19-62706E023703}">
                      <ahyp:hlinkClr xmlns:ahyp="http://schemas.microsoft.com/office/drawing/2018/hyperlinkcolor" val="tx"/>
                    </a:ext>
                  </a:extLst>
                </a:hlinkClick>
              </a:rPr>
              <a:t>Φώκια της Βαϊκάλης</a:t>
            </a:r>
            <a:r>
              <a:rPr lang="el-GR" sz="2400" b="0" i="0" u="none" strike="noStrike" dirty="0">
                <a:solidFill>
                  <a:srgbClr val="002060"/>
                </a:solidFill>
                <a:effectLst/>
              </a:rPr>
              <a:t>, </a:t>
            </a:r>
            <a:r>
              <a:rPr lang="el-GR" sz="2400" b="0" i="0" dirty="0">
                <a:solidFill>
                  <a:srgbClr val="002060"/>
                </a:solidFill>
                <a:effectLst/>
              </a:rPr>
              <a:t> που ζει μόνο σε αυτή τη λίμνη, είναι το μόνο είδος </a:t>
            </a:r>
            <a:r>
              <a:rPr lang="el-GR" sz="2400" b="0" i="0" u="none" strike="noStrike" dirty="0">
                <a:solidFill>
                  <a:srgbClr val="002060"/>
                </a:solidFill>
                <a:effectLst/>
              </a:rPr>
              <a:t>φώκιας</a:t>
            </a:r>
            <a:r>
              <a:rPr lang="el-GR" sz="2400" b="0" i="0" dirty="0">
                <a:solidFill>
                  <a:srgbClr val="002060"/>
                </a:solidFill>
                <a:effectLst/>
              </a:rPr>
              <a:t> του γλυκού νερού στον κόσμο.</a:t>
            </a:r>
            <a:endParaRPr lang="en-US" sz="2400" dirty="0">
              <a:solidFill>
                <a:srgbClr val="002060"/>
              </a:solidFill>
            </a:endParaRPr>
          </a:p>
        </p:txBody>
      </p:sp>
    </p:spTree>
    <p:extLst>
      <p:ext uri="{BB962C8B-B14F-4D97-AF65-F5344CB8AC3E}">
        <p14:creationId xmlns:p14="http://schemas.microsoft.com/office/powerpoint/2010/main" val="16366065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411</Words>
  <Application>Microsoft Office PowerPoint</Application>
  <PresentationFormat>Ευρεία οθόνη</PresentationFormat>
  <Paragraphs>31</Paragraphs>
  <Slides>10</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Calibri</vt:lpstr>
      <vt:lpstr>Calibri Light</vt:lpstr>
      <vt:lpstr>FrutigerLight</vt:lpstr>
      <vt:lpstr>Θέμα του Office</vt:lpstr>
      <vt:lpstr>Ποτάμια και λίμνες του κόσμου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Anna</dc:creator>
  <cp:lastModifiedBy>Anna</cp:lastModifiedBy>
  <cp:revision>48</cp:revision>
  <dcterms:created xsi:type="dcterms:W3CDTF">2020-12-11T07:54:59Z</dcterms:created>
  <dcterms:modified xsi:type="dcterms:W3CDTF">2020-12-12T20:09:05Z</dcterms:modified>
</cp:coreProperties>
</file>