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 Bold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Source Sans Pro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8" d="100"/>
          <a:sy n="58" d="100"/>
        </p:scale>
        <p:origin x="-389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81A1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30304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80046" y="1188393"/>
            <a:ext cx="9269909" cy="356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4"/>
              </a:lnSpc>
            </a:pPr>
            <a:r>
              <a:rPr lang="en-US" sz="7462" b="1" spc="-7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Παραπληροφόρηση: Μια Σύγχρονη Απειλή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0046" y="5281166"/>
            <a:ext cx="9269909" cy="285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375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Η παραπληροφόρηση αποτελεί τη σκόπιμη διάδοση πλαστών και κατασκευασμένων πληροφοριών με στόχο την παραπλάνηση. Στη σύγχρονη εποχή, η αύξηση του όγκου των πληροφοριών, η διαπλοκή των Μ.Μ.Ε. με οργανωμένα πολιτικά συμφέροντα και η ιδεολογική ρευστότητα έχουν εντείνει το φαινόμενο, εγκυμονώντας σοβαρούς κινδύνους για όλα τα επίπεδα της ατομικής και συλλογικής ζωής.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75284" y="8500765"/>
            <a:ext cx="503188" cy="503188"/>
            <a:chOff x="0" y="0"/>
            <a:chExt cx="670917" cy="6709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0941" cy="670941"/>
            </a:xfrm>
            <a:custGeom>
              <a:avLst/>
              <a:gdLst/>
              <a:ahLst/>
              <a:cxnLst/>
              <a:rect l="l" t="t" r="r" b="b"/>
              <a:pathLst>
                <a:path w="670941" h="670941">
                  <a:moveTo>
                    <a:pt x="0" y="335407"/>
                  </a:moveTo>
                  <a:cubicBezTo>
                    <a:pt x="0" y="150241"/>
                    <a:pt x="150241" y="0"/>
                    <a:pt x="335407" y="0"/>
                  </a:cubicBezTo>
                  <a:cubicBezTo>
                    <a:pt x="337312" y="0"/>
                    <a:pt x="339217" y="889"/>
                    <a:pt x="340360" y="2413"/>
                  </a:cubicBezTo>
                  <a:lnTo>
                    <a:pt x="335407" y="6350"/>
                  </a:lnTo>
                  <a:lnTo>
                    <a:pt x="335407" y="0"/>
                  </a:lnTo>
                  <a:lnTo>
                    <a:pt x="335407" y="6350"/>
                  </a:lnTo>
                  <a:lnTo>
                    <a:pt x="335407" y="0"/>
                  </a:lnTo>
                  <a:cubicBezTo>
                    <a:pt x="520700" y="0"/>
                    <a:pt x="670941" y="150241"/>
                    <a:pt x="670941" y="335407"/>
                  </a:cubicBezTo>
                  <a:cubicBezTo>
                    <a:pt x="670941" y="337820"/>
                    <a:pt x="669544" y="339979"/>
                    <a:pt x="667385" y="341122"/>
                  </a:cubicBezTo>
                  <a:lnTo>
                    <a:pt x="664591" y="335407"/>
                  </a:lnTo>
                  <a:lnTo>
                    <a:pt x="670941" y="335407"/>
                  </a:lnTo>
                  <a:cubicBezTo>
                    <a:pt x="670941" y="520700"/>
                    <a:pt x="520700" y="670941"/>
                    <a:pt x="335407" y="670941"/>
                  </a:cubicBezTo>
                  <a:lnTo>
                    <a:pt x="335407" y="664591"/>
                  </a:lnTo>
                  <a:lnTo>
                    <a:pt x="335407" y="658241"/>
                  </a:lnTo>
                  <a:lnTo>
                    <a:pt x="335407" y="664591"/>
                  </a:lnTo>
                  <a:lnTo>
                    <a:pt x="335407" y="670941"/>
                  </a:lnTo>
                  <a:cubicBezTo>
                    <a:pt x="150241" y="670941"/>
                    <a:pt x="0" y="520700"/>
                    <a:pt x="0" y="335407"/>
                  </a:cubicBezTo>
                  <a:lnTo>
                    <a:pt x="6350" y="335407"/>
                  </a:lnTo>
                  <a:lnTo>
                    <a:pt x="0" y="335407"/>
                  </a:lnTo>
                  <a:moveTo>
                    <a:pt x="12700" y="335407"/>
                  </a:moveTo>
                  <a:lnTo>
                    <a:pt x="6350" y="335407"/>
                  </a:lnTo>
                  <a:lnTo>
                    <a:pt x="12700" y="335407"/>
                  </a:lnTo>
                  <a:cubicBezTo>
                    <a:pt x="12700" y="513715"/>
                    <a:pt x="157226" y="658241"/>
                    <a:pt x="335407" y="658241"/>
                  </a:cubicBezTo>
                  <a:cubicBezTo>
                    <a:pt x="338963" y="658241"/>
                    <a:pt x="341757" y="661035"/>
                    <a:pt x="341757" y="664591"/>
                  </a:cubicBezTo>
                  <a:cubicBezTo>
                    <a:pt x="341757" y="668147"/>
                    <a:pt x="338963" y="670941"/>
                    <a:pt x="335407" y="670941"/>
                  </a:cubicBezTo>
                  <a:cubicBezTo>
                    <a:pt x="331851" y="670941"/>
                    <a:pt x="329057" y="668147"/>
                    <a:pt x="329057" y="664591"/>
                  </a:cubicBezTo>
                  <a:cubicBezTo>
                    <a:pt x="329057" y="661035"/>
                    <a:pt x="331851" y="658241"/>
                    <a:pt x="335407" y="658241"/>
                  </a:cubicBezTo>
                  <a:cubicBezTo>
                    <a:pt x="513715" y="658241"/>
                    <a:pt x="658114" y="513715"/>
                    <a:pt x="658114" y="335534"/>
                  </a:cubicBezTo>
                  <a:cubicBezTo>
                    <a:pt x="658114" y="333121"/>
                    <a:pt x="659511" y="330962"/>
                    <a:pt x="661670" y="329819"/>
                  </a:cubicBezTo>
                  <a:lnTo>
                    <a:pt x="664464" y="335534"/>
                  </a:lnTo>
                  <a:lnTo>
                    <a:pt x="658114" y="335534"/>
                  </a:lnTo>
                  <a:cubicBezTo>
                    <a:pt x="658241" y="157226"/>
                    <a:pt x="513715" y="12700"/>
                    <a:pt x="335407" y="12700"/>
                  </a:cubicBezTo>
                  <a:cubicBezTo>
                    <a:pt x="333502" y="12700"/>
                    <a:pt x="331597" y="11811"/>
                    <a:pt x="330454" y="10287"/>
                  </a:cubicBezTo>
                  <a:lnTo>
                    <a:pt x="335407" y="6350"/>
                  </a:lnTo>
                  <a:lnTo>
                    <a:pt x="335407" y="12700"/>
                  </a:lnTo>
                  <a:cubicBezTo>
                    <a:pt x="157226" y="12700"/>
                    <a:pt x="12700" y="157226"/>
                    <a:pt x="12700" y="3354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Freeform 12" descr="preencoded.png"/>
          <p:cNvSpPr/>
          <p:nvPr/>
        </p:nvSpPr>
        <p:spPr>
          <a:xfrm>
            <a:off x="1089571" y="8515052"/>
            <a:ext cx="474612" cy="474612"/>
          </a:xfrm>
          <a:custGeom>
            <a:avLst/>
            <a:gdLst/>
            <a:ahLst/>
            <a:cxnLst/>
            <a:rect l="l" t="t" r="r" b="b"/>
            <a:pathLst>
              <a:path w="474612" h="474612">
                <a:moveTo>
                  <a:pt x="0" y="0"/>
                </a:moveTo>
                <a:lnTo>
                  <a:pt x="474613" y="0"/>
                </a:lnTo>
                <a:lnTo>
                  <a:pt x="474613" y="474613"/>
                </a:lnTo>
                <a:lnTo>
                  <a:pt x="0" y="4746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27895" y="8406259"/>
            <a:ext cx="5919323" cy="527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9"/>
              </a:lnSpc>
            </a:pPr>
            <a:r>
              <a:rPr lang="en-US" sz="3000" b="1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by Vasilis Varsamopoulos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39238" y="4819967"/>
            <a:ext cx="952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81A1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11213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732960" y="1073349"/>
            <a:ext cx="9680079" cy="145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 b="1" spc="-4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Προς μια Υπεύθυνη Στάση Απέναντι στην Πληροφόρηση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093571" y="2906762"/>
            <a:ext cx="28575" cy="6268790"/>
            <a:chOff x="0" y="0"/>
            <a:chExt cx="38100" cy="83583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100" cy="8358378"/>
            </a:xfrm>
            <a:custGeom>
              <a:avLst/>
              <a:gdLst/>
              <a:ahLst/>
              <a:cxnLst/>
              <a:rect l="l" t="t" r="r" b="b"/>
              <a:pathLst>
                <a:path w="38100" h="8358378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cubicBezTo>
                    <a:pt x="29591" y="0"/>
                    <a:pt x="38100" y="8509"/>
                    <a:pt x="38100" y="19050"/>
                  </a:cubicBezTo>
                  <a:lnTo>
                    <a:pt x="38100" y="8339328"/>
                  </a:lnTo>
                  <a:cubicBezTo>
                    <a:pt x="38100" y="8349869"/>
                    <a:pt x="29591" y="8358378"/>
                    <a:pt x="19050" y="8358378"/>
                  </a:cubicBezTo>
                  <a:cubicBezTo>
                    <a:pt x="8509" y="8358378"/>
                    <a:pt x="0" y="8349869"/>
                    <a:pt x="0" y="8339328"/>
                  </a:cubicBezTo>
                  <a:close/>
                </a:path>
              </a:pathLst>
            </a:custGeom>
            <a:solidFill>
              <a:srgbClr val="494A4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8360494" y="3454748"/>
            <a:ext cx="874960" cy="28575"/>
            <a:chOff x="0" y="0"/>
            <a:chExt cx="1166613" cy="38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66622" cy="38100"/>
            </a:xfrm>
            <a:custGeom>
              <a:avLst/>
              <a:gdLst/>
              <a:ahLst/>
              <a:cxnLst/>
              <a:rect l="l" t="t" r="r" b="b"/>
              <a:pathLst>
                <a:path w="1166622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47572" y="0"/>
                  </a:lnTo>
                  <a:cubicBezTo>
                    <a:pt x="1158113" y="0"/>
                    <a:pt x="1166622" y="8509"/>
                    <a:pt x="1166622" y="19050"/>
                  </a:cubicBezTo>
                  <a:cubicBezTo>
                    <a:pt x="1166622" y="29591"/>
                    <a:pt x="1158113" y="38100"/>
                    <a:pt x="1147572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494A4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826647" y="3187899"/>
            <a:ext cx="562421" cy="562421"/>
            <a:chOff x="0" y="0"/>
            <a:chExt cx="749895" cy="74989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0" y="50038"/>
                  </a:moveTo>
                  <a:cubicBezTo>
                    <a:pt x="0" y="22352"/>
                    <a:pt x="22352" y="0"/>
                    <a:pt x="50038" y="0"/>
                  </a:cubicBezTo>
                  <a:lnTo>
                    <a:pt x="699897" y="0"/>
                  </a:lnTo>
                  <a:cubicBezTo>
                    <a:pt x="727456" y="0"/>
                    <a:pt x="749935" y="22352"/>
                    <a:pt x="749935" y="50038"/>
                  </a:cubicBezTo>
                  <a:lnTo>
                    <a:pt x="749935" y="699897"/>
                  </a:lnTo>
                  <a:cubicBezTo>
                    <a:pt x="749935" y="727456"/>
                    <a:pt x="727583" y="749935"/>
                    <a:pt x="699897" y="749935"/>
                  </a:cubicBezTo>
                  <a:lnTo>
                    <a:pt x="50038" y="749935"/>
                  </a:lnTo>
                  <a:cubicBezTo>
                    <a:pt x="22352" y="749935"/>
                    <a:pt x="0" y="727456"/>
                    <a:pt x="0" y="699897"/>
                  </a:cubicBezTo>
                  <a:close/>
                </a:path>
              </a:pathLst>
            </a:custGeom>
            <a:solidFill>
              <a:srgbClr val="303132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8042746" y="3327201"/>
            <a:ext cx="130225" cy="31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2625" b="1" spc="-26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82881" y="3128070"/>
            <a:ext cx="2841129" cy="383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 b="1" spc="-22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Κριτική Σκέψη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482881" y="3604469"/>
            <a:ext cx="7930158" cy="432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1937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Ανάπτυξη της ικανότητας αξιολόγησης και ανάλυσης των πληροφοριών.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8360494" y="5084415"/>
            <a:ext cx="874960" cy="28575"/>
            <a:chOff x="0" y="0"/>
            <a:chExt cx="1166613" cy="381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66622" cy="38100"/>
            </a:xfrm>
            <a:custGeom>
              <a:avLst/>
              <a:gdLst/>
              <a:ahLst/>
              <a:cxnLst/>
              <a:rect l="l" t="t" r="r" b="b"/>
              <a:pathLst>
                <a:path w="1166622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47572" y="0"/>
                  </a:lnTo>
                  <a:cubicBezTo>
                    <a:pt x="1158113" y="0"/>
                    <a:pt x="1166622" y="8509"/>
                    <a:pt x="1166622" y="19050"/>
                  </a:cubicBezTo>
                  <a:cubicBezTo>
                    <a:pt x="1166622" y="29591"/>
                    <a:pt x="1158113" y="38100"/>
                    <a:pt x="1147572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494A4B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7826647" y="4817566"/>
            <a:ext cx="562421" cy="562421"/>
            <a:chOff x="0" y="0"/>
            <a:chExt cx="749895" cy="74989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0" y="50038"/>
                  </a:moveTo>
                  <a:cubicBezTo>
                    <a:pt x="0" y="22352"/>
                    <a:pt x="22352" y="0"/>
                    <a:pt x="50038" y="0"/>
                  </a:cubicBezTo>
                  <a:lnTo>
                    <a:pt x="699897" y="0"/>
                  </a:lnTo>
                  <a:cubicBezTo>
                    <a:pt x="727456" y="0"/>
                    <a:pt x="749935" y="22352"/>
                    <a:pt x="749935" y="50038"/>
                  </a:cubicBezTo>
                  <a:lnTo>
                    <a:pt x="749935" y="699897"/>
                  </a:lnTo>
                  <a:cubicBezTo>
                    <a:pt x="749935" y="727456"/>
                    <a:pt x="727583" y="749935"/>
                    <a:pt x="699897" y="749935"/>
                  </a:cubicBezTo>
                  <a:lnTo>
                    <a:pt x="50038" y="749935"/>
                  </a:lnTo>
                  <a:cubicBezTo>
                    <a:pt x="22352" y="749935"/>
                    <a:pt x="0" y="727456"/>
                    <a:pt x="0" y="699897"/>
                  </a:cubicBezTo>
                  <a:close/>
                </a:path>
              </a:pathLst>
            </a:custGeom>
            <a:solidFill>
              <a:srgbClr val="303132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8008962" y="4956870"/>
            <a:ext cx="197793" cy="31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2625" b="1" spc="-26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482881" y="4757737"/>
            <a:ext cx="3514130" cy="383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 b="1" spc="-22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Πολύπλευρη Ενημέρωση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482881" y="5234136"/>
            <a:ext cx="7930158" cy="432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1937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Αναζήτηση πληροφοριών από διάφορες πηγές και οπτικές γωνίες.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8360494" y="6714084"/>
            <a:ext cx="874960" cy="28575"/>
            <a:chOff x="0" y="0"/>
            <a:chExt cx="1166613" cy="381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66622" cy="38100"/>
            </a:xfrm>
            <a:custGeom>
              <a:avLst/>
              <a:gdLst/>
              <a:ahLst/>
              <a:cxnLst/>
              <a:rect l="l" t="t" r="r" b="b"/>
              <a:pathLst>
                <a:path w="1166622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47572" y="0"/>
                  </a:lnTo>
                  <a:cubicBezTo>
                    <a:pt x="1158113" y="0"/>
                    <a:pt x="1166622" y="8509"/>
                    <a:pt x="1166622" y="19050"/>
                  </a:cubicBezTo>
                  <a:cubicBezTo>
                    <a:pt x="1166622" y="29591"/>
                    <a:pt x="1158113" y="38100"/>
                    <a:pt x="1147572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494A4B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7826647" y="6447235"/>
            <a:ext cx="562421" cy="562421"/>
            <a:chOff x="0" y="0"/>
            <a:chExt cx="749895" cy="74989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0" y="50038"/>
                  </a:moveTo>
                  <a:cubicBezTo>
                    <a:pt x="0" y="22352"/>
                    <a:pt x="22352" y="0"/>
                    <a:pt x="50038" y="0"/>
                  </a:cubicBezTo>
                  <a:lnTo>
                    <a:pt x="699897" y="0"/>
                  </a:lnTo>
                  <a:cubicBezTo>
                    <a:pt x="727456" y="0"/>
                    <a:pt x="749935" y="22352"/>
                    <a:pt x="749935" y="50038"/>
                  </a:cubicBezTo>
                  <a:lnTo>
                    <a:pt x="749935" y="699897"/>
                  </a:lnTo>
                  <a:cubicBezTo>
                    <a:pt x="749935" y="727456"/>
                    <a:pt x="727583" y="749935"/>
                    <a:pt x="699897" y="749935"/>
                  </a:cubicBezTo>
                  <a:lnTo>
                    <a:pt x="50038" y="749935"/>
                  </a:lnTo>
                  <a:cubicBezTo>
                    <a:pt x="22352" y="749935"/>
                    <a:pt x="0" y="727456"/>
                    <a:pt x="0" y="699897"/>
                  </a:cubicBezTo>
                  <a:close/>
                </a:path>
              </a:pathLst>
            </a:custGeom>
            <a:solidFill>
              <a:srgbClr val="303132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8008665" y="6586537"/>
            <a:ext cx="198388" cy="31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2625" b="1" spc="-26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482881" y="6387405"/>
            <a:ext cx="2841129" cy="383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 b="1" spc="-22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Ενεργός Πολίτης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482881" y="6863804"/>
            <a:ext cx="7930158" cy="432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1937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Συμμετοχή στα κοινά και απαίτηση για διαφάνεια και αξιοπιστία.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8360494" y="8343751"/>
            <a:ext cx="874960" cy="28575"/>
            <a:chOff x="0" y="0"/>
            <a:chExt cx="1166613" cy="381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66622" cy="38100"/>
            </a:xfrm>
            <a:custGeom>
              <a:avLst/>
              <a:gdLst/>
              <a:ahLst/>
              <a:cxnLst/>
              <a:rect l="l" t="t" r="r" b="b"/>
              <a:pathLst>
                <a:path w="1166622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47572" y="0"/>
                  </a:lnTo>
                  <a:cubicBezTo>
                    <a:pt x="1158113" y="0"/>
                    <a:pt x="1166622" y="8509"/>
                    <a:pt x="1166622" y="19050"/>
                  </a:cubicBezTo>
                  <a:cubicBezTo>
                    <a:pt x="1166622" y="29591"/>
                    <a:pt x="1158113" y="38100"/>
                    <a:pt x="1147572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494A4B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7826647" y="8076902"/>
            <a:ext cx="562421" cy="562421"/>
            <a:chOff x="0" y="0"/>
            <a:chExt cx="749895" cy="74989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0" y="50038"/>
                  </a:moveTo>
                  <a:cubicBezTo>
                    <a:pt x="0" y="22352"/>
                    <a:pt x="22352" y="0"/>
                    <a:pt x="50038" y="0"/>
                  </a:cubicBezTo>
                  <a:lnTo>
                    <a:pt x="699897" y="0"/>
                  </a:lnTo>
                  <a:cubicBezTo>
                    <a:pt x="727456" y="0"/>
                    <a:pt x="749935" y="22352"/>
                    <a:pt x="749935" y="50038"/>
                  </a:cubicBezTo>
                  <a:lnTo>
                    <a:pt x="749935" y="699897"/>
                  </a:lnTo>
                  <a:cubicBezTo>
                    <a:pt x="749935" y="727456"/>
                    <a:pt x="727583" y="749935"/>
                    <a:pt x="699897" y="749935"/>
                  </a:cubicBezTo>
                  <a:lnTo>
                    <a:pt x="50038" y="749935"/>
                  </a:lnTo>
                  <a:cubicBezTo>
                    <a:pt x="22352" y="749935"/>
                    <a:pt x="0" y="727456"/>
                    <a:pt x="0" y="699897"/>
                  </a:cubicBezTo>
                  <a:close/>
                </a:path>
              </a:pathLst>
            </a:custGeom>
            <a:solidFill>
              <a:srgbClr val="303132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7992145" y="8216205"/>
            <a:ext cx="231427" cy="31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2625" b="1" spc="-26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482881" y="8017074"/>
            <a:ext cx="2933403" cy="383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 b="1" spc="-22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Συνεχής Εκπαίδευση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482881" y="8493472"/>
            <a:ext cx="7930158" cy="432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1937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Δια βίου μάθηση και προσαρμογή στις νέες τεχνολογίες πληροφόρησης.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81A1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1121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481286" y="1910357"/>
            <a:ext cx="15144006" cy="933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75"/>
              </a:lnSpc>
            </a:pPr>
            <a:r>
              <a:rPr lang="en-US" sz="5500" b="1" spc="-5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Πολιτικοί Παράγοντες Παραπληροφόρησης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81286" y="3577530"/>
            <a:ext cx="4605932" cy="91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 spc="-27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Προβολή Πολιτικών Συμφερόντων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81286" y="4724549"/>
            <a:ext cx="4605932" cy="285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375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Τα ΜΜΕ χρησιμοποιούνται ως μέσο προώθησης συγκεκριμένου πολιτικού προσανατολισμού, με τη συνεργασία επιχειρηματιών και πολιτικών κομμάτων να τα καθιστά φερέφωνα κομματικής ιδεολογίας.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49516" y="3577530"/>
            <a:ext cx="4605932" cy="91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 spc="-27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Εδραίωση Κρατικής Εξουσίας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49516" y="4724549"/>
            <a:ext cx="4605932" cy="331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375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Η παγίωση της εξουσίας επιτυγχάνεται μέσω της προβολής των θέσεων της κυβέρνησης και της υποβάθμισης του αντιλόγου, τόσο από κρατικά όσο και από ιδιωτικά μέσα ενημέρωσης με ισχυρές διασυνδέσεις.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217748" y="3577530"/>
            <a:ext cx="3903018" cy="47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 spc="-27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Πολιτική Προπαγάνδα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217748" y="4286250"/>
            <a:ext cx="4605932" cy="285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375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Η παραπληροφόρηση αποτελεί αποτελεσματικό μέσο πολιτικής προπαγάνδας και προσηλυτισμού των μαζών, λόγω της ευρείας και ταχύτατης διάδοσης των πληροφοριών.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81A1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11213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94606" y="856506"/>
            <a:ext cx="9640789" cy="1490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7"/>
              </a:lnSpc>
            </a:pPr>
            <a:r>
              <a:rPr lang="en-US" sz="4562" b="1" spc="-46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Οικονομικοί Παράγοντες Παραπληροφόρησης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94606" y="2730550"/>
            <a:ext cx="9640789" cy="2178100"/>
            <a:chOff x="0" y="0"/>
            <a:chExt cx="12854385" cy="29041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854305" cy="2904109"/>
            </a:xfrm>
            <a:custGeom>
              <a:avLst/>
              <a:gdLst/>
              <a:ahLst/>
              <a:cxnLst/>
              <a:rect l="l" t="t" r="r" b="b"/>
              <a:pathLst>
                <a:path w="12854305" h="2904109">
                  <a:moveTo>
                    <a:pt x="0" y="51054"/>
                  </a:moveTo>
                  <a:cubicBezTo>
                    <a:pt x="0" y="22860"/>
                    <a:pt x="22860" y="0"/>
                    <a:pt x="51054" y="0"/>
                  </a:cubicBezTo>
                  <a:lnTo>
                    <a:pt x="12803251" y="0"/>
                  </a:lnTo>
                  <a:cubicBezTo>
                    <a:pt x="12831445" y="0"/>
                    <a:pt x="12854305" y="22860"/>
                    <a:pt x="12854305" y="51054"/>
                  </a:cubicBezTo>
                  <a:lnTo>
                    <a:pt x="12854305" y="2853055"/>
                  </a:lnTo>
                  <a:cubicBezTo>
                    <a:pt x="12854305" y="2881249"/>
                    <a:pt x="12831445" y="2904109"/>
                    <a:pt x="12803251" y="2904109"/>
                  </a:cubicBezTo>
                  <a:lnTo>
                    <a:pt x="51054" y="2904109"/>
                  </a:lnTo>
                  <a:cubicBezTo>
                    <a:pt x="22860" y="2904109"/>
                    <a:pt x="0" y="2881249"/>
                    <a:pt x="0" y="2853055"/>
                  </a:cubicBezTo>
                  <a:close/>
                </a:path>
              </a:pathLst>
            </a:custGeom>
            <a:solidFill>
              <a:srgbClr val="303132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150144" y="2957512"/>
            <a:ext cx="2904679" cy="39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2249" b="1" spc="-22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Ανταγωνισμός ΜΜΕ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0144" y="3435846"/>
            <a:ext cx="9129712" cy="1217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Τα μέσα μαζικής ενημέρωσης επιδίδονται σε αθέμιτο ανταγωνισμό για την προσέλκυση του κοινού, χρησιμοποιώντας μεθόδους όπως η διασπορά φημών και ο εντυπωσιασμός.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94606" y="5164188"/>
            <a:ext cx="9640789" cy="2178100"/>
            <a:chOff x="0" y="0"/>
            <a:chExt cx="12854385" cy="29041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854305" cy="2904109"/>
            </a:xfrm>
            <a:custGeom>
              <a:avLst/>
              <a:gdLst/>
              <a:ahLst/>
              <a:cxnLst/>
              <a:rect l="l" t="t" r="r" b="b"/>
              <a:pathLst>
                <a:path w="12854305" h="2904109">
                  <a:moveTo>
                    <a:pt x="0" y="51054"/>
                  </a:moveTo>
                  <a:cubicBezTo>
                    <a:pt x="0" y="22860"/>
                    <a:pt x="22860" y="0"/>
                    <a:pt x="51054" y="0"/>
                  </a:cubicBezTo>
                  <a:lnTo>
                    <a:pt x="12803251" y="0"/>
                  </a:lnTo>
                  <a:cubicBezTo>
                    <a:pt x="12831445" y="0"/>
                    <a:pt x="12854305" y="22860"/>
                    <a:pt x="12854305" y="51054"/>
                  </a:cubicBezTo>
                  <a:lnTo>
                    <a:pt x="12854305" y="2853055"/>
                  </a:lnTo>
                  <a:cubicBezTo>
                    <a:pt x="12854305" y="2881249"/>
                    <a:pt x="12831445" y="2904109"/>
                    <a:pt x="12803251" y="2904109"/>
                  </a:cubicBezTo>
                  <a:lnTo>
                    <a:pt x="51054" y="2904109"/>
                  </a:lnTo>
                  <a:cubicBezTo>
                    <a:pt x="22860" y="2904109"/>
                    <a:pt x="0" y="2881249"/>
                    <a:pt x="0" y="2853055"/>
                  </a:cubicBezTo>
                  <a:close/>
                </a:path>
              </a:pathLst>
            </a:custGeom>
            <a:solidFill>
              <a:srgbClr val="303132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150144" y="5391150"/>
            <a:ext cx="3957340" cy="39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2249" b="1" spc="-22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Εξάρτηση από Διαφημίσεις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50144" y="5869484"/>
            <a:ext cx="9129712" cy="1217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Τα έσοδα των ιδιωτικών μέσων ενημέρωσης στηρίζονται στη διαφήμιση, οδηγώντας σε υποβάθμιση της ποιότητας της πληροφόρησης και ευθυγράμμιση με τα συμφέροντα των μεγάλων εταιρειών.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894606" y="7597825"/>
            <a:ext cx="9640789" cy="1794570"/>
            <a:chOff x="0" y="0"/>
            <a:chExt cx="12854385" cy="23927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854432" cy="2392807"/>
            </a:xfrm>
            <a:custGeom>
              <a:avLst/>
              <a:gdLst/>
              <a:ahLst/>
              <a:cxnLst/>
              <a:rect l="l" t="t" r="r" b="b"/>
              <a:pathLst>
                <a:path w="12854432" h="2392807">
                  <a:moveTo>
                    <a:pt x="0" y="51181"/>
                  </a:moveTo>
                  <a:cubicBezTo>
                    <a:pt x="0" y="22860"/>
                    <a:pt x="22860" y="0"/>
                    <a:pt x="51181" y="0"/>
                  </a:cubicBezTo>
                  <a:lnTo>
                    <a:pt x="12803251" y="0"/>
                  </a:lnTo>
                  <a:cubicBezTo>
                    <a:pt x="12831445" y="0"/>
                    <a:pt x="12854432" y="22860"/>
                    <a:pt x="12854432" y="51181"/>
                  </a:cubicBezTo>
                  <a:lnTo>
                    <a:pt x="12854432" y="2341626"/>
                  </a:lnTo>
                  <a:cubicBezTo>
                    <a:pt x="12854432" y="2369820"/>
                    <a:pt x="12831572" y="2392807"/>
                    <a:pt x="12803251" y="2392807"/>
                  </a:cubicBezTo>
                  <a:lnTo>
                    <a:pt x="51181" y="2392807"/>
                  </a:lnTo>
                  <a:cubicBezTo>
                    <a:pt x="22987" y="2392807"/>
                    <a:pt x="0" y="2369947"/>
                    <a:pt x="0" y="2341626"/>
                  </a:cubicBezTo>
                  <a:close/>
                </a:path>
              </a:pathLst>
            </a:custGeom>
            <a:solidFill>
              <a:srgbClr val="303132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150144" y="7824787"/>
            <a:ext cx="3098155" cy="39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2249" b="1" spc="-22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Τεχνικές Διαφήμισης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50144" y="8303121"/>
            <a:ext cx="9129712" cy="83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Η ίδια η διαφήμιση συχνά χρησιμοποιεί τεχνικές πειθούς που παραπληροφορούν για να παρουσιάσει άριστο το προϊόν και να προσελκύσει το καταναλωτικό κοινό.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81A1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11213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11169866" y="0"/>
            <a:ext cx="6976243" cy="10287149"/>
          </a:xfrm>
          <a:custGeom>
            <a:avLst/>
            <a:gdLst/>
            <a:ahLst/>
            <a:cxnLst/>
            <a:rect l="l" t="t" r="r" b="b"/>
            <a:pathLst>
              <a:path w="6976243" h="10287149">
                <a:moveTo>
                  <a:pt x="0" y="0"/>
                </a:moveTo>
                <a:lnTo>
                  <a:pt x="6976243" y="0"/>
                </a:lnTo>
                <a:lnTo>
                  <a:pt x="6976243" y="10287149"/>
                </a:lnTo>
                <a:lnTo>
                  <a:pt x="0" y="102871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1" b="-861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94606" y="664815"/>
            <a:ext cx="9640789" cy="1490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7"/>
              </a:lnSpc>
            </a:pPr>
            <a:r>
              <a:rPr lang="en-US" sz="4562" b="1" spc="-46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Πνευματικοί και Κοινωνικοί Παράγοντες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63700" y="2538859"/>
            <a:ext cx="28575" cy="7045375"/>
            <a:chOff x="0" y="0"/>
            <a:chExt cx="38100" cy="93938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100" cy="9393809"/>
            </a:xfrm>
            <a:custGeom>
              <a:avLst/>
              <a:gdLst/>
              <a:ahLst/>
              <a:cxnLst/>
              <a:rect l="l" t="t" r="r" b="b"/>
              <a:pathLst>
                <a:path w="38100" h="9393809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cubicBezTo>
                    <a:pt x="29591" y="0"/>
                    <a:pt x="38100" y="8509"/>
                    <a:pt x="38100" y="19050"/>
                  </a:cubicBezTo>
                  <a:lnTo>
                    <a:pt x="38100" y="9374759"/>
                  </a:lnTo>
                  <a:cubicBezTo>
                    <a:pt x="38100" y="9385300"/>
                    <a:pt x="29591" y="9393809"/>
                    <a:pt x="19050" y="9393809"/>
                  </a:cubicBezTo>
                  <a:cubicBezTo>
                    <a:pt x="8509" y="9393809"/>
                    <a:pt x="0" y="9385300"/>
                    <a:pt x="0" y="9374759"/>
                  </a:cubicBezTo>
                  <a:close/>
                </a:path>
              </a:pathLst>
            </a:custGeom>
            <a:solidFill>
              <a:srgbClr val="494A4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36947" y="3099644"/>
            <a:ext cx="894606" cy="28575"/>
            <a:chOff x="0" y="0"/>
            <a:chExt cx="1192808" cy="38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92784" cy="38100"/>
            </a:xfrm>
            <a:custGeom>
              <a:avLst/>
              <a:gdLst/>
              <a:ahLst/>
              <a:cxnLst/>
              <a:rect l="l" t="t" r="r" b="b"/>
              <a:pathLst>
                <a:path w="1192784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73734" y="0"/>
                  </a:lnTo>
                  <a:cubicBezTo>
                    <a:pt x="1184275" y="0"/>
                    <a:pt x="1192784" y="8509"/>
                    <a:pt x="1192784" y="19050"/>
                  </a:cubicBezTo>
                  <a:cubicBezTo>
                    <a:pt x="1192784" y="29591"/>
                    <a:pt x="1184275" y="38100"/>
                    <a:pt x="1173734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494A4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90451" y="2826395"/>
            <a:ext cx="575073" cy="575071"/>
            <a:chOff x="0" y="0"/>
            <a:chExt cx="766763" cy="76676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66826" cy="766826"/>
            </a:xfrm>
            <a:custGeom>
              <a:avLst/>
              <a:gdLst/>
              <a:ahLst/>
              <a:cxnLst/>
              <a:rect l="l" t="t" r="r" b="b"/>
              <a:pathLst>
                <a:path w="766826" h="766826">
                  <a:moveTo>
                    <a:pt x="0" y="51181"/>
                  </a:moveTo>
                  <a:cubicBezTo>
                    <a:pt x="0" y="22860"/>
                    <a:pt x="22860" y="0"/>
                    <a:pt x="51181" y="0"/>
                  </a:cubicBezTo>
                  <a:lnTo>
                    <a:pt x="715645" y="0"/>
                  </a:lnTo>
                  <a:cubicBezTo>
                    <a:pt x="743839" y="0"/>
                    <a:pt x="766826" y="22860"/>
                    <a:pt x="766826" y="51181"/>
                  </a:cubicBezTo>
                  <a:lnTo>
                    <a:pt x="766826" y="715645"/>
                  </a:lnTo>
                  <a:cubicBezTo>
                    <a:pt x="766826" y="743839"/>
                    <a:pt x="743966" y="766826"/>
                    <a:pt x="715645" y="766826"/>
                  </a:cubicBezTo>
                  <a:lnTo>
                    <a:pt x="51181" y="766826"/>
                  </a:lnTo>
                  <a:cubicBezTo>
                    <a:pt x="22860" y="766699"/>
                    <a:pt x="0" y="743839"/>
                    <a:pt x="0" y="715645"/>
                  </a:cubicBezTo>
                  <a:close/>
                </a:path>
              </a:pathLst>
            </a:custGeom>
            <a:solidFill>
              <a:srgbClr val="303132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211312" y="2977754"/>
            <a:ext cx="133201" cy="310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7"/>
              </a:lnSpc>
            </a:pPr>
            <a:r>
              <a:rPr lang="en-US" sz="2687" b="1" spc="-27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83966" y="2765823"/>
            <a:ext cx="3473351" cy="39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2249" b="1" spc="-22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Σύγχρονος Τρόπος Ζωής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83966" y="3244155"/>
            <a:ext cx="7851427" cy="1217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Η αποπνευματοποίηση και η έκλυση ηθών οδηγούν στον υλικό ευδαιμονισμό και την απανθρωποίηση, δημιουργώντας πρόσφορο έδαφος για την παραπληροφόρηση.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536947" y="5533281"/>
            <a:ext cx="894606" cy="28575"/>
            <a:chOff x="0" y="0"/>
            <a:chExt cx="1192808" cy="381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92784" cy="38100"/>
            </a:xfrm>
            <a:custGeom>
              <a:avLst/>
              <a:gdLst/>
              <a:ahLst/>
              <a:cxnLst/>
              <a:rect l="l" t="t" r="r" b="b"/>
              <a:pathLst>
                <a:path w="1192784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73734" y="0"/>
                  </a:lnTo>
                  <a:cubicBezTo>
                    <a:pt x="1184275" y="0"/>
                    <a:pt x="1192784" y="8509"/>
                    <a:pt x="1192784" y="19050"/>
                  </a:cubicBezTo>
                  <a:cubicBezTo>
                    <a:pt x="1192784" y="29591"/>
                    <a:pt x="1184275" y="38100"/>
                    <a:pt x="1173734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494A4B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90451" y="5260032"/>
            <a:ext cx="575073" cy="575071"/>
            <a:chOff x="0" y="0"/>
            <a:chExt cx="766763" cy="76676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66826" cy="766826"/>
            </a:xfrm>
            <a:custGeom>
              <a:avLst/>
              <a:gdLst/>
              <a:ahLst/>
              <a:cxnLst/>
              <a:rect l="l" t="t" r="r" b="b"/>
              <a:pathLst>
                <a:path w="766826" h="766826">
                  <a:moveTo>
                    <a:pt x="0" y="51181"/>
                  </a:moveTo>
                  <a:cubicBezTo>
                    <a:pt x="0" y="22860"/>
                    <a:pt x="22860" y="0"/>
                    <a:pt x="51181" y="0"/>
                  </a:cubicBezTo>
                  <a:lnTo>
                    <a:pt x="715645" y="0"/>
                  </a:lnTo>
                  <a:cubicBezTo>
                    <a:pt x="743839" y="0"/>
                    <a:pt x="766826" y="22860"/>
                    <a:pt x="766826" y="51181"/>
                  </a:cubicBezTo>
                  <a:lnTo>
                    <a:pt x="766826" y="715645"/>
                  </a:lnTo>
                  <a:cubicBezTo>
                    <a:pt x="766826" y="743839"/>
                    <a:pt x="743966" y="766826"/>
                    <a:pt x="715645" y="766826"/>
                  </a:cubicBezTo>
                  <a:lnTo>
                    <a:pt x="51181" y="766826"/>
                  </a:lnTo>
                  <a:cubicBezTo>
                    <a:pt x="22860" y="766699"/>
                    <a:pt x="0" y="743839"/>
                    <a:pt x="0" y="715645"/>
                  </a:cubicBezTo>
                  <a:close/>
                </a:path>
              </a:pathLst>
            </a:custGeom>
            <a:solidFill>
              <a:srgbClr val="303132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176932" y="5411391"/>
            <a:ext cx="202109" cy="310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7"/>
              </a:lnSpc>
            </a:pPr>
            <a:r>
              <a:rPr lang="en-US" sz="2687" b="1" spc="-27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83966" y="5199460"/>
            <a:ext cx="3511898" cy="39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2249" b="1" spc="-22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Πνευματική Νωθρότητα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683966" y="5677793"/>
            <a:ext cx="7851427" cy="1217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Η έλλειψη κριτικής αντίληψης και το χαμηλό πνευματικό επίπεδο καθιστούν το άτομο ευάλωτο στην παραπληροφόρηση και συμβάλλουν στην εδραίωσή της.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536947" y="7966919"/>
            <a:ext cx="894606" cy="28575"/>
            <a:chOff x="0" y="0"/>
            <a:chExt cx="1192808" cy="381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92784" cy="38100"/>
            </a:xfrm>
            <a:custGeom>
              <a:avLst/>
              <a:gdLst/>
              <a:ahLst/>
              <a:cxnLst/>
              <a:rect l="l" t="t" r="r" b="b"/>
              <a:pathLst>
                <a:path w="1192784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73734" y="0"/>
                  </a:lnTo>
                  <a:cubicBezTo>
                    <a:pt x="1184275" y="0"/>
                    <a:pt x="1192784" y="8509"/>
                    <a:pt x="1192784" y="19050"/>
                  </a:cubicBezTo>
                  <a:cubicBezTo>
                    <a:pt x="1192784" y="29591"/>
                    <a:pt x="1184275" y="38100"/>
                    <a:pt x="1173734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494A4B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990451" y="7693670"/>
            <a:ext cx="575073" cy="575071"/>
            <a:chOff x="0" y="0"/>
            <a:chExt cx="766763" cy="76676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66826" cy="766826"/>
            </a:xfrm>
            <a:custGeom>
              <a:avLst/>
              <a:gdLst/>
              <a:ahLst/>
              <a:cxnLst/>
              <a:rect l="l" t="t" r="r" b="b"/>
              <a:pathLst>
                <a:path w="766826" h="766826">
                  <a:moveTo>
                    <a:pt x="0" y="51181"/>
                  </a:moveTo>
                  <a:cubicBezTo>
                    <a:pt x="0" y="22860"/>
                    <a:pt x="22860" y="0"/>
                    <a:pt x="51181" y="0"/>
                  </a:cubicBezTo>
                  <a:lnTo>
                    <a:pt x="715645" y="0"/>
                  </a:lnTo>
                  <a:cubicBezTo>
                    <a:pt x="743839" y="0"/>
                    <a:pt x="766826" y="22860"/>
                    <a:pt x="766826" y="51181"/>
                  </a:cubicBezTo>
                  <a:lnTo>
                    <a:pt x="766826" y="715645"/>
                  </a:lnTo>
                  <a:cubicBezTo>
                    <a:pt x="766826" y="743839"/>
                    <a:pt x="743966" y="766826"/>
                    <a:pt x="715645" y="766826"/>
                  </a:cubicBezTo>
                  <a:lnTo>
                    <a:pt x="51181" y="766826"/>
                  </a:lnTo>
                  <a:cubicBezTo>
                    <a:pt x="22860" y="766699"/>
                    <a:pt x="0" y="743839"/>
                    <a:pt x="0" y="715645"/>
                  </a:cubicBezTo>
                  <a:close/>
                </a:path>
              </a:pathLst>
            </a:custGeom>
            <a:solidFill>
              <a:srgbClr val="303132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1176486" y="7845029"/>
            <a:ext cx="202852" cy="310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7"/>
              </a:lnSpc>
            </a:pPr>
            <a:r>
              <a:rPr lang="en-US" sz="2687" b="1" spc="-27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683966" y="7633098"/>
            <a:ext cx="2904827" cy="39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2249" b="1" spc="-22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Ελλιπής Παιδεία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683966" y="8111430"/>
            <a:ext cx="7851427" cy="1217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Η απουσία ουσιαστικής παιδείας και η μηχανιστική μάθηση δεν ευνοούν την ανάπτυξη κριτικής σκέψης, δημιουργώντας τις κατάλληλες συνθήκες για την επιτυχία της παραπληροφόρησης.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81A1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11213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11430000" y="0"/>
            <a:ext cx="6858000" cy="10287892"/>
          </a:xfrm>
          <a:custGeom>
            <a:avLst/>
            <a:gdLst/>
            <a:ahLst/>
            <a:cxnLst/>
            <a:rect l="l" t="t" r="r" b="b"/>
            <a:pathLst>
              <a:path w="6858000" h="10287892">
                <a:moveTo>
                  <a:pt x="0" y="0"/>
                </a:moveTo>
                <a:lnTo>
                  <a:pt x="6858000" y="0"/>
                </a:lnTo>
                <a:lnTo>
                  <a:pt x="6858000" y="10287892"/>
                </a:lnTo>
                <a:lnTo>
                  <a:pt x="0" y="10287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" r="-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97000" y="726281"/>
            <a:ext cx="9436001" cy="1675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12"/>
              </a:lnSpc>
            </a:pPr>
            <a:r>
              <a:rPr lang="en-US" sz="5062" b="1" spc="-5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Λόγοι Παρασυρμού από την Παραπληροφόρηση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97000" y="3149501"/>
            <a:ext cx="640854" cy="640854"/>
            <a:chOff x="0" y="0"/>
            <a:chExt cx="854472" cy="8544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54456" cy="854456"/>
            </a:xfrm>
            <a:custGeom>
              <a:avLst/>
              <a:gdLst/>
              <a:ahLst/>
              <a:cxnLst/>
              <a:rect l="l" t="t" r="r" b="b"/>
              <a:pathLst>
                <a:path w="854456" h="854456">
                  <a:moveTo>
                    <a:pt x="0" y="57023"/>
                  </a:moveTo>
                  <a:cubicBezTo>
                    <a:pt x="0" y="25527"/>
                    <a:pt x="25527" y="0"/>
                    <a:pt x="57023" y="0"/>
                  </a:cubicBezTo>
                  <a:lnTo>
                    <a:pt x="797433" y="0"/>
                  </a:lnTo>
                  <a:cubicBezTo>
                    <a:pt x="828929" y="0"/>
                    <a:pt x="854456" y="25527"/>
                    <a:pt x="854456" y="57023"/>
                  </a:cubicBezTo>
                  <a:lnTo>
                    <a:pt x="854456" y="797433"/>
                  </a:lnTo>
                  <a:cubicBezTo>
                    <a:pt x="854456" y="828929"/>
                    <a:pt x="828929" y="854456"/>
                    <a:pt x="797433" y="854456"/>
                  </a:cubicBezTo>
                  <a:lnTo>
                    <a:pt x="57023" y="854456"/>
                  </a:lnTo>
                  <a:cubicBezTo>
                    <a:pt x="25527" y="854456"/>
                    <a:pt x="0" y="828929"/>
                    <a:pt x="0" y="797433"/>
                  </a:cubicBezTo>
                  <a:close/>
                </a:path>
              </a:pathLst>
            </a:custGeom>
            <a:solidFill>
              <a:srgbClr val="303132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43161" y="3313807"/>
            <a:ext cx="148381" cy="35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spc="-30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22710" y="3120926"/>
            <a:ext cx="3595539" cy="433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 b="1" spc="-24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Εξάρτηση από τα ΜΜΕ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22710" y="3648670"/>
            <a:ext cx="8510290" cy="1358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187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Τα ΜΜΕ αποτελούν τη βασική πηγή ερεθισμάτων, γνώσεων και ιδεών, περιορίζοντας την ικανότητα κριτικής και αμφισβήτησης των προβαλλόμενων πληροφοριών.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97000" y="5612011"/>
            <a:ext cx="640854" cy="640854"/>
            <a:chOff x="0" y="0"/>
            <a:chExt cx="854472" cy="8544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54456" cy="854456"/>
            </a:xfrm>
            <a:custGeom>
              <a:avLst/>
              <a:gdLst/>
              <a:ahLst/>
              <a:cxnLst/>
              <a:rect l="l" t="t" r="r" b="b"/>
              <a:pathLst>
                <a:path w="854456" h="854456">
                  <a:moveTo>
                    <a:pt x="0" y="57023"/>
                  </a:moveTo>
                  <a:cubicBezTo>
                    <a:pt x="0" y="25527"/>
                    <a:pt x="25527" y="0"/>
                    <a:pt x="57023" y="0"/>
                  </a:cubicBezTo>
                  <a:lnTo>
                    <a:pt x="797433" y="0"/>
                  </a:lnTo>
                  <a:cubicBezTo>
                    <a:pt x="828929" y="0"/>
                    <a:pt x="854456" y="25527"/>
                    <a:pt x="854456" y="57023"/>
                  </a:cubicBezTo>
                  <a:lnTo>
                    <a:pt x="854456" y="797433"/>
                  </a:lnTo>
                  <a:cubicBezTo>
                    <a:pt x="854456" y="828929"/>
                    <a:pt x="828929" y="854456"/>
                    <a:pt x="797433" y="854456"/>
                  </a:cubicBezTo>
                  <a:lnTo>
                    <a:pt x="57023" y="854456"/>
                  </a:lnTo>
                  <a:cubicBezTo>
                    <a:pt x="25527" y="854456"/>
                    <a:pt x="0" y="828929"/>
                    <a:pt x="0" y="797433"/>
                  </a:cubicBezTo>
                  <a:close/>
                </a:path>
              </a:pathLst>
            </a:custGeom>
            <a:solidFill>
              <a:srgbClr val="303132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204764" y="5776317"/>
            <a:ext cx="225326" cy="35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spc="-30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22710" y="5583436"/>
            <a:ext cx="3237310" cy="433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 b="1" spc="-24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Ετεροκατεύθυνση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22710" y="6111180"/>
            <a:ext cx="8510290" cy="930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187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Ο άνθρωπος καθοδηγείται και ετεροκατευθύνεται, αποδεχόμενος την παντοδυναμία των μέσων μαζικής ενημέρωσης.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97000" y="7647235"/>
            <a:ext cx="640854" cy="640854"/>
            <a:chOff x="0" y="0"/>
            <a:chExt cx="854472" cy="85447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54456" cy="854456"/>
            </a:xfrm>
            <a:custGeom>
              <a:avLst/>
              <a:gdLst/>
              <a:ahLst/>
              <a:cxnLst/>
              <a:rect l="l" t="t" r="r" b="b"/>
              <a:pathLst>
                <a:path w="854456" h="854456">
                  <a:moveTo>
                    <a:pt x="0" y="57023"/>
                  </a:moveTo>
                  <a:cubicBezTo>
                    <a:pt x="0" y="25527"/>
                    <a:pt x="25527" y="0"/>
                    <a:pt x="57023" y="0"/>
                  </a:cubicBezTo>
                  <a:lnTo>
                    <a:pt x="797433" y="0"/>
                  </a:lnTo>
                  <a:cubicBezTo>
                    <a:pt x="828929" y="0"/>
                    <a:pt x="854456" y="25527"/>
                    <a:pt x="854456" y="57023"/>
                  </a:cubicBezTo>
                  <a:lnTo>
                    <a:pt x="854456" y="797433"/>
                  </a:lnTo>
                  <a:cubicBezTo>
                    <a:pt x="854456" y="828929"/>
                    <a:pt x="828929" y="854456"/>
                    <a:pt x="797433" y="854456"/>
                  </a:cubicBezTo>
                  <a:lnTo>
                    <a:pt x="57023" y="854456"/>
                  </a:lnTo>
                  <a:cubicBezTo>
                    <a:pt x="25527" y="854456"/>
                    <a:pt x="0" y="828929"/>
                    <a:pt x="0" y="797433"/>
                  </a:cubicBezTo>
                  <a:close/>
                </a:path>
              </a:pathLst>
            </a:custGeom>
            <a:solidFill>
              <a:srgbClr val="303132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204318" y="7811541"/>
            <a:ext cx="226070" cy="35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spc="-30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22710" y="7618660"/>
            <a:ext cx="3237310" cy="433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 b="1" spc="-24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Εντυπωσιασμός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22710" y="8146405"/>
            <a:ext cx="8510290" cy="1358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187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Οι νέες μέθοδοι προπαγάνδας και επηρεασμού της κοινής γνώμης εντυπωσιάζουν και παρασύρουν το σύγχρονο άνθρωπο, κάμπτοντας τις αντιστάσεις του.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81A1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11213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625060" y="566589"/>
            <a:ext cx="7379048" cy="66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sz="3875" b="1" spc="-38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Μέθοδοι Παραπληροφόρησης</a:t>
            </a:r>
          </a:p>
        </p:txBody>
      </p:sp>
      <p:sp>
        <p:nvSpPr>
          <p:cNvPr id="8" name="Freeform 8" descr="preencoded.png"/>
          <p:cNvSpPr/>
          <p:nvPr/>
        </p:nvSpPr>
        <p:spPr>
          <a:xfrm>
            <a:off x="7625060" y="1555997"/>
            <a:ext cx="547836" cy="547836"/>
          </a:xfrm>
          <a:custGeom>
            <a:avLst/>
            <a:gdLst/>
            <a:ahLst/>
            <a:cxnLst/>
            <a:rect l="l" t="t" r="r" b="b"/>
            <a:pathLst>
              <a:path w="547836" h="547836">
                <a:moveTo>
                  <a:pt x="0" y="0"/>
                </a:moveTo>
                <a:lnTo>
                  <a:pt x="547836" y="0"/>
                </a:lnTo>
                <a:lnTo>
                  <a:pt x="547836" y="547837"/>
                </a:lnTo>
                <a:lnTo>
                  <a:pt x="0" y="547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625060" y="2294335"/>
            <a:ext cx="2681585" cy="33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 b="1" spc="-20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Διόγκωση Γεγονότων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25060" y="2718047"/>
            <a:ext cx="9895880" cy="37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1687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Υπερβολική έμφαση σε συγκεκριμένα γεγονότα για τη δημιουργία εντυπώσεων.</a:t>
            </a:r>
          </a:p>
        </p:txBody>
      </p:sp>
      <p:sp>
        <p:nvSpPr>
          <p:cNvPr id="11" name="Freeform 11" descr="preencoded.png"/>
          <p:cNvSpPr/>
          <p:nvPr/>
        </p:nvSpPr>
        <p:spPr>
          <a:xfrm>
            <a:off x="7625060" y="3751957"/>
            <a:ext cx="547836" cy="547836"/>
          </a:xfrm>
          <a:custGeom>
            <a:avLst/>
            <a:gdLst/>
            <a:ahLst/>
            <a:cxnLst/>
            <a:rect l="l" t="t" r="r" b="b"/>
            <a:pathLst>
              <a:path w="547836" h="547836">
                <a:moveTo>
                  <a:pt x="0" y="0"/>
                </a:moveTo>
                <a:lnTo>
                  <a:pt x="547836" y="0"/>
                </a:lnTo>
                <a:lnTo>
                  <a:pt x="547836" y="547837"/>
                </a:lnTo>
                <a:lnTo>
                  <a:pt x="0" y="5478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625060" y="4490294"/>
            <a:ext cx="2490788" cy="33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 b="1" spc="-20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Αποσιώπηση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25060" y="4914007"/>
            <a:ext cx="9895880" cy="37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1687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Σκόπιμη παράλειψη ή υποβάθμιση σημαντικών πληροφοριών.</a:t>
            </a:r>
          </a:p>
        </p:txBody>
      </p:sp>
      <p:sp>
        <p:nvSpPr>
          <p:cNvPr id="14" name="Freeform 14" descr="preencoded.png"/>
          <p:cNvSpPr/>
          <p:nvPr/>
        </p:nvSpPr>
        <p:spPr>
          <a:xfrm>
            <a:off x="7625060" y="5947916"/>
            <a:ext cx="547836" cy="547836"/>
          </a:xfrm>
          <a:custGeom>
            <a:avLst/>
            <a:gdLst/>
            <a:ahLst/>
            <a:cxnLst/>
            <a:rect l="l" t="t" r="r" b="b"/>
            <a:pathLst>
              <a:path w="547836" h="547836">
                <a:moveTo>
                  <a:pt x="0" y="0"/>
                </a:moveTo>
                <a:lnTo>
                  <a:pt x="547836" y="0"/>
                </a:lnTo>
                <a:lnTo>
                  <a:pt x="547836" y="547836"/>
                </a:lnTo>
                <a:lnTo>
                  <a:pt x="0" y="5478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625060" y="6686252"/>
            <a:ext cx="2490788" cy="33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 b="1" spc="-20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Παραποίηση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25060" y="7109966"/>
            <a:ext cx="9895880" cy="37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1687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Παρουσίαση ψευδών ή παραποιημένων στοιχείων ως αληθινά.</a:t>
            </a:r>
          </a:p>
        </p:txBody>
      </p:sp>
      <p:sp>
        <p:nvSpPr>
          <p:cNvPr id="17" name="Freeform 17" descr="preencoded.png"/>
          <p:cNvSpPr/>
          <p:nvPr/>
        </p:nvSpPr>
        <p:spPr>
          <a:xfrm>
            <a:off x="7625060" y="8143875"/>
            <a:ext cx="547836" cy="547836"/>
          </a:xfrm>
          <a:custGeom>
            <a:avLst/>
            <a:gdLst/>
            <a:ahLst/>
            <a:cxnLst/>
            <a:rect l="l" t="t" r="r" b="b"/>
            <a:pathLst>
              <a:path w="547836" h="547836">
                <a:moveTo>
                  <a:pt x="0" y="0"/>
                </a:moveTo>
                <a:lnTo>
                  <a:pt x="547836" y="0"/>
                </a:lnTo>
                <a:lnTo>
                  <a:pt x="547836" y="547836"/>
                </a:lnTo>
                <a:lnTo>
                  <a:pt x="0" y="5478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7625060" y="8882211"/>
            <a:ext cx="2490788" cy="33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7"/>
              </a:lnSpc>
            </a:pPr>
            <a:r>
              <a:rPr lang="en-US" sz="1937" b="1" spc="-20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Διάδοση Φημών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25060" y="9305925"/>
            <a:ext cx="9895880" cy="37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1687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Μετάδοση ανεξακρίβωτων πληροφοριών και φημών.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81A1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11213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41040" y="1145976"/>
            <a:ext cx="9499104" cy="81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4750" b="1" spc="-47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Συνέπειες Παραπληροφόρησης</a:t>
            </a:r>
          </a:p>
        </p:txBody>
      </p:sp>
      <p:sp>
        <p:nvSpPr>
          <p:cNvPr id="9" name="Freeform 9" descr="preencoded.png"/>
          <p:cNvSpPr/>
          <p:nvPr/>
        </p:nvSpPr>
        <p:spPr>
          <a:xfrm>
            <a:off x="941040" y="2360711"/>
            <a:ext cx="1344514" cy="2151161"/>
          </a:xfrm>
          <a:custGeom>
            <a:avLst/>
            <a:gdLst/>
            <a:ahLst/>
            <a:cxnLst/>
            <a:rect l="l" t="t" r="r" b="b"/>
            <a:pathLst>
              <a:path w="1344514" h="2151161">
                <a:moveTo>
                  <a:pt x="0" y="0"/>
                </a:moveTo>
                <a:lnTo>
                  <a:pt x="1344514" y="0"/>
                </a:lnTo>
                <a:lnTo>
                  <a:pt x="1344514" y="2151162"/>
                </a:lnTo>
                <a:lnTo>
                  <a:pt x="0" y="21511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0" b="-90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88878" y="2600920"/>
            <a:ext cx="4987230" cy="41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375" b="1" spc="-23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Πλήγμα στην Αντικειμενικότητα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88878" y="3106042"/>
            <a:ext cx="7800082" cy="87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062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Η διαφάνεια και η αντικειμενικότητα των ειδήσεων υπονομεύονται, οδηγώντας σε αδιαφορία για την ενημέρωση και τελικά σε απάθεια.</a:t>
            </a:r>
          </a:p>
        </p:txBody>
      </p:sp>
      <p:sp>
        <p:nvSpPr>
          <p:cNvPr id="12" name="Freeform 12" descr="preencoded.png"/>
          <p:cNvSpPr/>
          <p:nvPr/>
        </p:nvSpPr>
        <p:spPr>
          <a:xfrm>
            <a:off x="941040" y="4511874"/>
            <a:ext cx="1344514" cy="2290762"/>
          </a:xfrm>
          <a:custGeom>
            <a:avLst/>
            <a:gdLst/>
            <a:ahLst/>
            <a:cxnLst/>
            <a:rect l="l" t="t" r="r" b="b"/>
            <a:pathLst>
              <a:path w="1344514" h="2290762">
                <a:moveTo>
                  <a:pt x="0" y="0"/>
                </a:moveTo>
                <a:lnTo>
                  <a:pt x="1344514" y="0"/>
                </a:lnTo>
                <a:lnTo>
                  <a:pt x="1344514" y="2290762"/>
                </a:lnTo>
                <a:lnTo>
                  <a:pt x="0" y="22907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59" b="-159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688878" y="4752083"/>
            <a:ext cx="4019996" cy="410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375" b="1" spc="-23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Υπονόμευση Δημοκρατίας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88878" y="5257205"/>
            <a:ext cx="7800082" cy="127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062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Ο ρόλος των δημοκρατικών θεσμών υποσκάπτεται, θέτοντας σε κίνδυνο το δημοκρατικό πολίτευμα που απαιτεί ορθά ενημερωμένους πολίτες.</a:t>
            </a:r>
          </a:p>
        </p:txBody>
      </p:sp>
      <p:sp>
        <p:nvSpPr>
          <p:cNvPr id="15" name="Freeform 15" descr="preencoded.png"/>
          <p:cNvSpPr/>
          <p:nvPr/>
        </p:nvSpPr>
        <p:spPr>
          <a:xfrm>
            <a:off x="941040" y="6802636"/>
            <a:ext cx="1344514" cy="2290762"/>
          </a:xfrm>
          <a:custGeom>
            <a:avLst/>
            <a:gdLst/>
            <a:ahLst/>
            <a:cxnLst/>
            <a:rect l="l" t="t" r="r" b="b"/>
            <a:pathLst>
              <a:path w="1344514" h="2290762">
                <a:moveTo>
                  <a:pt x="0" y="0"/>
                </a:moveTo>
                <a:lnTo>
                  <a:pt x="1344514" y="0"/>
                </a:lnTo>
                <a:lnTo>
                  <a:pt x="1344514" y="2290763"/>
                </a:lnTo>
                <a:lnTo>
                  <a:pt x="0" y="22907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59" b="-159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688878" y="7042845"/>
            <a:ext cx="3407717" cy="410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375" b="1" spc="-23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Κοινωνική Αναταραχή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88878" y="7547967"/>
            <a:ext cx="7800082" cy="127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062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Η διασπορά παραπλανητικών πληροφοριών διαταράσσει την κοινωνική ισορροπία, προκαλώντας σύγχυση, ανασφάλεια και διασαλεύοντας την κοινωνική ευταξία.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81A1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11213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481286" y="2361010"/>
            <a:ext cx="14836825" cy="933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75"/>
              </a:lnSpc>
            </a:pPr>
            <a:r>
              <a:rPr lang="en-US" sz="5500" b="1" spc="-5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Ο Ρόλος της Οικογένειας και του Σχολείου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81286" y="4028182"/>
            <a:ext cx="3506838" cy="47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 spc="-27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Οικογένεια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81286" y="4736901"/>
            <a:ext cx="7286179" cy="2391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375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Οφείλει να παρέχει στα νεαρά μέλη της πνευματικά εφόδια για κριτική αξιολόγηση των πληροφοριών και ανάπτυξη αισθήματος ευθύνης. Σημαντικά είναι ο διάλογος, η γόνιμη αμφισβήτηση και η υπεύθυνη στάση των γονέων απέναντι στην πληροφόρηση.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29762" y="4028182"/>
            <a:ext cx="3506838" cy="47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 spc="-27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Σχολείο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29762" y="4736901"/>
            <a:ext cx="7286179" cy="285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375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Έχει χρέος να εξοπλίσει τα παιδιά με εφόδια για την αποκωδικοποίηση των μηνυμάτων και την κριτική τους επεξεργασία. Η παιδεία πρέπει να είναι σφαιρική, να ολοκληρώνει την προσωπικότητα του νέου και να τον φέρνει σε επαφή με την κοινωνία και τις μορφές της παραπληροφόρησης.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81A1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11213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29134" y="693390"/>
            <a:ext cx="9571732" cy="1546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37"/>
              </a:lnSpc>
            </a:pPr>
            <a:r>
              <a:rPr lang="en-US" sz="4750" b="1" spc="-47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Ο Ρόλος των ΜΜΕ και του Πολίτη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29134" y="2637830"/>
            <a:ext cx="9571732" cy="2261741"/>
            <a:chOff x="0" y="0"/>
            <a:chExt cx="12762310" cy="30156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762230" cy="3015615"/>
            </a:xfrm>
            <a:custGeom>
              <a:avLst/>
              <a:gdLst/>
              <a:ahLst/>
              <a:cxnLst/>
              <a:rect l="l" t="t" r="r" b="b"/>
              <a:pathLst>
                <a:path w="12762230" h="3015615">
                  <a:moveTo>
                    <a:pt x="0" y="53086"/>
                  </a:moveTo>
                  <a:cubicBezTo>
                    <a:pt x="0" y="23749"/>
                    <a:pt x="23749" y="0"/>
                    <a:pt x="53086" y="0"/>
                  </a:cubicBezTo>
                  <a:lnTo>
                    <a:pt x="12709144" y="0"/>
                  </a:lnTo>
                  <a:cubicBezTo>
                    <a:pt x="12738481" y="0"/>
                    <a:pt x="12762230" y="23749"/>
                    <a:pt x="12762230" y="53086"/>
                  </a:cubicBezTo>
                  <a:lnTo>
                    <a:pt x="12762230" y="2962529"/>
                  </a:lnTo>
                  <a:cubicBezTo>
                    <a:pt x="12762230" y="2991866"/>
                    <a:pt x="12738481" y="3015615"/>
                    <a:pt x="12709144" y="3015615"/>
                  </a:cubicBezTo>
                  <a:lnTo>
                    <a:pt x="53086" y="3015615"/>
                  </a:lnTo>
                  <a:cubicBezTo>
                    <a:pt x="23749" y="3015615"/>
                    <a:pt x="0" y="2991866"/>
                    <a:pt x="0" y="2962529"/>
                  </a:cubicBezTo>
                  <a:close/>
                </a:path>
              </a:pathLst>
            </a:custGeom>
            <a:solidFill>
              <a:srgbClr val="303132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194495" y="2884140"/>
            <a:ext cx="3016895" cy="396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75" b="1" spc="-23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ΜΜΕ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4495" y="3372742"/>
            <a:ext cx="9041011" cy="1261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062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Οι δημοσιογράφοι πρέπει να τηρούν τον κώδικα δεοντολογίας, να επιδεικνύουν επαγγελματισμό και να διαφυλάττουν την ανεξαρτησία τους από πολιτικά και οικονομικά συμφέροντα.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29134" y="5164931"/>
            <a:ext cx="9571732" cy="1863478"/>
            <a:chOff x="0" y="0"/>
            <a:chExt cx="12762310" cy="24846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762230" cy="2484628"/>
            </a:xfrm>
            <a:custGeom>
              <a:avLst/>
              <a:gdLst/>
              <a:ahLst/>
              <a:cxnLst/>
              <a:rect l="l" t="t" r="r" b="b"/>
              <a:pathLst>
                <a:path w="12762230" h="2484628">
                  <a:moveTo>
                    <a:pt x="0" y="53086"/>
                  </a:moveTo>
                  <a:cubicBezTo>
                    <a:pt x="0" y="23749"/>
                    <a:pt x="23749" y="0"/>
                    <a:pt x="53086" y="0"/>
                  </a:cubicBezTo>
                  <a:lnTo>
                    <a:pt x="12709144" y="0"/>
                  </a:lnTo>
                  <a:cubicBezTo>
                    <a:pt x="12738481" y="0"/>
                    <a:pt x="12762230" y="23749"/>
                    <a:pt x="12762230" y="53086"/>
                  </a:cubicBezTo>
                  <a:lnTo>
                    <a:pt x="12762230" y="2431542"/>
                  </a:lnTo>
                  <a:cubicBezTo>
                    <a:pt x="12762230" y="2460879"/>
                    <a:pt x="12738481" y="2484628"/>
                    <a:pt x="12709144" y="2484628"/>
                  </a:cubicBezTo>
                  <a:lnTo>
                    <a:pt x="53086" y="2484628"/>
                  </a:lnTo>
                  <a:cubicBezTo>
                    <a:pt x="23749" y="2484628"/>
                    <a:pt x="0" y="2460879"/>
                    <a:pt x="0" y="2431542"/>
                  </a:cubicBezTo>
                  <a:close/>
                </a:path>
              </a:pathLst>
            </a:custGeom>
            <a:solidFill>
              <a:srgbClr val="303132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194495" y="5411241"/>
            <a:ext cx="3016895" cy="396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75" b="1" spc="-23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Πολίτης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94495" y="5899845"/>
            <a:ext cx="9041011" cy="863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062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Οφείλει να ελέγχει κριτικά τις πληροφορίες, να έχει ολοκληρωμένη ενημέρωση, να διασταυρώνει τις πηγές και να αντιτάσσεται στην παντοδυναμία των ΜΜΕ.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29134" y="7293769"/>
            <a:ext cx="9571732" cy="2261741"/>
            <a:chOff x="0" y="0"/>
            <a:chExt cx="12762310" cy="301565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762230" cy="3015615"/>
            </a:xfrm>
            <a:custGeom>
              <a:avLst/>
              <a:gdLst/>
              <a:ahLst/>
              <a:cxnLst/>
              <a:rect l="l" t="t" r="r" b="b"/>
              <a:pathLst>
                <a:path w="12762230" h="3015615">
                  <a:moveTo>
                    <a:pt x="0" y="53086"/>
                  </a:moveTo>
                  <a:cubicBezTo>
                    <a:pt x="0" y="23749"/>
                    <a:pt x="23749" y="0"/>
                    <a:pt x="53086" y="0"/>
                  </a:cubicBezTo>
                  <a:lnTo>
                    <a:pt x="12709144" y="0"/>
                  </a:lnTo>
                  <a:cubicBezTo>
                    <a:pt x="12738481" y="0"/>
                    <a:pt x="12762230" y="23749"/>
                    <a:pt x="12762230" y="53086"/>
                  </a:cubicBezTo>
                  <a:lnTo>
                    <a:pt x="12762230" y="2962529"/>
                  </a:lnTo>
                  <a:cubicBezTo>
                    <a:pt x="12762230" y="2991866"/>
                    <a:pt x="12738481" y="3015615"/>
                    <a:pt x="12709144" y="3015615"/>
                  </a:cubicBezTo>
                  <a:lnTo>
                    <a:pt x="53086" y="3015615"/>
                  </a:lnTo>
                  <a:cubicBezTo>
                    <a:pt x="23749" y="3015615"/>
                    <a:pt x="0" y="2991866"/>
                    <a:pt x="0" y="2962529"/>
                  </a:cubicBezTo>
                  <a:close/>
                </a:path>
              </a:pathLst>
            </a:custGeom>
            <a:solidFill>
              <a:srgbClr val="303132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194495" y="7540079"/>
            <a:ext cx="3016895" cy="396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375" b="1" spc="-23">
                <a:solidFill>
                  <a:srgbClr val="E2E6E9"/>
                </a:solidFill>
                <a:latin typeface="Arimo Bold"/>
                <a:ea typeface="Arimo Bold"/>
                <a:cs typeface="Arimo Bold"/>
                <a:sym typeface="Arimo Bold"/>
              </a:rPr>
              <a:t>Πολιτεία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94495" y="8028683"/>
            <a:ext cx="9041011" cy="1261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062">
                <a:solidFill>
                  <a:srgbClr val="E2E6E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Πρέπει να λάβει μέτρα για την εύρυθμη λειτουργία των ΜΜΕ, να στηλιτεύει προσπάθειες επηρεασμού της κοινής γνώμης και να παρέχει ασφάλεια στους πολίτες όσον αφορά την αντικειμενική ενημέρωση.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761</Words>
  <Application>Microsoft Office PowerPoint</Application>
  <PresentationFormat>Προσαρμογή</PresentationFormat>
  <Paragraphs>108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Arimo Bold</vt:lpstr>
      <vt:lpstr>Calibri</vt:lpstr>
      <vt:lpstr>Source Sans Pro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ΠΑΡΑΠΛΗΡΟΦΟΡΗΣΗ</dc:title>
  <cp:lastModifiedBy>Vasilis Varsamopoulos</cp:lastModifiedBy>
  <cp:revision>2</cp:revision>
  <dcterms:created xsi:type="dcterms:W3CDTF">2006-08-16T00:00:00Z</dcterms:created>
  <dcterms:modified xsi:type="dcterms:W3CDTF">2024-10-28T19:51:33Z</dcterms:modified>
  <dc:identifier>DAGU48osENE</dc:identifier>
</cp:coreProperties>
</file>