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rimo Bold" charset="1" panose="020B0704020202020204"/>
      <p:regular r:id="rId21"/>
    </p:embeddedFont>
    <p:embeddedFont>
      <p:font typeface="Arimo" charset="1" panose="020B0604020202020204"/>
      <p:regular r:id="rId22"/>
    </p:embeddedFont>
    <p:embeddedFont>
      <p:font typeface="Special Elite" charset="1" panose="02000506000000020004"/>
      <p:regular r:id="rId24"/>
    </p:embeddedFont>
    <p:embeddedFont>
      <p:font typeface="Anonymous Pro" charset="1" panose="020606090302020005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22" Target="fonts/font22.fntdata" Type="http://schemas.openxmlformats.org/officeDocument/2006/relationships/font"/><Relationship Id="rId23" Target="notesSlides/notesSlide2.xml" Type="http://schemas.openxmlformats.org/officeDocument/2006/relationships/notesSlide"/><Relationship Id="rId24" Target="fonts/font24.fntdata" Type="http://schemas.openxmlformats.org/officeDocument/2006/relationships/font"/><Relationship Id="rId25" Target="notesSlides/notesSlide3.xml" Type="http://schemas.openxmlformats.org/officeDocument/2006/relationships/notesSlide"/><Relationship Id="rId26" Target="notesSlides/notesSlide4.xml" Type="http://schemas.openxmlformats.org/officeDocument/2006/relationships/notesSlide"/><Relationship Id="rId27" Target="notesSlides/notesSlide5.xml" Type="http://schemas.openxmlformats.org/officeDocument/2006/relationships/notesSlide"/><Relationship Id="rId28" Target="notesSlides/notesSlide6.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notesSlides/notesSlide10.xml" Type="http://schemas.openxmlformats.org/officeDocument/2006/relationships/notesSlide"/><Relationship Id="rId34" Target="notesSlides/notesSlide11.xml" Type="http://schemas.openxmlformats.org/officeDocument/2006/relationships/notesSlide"/><Relationship Id="rId35" Target="notesSlides/notesSlide1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TextBox 7" id="7"/>
          <p:cNvSpPr txBox="true"/>
          <p:nvPr/>
        </p:nvSpPr>
        <p:spPr>
          <a:xfrm rot="0">
            <a:off x="948332" y="1336179"/>
            <a:ext cx="9533334" cy="1741289"/>
          </a:xfrm>
          <a:prstGeom prst="rect">
            <a:avLst/>
          </a:prstGeom>
        </p:spPr>
        <p:txBody>
          <a:bodyPr anchor="t" rtlCol="false" tIns="0" lIns="0" bIns="0" rIns="0">
            <a:spAutoFit/>
          </a:bodyPr>
          <a:lstStyle/>
          <a:p>
            <a:pPr algn="l">
              <a:lnSpc>
                <a:spcPts val="6625"/>
              </a:lnSpc>
            </a:pPr>
            <a:r>
              <a:rPr lang="en-US" sz="5312" b="true">
                <a:solidFill>
                  <a:srgbClr val="151617"/>
                </a:solidFill>
                <a:latin typeface="Arimo Bold"/>
                <a:ea typeface="Arimo Bold"/>
                <a:cs typeface="Arimo Bold"/>
                <a:sym typeface="Arimo Bold"/>
              </a:rPr>
              <a:t>Το Αντικείμενο: Ο Βασικός Όρος της Πρότασης</a:t>
            </a:r>
          </a:p>
        </p:txBody>
      </p:sp>
      <p:sp>
        <p:nvSpPr>
          <p:cNvPr name="TextBox 8" id="8"/>
          <p:cNvSpPr txBox="true"/>
          <p:nvPr/>
        </p:nvSpPr>
        <p:spPr>
          <a:xfrm rot="0">
            <a:off x="948332" y="3398192"/>
            <a:ext cx="9533334" cy="2253406"/>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Το αντικείμενο αποτελεί έναν από τους θεμελιώδεις όρους της πρότασης στη γραμματική. Δηλώνει το πρόσωπο, το ζώο ή το πράγμα στο οποίο μεταβαίνει ή αναφέρεται η ενέργεια του υποκειμένου. Η κατανόηση του αντικειμένου είναι ζωτικής σημασίας για τη σωστή δομή και το νόημα των προτάσεων.</a:t>
            </a:r>
          </a:p>
        </p:txBody>
      </p:sp>
      <p:sp>
        <p:nvSpPr>
          <p:cNvPr name="TextBox 9" id="9"/>
          <p:cNvSpPr txBox="true"/>
          <p:nvPr/>
        </p:nvSpPr>
        <p:spPr>
          <a:xfrm rot="0">
            <a:off x="948332" y="5870674"/>
            <a:ext cx="9533334" cy="2253406"/>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Σε αυτή την παρουσίαση, θα εξερευνήσουμε τις διάφορες πτυχές του αντικειμένου, συμπεριλαμβανομένων των τύπων, των πτώσεων και των ειδικών περιπτώσεων. Θα αναλύσουμε επίσης τη σχέση του με τα μεταβατικά ρήματα και θα εξετάσουμε τις διαφορές μεταξύ εξωτερικού, εσωτερικού και σύστοιχου αντικειμένου.</a:t>
            </a:r>
          </a:p>
        </p:txBody>
      </p:sp>
      <p:grpSp>
        <p:nvGrpSpPr>
          <p:cNvPr name="Group 10" id="10"/>
          <p:cNvGrpSpPr/>
          <p:nvPr/>
        </p:nvGrpSpPr>
        <p:grpSpPr>
          <a:xfrm rot="0">
            <a:off x="943570" y="8444359"/>
            <a:ext cx="443061" cy="443061"/>
            <a:chOff x="0" y="0"/>
            <a:chExt cx="590748" cy="590748"/>
          </a:xfrm>
        </p:grpSpPr>
        <p:sp>
          <p:nvSpPr>
            <p:cNvPr name="Freeform 11" id="11"/>
            <p:cNvSpPr/>
            <p:nvPr/>
          </p:nvSpPr>
          <p:spPr>
            <a:xfrm flipH="false" flipV="false" rot="0">
              <a:off x="0" y="0"/>
              <a:ext cx="590804" cy="590804"/>
            </a:xfrm>
            <a:custGeom>
              <a:avLst/>
              <a:gdLst/>
              <a:ahLst/>
              <a:cxnLst/>
              <a:rect r="r" b="b" t="t" l="l"/>
              <a:pathLst>
                <a:path h="590804" w="590804">
                  <a:moveTo>
                    <a:pt x="0" y="295402"/>
                  </a:moveTo>
                  <a:cubicBezTo>
                    <a:pt x="0" y="132207"/>
                    <a:pt x="132207" y="0"/>
                    <a:pt x="295402" y="0"/>
                  </a:cubicBezTo>
                  <a:cubicBezTo>
                    <a:pt x="297307" y="0"/>
                    <a:pt x="299212" y="889"/>
                    <a:pt x="300355" y="2413"/>
                  </a:cubicBezTo>
                  <a:lnTo>
                    <a:pt x="295402" y="6350"/>
                  </a:lnTo>
                  <a:lnTo>
                    <a:pt x="295402" y="0"/>
                  </a:lnTo>
                  <a:lnTo>
                    <a:pt x="295402" y="6350"/>
                  </a:lnTo>
                  <a:lnTo>
                    <a:pt x="295402" y="0"/>
                  </a:lnTo>
                  <a:cubicBezTo>
                    <a:pt x="458470" y="0"/>
                    <a:pt x="590804" y="132207"/>
                    <a:pt x="590804" y="295402"/>
                  </a:cubicBezTo>
                  <a:cubicBezTo>
                    <a:pt x="590804" y="298323"/>
                    <a:pt x="588772" y="300863"/>
                    <a:pt x="585978" y="301625"/>
                  </a:cubicBezTo>
                  <a:lnTo>
                    <a:pt x="584454" y="295402"/>
                  </a:lnTo>
                  <a:lnTo>
                    <a:pt x="590804" y="295402"/>
                  </a:lnTo>
                  <a:cubicBezTo>
                    <a:pt x="590804" y="458470"/>
                    <a:pt x="458597" y="590804"/>
                    <a:pt x="295402" y="590804"/>
                  </a:cubicBezTo>
                  <a:lnTo>
                    <a:pt x="295402" y="584454"/>
                  </a:lnTo>
                  <a:lnTo>
                    <a:pt x="295402" y="578104"/>
                  </a:lnTo>
                  <a:lnTo>
                    <a:pt x="295402" y="584454"/>
                  </a:lnTo>
                  <a:lnTo>
                    <a:pt x="295402" y="590804"/>
                  </a:lnTo>
                  <a:cubicBezTo>
                    <a:pt x="132207" y="590804"/>
                    <a:pt x="0" y="458470"/>
                    <a:pt x="0" y="295402"/>
                  </a:cubicBezTo>
                  <a:lnTo>
                    <a:pt x="6350" y="295402"/>
                  </a:lnTo>
                  <a:lnTo>
                    <a:pt x="0" y="295402"/>
                  </a:lnTo>
                  <a:moveTo>
                    <a:pt x="12700" y="295402"/>
                  </a:moveTo>
                  <a:lnTo>
                    <a:pt x="6350" y="295402"/>
                  </a:lnTo>
                  <a:lnTo>
                    <a:pt x="12700" y="295402"/>
                  </a:lnTo>
                  <a:cubicBezTo>
                    <a:pt x="12700" y="451485"/>
                    <a:pt x="139319" y="578104"/>
                    <a:pt x="295402" y="578104"/>
                  </a:cubicBezTo>
                  <a:cubicBezTo>
                    <a:pt x="298958" y="578104"/>
                    <a:pt x="301752" y="580898"/>
                    <a:pt x="301752" y="584454"/>
                  </a:cubicBezTo>
                  <a:cubicBezTo>
                    <a:pt x="301752" y="588010"/>
                    <a:pt x="298958" y="590804"/>
                    <a:pt x="295402" y="590804"/>
                  </a:cubicBezTo>
                  <a:cubicBezTo>
                    <a:pt x="291846" y="590804"/>
                    <a:pt x="289052" y="588010"/>
                    <a:pt x="289052" y="584454"/>
                  </a:cubicBezTo>
                  <a:cubicBezTo>
                    <a:pt x="289052" y="580898"/>
                    <a:pt x="291846" y="578104"/>
                    <a:pt x="295402" y="578104"/>
                  </a:cubicBezTo>
                  <a:cubicBezTo>
                    <a:pt x="451485" y="578104"/>
                    <a:pt x="578104" y="451485"/>
                    <a:pt x="578104" y="295402"/>
                  </a:cubicBezTo>
                  <a:cubicBezTo>
                    <a:pt x="578104" y="292481"/>
                    <a:pt x="580136" y="289941"/>
                    <a:pt x="582930" y="289179"/>
                  </a:cubicBezTo>
                  <a:lnTo>
                    <a:pt x="584454" y="295402"/>
                  </a:lnTo>
                  <a:lnTo>
                    <a:pt x="578104" y="295402"/>
                  </a:lnTo>
                  <a:cubicBezTo>
                    <a:pt x="578104" y="139319"/>
                    <a:pt x="451485" y="12700"/>
                    <a:pt x="295402" y="12700"/>
                  </a:cubicBezTo>
                  <a:cubicBezTo>
                    <a:pt x="293497" y="12700"/>
                    <a:pt x="291592" y="11811"/>
                    <a:pt x="290449" y="10287"/>
                  </a:cubicBezTo>
                  <a:lnTo>
                    <a:pt x="295402" y="6350"/>
                  </a:lnTo>
                  <a:lnTo>
                    <a:pt x="295402" y="12700"/>
                  </a:lnTo>
                  <a:cubicBezTo>
                    <a:pt x="139319" y="12700"/>
                    <a:pt x="12700" y="139319"/>
                    <a:pt x="12700" y="295402"/>
                  </a:cubicBezTo>
                  <a:close/>
                </a:path>
              </a:pathLst>
            </a:custGeom>
            <a:solidFill>
              <a:srgbClr val="FFFFFF"/>
            </a:solidFill>
          </p:spPr>
        </p:sp>
      </p:grpSp>
      <p:sp>
        <p:nvSpPr>
          <p:cNvPr name="Freeform 12" id="12" descr="preencoded.png"/>
          <p:cNvSpPr/>
          <p:nvPr/>
        </p:nvSpPr>
        <p:spPr>
          <a:xfrm flipH="false" flipV="false" rot="0">
            <a:off x="957858" y="9051057"/>
            <a:ext cx="414486" cy="414486"/>
          </a:xfrm>
          <a:custGeom>
            <a:avLst/>
            <a:gdLst/>
            <a:ahLst/>
            <a:cxnLst/>
            <a:rect r="r" b="b" t="t" l="l"/>
            <a:pathLst>
              <a:path h="414486" w="414486">
                <a:moveTo>
                  <a:pt x="0" y="0"/>
                </a:moveTo>
                <a:lnTo>
                  <a:pt x="414486" y="0"/>
                </a:lnTo>
                <a:lnTo>
                  <a:pt x="414486" y="414486"/>
                </a:lnTo>
                <a:lnTo>
                  <a:pt x="0" y="414486"/>
                </a:lnTo>
                <a:lnTo>
                  <a:pt x="0" y="0"/>
                </a:lnTo>
                <a:close/>
              </a:path>
            </a:pathLst>
          </a:custGeom>
          <a:blipFill>
            <a:blip r:embed="rId4"/>
            <a:stretch>
              <a:fillRect l="0" t="0" r="0" b="0"/>
            </a:stretch>
          </a:blipFill>
        </p:spPr>
      </p:sp>
      <p:sp>
        <p:nvSpPr>
          <p:cNvPr name="TextBox 13" id="13"/>
          <p:cNvSpPr txBox="true"/>
          <p:nvPr/>
        </p:nvSpPr>
        <p:spPr>
          <a:xfrm rot="0">
            <a:off x="1579816" y="9115553"/>
            <a:ext cx="5898267" cy="349990"/>
          </a:xfrm>
          <a:prstGeom prst="rect">
            <a:avLst/>
          </a:prstGeom>
        </p:spPr>
        <p:txBody>
          <a:bodyPr anchor="t" rtlCol="false" tIns="0" lIns="0" bIns="0" rIns="0">
            <a:spAutoFit/>
          </a:bodyPr>
          <a:lstStyle/>
          <a:p>
            <a:pPr algn="l">
              <a:lnSpc>
                <a:spcPts val="2704"/>
              </a:lnSpc>
            </a:pPr>
            <a:r>
              <a:rPr lang="en-US" sz="1925" b="true">
                <a:solidFill>
                  <a:srgbClr val="151617"/>
                </a:solidFill>
                <a:latin typeface="Arimo Bold"/>
                <a:ea typeface="Arimo Bold"/>
                <a:cs typeface="Arimo Bold"/>
                <a:sym typeface="Arimo Bold"/>
              </a:rPr>
              <a:t>by Vasilis Varsamopoulos</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948332" y="1121569"/>
            <a:ext cx="15884277" cy="894457"/>
          </a:xfrm>
          <a:prstGeom prst="rect">
            <a:avLst/>
          </a:prstGeom>
        </p:spPr>
        <p:txBody>
          <a:bodyPr anchor="t" rtlCol="false" tIns="0" lIns="0" bIns="0" rIns="0">
            <a:spAutoFit/>
          </a:bodyPr>
          <a:lstStyle/>
          <a:p>
            <a:pPr algn="l">
              <a:lnSpc>
                <a:spcPts val="6625"/>
              </a:lnSpc>
            </a:pPr>
            <a:r>
              <a:rPr lang="en-US" sz="5312" b="true">
                <a:solidFill>
                  <a:srgbClr val="151617"/>
                </a:solidFill>
                <a:latin typeface="Arimo Bold"/>
                <a:ea typeface="Arimo Bold"/>
                <a:cs typeface="Arimo Bold"/>
                <a:sym typeface="Arimo Bold"/>
              </a:rPr>
              <a:t>Ειδικές Περιπτώσεις Σύστοιχου Αντικειμένου</a:t>
            </a:r>
          </a:p>
        </p:txBody>
      </p:sp>
      <p:grpSp>
        <p:nvGrpSpPr>
          <p:cNvPr name="Group 7" id="7"/>
          <p:cNvGrpSpPr/>
          <p:nvPr/>
        </p:nvGrpSpPr>
        <p:grpSpPr>
          <a:xfrm rot="0">
            <a:off x="943570" y="2553146"/>
            <a:ext cx="2741265" cy="1570732"/>
            <a:chOff x="0" y="0"/>
            <a:chExt cx="3655020" cy="2094310"/>
          </a:xfrm>
        </p:grpSpPr>
        <p:sp>
          <p:nvSpPr>
            <p:cNvPr name="Freeform 8" id="8"/>
            <p:cNvSpPr/>
            <p:nvPr/>
          </p:nvSpPr>
          <p:spPr>
            <a:xfrm flipH="false" flipV="false" rot="0">
              <a:off x="6350" y="6350"/>
              <a:ext cx="3642233" cy="2081657"/>
            </a:xfrm>
            <a:custGeom>
              <a:avLst/>
              <a:gdLst/>
              <a:ahLst/>
              <a:cxnLst/>
              <a:rect r="r" b="b" t="t" l="l"/>
              <a:pathLst>
                <a:path h="2081657" w="3642233">
                  <a:moveTo>
                    <a:pt x="0" y="15240"/>
                  </a:moveTo>
                  <a:cubicBezTo>
                    <a:pt x="0" y="6858"/>
                    <a:pt x="6858" y="0"/>
                    <a:pt x="15240" y="0"/>
                  </a:cubicBezTo>
                  <a:lnTo>
                    <a:pt x="3626993" y="0"/>
                  </a:lnTo>
                  <a:cubicBezTo>
                    <a:pt x="3635375" y="0"/>
                    <a:pt x="3642233" y="6858"/>
                    <a:pt x="3642233" y="15240"/>
                  </a:cubicBezTo>
                  <a:lnTo>
                    <a:pt x="3642233" y="2066417"/>
                  </a:lnTo>
                  <a:cubicBezTo>
                    <a:pt x="3642233" y="2074799"/>
                    <a:pt x="3635375" y="2081657"/>
                    <a:pt x="3626993" y="2081657"/>
                  </a:cubicBezTo>
                  <a:lnTo>
                    <a:pt x="15240" y="2081657"/>
                  </a:lnTo>
                  <a:cubicBezTo>
                    <a:pt x="6858" y="2081657"/>
                    <a:pt x="0" y="2074799"/>
                    <a:pt x="0" y="2066417"/>
                  </a:cubicBezTo>
                  <a:close/>
                </a:path>
              </a:pathLst>
            </a:custGeom>
            <a:solidFill>
              <a:srgbClr val="F8ECE4"/>
            </a:solidFill>
          </p:spPr>
        </p:sp>
        <p:sp>
          <p:nvSpPr>
            <p:cNvPr name="Freeform 9" id="9"/>
            <p:cNvSpPr/>
            <p:nvPr/>
          </p:nvSpPr>
          <p:spPr>
            <a:xfrm flipH="false" flipV="false" rot="0">
              <a:off x="0" y="0"/>
              <a:ext cx="3654933" cy="2094357"/>
            </a:xfrm>
            <a:custGeom>
              <a:avLst/>
              <a:gdLst/>
              <a:ahLst/>
              <a:cxnLst/>
              <a:rect r="r" b="b" t="t" l="l"/>
              <a:pathLst>
                <a:path h="2094357" w="3654933">
                  <a:moveTo>
                    <a:pt x="0" y="21590"/>
                  </a:moveTo>
                  <a:cubicBezTo>
                    <a:pt x="0" y="9652"/>
                    <a:pt x="9652" y="0"/>
                    <a:pt x="21590" y="0"/>
                  </a:cubicBezTo>
                  <a:lnTo>
                    <a:pt x="3633343" y="0"/>
                  </a:lnTo>
                  <a:lnTo>
                    <a:pt x="3633343" y="6350"/>
                  </a:lnTo>
                  <a:lnTo>
                    <a:pt x="3633343" y="0"/>
                  </a:lnTo>
                  <a:cubicBezTo>
                    <a:pt x="3645281" y="0"/>
                    <a:pt x="3654933" y="9652"/>
                    <a:pt x="3654933" y="21590"/>
                  </a:cubicBezTo>
                  <a:lnTo>
                    <a:pt x="3648583" y="21590"/>
                  </a:lnTo>
                  <a:lnTo>
                    <a:pt x="3654933" y="21590"/>
                  </a:lnTo>
                  <a:lnTo>
                    <a:pt x="3654933" y="2072767"/>
                  </a:lnTo>
                  <a:lnTo>
                    <a:pt x="3648583" y="2072767"/>
                  </a:lnTo>
                  <a:lnTo>
                    <a:pt x="3654933" y="2072767"/>
                  </a:lnTo>
                  <a:cubicBezTo>
                    <a:pt x="3654933" y="2084705"/>
                    <a:pt x="3645281" y="2094357"/>
                    <a:pt x="3633343" y="2094357"/>
                  </a:cubicBezTo>
                  <a:lnTo>
                    <a:pt x="3633343" y="2088007"/>
                  </a:lnTo>
                  <a:lnTo>
                    <a:pt x="3633343" y="2094357"/>
                  </a:lnTo>
                  <a:lnTo>
                    <a:pt x="21590" y="2094357"/>
                  </a:lnTo>
                  <a:lnTo>
                    <a:pt x="21590" y="2088007"/>
                  </a:lnTo>
                  <a:lnTo>
                    <a:pt x="21590" y="2094357"/>
                  </a:lnTo>
                  <a:cubicBezTo>
                    <a:pt x="9652" y="2094357"/>
                    <a:pt x="0" y="2084705"/>
                    <a:pt x="0" y="2072767"/>
                  </a:cubicBezTo>
                  <a:lnTo>
                    <a:pt x="0" y="21590"/>
                  </a:lnTo>
                  <a:lnTo>
                    <a:pt x="6350" y="21590"/>
                  </a:lnTo>
                  <a:lnTo>
                    <a:pt x="0" y="21590"/>
                  </a:lnTo>
                  <a:moveTo>
                    <a:pt x="12700" y="21590"/>
                  </a:moveTo>
                  <a:lnTo>
                    <a:pt x="12700" y="2072767"/>
                  </a:lnTo>
                  <a:lnTo>
                    <a:pt x="6350" y="2072767"/>
                  </a:lnTo>
                  <a:lnTo>
                    <a:pt x="12700" y="2072767"/>
                  </a:lnTo>
                  <a:cubicBezTo>
                    <a:pt x="12700" y="2077720"/>
                    <a:pt x="16637" y="2081657"/>
                    <a:pt x="21590" y="2081657"/>
                  </a:cubicBezTo>
                  <a:lnTo>
                    <a:pt x="3633343" y="2081657"/>
                  </a:lnTo>
                  <a:cubicBezTo>
                    <a:pt x="3638296" y="2081657"/>
                    <a:pt x="3642233" y="2077720"/>
                    <a:pt x="3642233" y="2072767"/>
                  </a:cubicBezTo>
                  <a:lnTo>
                    <a:pt x="3642233" y="21590"/>
                  </a:lnTo>
                  <a:cubicBezTo>
                    <a:pt x="3642233" y="16637"/>
                    <a:pt x="3638296" y="12700"/>
                    <a:pt x="3633343"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0" id="10"/>
          <p:cNvSpPr txBox="true"/>
          <p:nvPr/>
        </p:nvSpPr>
        <p:spPr>
          <a:xfrm rot="0">
            <a:off x="1228725" y="2943671"/>
            <a:ext cx="141535" cy="665709"/>
          </a:xfrm>
          <a:prstGeom prst="rect">
            <a:avLst/>
          </a:prstGeom>
        </p:spPr>
        <p:txBody>
          <a:bodyPr anchor="t" rtlCol="false" tIns="0" lIns="0" bIns="0" rIns="0">
            <a:spAutoFit/>
          </a:bodyPr>
          <a:lstStyle/>
          <a:p>
            <a:pPr algn="ctr">
              <a:lnSpc>
                <a:spcPts val="4250"/>
              </a:lnSpc>
            </a:pPr>
            <a:r>
              <a:rPr lang="en-US" sz="2625" b="true">
                <a:solidFill>
                  <a:srgbClr val="151617"/>
                </a:solidFill>
                <a:latin typeface="Arimo Bold"/>
                <a:ea typeface="Arimo Bold"/>
                <a:cs typeface="Arimo Bold"/>
                <a:sym typeface="Arimo Bold"/>
              </a:rPr>
              <a:t>1</a:t>
            </a:r>
          </a:p>
        </p:txBody>
      </p:sp>
      <p:sp>
        <p:nvSpPr>
          <p:cNvPr name="TextBox 11" id="11"/>
          <p:cNvSpPr txBox="true"/>
          <p:nvPr/>
        </p:nvSpPr>
        <p:spPr>
          <a:xfrm rot="0">
            <a:off x="3950940" y="2790676"/>
            <a:ext cx="4797475" cy="461516"/>
          </a:xfrm>
          <a:prstGeom prst="rect">
            <a:avLst/>
          </a:prstGeom>
        </p:spPr>
        <p:txBody>
          <a:bodyPr anchor="t" rtlCol="false" tIns="0" lIns="0" bIns="0" rIns="0">
            <a:spAutoFit/>
          </a:bodyPr>
          <a:lstStyle/>
          <a:p>
            <a:pPr algn="l">
              <a:lnSpc>
                <a:spcPts val="3312"/>
              </a:lnSpc>
            </a:pPr>
            <a:r>
              <a:rPr lang="en-US" sz="2625" b="true">
                <a:solidFill>
                  <a:srgbClr val="151617"/>
                </a:solidFill>
                <a:latin typeface="Arimo Bold"/>
                <a:ea typeface="Arimo Bold"/>
                <a:cs typeface="Arimo Bold"/>
                <a:sym typeface="Arimo Bold"/>
              </a:rPr>
              <a:t>Μη Ενεργητικά Μεταβατικά</a:t>
            </a:r>
          </a:p>
        </p:txBody>
      </p:sp>
      <p:sp>
        <p:nvSpPr>
          <p:cNvPr name="TextBox 12" id="12"/>
          <p:cNvSpPr txBox="true"/>
          <p:nvPr/>
        </p:nvSpPr>
        <p:spPr>
          <a:xfrm rot="0">
            <a:off x="3950940" y="3328987"/>
            <a:ext cx="4914156" cy="519261"/>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Ρήματα όπως νοσῶ νόσον, ζῶ ζωὴν</a:t>
            </a:r>
          </a:p>
        </p:txBody>
      </p:sp>
      <p:grpSp>
        <p:nvGrpSpPr>
          <p:cNvPr name="Group 13" id="13"/>
          <p:cNvGrpSpPr/>
          <p:nvPr/>
        </p:nvGrpSpPr>
        <p:grpSpPr>
          <a:xfrm rot="0">
            <a:off x="3815506" y="4100066"/>
            <a:ext cx="13388728" cy="19050"/>
            <a:chOff x="0" y="0"/>
            <a:chExt cx="17851637" cy="25400"/>
          </a:xfrm>
        </p:grpSpPr>
        <p:sp>
          <p:nvSpPr>
            <p:cNvPr name="Freeform 14" id="14"/>
            <p:cNvSpPr/>
            <p:nvPr/>
          </p:nvSpPr>
          <p:spPr>
            <a:xfrm flipH="false" flipV="false" rot="0">
              <a:off x="0" y="0"/>
              <a:ext cx="17851628" cy="25400"/>
            </a:xfrm>
            <a:custGeom>
              <a:avLst/>
              <a:gdLst/>
              <a:ahLst/>
              <a:cxnLst/>
              <a:rect r="r" b="b" t="t" l="l"/>
              <a:pathLst>
                <a:path h="25400" w="17851628">
                  <a:moveTo>
                    <a:pt x="0" y="12700"/>
                  </a:moveTo>
                  <a:cubicBezTo>
                    <a:pt x="0" y="5715"/>
                    <a:pt x="5715" y="0"/>
                    <a:pt x="12700" y="0"/>
                  </a:cubicBezTo>
                  <a:lnTo>
                    <a:pt x="17838928" y="0"/>
                  </a:lnTo>
                  <a:cubicBezTo>
                    <a:pt x="17845914" y="0"/>
                    <a:pt x="17851628" y="5715"/>
                    <a:pt x="17851628" y="12700"/>
                  </a:cubicBezTo>
                  <a:cubicBezTo>
                    <a:pt x="17851628" y="19685"/>
                    <a:pt x="17845914" y="25400"/>
                    <a:pt x="17838928" y="25400"/>
                  </a:cubicBezTo>
                  <a:lnTo>
                    <a:pt x="12700" y="25400"/>
                  </a:lnTo>
                  <a:cubicBezTo>
                    <a:pt x="5715" y="25400"/>
                    <a:pt x="0" y="19685"/>
                    <a:pt x="0" y="12700"/>
                  </a:cubicBezTo>
                  <a:close/>
                </a:path>
              </a:pathLst>
            </a:custGeom>
            <a:solidFill>
              <a:srgbClr val="151617"/>
            </a:solidFill>
          </p:spPr>
        </p:sp>
      </p:grpSp>
      <p:grpSp>
        <p:nvGrpSpPr>
          <p:cNvPr name="Group 15" id="15"/>
          <p:cNvGrpSpPr/>
          <p:nvPr/>
        </p:nvGrpSpPr>
        <p:grpSpPr>
          <a:xfrm rot="0">
            <a:off x="943570" y="4249787"/>
            <a:ext cx="5473154" cy="1570732"/>
            <a:chOff x="0" y="0"/>
            <a:chExt cx="7297538" cy="2094310"/>
          </a:xfrm>
        </p:grpSpPr>
        <p:sp>
          <p:nvSpPr>
            <p:cNvPr name="Freeform 16" id="16"/>
            <p:cNvSpPr/>
            <p:nvPr/>
          </p:nvSpPr>
          <p:spPr>
            <a:xfrm flipH="false" flipV="false" rot="0">
              <a:off x="6350" y="6350"/>
              <a:ext cx="7284848" cy="2081657"/>
            </a:xfrm>
            <a:custGeom>
              <a:avLst/>
              <a:gdLst/>
              <a:ahLst/>
              <a:cxnLst/>
              <a:rect r="r" b="b" t="t" l="l"/>
              <a:pathLst>
                <a:path h="2081657" w="7284848">
                  <a:moveTo>
                    <a:pt x="0" y="15240"/>
                  </a:moveTo>
                  <a:cubicBezTo>
                    <a:pt x="0" y="6858"/>
                    <a:pt x="6858" y="0"/>
                    <a:pt x="15367" y="0"/>
                  </a:cubicBezTo>
                  <a:lnTo>
                    <a:pt x="7269480" y="0"/>
                  </a:lnTo>
                  <a:cubicBezTo>
                    <a:pt x="7277989" y="0"/>
                    <a:pt x="7284848" y="6858"/>
                    <a:pt x="7284848" y="15240"/>
                  </a:cubicBezTo>
                  <a:lnTo>
                    <a:pt x="7284848" y="2066417"/>
                  </a:lnTo>
                  <a:cubicBezTo>
                    <a:pt x="7284848" y="2074799"/>
                    <a:pt x="7277989" y="2081657"/>
                    <a:pt x="7269480" y="2081657"/>
                  </a:cubicBezTo>
                  <a:lnTo>
                    <a:pt x="15367" y="2081657"/>
                  </a:lnTo>
                  <a:cubicBezTo>
                    <a:pt x="6858" y="2081657"/>
                    <a:pt x="0" y="2074799"/>
                    <a:pt x="0" y="2066417"/>
                  </a:cubicBezTo>
                  <a:close/>
                </a:path>
              </a:pathLst>
            </a:custGeom>
            <a:solidFill>
              <a:srgbClr val="F8ECE4"/>
            </a:solidFill>
          </p:spPr>
        </p:sp>
        <p:sp>
          <p:nvSpPr>
            <p:cNvPr name="Freeform 17" id="17"/>
            <p:cNvSpPr/>
            <p:nvPr/>
          </p:nvSpPr>
          <p:spPr>
            <a:xfrm flipH="false" flipV="false" rot="0">
              <a:off x="0" y="0"/>
              <a:ext cx="7297548" cy="2094357"/>
            </a:xfrm>
            <a:custGeom>
              <a:avLst/>
              <a:gdLst/>
              <a:ahLst/>
              <a:cxnLst/>
              <a:rect r="r" b="b" t="t" l="l"/>
              <a:pathLst>
                <a:path h="2094357" w="7297548">
                  <a:moveTo>
                    <a:pt x="0" y="21590"/>
                  </a:moveTo>
                  <a:cubicBezTo>
                    <a:pt x="0" y="9652"/>
                    <a:pt x="9779" y="0"/>
                    <a:pt x="21717" y="0"/>
                  </a:cubicBezTo>
                  <a:lnTo>
                    <a:pt x="7275830" y="0"/>
                  </a:lnTo>
                  <a:lnTo>
                    <a:pt x="7275830" y="6350"/>
                  </a:lnTo>
                  <a:lnTo>
                    <a:pt x="7275830" y="0"/>
                  </a:lnTo>
                  <a:cubicBezTo>
                    <a:pt x="7287768" y="0"/>
                    <a:pt x="7297548" y="9652"/>
                    <a:pt x="7297548" y="21590"/>
                  </a:cubicBezTo>
                  <a:lnTo>
                    <a:pt x="7291198" y="21590"/>
                  </a:lnTo>
                  <a:lnTo>
                    <a:pt x="7297548" y="21590"/>
                  </a:lnTo>
                  <a:lnTo>
                    <a:pt x="7297548" y="2072767"/>
                  </a:lnTo>
                  <a:lnTo>
                    <a:pt x="7291198" y="2072767"/>
                  </a:lnTo>
                  <a:lnTo>
                    <a:pt x="7297548" y="2072767"/>
                  </a:lnTo>
                  <a:cubicBezTo>
                    <a:pt x="7297548" y="2084705"/>
                    <a:pt x="7287768" y="2094357"/>
                    <a:pt x="7275830" y="2094357"/>
                  </a:cubicBezTo>
                  <a:lnTo>
                    <a:pt x="7275830" y="2088007"/>
                  </a:lnTo>
                  <a:lnTo>
                    <a:pt x="7275830" y="2094357"/>
                  </a:lnTo>
                  <a:lnTo>
                    <a:pt x="21717" y="2094357"/>
                  </a:lnTo>
                  <a:lnTo>
                    <a:pt x="21717" y="2088007"/>
                  </a:lnTo>
                  <a:lnTo>
                    <a:pt x="21717" y="2094357"/>
                  </a:lnTo>
                  <a:cubicBezTo>
                    <a:pt x="9779" y="2094357"/>
                    <a:pt x="0" y="2084705"/>
                    <a:pt x="0" y="2072767"/>
                  </a:cubicBezTo>
                  <a:lnTo>
                    <a:pt x="0" y="21590"/>
                  </a:lnTo>
                  <a:lnTo>
                    <a:pt x="6350" y="21590"/>
                  </a:lnTo>
                  <a:lnTo>
                    <a:pt x="0" y="21590"/>
                  </a:lnTo>
                  <a:moveTo>
                    <a:pt x="12700" y="21590"/>
                  </a:moveTo>
                  <a:lnTo>
                    <a:pt x="12700" y="2072767"/>
                  </a:lnTo>
                  <a:lnTo>
                    <a:pt x="6350" y="2072767"/>
                  </a:lnTo>
                  <a:lnTo>
                    <a:pt x="12700" y="2072767"/>
                  </a:lnTo>
                  <a:cubicBezTo>
                    <a:pt x="12700" y="2077593"/>
                    <a:pt x="16637" y="2081657"/>
                    <a:pt x="21717" y="2081657"/>
                  </a:cubicBezTo>
                  <a:lnTo>
                    <a:pt x="7275830" y="2081657"/>
                  </a:lnTo>
                  <a:cubicBezTo>
                    <a:pt x="7280783" y="2081657"/>
                    <a:pt x="7284848" y="2077593"/>
                    <a:pt x="7284848" y="2072767"/>
                  </a:cubicBezTo>
                  <a:lnTo>
                    <a:pt x="7284848" y="21590"/>
                  </a:lnTo>
                  <a:cubicBezTo>
                    <a:pt x="7284848" y="16764"/>
                    <a:pt x="7280911" y="12700"/>
                    <a:pt x="7275830" y="12700"/>
                  </a:cubicBezTo>
                  <a:lnTo>
                    <a:pt x="21717" y="12700"/>
                  </a:lnTo>
                  <a:lnTo>
                    <a:pt x="21717" y="6350"/>
                  </a:lnTo>
                  <a:lnTo>
                    <a:pt x="21717" y="12700"/>
                  </a:lnTo>
                  <a:cubicBezTo>
                    <a:pt x="16637" y="12700"/>
                    <a:pt x="12700" y="16764"/>
                    <a:pt x="12700" y="21590"/>
                  </a:cubicBezTo>
                  <a:close/>
                </a:path>
              </a:pathLst>
            </a:custGeom>
            <a:solidFill>
              <a:srgbClr val="151617"/>
            </a:solidFill>
          </p:spPr>
        </p:sp>
      </p:grpSp>
      <p:sp>
        <p:nvSpPr>
          <p:cNvPr name="TextBox 18" id="18"/>
          <p:cNvSpPr txBox="true"/>
          <p:nvPr/>
        </p:nvSpPr>
        <p:spPr>
          <a:xfrm rot="0">
            <a:off x="1228725" y="4640313"/>
            <a:ext cx="205979" cy="665709"/>
          </a:xfrm>
          <a:prstGeom prst="rect">
            <a:avLst/>
          </a:prstGeom>
        </p:spPr>
        <p:txBody>
          <a:bodyPr anchor="t" rtlCol="false" tIns="0" lIns="0" bIns="0" rIns="0">
            <a:spAutoFit/>
          </a:bodyPr>
          <a:lstStyle/>
          <a:p>
            <a:pPr algn="ctr">
              <a:lnSpc>
                <a:spcPts val="4250"/>
              </a:lnSpc>
            </a:pPr>
            <a:r>
              <a:rPr lang="en-US" sz="2625" b="true">
                <a:solidFill>
                  <a:srgbClr val="151617"/>
                </a:solidFill>
                <a:latin typeface="Arimo Bold"/>
                <a:ea typeface="Arimo Bold"/>
                <a:cs typeface="Arimo Bold"/>
                <a:sym typeface="Arimo Bold"/>
              </a:rPr>
              <a:t>2</a:t>
            </a:r>
          </a:p>
        </p:txBody>
      </p:sp>
      <p:sp>
        <p:nvSpPr>
          <p:cNvPr name="TextBox 19" id="19"/>
          <p:cNvSpPr txBox="true"/>
          <p:nvPr/>
        </p:nvSpPr>
        <p:spPr>
          <a:xfrm rot="0">
            <a:off x="6682829" y="4487316"/>
            <a:ext cx="3387329" cy="461516"/>
          </a:xfrm>
          <a:prstGeom prst="rect">
            <a:avLst/>
          </a:prstGeom>
        </p:spPr>
        <p:txBody>
          <a:bodyPr anchor="t" rtlCol="false" tIns="0" lIns="0" bIns="0" rIns="0">
            <a:spAutoFit/>
          </a:bodyPr>
          <a:lstStyle/>
          <a:p>
            <a:pPr algn="l">
              <a:lnSpc>
                <a:spcPts val="3312"/>
              </a:lnSpc>
            </a:pPr>
            <a:r>
              <a:rPr lang="en-US" sz="2625" b="true">
                <a:solidFill>
                  <a:srgbClr val="151617"/>
                </a:solidFill>
                <a:latin typeface="Arimo Bold"/>
                <a:ea typeface="Arimo Bold"/>
                <a:cs typeface="Arimo Bold"/>
                <a:sym typeface="Arimo Bold"/>
              </a:rPr>
              <a:t>Διπλό Αντικείμενο</a:t>
            </a:r>
          </a:p>
        </p:txBody>
      </p:sp>
      <p:sp>
        <p:nvSpPr>
          <p:cNvPr name="TextBox 20" id="20"/>
          <p:cNvSpPr txBox="true"/>
          <p:nvPr/>
        </p:nvSpPr>
        <p:spPr>
          <a:xfrm rot="0">
            <a:off x="6682829" y="5025629"/>
            <a:ext cx="3857327" cy="519261"/>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Εξωτερικό και σύστοιχο μαζί</a:t>
            </a:r>
          </a:p>
        </p:txBody>
      </p:sp>
      <p:grpSp>
        <p:nvGrpSpPr>
          <p:cNvPr name="Group 21" id="21"/>
          <p:cNvGrpSpPr/>
          <p:nvPr/>
        </p:nvGrpSpPr>
        <p:grpSpPr>
          <a:xfrm rot="0">
            <a:off x="6547396" y="5796706"/>
            <a:ext cx="10656838" cy="19050"/>
            <a:chOff x="0" y="0"/>
            <a:chExt cx="14209117" cy="25400"/>
          </a:xfrm>
        </p:grpSpPr>
        <p:sp>
          <p:nvSpPr>
            <p:cNvPr name="Freeform 22" id="22"/>
            <p:cNvSpPr/>
            <p:nvPr/>
          </p:nvSpPr>
          <p:spPr>
            <a:xfrm flipH="false" flipV="false" rot="0">
              <a:off x="0" y="0"/>
              <a:ext cx="14209140" cy="25400"/>
            </a:xfrm>
            <a:custGeom>
              <a:avLst/>
              <a:gdLst/>
              <a:ahLst/>
              <a:cxnLst/>
              <a:rect r="r" b="b" t="t" l="l"/>
              <a:pathLst>
                <a:path h="25400" w="14209140">
                  <a:moveTo>
                    <a:pt x="0" y="12700"/>
                  </a:moveTo>
                  <a:cubicBezTo>
                    <a:pt x="0" y="5715"/>
                    <a:pt x="5715" y="0"/>
                    <a:pt x="12700" y="0"/>
                  </a:cubicBezTo>
                  <a:lnTo>
                    <a:pt x="14196440" y="0"/>
                  </a:lnTo>
                  <a:cubicBezTo>
                    <a:pt x="14203426" y="0"/>
                    <a:pt x="14209140" y="5715"/>
                    <a:pt x="14209140" y="12700"/>
                  </a:cubicBezTo>
                  <a:cubicBezTo>
                    <a:pt x="14209140" y="19685"/>
                    <a:pt x="14203426" y="25400"/>
                    <a:pt x="14196440" y="25400"/>
                  </a:cubicBezTo>
                  <a:lnTo>
                    <a:pt x="12700" y="25400"/>
                  </a:lnTo>
                  <a:cubicBezTo>
                    <a:pt x="5715" y="25400"/>
                    <a:pt x="0" y="19685"/>
                    <a:pt x="0" y="12700"/>
                  </a:cubicBezTo>
                  <a:close/>
                </a:path>
              </a:pathLst>
            </a:custGeom>
            <a:solidFill>
              <a:srgbClr val="151617"/>
            </a:solidFill>
          </p:spPr>
        </p:sp>
      </p:grpSp>
      <p:grpSp>
        <p:nvGrpSpPr>
          <p:cNvPr name="Group 23" id="23"/>
          <p:cNvGrpSpPr/>
          <p:nvPr/>
        </p:nvGrpSpPr>
        <p:grpSpPr>
          <a:xfrm rot="0">
            <a:off x="943570" y="5946427"/>
            <a:ext cx="8205192" cy="1570732"/>
            <a:chOff x="0" y="0"/>
            <a:chExt cx="10940257" cy="2094310"/>
          </a:xfrm>
        </p:grpSpPr>
        <p:sp>
          <p:nvSpPr>
            <p:cNvPr name="Freeform 24" id="24"/>
            <p:cNvSpPr/>
            <p:nvPr/>
          </p:nvSpPr>
          <p:spPr>
            <a:xfrm flipH="false" flipV="false" rot="0">
              <a:off x="6350" y="6350"/>
              <a:ext cx="10927588" cy="2081657"/>
            </a:xfrm>
            <a:custGeom>
              <a:avLst/>
              <a:gdLst/>
              <a:ahLst/>
              <a:cxnLst/>
              <a:rect r="r" b="b" t="t" l="l"/>
              <a:pathLst>
                <a:path h="2081657" w="10927588">
                  <a:moveTo>
                    <a:pt x="0" y="15240"/>
                  </a:moveTo>
                  <a:cubicBezTo>
                    <a:pt x="0" y="6858"/>
                    <a:pt x="6858" y="0"/>
                    <a:pt x="15367" y="0"/>
                  </a:cubicBezTo>
                  <a:lnTo>
                    <a:pt x="10912221" y="0"/>
                  </a:lnTo>
                  <a:cubicBezTo>
                    <a:pt x="10920730" y="0"/>
                    <a:pt x="10927588" y="6858"/>
                    <a:pt x="10927588" y="15240"/>
                  </a:cubicBezTo>
                  <a:lnTo>
                    <a:pt x="10927588" y="2066417"/>
                  </a:lnTo>
                  <a:cubicBezTo>
                    <a:pt x="10927588" y="2074799"/>
                    <a:pt x="10920730" y="2081657"/>
                    <a:pt x="10912221" y="2081657"/>
                  </a:cubicBezTo>
                  <a:lnTo>
                    <a:pt x="15367" y="2081657"/>
                  </a:lnTo>
                  <a:cubicBezTo>
                    <a:pt x="6858" y="2081657"/>
                    <a:pt x="0" y="2074799"/>
                    <a:pt x="0" y="2066417"/>
                  </a:cubicBezTo>
                  <a:close/>
                </a:path>
              </a:pathLst>
            </a:custGeom>
            <a:solidFill>
              <a:srgbClr val="F8ECE4"/>
            </a:solidFill>
          </p:spPr>
        </p:sp>
        <p:sp>
          <p:nvSpPr>
            <p:cNvPr name="Freeform 25" id="25"/>
            <p:cNvSpPr/>
            <p:nvPr/>
          </p:nvSpPr>
          <p:spPr>
            <a:xfrm flipH="false" flipV="false" rot="0">
              <a:off x="0" y="0"/>
              <a:ext cx="10940288" cy="2094357"/>
            </a:xfrm>
            <a:custGeom>
              <a:avLst/>
              <a:gdLst/>
              <a:ahLst/>
              <a:cxnLst/>
              <a:rect r="r" b="b" t="t" l="l"/>
              <a:pathLst>
                <a:path h="2094357" w="10940288">
                  <a:moveTo>
                    <a:pt x="0" y="21590"/>
                  </a:moveTo>
                  <a:cubicBezTo>
                    <a:pt x="0" y="9652"/>
                    <a:pt x="9779" y="0"/>
                    <a:pt x="21717" y="0"/>
                  </a:cubicBezTo>
                  <a:lnTo>
                    <a:pt x="10918571" y="0"/>
                  </a:lnTo>
                  <a:lnTo>
                    <a:pt x="10918571" y="6350"/>
                  </a:lnTo>
                  <a:lnTo>
                    <a:pt x="10918571" y="0"/>
                  </a:lnTo>
                  <a:cubicBezTo>
                    <a:pt x="10930509" y="0"/>
                    <a:pt x="10940288" y="9652"/>
                    <a:pt x="10940288" y="21590"/>
                  </a:cubicBezTo>
                  <a:lnTo>
                    <a:pt x="10933938" y="21590"/>
                  </a:lnTo>
                  <a:lnTo>
                    <a:pt x="10940288" y="21590"/>
                  </a:lnTo>
                  <a:lnTo>
                    <a:pt x="10940288" y="2072767"/>
                  </a:lnTo>
                  <a:lnTo>
                    <a:pt x="10933938" y="2072767"/>
                  </a:lnTo>
                  <a:lnTo>
                    <a:pt x="10940288" y="2072767"/>
                  </a:lnTo>
                  <a:cubicBezTo>
                    <a:pt x="10940288" y="2084705"/>
                    <a:pt x="10930509" y="2094357"/>
                    <a:pt x="10918571" y="2094357"/>
                  </a:cubicBezTo>
                  <a:lnTo>
                    <a:pt x="10918571" y="2088007"/>
                  </a:lnTo>
                  <a:lnTo>
                    <a:pt x="10918571" y="2094357"/>
                  </a:lnTo>
                  <a:lnTo>
                    <a:pt x="21717" y="2094357"/>
                  </a:lnTo>
                  <a:lnTo>
                    <a:pt x="21717" y="2088007"/>
                  </a:lnTo>
                  <a:lnTo>
                    <a:pt x="21717" y="2094357"/>
                  </a:lnTo>
                  <a:cubicBezTo>
                    <a:pt x="9779" y="2094357"/>
                    <a:pt x="0" y="2084705"/>
                    <a:pt x="0" y="2072767"/>
                  </a:cubicBezTo>
                  <a:lnTo>
                    <a:pt x="0" y="21590"/>
                  </a:lnTo>
                  <a:lnTo>
                    <a:pt x="6350" y="21590"/>
                  </a:lnTo>
                  <a:lnTo>
                    <a:pt x="0" y="21590"/>
                  </a:lnTo>
                  <a:moveTo>
                    <a:pt x="12700" y="21590"/>
                  </a:moveTo>
                  <a:lnTo>
                    <a:pt x="12700" y="2072767"/>
                  </a:lnTo>
                  <a:lnTo>
                    <a:pt x="6350" y="2072767"/>
                  </a:lnTo>
                  <a:lnTo>
                    <a:pt x="12700" y="2072767"/>
                  </a:lnTo>
                  <a:cubicBezTo>
                    <a:pt x="12700" y="2077593"/>
                    <a:pt x="16637" y="2081657"/>
                    <a:pt x="21717" y="2081657"/>
                  </a:cubicBezTo>
                  <a:lnTo>
                    <a:pt x="10918571" y="2081657"/>
                  </a:lnTo>
                  <a:cubicBezTo>
                    <a:pt x="10923524" y="2081657"/>
                    <a:pt x="10927588" y="2077593"/>
                    <a:pt x="10927588" y="2072767"/>
                  </a:cubicBezTo>
                  <a:lnTo>
                    <a:pt x="10927588" y="21590"/>
                  </a:lnTo>
                  <a:cubicBezTo>
                    <a:pt x="10927588" y="16764"/>
                    <a:pt x="10923651" y="12700"/>
                    <a:pt x="10918571" y="12700"/>
                  </a:cubicBezTo>
                  <a:lnTo>
                    <a:pt x="21717" y="12700"/>
                  </a:lnTo>
                  <a:lnTo>
                    <a:pt x="21717" y="6350"/>
                  </a:lnTo>
                  <a:lnTo>
                    <a:pt x="21717" y="12700"/>
                  </a:lnTo>
                  <a:cubicBezTo>
                    <a:pt x="16637" y="12700"/>
                    <a:pt x="12700" y="16764"/>
                    <a:pt x="12700" y="21590"/>
                  </a:cubicBezTo>
                  <a:close/>
                </a:path>
              </a:pathLst>
            </a:custGeom>
            <a:solidFill>
              <a:srgbClr val="151617"/>
            </a:solidFill>
          </p:spPr>
        </p:sp>
      </p:grpSp>
      <p:sp>
        <p:nvSpPr>
          <p:cNvPr name="TextBox 26" id="26"/>
          <p:cNvSpPr txBox="true"/>
          <p:nvPr/>
        </p:nvSpPr>
        <p:spPr>
          <a:xfrm rot="0">
            <a:off x="1228725" y="6336952"/>
            <a:ext cx="207912" cy="665709"/>
          </a:xfrm>
          <a:prstGeom prst="rect">
            <a:avLst/>
          </a:prstGeom>
        </p:spPr>
        <p:txBody>
          <a:bodyPr anchor="t" rtlCol="false" tIns="0" lIns="0" bIns="0" rIns="0">
            <a:spAutoFit/>
          </a:bodyPr>
          <a:lstStyle/>
          <a:p>
            <a:pPr algn="ctr">
              <a:lnSpc>
                <a:spcPts val="4250"/>
              </a:lnSpc>
            </a:pPr>
            <a:r>
              <a:rPr lang="en-US" sz="2625" b="true">
                <a:solidFill>
                  <a:srgbClr val="151617"/>
                </a:solidFill>
                <a:latin typeface="Arimo Bold"/>
                <a:ea typeface="Arimo Bold"/>
                <a:cs typeface="Arimo Bold"/>
                <a:sym typeface="Arimo Bold"/>
              </a:rPr>
              <a:t>3</a:t>
            </a:r>
          </a:p>
        </p:txBody>
      </p:sp>
      <p:sp>
        <p:nvSpPr>
          <p:cNvPr name="TextBox 27" id="27"/>
          <p:cNvSpPr txBox="true"/>
          <p:nvPr/>
        </p:nvSpPr>
        <p:spPr>
          <a:xfrm rot="0">
            <a:off x="9414867" y="6183958"/>
            <a:ext cx="5770661" cy="461516"/>
          </a:xfrm>
          <a:prstGeom prst="rect">
            <a:avLst/>
          </a:prstGeom>
        </p:spPr>
        <p:txBody>
          <a:bodyPr anchor="t" rtlCol="false" tIns="0" lIns="0" bIns="0" rIns="0">
            <a:spAutoFit/>
          </a:bodyPr>
          <a:lstStyle/>
          <a:p>
            <a:pPr algn="l">
              <a:lnSpc>
                <a:spcPts val="3312"/>
              </a:lnSpc>
            </a:pPr>
            <a:r>
              <a:rPr lang="en-US" sz="2625" b="true">
                <a:solidFill>
                  <a:srgbClr val="151617"/>
                </a:solidFill>
                <a:latin typeface="Arimo Bold"/>
                <a:ea typeface="Arimo Bold"/>
                <a:cs typeface="Arimo Bold"/>
                <a:sym typeface="Arimo Bold"/>
              </a:rPr>
              <a:t>Παράλειψη Σύστοιχης Αιτιατικής</a:t>
            </a:r>
          </a:p>
        </p:txBody>
      </p:sp>
      <p:sp>
        <p:nvSpPr>
          <p:cNvPr name="TextBox 28" id="28"/>
          <p:cNvSpPr txBox="true"/>
          <p:nvPr/>
        </p:nvSpPr>
        <p:spPr>
          <a:xfrm rot="0">
            <a:off x="9414867" y="6722269"/>
            <a:ext cx="5770661" cy="519261"/>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Χρήση επιθετικού προσδιορισμού</a:t>
            </a:r>
          </a:p>
        </p:txBody>
      </p:sp>
      <p:sp>
        <p:nvSpPr>
          <p:cNvPr name="TextBox 29" id="29"/>
          <p:cNvSpPr txBox="true"/>
          <p:nvPr/>
        </p:nvSpPr>
        <p:spPr>
          <a:xfrm rot="0">
            <a:off x="948332" y="7731472"/>
            <a:ext cx="16391335" cy="1386334"/>
          </a:xfrm>
          <a:prstGeom prst="rect">
            <a:avLst/>
          </a:prstGeom>
        </p:spPr>
        <p:txBody>
          <a:bodyPr anchor="t" rtlCol="false" tIns="0" lIns="0" bIns="0" rIns="0">
            <a:spAutoFit/>
          </a:bodyPr>
          <a:lstStyle/>
          <a:p>
            <a:pPr algn="l">
              <a:lnSpc>
                <a:spcPts val="3374"/>
              </a:lnSpc>
            </a:pPr>
            <a:r>
              <a:rPr lang="en-US" sz="2125">
                <a:solidFill>
                  <a:srgbClr val="151617"/>
                </a:solidFill>
                <a:latin typeface="Arimo"/>
                <a:ea typeface="Arimo"/>
                <a:cs typeface="Arimo"/>
                <a:sym typeface="Arimo"/>
              </a:rPr>
              <a:t>Το σύστοιχο αντικείμενο παρουσιάζει ενδιαφέρουσες παραλλαγές. Μπορεί να χρησιμοποιηθεί με μη ενεργητικά μεταβατικά ρήματα, να συνυπάρχει με εξωτερικό αντικείμενο, ή να παραλείπεται με τον επιθετικό προσδιορισμό να λειτουργεί ως σύστοιχο αντικείμενο.</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992238" y="1155650"/>
            <a:ext cx="13562111" cy="943124"/>
          </a:xfrm>
          <a:prstGeom prst="rect">
            <a:avLst/>
          </a:prstGeom>
        </p:spPr>
        <p:txBody>
          <a:bodyPr anchor="t" rtlCol="false" tIns="0" lIns="0" bIns="0" rIns="0">
            <a:spAutoFit/>
          </a:bodyPr>
          <a:lstStyle/>
          <a:p>
            <a:pPr algn="l">
              <a:lnSpc>
                <a:spcPts val="6937"/>
              </a:lnSpc>
            </a:pPr>
            <a:r>
              <a:rPr lang="en-US" sz="5562" b="true">
                <a:solidFill>
                  <a:srgbClr val="151617"/>
                </a:solidFill>
                <a:latin typeface="Arimo Bold"/>
                <a:ea typeface="Arimo Bold"/>
                <a:cs typeface="Arimo Bold"/>
                <a:sym typeface="Arimo Bold"/>
              </a:rPr>
              <a:t>Παραδείγματα Ειδικών Περιπτώσεων</a:t>
            </a:r>
          </a:p>
        </p:txBody>
      </p:sp>
      <p:sp>
        <p:nvSpPr>
          <p:cNvPr name="Freeform 7" id="7" descr="preencoded.png"/>
          <p:cNvSpPr/>
          <p:nvPr/>
        </p:nvSpPr>
        <p:spPr>
          <a:xfrm flipH="false" flipV="false" rot="0">
            <a:off x="992238" y="2665810"/>
            <a:ext cx="5150941" cy="3183434"/>
          </a:xfrm>
          <a:custGeom>
            <a:avLst/>
            <a:gdLst/>
            <a:ahLst/>
            <a:cxnLst/>
            <a:rect r="r" b="b" t="t" l="l"/>
            <a:pathLst>
              <a:path h="3183434" w="5150941">
                <a:moveTo>
                  <a:pt x="0" y="0"/>
                </a:moveTo>
                <a:lnTo>
                  <a:pt x="5150941" y="0"/>
                </a:lnTo>
                <a:lnTo>
                  <a:pt x="5150941" y="3183434"/>
                </a:lnTo>
                <a:lnTo>
                  <a:pt x="0" y="3183434"/>
                </a:lnTo>
                <a:lnTo>
                  <a:pt x="0" y="0"/>
                </a:lnTo>
                <a:close/>
              </a:path>
            </a:pathLst>
          </a:custGeom>
          <a:blipFill>
            <a:blip r:embed="rId3"/>
            <a:stretch>
              <a:fillRect l="-52" t="0" r="-52" b="0"/>
            </a:stretch>
          </a:blipFill>
        </p:spPr>
      </p:sp>
      <p:sp>
        <p:nvSpPr>
          <p:cNvPr name="TextBox 8" id="8"/>
          <p:cNvSpPr txBox="true"/>
          <p:nvPr/>
        </p:nvSpPr>
        <p:spPr>
          <a:xfrm rot="0">
            <a:off x="992238" y="6165502"/>
            <a:ext cx="5018782"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Μη Ενεργητικά Μεταβατικά</a:t>
            </a:r>
          </a:p>
        </p:txBody>
      </p:sp>
      <p:sp>
        <p:nvSpPr>
          <p:cNvPr name="TextBox 9" id="9"/>
          <p:cNvSpPr txBox="true"/>
          <p:nvPr/>
        </p:nvSpPr>
        <p:spPr>
          <a:xfrm rot="0">
            <a:off x="992238" y="6711851"/>
            <a:ext cx="5150941" cy="1012031"/>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νοσῶ νόσον (νοσώ μια νόσο)</a:t>
            </a:r>
          </a:p>
          <a:p>
            <a:pPr algn="l">
              <a:lnSpc>
                <a:spcPts val="3562"/>
              </a:lnSpc>
            </a:pPr>
            <a:r>
              <a:rPr lang="en-US" sz="2187">
                <a:solidFill>
                  <a:srgbClr val="151617"/>
                </a:solidFill>
                <a:latin typeface="Arimo"/>
                <a:ea typeface="Arimo"/>
                <a:cs typeface="Arimo"/>
                <a:sym typeface="Arimo"/>
              </a:rPr>
              <a:t>ζῶ ζωὴν (ζω μια ζωή)</a:t>
            </a:r>
          </a:p>
        </p:txBody>
      </p:sp>
      <p:sp>
        <p:nvSpPr>
          <p:cNvPr name="Freeform 10" id="10" descr="preencoded.png"/>
          <p:cNvSpPr/>
          <p:nvPr/>
        </p:nvSpPr>
        <p:spPr>
          <a:xfrm flipH="false" flipV="false" rot="0">
            <a:off x="6568380" y="2665810"/>
            <a:ext cx="5151090" cy="3183582"/>
          </a:xfrm>
          <a:custGeom>
            <a:avLst/>
            <a:gdLst/>
            <a:ahLst/>
            <a:cxnLst/>
            <a:rect r="r" b="b" t="t" l="l"/>
            <a:pathLst>
              <a:path h="3183582" w="5151090">
                <a:moveTo>
                  <a:pt x="0" y="0"/>
                </a:moveTo>
                <a:lnTo>
                  <a:pt x="5151090" y="0"/>
                </a:lnTo>
                <a:lnTo>
                  <a:pt x="5151090" y="3183582"/>
                </a:lnTo>
                <a:lnTo>
                  <a:pt x="0" y="3183582"/>
                </a:lnTo>
                <a:lnTo>
                  <a:pt x="0" y="0"/>
                </a:lnTo>
                <a:close/>
              </a:path>
            </a:pathLst>
          </a:custGeom>
          <a:blipFill>
            <a:blip r:embed="rId4"/>
            <a:stretch>
              <a:fillRect l="-53" t="0" r="-53" b="0"/>
            </a:stretch>
          </a:blipFill>
        </p:spPr>
      </p:sp>
      <p:sp>
        <p:nvSpPr>
          <p:cNvPr name="TextBox 11" id="11"/>
          <p:cNvSpPr txBox="true"/>
          <p:nvPr/>
        </p:nvSpPr>
        <p:spPr>
          <a:xfrm rot="0">
            <a:off x="6568380" y="6165651"/>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Διπλό Αντικείμενο</a:t>
            </a:r>
          </a:p>
        </p:txBody>
      </p:sp>
      <p:sp>
        <p:nvSpPr>
          <p:cNvPr name="TextBox 12" id="12"/>
          <p:cNvSpPr txBox="true"/>
          <p:nvPr/>
        </p:nvSpPr>
        <p:spPr>
          <a:xfrm rot="0">
            <a:off x="6568380" y="6712000"/>
            <a:ext cx="5151090"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Ἕκαστον εὐεργετῶ τὴν μεγίστην εὐεργεσίαν.</a:t>
            </a:r>
          </a:p>
          <a:p>
            <a:pPr algn="l">
              <a:lnSpc>
                <a:spcPts val="3562"/>
              </a:lnSpc>
            </a:pPr>
            <a:r>
              <a:rPr lang="en-US" sz="2187">
                <a:solidFill>
                  <a:srgbClr val="151617"/>
                </a:solidFill>
                <a:latin typeface="Arimo"/>
                <a:ea typeface="Arimo"/>
                <a:cs typeface="Arimo"/>
                <a:sym typeface="Arimo"/>
              </a:rPr>
              <a:t>Τη στόλισε στολίδια πλουμιστά.</a:t>
            </a:r>
          </a:p>
        </p:txBody>
      </p:sp>
      <p:sp>
        <p:nvSpPr>
          <p:cNvPr name="Freeform 13" id="13" descr="preencoded.png"/>
          <p:cNvSpPr/>
          <p:nvPr/>
        </p:nvSpPr>
        <p:spPr>
          <a:xfrm flipH="false" flipV="false" rot="0">
            <a:off x="12144672" y="2665810"/>
            <a:ext cx="5150941" cy="3183434"/>
          </a:xfrm>
          <a:custGeom>
            <a:avLst/>
            <a:gdLst/>
            <a:ahLst/>
            <a:cxnLst/>
            <a:rect r="r" b="b" t="t" l="l"/>
            <a:pathLst>
              <a:path h="3183434" w="5150941">
                <a:moveTo>
                  <a:pt x="0" y="0"/>
                </a:moveTo>
                <a:lnTo>
                  <a:pt x="5150942" y="0"/>
                </a:lnTo>
                <a:lnTo>
                  <a:pt x="5150942" y="3183434"/>
                </a:lnTo>
                <a:lnTo>
                  <a:pt x="0" y="3183434"/>
                </a:lnTo>
                <a:lnTo>
                  <a:pt x="0" y="0"/>
                </a:lnTo>
                <a:close/>
              </a:path>
            </a:pathLst>
          </a:custGeom>
          <a:blipFill>
            <a:blip r:embed="rId5"/>
            <a:stretch>
              <a:fillRect l="-52" t="0" r="-52" b="0"/>
            </a:stretch>
          </a:blipFill>
        </p:spPr>
      </p:sp>
      <p:sp>
        <p:nvSpPr>
          <p:cNvPr name="TextBox 14" id="14"/>
          <p:cNvSpPr txBox="true"/>
          <p:nvPr/>
        </p:nvSpPr>
        <p:spPr>
          <a:xfrm rot="0">
            <a:off x="12144672" y="6165502"/>
            <a:ext cx="5150941" cy="923925"/>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Παράλειψη Σύστοιχης Αιτιατικής</a:t>
            </a:r>
          </a:p>
        </p:txBody>
      </p:sp>
      <p:sp>
        <p:nvSpPr>
          <p:cNvPr name="TextBox 15" id="15"/>
          <p:cNvSpPr txBox="true"/>
          <p:nvPr/>
        </p:nvSpPr>
        <p:spPr>
          <a:xfrm rot="0">
            <a:off x="12144672" y="7154764"/>
            <a:ext cx="5150941" cy="1919287"/>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Θηβαῖοι πολλὰ καὶ μεγάλα ἡμᾶς ἠδίκησαν. [πολλὰς καὶ μεγάλας ἀδικίας]</a:t>
            </a:r>
          </a:p>
          <a:p>
            <a:pPr algn="l">
              <a:lnSpc>
                <a:spcPts val="3562"/>
              </a:lnSpc>
            </a:pPr>
            <a:r>
              <a:rPr lang="en-US" sz="2187">
                <a:solidFill>
                  <a:srgbClr val="151617"/>
                </a:solidFill>
                <a:latin typeface="Arimo"/>
                <a:ea typeface="Arimo"/>
                <a:cs typeface="Arimo"/>
                <a:sym typeface="Arimo"/>
              </a:rPr>
              <a:t>Ρώτησε πολλά. [πολλές ερωτήσεις]</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TextBox 7" id="7"/>
          <p:cNvSpPr txBox="true"/>
          <p:nvPr/>
        </p:nvSpPr>
        <p:spPr>
          <a:xfrm rot="0">
            <a:off x="900559" y="1061294"/>
            <a:ext cx="9628882" cy="1665386"/>
          </a:xfrm>
          <a:prstGeom prst="rect">
            <a:avLst/>
          </a:prstGeom>
        </p:spPr>
        <p:txBody>
          <a:bodyPr anchor="t" rtlCol="false" tIns="0" lIns="0" bIns="0" rIns="0">
            <a:spAutoFit/>
          </a:bodyPr>
          <a:lstStyle/>
          <a:p>
            <a:pPr algn="l">
              <a:lnSpc>
                <a:spcPts val="6312"/>
              </a:lnSpc>
            </a:pPr>
            <a:r>
              <a:rPr lang="en-US" sz="5062" b="true">
                <a:solidFill>
                  <a:srgbClr val="151617"/>
                </a:solidFill>
                <a:latin typeface="Arimo Bold"/>
                <a:ea typeface="Arimo Bold"/>
                <a:cs typeface="Arimo Bold"/>
                <a:sym typeface="Arimo Bold"/>
              </a:rPr>
              <a:t>Σύνοψη και Σημασία του Αντικειμένου</a:t>
            </a:r>
          </a:p>
        </p:txBody>
      </p:sp>
      <p:grpSp>
        <p:nvGrpSpPr>
          <p:cNvPr name="Group 8" id="8"/>
          <p:cNvGrpSpPr/>
          <p:nvPr/>
        </p:nvGrpSpPr>
        <p:grpSpPr>
          <a:xfrm rot="0">
            <a:off x="895796" y="3397300"/>
            <a:ext cx="459730" cy="459730"/>
            <a:chOff x="0" y="0"/>
            <a:chExt cx="612973" cy="612973"/>
          </a:xfrm>
        </p:grpSpPr>
        <p:sp>
          <p:nvSpPr>
            <p:cNvPr name="Freeform 9" id="9"/>
            <p:cNvSpPr/>
            <p:nvPr/>
          </p:nvSpPr>
          <p:spPr>
            <a:xfrm flipH="false" flipV="false" rot="0">
              <a:off x="6350" y="6350"/>
              <a:ext cx="600329" cy="600329"/>
            </a:xfrm>
            <a:custGeom>
              <a:avLst/>
              <a:gdLst/>
              <a:ahLst/>
              <a:cxnLst/>
              <a:rect r="r" b="b" t="t" l="l"/>
              <a:pathLst>
                <a:path h="600329" w="600329">
                  <a:moveTo>
                    <a:pt x="0" y="15240"/>
                  </a:moveTo>
                  <a:cubicBezTo>
                    <a:pt x="0" y="6858"/>
                    <a:pt x="6858" y="0"/>
                    <a:pt x="15240" y="0"/>
                  </a:cubicBezTo>
                  <a:lnTo>
                    <a:pt x="585089" y="0"/>
                  </a:lnTo>
                  <a:cubicBezTo>
                    <a:pt x="593471" y="0"/>
                    <a:pt x="600329" y="6858"/>
                    <a:pt x="600329" y="15240"/>
                  </a:cubicBezTo>
                  <a:lnTo>
                    <a:pt x="600329" y="585089"/>
                  </a:lnTo>
                  <a:cubicBezTo>
                    <a:pt x="600329" y="593471"/>
                    <a:pt x="593471" y="600329"/>
                    <a:pt x="585089" y="600329"/>
                  </a:cubicBezTo>
                  <a:lnTo>
                    <a:pt x="15240" y="600329"/>
                  </a:lnTo>
                  <a:cubicBezTo>
                    <a:pt x="6858" y="600329"/>
                    <a:pt x="0" y="593471"/>
                    <a:pt x="0" y="585089"/>
                  </a:cubicBezTo>
                  <a:close/>
                </a:path>
              </a:pathLst>
            </a:custGeom>
            <a:solidFill>
              <a:srgbClr val="F8ECE4"/>
            </a:solidFill>
          </p:spPr>
        </p:sp>
        <p:sp>
          <p:nvSpPr>
            <p:cNvPr name="Freeform 10" id="10"/>
            <p:cNvSpPr/>
            <p:nvPr/>
          </p:nvSpPr>
          <p:spPr>
            <a:xfrm flipH="false" flipV="false" rot="0">
              <a:off x="0" y="0"/>
              <a:ext cx="613029" cy="613029"/>
            </a:xfrm>
            <a:custGeom>
              <a:avLst/>
              <a:gdLst/>
              <a:ahLst/>
              <a:cxnLst/>
              <a:rect r="r" b="b" t="t" l="l"/>
              <a:pathLst>
                <a:path h="613029" w="613029">
                  <a:moveTo>
                    <a:pt x="0" y="21590"/>
                  </a:moveTo>
                  <a:cubicBezTo>
                    <a:pt x="0" y="9652"/>
                    <a:pt x="9652" y="0"/>
                    <a:pt x="21590" y="0"/>
                  </a:cubicBezTo>
                  <a:lnTo>
                    <a:pt x="591439" y="0"/>
                  </a:lnTo>
                  <a:lnTo>
                    <a:pt x="591439" y="6350"/>
                  </a:lnTo>
                  <a:lnTo>
                    <a:pt x="591439" y="0"/>
                  </a:lnTo>
                  <a:cubicBezTo>
                    <a:pt x="603377" y="0"/>
                    <a:pt x="613029" y="9652"/>
                    <a:pt x="613029" y="21590"/>
                  </a:cubicBezTo>
                  <a:lnTo>
                    <a:pt x="606679" y="21590"/>
                  </a:lnTo>
                  <a:lnTo>
                    <a:pt x="613029" y="21590"/>
                  </a:lnTo>
                  <a:lnTo>
                    <a:pt x="613029" y="591439"/>
                  </a:lnTo>
                  <a:lnTo>
                    <a:pt x="606679" y="591439"/>
                  </a:lnTo>
                  <a:lnTo>
                    <a:pt x="613029" y="591439"/>
                  </a:lnTo>
                  <a:cubicBezTo>
                    <a:pt x="613029" y="603377"/>
                    <a:pt x="603377" y="613029"/>
                    <a:pt x="591439" y="613029"/>
                  </a:cubicBezTo>
                  <a:lnTo>
                    <a:pt x="591439" y="606679"/>
                  </a:lnTo>
                  <a:lnTo>
                    <a:pt x="591439" y="613029"/>
                  </a:lnTo>
                  <a:lnTo>
                    <a:pt x="21590" y="613029"/>
                  </a:lnTo>
                  <a:lnTo>
                    <a:pt x="21590" y="606679"/>
                  </a:lnTo>
                  <a:lnTo>
                    <a:pt x="21590" y="613029"/>
                  </a:lnTo>
                  <a:cubicBezTo>
                    <a:pt x="9652" y="613029"/>
                    <a:pt x="0" y="603377"/>
                    <a:pt x="0" y="591439"/>
                  </a:cubicBezTo>
                  <a:lnTo>
                    <a:pt x="0" y="21590"/>
                  </a:lnTo>
                  <a:lnTo>
                    <a:pt x="6350" y="21590"/>
                  </a:lnTo>
                  <a:lnTo>
                    <a:pt x="0" y="21590"/>
                  </a:lnTo>
                  <a:moveTo>
                    <a:pt x="12700" y="21590"/>
                  </a:moveTo>
                  <a:lnTo>
                    <a:pt x="12700" y="591439"/>
                  </a:lnTo>
                  <a:lnTo>
                    <a:pt x="6350" y="591439"/>
                  </a:lnTo>
                  <a:lnTo>
                    <a:pt x="12700" y="591439"/>
                  </a:lnTo>
                  <a:cubicBezTo>
                    <a:pt x="12700" y="596392"/>
                    <a:pt x="16637" y="600329"/>
                    <a:pt x="21590" y="600329"/>
                  </a:cubicBezTo>
                  <a:lnTo>
                    <a:pt x="591439" y="600329"/>
                  </a:lnTo>
                  <a:cubicBezTo>
                    <a:pt x="596392" y="600329"/>
                    <a:pt x="600329" y="596392"/>
                    <a:pt x="600329" y="591439"/>
                  </a:cubicBezTo>
                  <a:lnTo>
                    <a:pt x="600329" y="21590"/>
                  </a:lnTo>
                  <a:cubicBezTo>
                    <a:pt x="600329" y="16637"/>
                    <a:pt x="596392" y="12700"/>
                    <a:pt x="591439"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1" id="11"/>
          <p:cNvSpPr txBox="true"/>
          <p:nvPr/>
        </p:nvSpPr>
        <p:spPr>
          <a:xfrm rot="0">
            <a:off x="1608087" y="3373487"/>
            <a:ext cx="3216474" cy="430560"/>
          </a:xfrm>
          <a:prstGeom prst="rect">
            <a:avLst/>
          </a:prstGeom>
        </p:spPr>
        <p:txBody>
          <a:bodyPr anchor="t" rtlCol="false" tIns="0" lIns="0" bIns="0" rIns="0">
            <a:spAutoFit/>
          </a:bodyPr>
          <a:lstStyle/>
          <a:p>
            <a:pPr algn="l">
              <a:lnSpc>
                <a:spcPts val="3124"/>
              </a:lnSpc>
            </a:pPr>
            <a:r>
              <a:rPr lang="en-US" sz="2499" b="true">
                <a:solidFill>
                  <a:srgbClr val="151617"/>
                </a:solidFill>
                <a:latin typeface="Arimo Bold"/>
                <a:ea typeface="Arimo Bold"/>
                <a:cs typeface="Arimo Bold"/>
                <a:sym typeface="Arimo Bold"/>
              </a:rPr>
              <a:t>Βασικός Όρος</a:t>
            </a:r>
          </a:p>
        </p:txBody>
      </p:sp>
      <p:sp>
        <p:nvSpPr>
          <p:cNvPr name="TextBox 12" id="12"/>
          <p:cNvSpPr txBox="true"/>
          <p:nvPr/>
        </p:nvSpPr>
        <p:spPr>
          <a:xfrm rot="0">
            <a:off x="1608087" y="3882181"/>
            <a:ext cx="3978325" cy="1722835"/>
          </a:xfrm>
          <a:prstGeom prst="rect">
            <a:avLst/>
          </a:prstGeom>
        </p:spPr>
        <p:txBody>
          <a:bodyPr anchor="t" rtlCol="false" tIns="0" lIns="0" bIns="0" rIns="0">
            <a:spAutoFit/>
          </a:bodyPr>
          <a:lstStyle/>
          <a:p>
            <a:pPr algn="l">
              <a:lnSpc>
                <a:spcPts val="3187"/>
              </a:lnSpc>
            </a:pPr>
            <a:r>
              <a:rPr lang="en-US" sz="2000">
                <a:solidFill>
                  <a:srgbClr val="151617"/>
                </a:solidFill>
                <a:latin typeface="Arimo"/>
                <a:ea typeface="Arimo"/>
                <a:cs typeface="Arimo"/>
                <a:sym typeface="Arimo"/>
              </a:rPr>
              <a:t>Το αντικείμενο αποτελεί θεμελιώδη όρο της πρότασης, καθορίζοντας το στόχο της ενέργειας του υποκειμένου.</a:t>
            </a:r>
          </a:p>
        </p:txBody>
      </p:sp>
      <p:grpSp>
        <p:nvGrpSpPr>
          <p:cNvPr name="Group 13" id="13"/>
          <p:cNvGrpSpPr/>
          <p:nvPr/>
        </p:nvGrpSpPr>
        <p:grpSpPr>
          <a:xfrm rot="0">
            <a:off x="5838974" y="3397300"/>
            <a:ext cx="459730" cy="459730"/>
            <a:chOff x="0" y="0"/>
            <a:chExt cx="612973" cy="612973"/>
          </a:xfrm>
        </p:grpSpPr>
        <p:sp>
          <p:nvSpPr>
            <p:cNvPr name="Freeform 14" id="14"/>
            <p:cNvSpPr/>
            <p:nvPr/>
          </p:nvSpPr>
          <p:spPr>
            <a:xfrm flipH="false" flipV="false" rot="0">
              <a:off x="6350" y="6350"/>
              <a:ext cx="600329" cy="600329"/>
            </a:xfrm>
            <a:custGeom>
              <a:avLst/>
              <a:gdLst/>
              <a:ahLst/>
              <a:cxnLst/>
              <a:rect r="r" b="b" t="t" l="l"/>
              <a:pathLst>
                <a:path h="600329" w="600329">
                  <a:moveTo>
                    <a:pt x="0" y="15240"/>
                  </a:moveTo>
                  <a:cubicBezTo>
                    <a:pt x="0" y="6858"/>
                    <a:pt x="6858" y="0"/>
                    <a:pt x="15240" y="0"/>
                  </a:cubicBezTo>
                  <a:lnTo>
                    <a:pt x="585089" y="0"/>
                  </a:lnTo>
                  <a:cubicBezTo>
                    <a:pt x="593471" y="0"/>
                    <a:pt x="600329" y="6858"/>
                    <a:pt x="600329" y="15240"/>
                  </a:cubicBezTo>
                  <a:lnTo>
                    <a:pt x="600329" y="585089"/>
                  </a:lnTo>
                  <a:cubicBezTo>
                    <a:pt x="600329" y="593471"/>
                    <a:pt x="593471" y="600329"/>
                    <a:pt x="585089" y="600329"/>
                  </a:cubicBezTo>
                  <a:lnTo>
                    <a:pt x="15240" y="600329"/>
                  </a:lnTo>
                  <a:cubicBezTo>
                    <a:pt x="6858" y="600329"/>
                    <a:pt x="0" y="593471"/>
                    <a:pt x="0" y="585089"/>
                  </a:cubicBezTo>
                  <a:close/>
                </a:path>
              </a:pathLst>
            </a:custGeom>
            <a:solidFill>
              <a:srgbClr val="F8ECE4"/>
            </a:solidFill>
          </p:spPr>
        </p:sp>
        <p:sp>
          <p:nvSpPr>
            <p:cNvPr name="Freeform 15" id="15"/>
            <p:cNvSpPr/>
            <p:nvPr/>
          </p:nvSpPr>
          <p:spPr>
            <a:xfrm flipH="false" flipV="false" rot="0">
              <a:off x="0" y="0"/>
              <a:ext cx="613029" cy="613029"/>
            </a:xfrm>
            <a:custGeom>
              <a:avLst/>
              <a:gdLst/>
              <a:ahLst/>
              <a:cxnLst/>
              <a:rect r="r" b="b" t="t" l="l"/>
              <a:pathLst>
                <a:path h="613029" w="613029">
                  <a:moveTo>
                    <a:pt x="0" y="21590"/>
                  </a:moveTo>
                  <a:cubicBezTo>
                    <a:pt x="0" y="9652"/>
                    <a:pt x="9652" y="0"/>
                    <a:pt x="21590" y="0"/>
                  </a:cubicBezTo>
                  <a:lnTo>
                    <a:pt x="591439" y="0"/>
                  </a:lnTo>
                  <a:lnTo>
                    <a:pt x="591439" y="6350"/>
                  </a:lnTo>
                  <a:lnTo>
                    <a:pt x="591439" y="0"/>
                  </a:lnTo>
                  <a:cubicBezTo>
                    <a:pt x="603377" y="0"/>
                    <a:pt x="613029" y="9652"/>
                    <a:pt x="613029" y="21590"/>
                  </a:cubicBezTo>
                  <a:lnTo>
                    <a:pt x="606679" y="21590"/>
                  </a:lnTo>
                  <a:lnTo>
                    <a:pt x="613029" y="21590"/>
                  </a:lnTo>
                  <a:lnTo>
                    <a:pt x="613029" y="591439"/>
                  </a:lnTo>
                  <a:lnTo>
                    <a:pt x="606679" y="591439"/>
                  </a:lnTo>
                  <a:lnTo>
                    <a:pt x="613029" y="591439"/>
                  </a:lnTo>
                  <a:cubicBezTo>
                    <a:pt x="613029" y="603377"/>
                    <a:pt x="603377" y="613029"/>
                    <a:pt x="591439" y="613029"/>
                  </a:cubicBezTo>
                  <a:lnTo>
                    <a:pt x="591439" y="606679"/>
                  </a:lnTo>
                  <a:lnTo>
                    <a:pt x="591439" y="613029"/>
                  </a:lnTo>
                  <a:lnTo>
                    <a:pt x="21590" y="613029"/>
                  </a:lnTo>
                  <a:lnTo>
                    <a:pt x="21590" y="606679"/>
                  </a:lnTo>
                  <a:lnTo>
                    <a:pt x="21590" y="613029"/>
                  </a:lnTo>
                  <a:cubicBezTo>
                    <a:pt x="9652" y="613029"/>
                    <a:pt x="0" y="603377"/>
                    <a:pt x="0" y="591439"/>
                  </a:cubicBezTo>
                  <a:lnTo>
                    <a:pt x="0" y="21590"/>
                  </a:lnTo>
                  <a:lnTo>
                    <a:pt x="6350" y="21590"/>
                  </a:lnTo>
                  <a:lnTo>
                    <a:pt x="0" y="21590"/>
                  </a:lnTo>
                  <a:moveTo>
                    <a:pt x="12700" y="21590"/>
                  </a:moveTo>
                  <a:lnTo>
                    <a:pt x="12700" y="591439"/>
                  </a:lnTo>
                  <a:lnTo>
                    <a:pt x="6350" y="591439"/>
                  </a:lnTo>
                  <a:lnTo>
                    <a:pt x="12700" y="591439"/>
                  </a:lnTo>
                  <a:cubicBezTo>
                    <a:pt x="12700" y="596392"/>
                    <a:pt x="16637" y="600329"/>
                    <a:pt x="21590" y="600329"/>
                  </a:cubicBezTo>
                  <a:lnTo>
                    <a:pt x="591439" y="600329"/>
                  </a:lnTo>
                  <a:cubicBezTo>
                    <a:pt x="596392" y="600329"/>
                    <a:pt x="600329" y="596392"/>
                    <a:pt x="600329" y="591439"/>
                  </a:cubicBezTo>
                  <a:lnTo>
                    <a:pt x="600329" y="21590"/>
                  </a:lnTo>
                  <a:cubicBezTo>
                    <a:pt x="600329" y="16637"/>
                    <a:pt x="596392" y="12700"/>
                    <a:pt x="591439"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6" id="16"/>
          <p:cNvSpPr txBox="true"/>
          <p:nvPr/>
        </p:nvSpPr>
        <p:spPr>
          <a:xfrm rot="0">
            <a:off x="6551265" y="3373487"/>
            <a:ext cx="3216474" cy="430560"/>
          </a:xfrm>
          <a:prstGeom prst="rect">
            <a:avLst/>
          </a:prstGeom>
        </p:spPr>
        <p:txBody>
          <a:bodyPr anchor="t" rtlCol="false" tIns="0" lIns="0" bIns="0" rIns="0">
            <a:spAutoFit/>
          </a:bodyPr>
          <a:lstStyle/>
          <a:p>
            <a:pPr algn="l">
              <a:lnSpc>
                <a:spcPts val="3124"/>
              </a:lnSpc>
            </a:pPr>
            <a:r>
              <a:rPr lang="en-US" sz="2499" b="true">
                <a:solidFill>
                  <a:srgbClr val="151617"/>
                </a:solidFill>
                <a:latin typeface="Arimo Bold"/>
                <a:ea typeface="Arimo Bold"/>
                <a:cs typeface="Arimo Bold"/>
                <a:sym typeface="Arimo Bold"/>
              </a:rPr>
              <a:t>Ποικιλία Μορφών</a:t>
            </a:r>
          </a:p>
        </p:txBody>
      </p:sp>
      <p:sp>
        <p:nvSpPr>
          <p:cNvPr name="TextBox 17" id="17"/>
          <p:cNvSpPr txBox="true"/>
          <p:nvPr/>
        </p:nvSpPr>
        <p:spPr>
          <a:xfrm rot="0">
            <a:off x="6551265" y="3882181"/>
            <a:ext cx="3978325" cy="1722835"/>
          </a:xfrm>
          <a:prstGeom prst="rect">
            <a:avLst/>
          </a:prstGeom>
        </p:spPr>
        <p:txBody>
          <a:bodyPr anchor="t" rtlCol="false" tIns="0" lIns="0" bIns="0" rIns="0">
            <a:spAutoFit/>
          </a:bodyPr>
          <a:lstStyle/>
          <a:p>
            <a:pPr algn="l">
              <a:lnSpc>
                <a:spcPts val="3187"/>
              </a:lnSpc>
            </a:pPr>
            <a:r>
              <a:rPr lang="en-US" sz="2000">
                <a:solidFill>
                  <a:srgbClr val="151617"/>
                </a:solidFill>
                <a:latin typeface="Arimo"/>
                <a:ea typeface="Arimo"/>
                <a:cs typeface="Arimo"/>
                <a:sym typeface="Arimo"/>
              </a:rPr>
              <a:t>Εμφανίζεται σε διάφορες μορφές: ουσιαστικό, επίθετο, απαρέμφατο, φράση, ή ακόμα και ολόκληρη πρόταση.</a:t>
            </a:r>
          </a:p>
        </p:txBody>
      </p:sp>
      <p:grpSp>
        <p:nvGrpSpPr>
          <p:cNvPr name="Group 18" id="18"/>
          <p:cNvGrpSpPr/>
          <p:nvPr/>
        </p:nvGrpSpPr>
        <p:grpSpPr>
          <a:xfrm rot="0">
            <a:off x="895796" y="6147047"/>
            <a:ext cx="459730" cy="459730"/>
            <a:chOff x="0" y="0"/>
            <a:chExt cx="612973" cy="612973"/>
          </a:xfrm>
        </p:grpSpPr>
        <p:sp>
          <p:nvSpPr>
            <p:cNvPr name="Freeform 19" id="19"/>
            <p:cNvSpPr/>
            <p:nvPr/>
          </p:nvSpPr>
          <p:spPr>
            <a:xfrm flipH="false" flipV="false" rot="0">
              <a:off x="6350" y="6350"/>
              <a:ext cx="600329" cy="600329"/>
            </a:xfrm>
            <a:custGeom>
              <a:avLst/>
              <a:gdLst/>
              <a:ahLst/>
              <a:cxnLst/>
              <a:rect r="r" b="b" t="t" l="l"/>
              <a:pathLst>
                <a:path h="600329" w="600329">
                  <a:moveTo>
                    <a:pt x="0" y="15240"/>
                  </a:moveTo>
                  <a:cubicBezTo>
                    <a:pt x="0" y="6858"/>
                    <a:pt x="6858" y="0"/>
                    <a:pt x="15240" y="0"/>
                  </a:cubicBezTo>
                  <a:lnTo>
                    <a:pt x="585089" y="0"/>
                  </a:lnTo>
                  <a:cubicBezTo>
                    <a:pt x="593471" y="0"/>
                    <a:pt x="600329" y="6858"/>
                    <a:pt x="600329" y="15240"/>
                  </a:cubicBezTo>
                  <a:lnTo>
                    <a:pt x="600329" y="585089"/>
                  </a:lnTo>
                  <a:cubicBezTo>
                    <a:pt x="600329" y="593471"/>
                    <a:pt x="593471" y="600329"/>
                    <a:pt x="585089" y="600329"/>
                  </a:cubicBezTo>
                  <a:lnTo>
                    <a:pt x="15240" y="600329"/>
                  </a:lnTo>
                  <a:cubicBezTo>
                    <a:pt x="6858" y="600329"/>
                    <a:pt x="0" y="593471"/>
                    <a:pt x="0" y="585089"/>
                  </a:cubicBezTo>
                  <a:close/>
                </a:path>
              </a:pathLst>
            </a:custGeom>
            <a:solidFill>
              <a:srgbClr val="F8ECE4"/>
            </a:solidFill>
          </p:spPr>
        </p:sp>
        <p:sp>
          <p:nvSpPr>
            <p:cNvPr name="Freeform 20" id="20"/>
            <p:cNvSpPr/>
            <p:nvPr/>
          </p:nvSpPr>
          <p:spPr>
            <a:xfrm flipH="false" flipV="false" rot="0">
              <a:off x="0" y="0"/>
              <a:ext cx="613029" cy="613029"/>
            </a:xfrm>
            <a:custGeom>
              <a:avLst/>
              <a:gdLst/>
              <a:ahLst/>
              <a:cxnLst/>
              <a:rect r="r" b="b" t="t" l="l"/>
              <a:pathLst>
                <a:path h="613029" w="613029">
                  <a:moveTo>
                    <a:pt x="0" y="21590"/>
                  </a:moveTo>
                  <a:cubicBezTo>
                    <a:pt x="0" y="9652"/>
                    <a:pt x="9652" y="0"/>
                    <a:pt x="21590" y="0"/>
                  </a:cubicBezTo>
                  <a:lnTo>
                    <a:pt x="591439" y="0"/>
                  </a:lnTo>
                  <a:lnTo>
                    <a:pt x="591439" y="6350"/>
                  </a:lnTo>
                  <a:lnTo>
                    <a:pt x="591439" y="0"/>
                  </a:lnTo>
                  <a:cubicBezTo>
                    <a:pt x="603377" y="0"/>
                    <a:pt x="613029" y="9652"/>
                    <a:pt x="613029" y="21590"/>
                  </a:cubicBezTo>
                  <a:lnTo>
                    <a:pt x="606679" y="21590"/>
                  </a:lnTo>
                  <a:lnTo>
                    <a:pt x="613029" y="21590"/>
                  </a:lnTo>
                  <a:lnTo>
                    <a:pt x="613029" y="591439"/>
                  </a:lnTo>
                  <a:lnTo>
                    <a:pt x="606679" y="591439"/>
                  </a:lnTo>
                  <a:lnTo>
                    <a:pt x="613029" y="591439"/>
                  </a:lnTo>
                  <a:cubicBezTo>
                    <a:pt x="613029" y="603377"/>
                    <a:pt x="603377" y="613029"/>
                    <a:pt x="591439" y="613029"/>
                  </a:cubicBezTo>
                  <a:lnTo>
                    <a:pt x="591439" y="606679"/>
                  </a:lnTo>
                  <a:lnTo>
                    <a:pt x="591439" y="613029"/>
                  </a:lnTo>
                  <a:lnTo>
                    <a:pt x="21590" y="613029"/>
                  </a:lnTo>
                  <a:lnTo>
                    <a:pt x="21590" y="606679"/>
                  </a:lnTo>
                  <a:lnTo>
                    <a:pt x="21590" y="613029"/>
                  </a:lnTo>
                  <a:cubicBezTo>
                    <a:pt x="9652" y="613029"/>
                    <a:pt x="0" y="603377"/>
                    <a:pt x="0" y="591439"/>
                  </a:cubicBezTo>
                  <a:lnTo>
                    <a:pt x="0" y="21590"/>
                  </a:lnTo>
                  <a:lnTo>
                    <a:pt x="6350" y="21590"/>
                  </a:lnTo>
                  <a:lnTo>
                    <a:pt x="0" y="21590"/>
                  </a:lnTo>
                  <a:moveTo>
                    <a:pt x="12700" y="21590"/>
                  </a:moveTo>
                  <a:lnTo>
                    <a:pt x="12700" y="591439"/>
                  </a:lnTo>
                  <a:lnTo>
                    <a:pt x="6350" y="591439"/>
                  </a:lnTo>
                  <a:lnTo>
                    <a:pt x="12700" y="591439"/>
                  </a:lnTo>
                  <a:cubicBezTo>
                    <a:pt x="12700" y="596392"/>
                    <a:pt x="16637" y="600329"/>
                    <a:pt x="21590" y="600329"/>
                  </a:cubicBezTo>
                  <a:lnTo>
                    <a:pt x="591439" y="600329"/>
                  </a:lnTo>
                  <a:cubicBezTo>
                    <a:pt x="596392" y="600329"/>
                    <a:pt x="600329" y="596392"/>
                    <a:pt x="600329" y="591439"/>
                  </a:cubicBezTo>
                  <a:lnTo>
                    <a:pt x="600329" y="21590"/>
                  </a:lnTo>
                  <a:cubicBezTo>
                    <a:pt x="600329" y="16637"/>
                    <a:pt x="596392" y="12700"/>
                    <a:pt x="591439"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21" id="21"/>
          <p:cNvSpPr txBox="true"/>
          <p:nvPr/>
        </p:nvSpPr>
        <p:spPr>
          <a:xfrm rot="0">
            <a:off x="1608087" y="6123235"/>
            <a:ext cx="3216474" cy="430560"/>
          </a:xfrm>
          <a:prstGeom prst="rect">
            <a:avLst/>
          </a:prstGeom>
        </p:spPr>
        <p:txBody>
          <a:bodyPr anchor="t" rtlCol="false" tIns="0" lIns="0" bIns="0" rIns="0">
            <a:spAutoFit/>
          </a:bodyPr>
          <a:lstStyle/>
          <a:p>
            <a:pPr algn="l">
              <a:lnSpc>
                <a:spcPts val="3124"/>
              </a:lnSpc>
            </a:pPr>
            <a:r>
              <a:rPr lang="en-US" sz="2499" b="true">
                <a:solidFill>
                  <a:srgbClr val="151617"/>
                </a:solidFill>
                <a:latin typeface="Arimo Bold"/>
                <a:ea typeface="Arimo Bold"/>
                <a:cs typeface="Arimo Bold"/>
                <a:sym typeface="Arimo Bold"/>
              </a:rPr>
              <a:t>Σχέση με Ρήματα</a:t>
            </a:r>
          </a:p>
        </p:txBody>
      </p:sp>
      <p:sp>
        <p:nvSpPr>
          <p:cNvPr name="TextBox 22" id="22"/>
          <p:cNvSpPr txBox="true"/>
          <p:nvPr/>
        </p:nvSpPr>
        <p:spPr>
          <a:xfrm rot="0">
            <a:off x="1608087" y="6631930"/>
            <a:ext cx="3978325" cy="1722835"/>
          </a:xfrm>
          <a:prstGeom prst="rect">
            <a:avLst/>
          </a:prstGeom>
        </p:spPr>
        <p:txBody>
          <a:bodyPr anchor="t" rtlCol="false" tIns="0" lIns="0" bIns="0" rIns="0">
            <a:spAutoFit/>
          </a:bodyPr>
          <a:lstStyle/>
          <a:p>
            <a:pPr algn="l">
              <a:lnSpc>
                <a:spcPts val="3187"/>
              </a:lnSpc>
            </a:pPr>
            <a:r>
              <a:rPr lang="en-US" sz="2000">
                <a:solidFill>
                  <a:srgbClr val="151617"/>
                </a:solidFill>
                <a:latin typeface="Arimo"/>
                <a:ea typeface="Arimo"/>
                <a:cs typeface="Arimo"/>
                <a:sym typeface="Arimo"/>
              </a:rPr>
              <a:t>Η κατανόηση των διαφόρων τύπων αντικειμένου είναι κρίσιμη για τη σωστή χρήση των μεταβατικών ρημάτων.</a:t>
            </a:r>
          </a:p>
        </p:txBody>
      </p:sp>
      <p:grpSp>
        <p:nvGrpSpPr>
          <p:cNvPr name="Group 23" id="23"/>
          <p:cNvGrpSpPr/>
          <p:nvPr/>
        </p:nvGrpSpPr>
        <p:grpSpPr>
          <a:xfrm rot="0">
            <a:off x="5838974" y="6147047"/>
            <a:ext cx="459730" cy="459730"/>
            <a:chOff x="0" y="0"/>
            <a:chExt cx="612973" cy="612973"/>
          </a:xfrm>
        </p:grpSpPr>
        <p:sp>
          <p:nvSpPr>
            <p:cNvPr name="Freeform 24" id="24"/>
            <p:cNvSpPr/>
            <p:nvPr/>
          </p:nvSpPr>
          <p:spPr>
            <a:xfrm flipH="false" flipV="false" rot="0">
              <a:off x="6350" y="6350"/>
              <a:ext cx="600329" cy="600329"/>
            </a:xfrm>
            <a:custGeom>
              <a:avLst/>
              <a:gdLst/>
              <a:ahLst/>
              <a:cxnLst/>
              <a:rect r="r" b="b" t="t" l="l"/>
              <a:pathLst>
                <a:path h="600329" w="600329">
                  <a:moveTo>
                    <a:pt x="0" y="15240"/>
                  </a:moveTo>
                  <a:cubicBezTo>
                    <a:pt x="0" y="6858"/>
                    <a:pt x="6858" y="0"/>
                    <a:pt x="15240" y="0"/>
                  </a:cubicBezTo>
                  <a:lnTo>
                    <a:pt x="585089" y="0"/>
                  </a:lnTo>
                  <a:cubicBezTo>
                    <a:pt x="593471" y="0"/>
                    <a:pt x="600329" y="6858"/>
                    <a:pt x="600329" y="15240"/>
                  </a:cubicBezTo>
                  <a:lnTo>
                    <a:pt x="600329" y="585089"/>
                  </a:lnTo>
                  <a:cubicBezTo>
                    <a:pt x="600329" y="593471"/>
                    <a:pt x="593471" y="600329"/>
                    <a:pt x="585089" y="600329"/>
                  </a:cubicBezTo>
                  <a:lnTo>
                    <a:pt x="15240" y="600329"/>
                  </a:lnTo>
                  <a:cubicBezTo>
                    <a:pt x="6858" y="600329"/>
                    <a:pt x="0" y="593471"/>
                    <a:pt x="0" y="585089"/>
                  </a:cubicBezTo>
                  <a:close/>
                </a:path>
              </a:pathLst>
            </a:custGeom>
            <a:solidFill>
              <a:srgbClr val="F8ECE4"/>
            </a:solidFill>
          </p:spPr>
        </p:sp>
        <p:sp>
          <p:nvSpPr>
            <p:cNvPr name="Freeform 25" id="25"/>
            <p:cNvSpPr/>
            <p:nvPr/>
          </p:nvSpPr>
          <p:spPr>
            <a:xfrm flipH="false" flipV="false" rot="0">
              <a:off x="0" y="0"/>
              <a:ext cx="613029" cy="613029"/>
            </a:xfrm>
            <a:custGeom>
              <a:avLst/>
              <a:gdLst/>
              <a:ahLst/>
              <a:cxnLst/>
              <a:rect r="r" b="b" t="t" l="l"/>
              <a:pathLst>
                <a:path h="613029" w="613029">
                  <a:moveTo>
                    <a:pt x="0" y="21590"/>
                  </a:moveTo>
                  <a:cubicBezTo>
                    <a:pt x="0" y="9652"/>
                    <a:pt x="9652" y="0"/>
                    <a:pt x="21590" y="0"/>
                  </a:cubicBezTo>
                  <a:lnTo>
                    <a:pt x="591439" y="0"/>
                  </a:lnTo>
                  <a:lnTo>
                    <a:pt x="591439" y="6350"/>
                  </a:lnTo>
                  <a:lnTo>
                    <a:pt x="591439" y="0"/>
                  </a:lnTo>
                  <a:cubicBezTo>
                    <a:pt x="603377" y="0"/>
                    <a:pt x="613029" y="9652"/>
                    <a:pt x="613029" y="21590"/>
                  </a:cubicBezTo>
                  <a:lnTo>
                    <a:pt x="606679" y="21590"/>
                  </a:lnTo>
                  <a:lnTo>
                    <a:pt x="613029" y="21590"/>
                  </a:lnTo>
                  <a:lnTo>
                    <a:pt x="613029" y="591439"/>
                  </a:lnTo>
                  <a:lnTo>
                    <a:pt x="606679" y="591439"/>
                  </a:lnTo>
                  <a:lnTo>
                    <a:pt x="613029" y="591439"/>
                  </a:lnTo>
                  <a:cubicBezTo>
                    <a:pt x="613029" y="603377"/>
                    <a:pt x="603377" y="613029"/>
                    <a:pt x="591439" y="613029"/>
                  </a:cubicBezTo>
                  <a:lnTo>
                    <a:pt x="591439" y="606679"/>
                  </a:lnTo>
                  <a:lnTo>
                    <a:pt x="591439" y="613029"/>
                  </a:lnTo>
                  <a:lnTo>
                    <a:pt x="21590" y="613029"/>
                  </a:lnTo>
                  <a:lnTo>
                    <a:pt x="21590" y="606679"/>
                  </a:lnTo>
                  <a:lnTo>
                    <a:pt x="21590" y="613029"/>
                  </a:lnTo>
                  <a:cubicBezTo>
                    <a:pt x="9652" y="613029"/>
                    <a:pt x="0" y="603377"/>
                    <a:pt x="0" y="591439"/>
                  </a:cubicBezTo>
                  <a:lnTo>
                    <a:pt x="0" y="21590"/>
                  </a:lnTo>
                  <a:lnTo>
                    <a:pt x="6350" y="21590"/>
                  </a:lnTo>
                  <a:lnTo>
                    <a:pt x="0" y="21590"/>
                  </a:lnTo>
                  <a:moveTo>
                    <a:pt x="12700" y="21590"/>
                  </a:moveTo>
                  <a:lnTo>
                    <a:pt x="12700" y="591439"/>
                  </a:lnTo>
                  <a:lnTo>
                    <a:pt x="6350" y="591439"/>
                  </a:lnTo>
                  <a:lnTo>
                    <a:pt x="12700" y="591439"/>
                  </a:lnTo>
                  <a:cubicBezTo>
                    <a:pt x="12700" y="596392"/>
                    <a:pt x="16637" y="600329"/>
                    <a:pt x="21590" y="600329"/>
                  </a:cubicBezTo>
                  <a:lnTo>
                    <a:pt x="591439" y="600329"/>
                  </a:lnTo>
                  <a:cubicBezTo>
                    <a:pt x="596392" y="600329"/>
                    <a:pt x="600329" y="596392"/>
                    <a:pt x="600329" y="591439"/>
                  </a:cubicBezTo>
                  <a:lnTo>
                    <a:pt x="600329" y="21590"/>
                  </a:lnTo>
                  <a:cubicBezTo>
                    <a:pt x="600329" y="16637"/>
                    <a:pt x="596392" y="12700"/>
                    <a:pt x="591439"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26" id="26"/>
          <p:cNvSpPr txBox="true"/>
          <p:nvPr/>
        </p:nvSpPr>
        <p:spPr>
          <a:xfrm rot="0">
            <a:off x="6551265" y="6123235"/>
            <a:ext cx="3978325" cy="832545"/>
          </a:xfrm>
          <a:prstGeom prst="rect">
            <a:avLst/>
          </a:prstGeom>
        </p:spPr>
        <p:txBody>
          <a:bodyPr anchor="t" rtlCol="false" tIns="0" lIns="0" bIns="0" rIns="0">
            <a:spAutoFit/>
          </a:bodyPr>
          <a:lstStyle/>
          <a:p>
            <a:pPr algn="l">
              <a:lnSpc>
                <a:spcPts val="3124"/>
              </a:lnSpc>
            </a:pPr>
            <a:r>
              <a:rPr lang="en-US" sz="2499" b="true">
                <a:solidFill>
                  <a:srgbClr val="151617"/>
                </a:solidFill>
                <a:latin typeface="Arimo Bold"/>
                <a:ea typeface="Arimo Bold"/>
                <a:cs typeface="Arimo Bold"/>
                <a:sym typeface="Arimo Bold"/>
              </a:rPr>
              <a:t>Γλωσσική Εκφραστικότητα</a:t>
            </a:r>
          </a:p>
        </p:txBody>
      </p:sp>
      <p:sp>
        <p:nvSpPr>
          <p:cNvPr name="TextBox 27" id="27"/>
          <p:cNvSpPr txBox="true"/>
          <p:nvPr/>
        </p:nvSpPr>
        <p:spPr>
          <a:xfrm rot="0">
            <a:off x="6551265" y="7033915"/>
            <a:ext cx="3978325" cy="2134492"/>
          </a:xfrm>
          <a:prstGeom prst="rect">
            <a:avLst/>
          </a:prstGeom>
        </p:spPr>
        <p:txBody>
          <a:bodyPr anchor="t" rtlCol="false" tIns="0" lIns="0" bIns="0" rIns="0">
            <a:spAutoFit/>
          </a:bodyPr>
          <a:lstStyle/>
          <a:p>
            <a:pPr algn="l">
              <a:lnSpc>
                <a:spcPts val="3187"/>
              </a:lnSpc>
            </a:pPr>
            <a:r>
              <a:rPr lang="en-US" sz="2000">
                <a:solidFill>
                  <a:srgbClr val="151617"/>
                </a:solidFill>
                <a:latin typeface="Arimo"/>
                <a:ea typeface="Arimo"/>
                <a:cs typeface="Arimo"/>
                <a:sym typeface="Arimo"/>
              </a:rPr>
              <a:t>Η ποικιλία των αντικειμένων (εξωτερικό, εσωτερικό, σύστοιχο) προσφέρει πλούσιες δυνατότητες έκφρασης στη γλώσσα.</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descr="preencoded.png"/>
          <p:cNvSpPr/>
          <p:nvPr/>
        </p:nvSpPr>
        <p:spPr>
          <a:xfrm flipH="false" flipV="false" rot="0">
            <a:off x="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TextBox 7" id="7"/>
          <p:cNvSpPr txBox="true"/>
          <p:nvPr/>
        </p:nvSpPr>
        <p:spPr>
          <a:xfrm rot="0">
            <a:off x="7797254" y="903685"/>
            <a:ext cx="9551491" cy="2563565"/>
          </a:xfrm>
          <a:prstGeom prst="rect">
            <a:avLst/>
          </a:prstGeom>
        </p:spPr>
        <p:txBody>
          <a:bodyPr anchor="t" rtlCol="false" tIns="0" lIns="0" bIns="0" rIns="0">
            <a:spAutoFit/>
          </a:bodyPr>
          <a:lstStyle/>
          <a:p>
            <a:pPr algn="l">
              <a:lnSpc>
                <a:spcPts val="6562"/>
              </a:lnSpc>
            </a:pPr>
            <a:r>
              <a:rPr lang="en-US" sz="5250" b="true">
                <a:solidFill>
                  <a:srgbClr val="151617"/>
                </a:solidFill>
                <a:latin typeface="Arimo Bold"/>
                <a:ea typeface="Arimo Bold"/>
                <a:cs typeface="Arimo Bold"/>
                <a:sym typeface="Arimo Bold"/>
              </a:rPr>
              <a:t>Ορισμός και Βασικά Χαρακτηριστικά του Αντικειμένου</a:t>
            </a:r>
          </a:p>
        </p:txBody>
      </p:sp>
      <p:grpSp>
        <p:nvGrpSpPr>
          <p:cNvPr name="Group 8" id="8"/>
          <p:cNvGrpSpPr/>
          <p:nvPr/>
        </p:nvGrpSpPr>
        <p:grpSpPr>
          <a:xfrm rot="0">
            <a:off x="7792491" y="4166741"/>
            <a:ext cx="479077" cy="479077"/>
            <a:chOff x="0" y="0"/>
            <a:chExt cx="638770" cy="638770"/>
          </a:xfrm>
        </p:grpSpPr>
        <p:sp>
          <p:nvSpPr>
            <p:cNvPr name="Freeform 9" id="9"/>
            <p:cNvSpPr/>
            <p:nvPr/>
          </p:nvSpPr>
          <p:spPr>
            <a:xfrm flipH="false" flipV="false" rot="0">
              <a:off x="6350" y="6350"/>
              <a:ext cx="626110" cy="626110"/>
            </a:xfrm>
            <a:custGeom>
              <a:avLst/>
              <a:gdLst/>
              <a:ahLst/>
              <a:cxnLst/>
              <a:rect r="r" b="b" t="t" l="l"/>
              <a:pathLst>
                <a:path h="626110" w="626110">
                  <a:moveTo>
                    <a:pt x="0" y="15240"/>
                  </a:moveTo>
                  <a:cubicBezTo>
                    <a:pt x="0" y="6858"/>
                    <a:pt x="6858" y="0"/>
                    <a:pt x="15240" y="0"/>
                  </a:cubicBezTo>
                  <a:lnTo>
                    <a:pt x="610870" y="0"/>
                  </a:lnTo>
                  <a:cubicBezTo>
                    <a:pt x="619252" y="0"/>
                    <a:pt x="626110" y="6858"/>
                    <a:pt x="626110" y="15240"/>
                  </a:cubicBezTo>
                  <a:lnTo>
                    <a:pt x="626110" y="610870"/>
                  </a:lnTo>
                  <a:cubicBezTo>
                    <a:pt x="626110" y="619252"/>
                    <a:pt x="619252" y="626110"/>
                    <a:pt x="610870" y="626110"/>
                  </a:cubicBezTo>
                  <a:lnTo>
                    <a:pt x="15240" y="626110"/>
                  </a:lnTo>
                  <a:cubicBezTo>
                    <a:pt x="6858" y="626110"/>
                    <a:pt x="0" y="619252"/>
                    <a:pt x="0" y="610870"/>
                  </a:cubicBezTo>
                  <a:close/>
                </a:path>
              </a:pathLst>
            </a:custGeom>
            <a:solidFill>
              <a:srgbClr val="F8ECE4"/>
            </a:solidFill>
          </p:spPr>
        </p:sp>
        <p:sp>
          <p:nvSpPr>
            <p:cNvPr name="Freeform 10" id="10"/>
            <p:cNvSpPr/>
            <p:nvPr/>
          </p:nvSpPr>
          <p:spPr>
            <a:xfrm flipH="false" flipV="false" rot="0">
              <a:off x="0" y="0"/>
              <a:ext cx="638810" cy="638810"/>
            </a:xfrm>
            <a:custGeom>
              <a:avLst/>
              <a:gdLst/>
              <a:ahLst/>
              <a:cxnLst/>
              <a:rect r="r" b="b" t="t" l="l"/>
              <a:pathLst>
                <a:path h="638810" w="638810">
                  <a:moveTo>
                    <a:pt x="0" y="21590"/>
                  </a:moveTo>
                  <a:cubicBezTo>
                    <a:pt x="0" y="9652"/>
                    <a:pt x="9652" y="0"/>
                    <a:pt x="21590" y="0"/>
                  </a:cubicBezTo>
                  <a:lnTo>
                    <a:pt x="617220" y="0"/>
                  </a:lnTo>
                  <a:lnTo>
                    <a:pt x="617220" y="6350"/>
                  </a:lnTo>
                  <a:lnTo>
                    <a:pt x="617220" y="0"/>
                  </a:lnTo>
                  <a:cubicBezTo>
                    <a:pt x="629158" y="0"/>
                    <a:pt x="638810" y="9652"/>
                    <a:pt x="638810" y="21590"/>
                  </a:cubicBezTo>
                  <a:lnTo>
                    <a:pt x="632460" y="21590"/>
                  </a:lnTo>
                  <a:lnTo>
                    <a:pt x="638810" y="21590"/>
                  </a:lnTo>
                  <a:lnTo>
                    <a:pt x="638810" y="617220"/>
                  </a:lnTo>
                  <a:lnTo>
                    <a:pt x="632460" y="617220"/>
                  </a:lnTo>
                  <a:lnTo>
                    <a:pt x="638810" y="617220"/>
                  </a:lnTo>
                  <a:cubicBezTo>
                    <a:pt x="638810" y="629158"/>
                    <a:pt x="629158" y="638810"/>
                    <a:pt x="617220" y="638810"/>
                  </a:cubicBezTo>
                  <a:lnTo>
                    <a:pt x="617220" y="632460"/>
                  </a:lnTo>
                  <a:lnTo>
                    <a:pt x="617220" y="638810"/>
                  </a:lnTo>
                  <a:lnTo>
                    <a:pt x="21590" y="638810"/>
                  </a:lnTo>
                  <a:lnTo>
                    <a:pt x="21590" y="632460"/>
                  </a:lnTo>
                  <a:lnTo>
                    <a:pt x="21590" y="638810"/>
                  </a:lnTo>
                  <a:cubicBezTo>
                    <a:pt x="9652" y="638810"/>
                    <a:pt x="0" y="629158"/>
                    <a:pt x="0" y="617220"/>
                  </a:cubicBezTo>
                  <a:lnTo>
                    <a:pt x="0" y="21590"/>
                  </a:lnTo>
                  <a:lnTo>
                    <a:pt x="6350" y="21590"/>
                  </a:lnTo>
                  <a:lnTo>
                    <a:pt x="0" y="21590"/>
                  </a:lnTo>
                  <a:moveTo>
                    <a:pt x="12700" y="21590"/>
                  </a:moveTo>
                  <a:lnTo>
                    <a:pt x="12700" y="617220"/>
                  </a:lnTo>
                  <a:lnTo>
                    <a:pt x="6350" y="617220"/>
                  </a:lnTo>
                  <a:lnTo>
                    <a:pt x="12700" y="617220"/>
                  </a:lnTo>
                  <a:cubicBezTo>
                    <a:pt x="12700" y="622173"/>
                    <a:pt x="16637" y="626110"/>
                    <a:pt x="21590" y="626110"/>
                  </a:cubicBezTo>
                  <a:lnTo>
                    <a:pt x="617220" y="626110"/>
                  </a:lnTo>
                  <a:cubicBezTo>
                    <a:pt x="622173" y="626110"/>
                    <a:pt x="626110" y="622173"/>
                    <a:pt x="626110" y="617220"/>
                  </a:cubicBezTo>
                  <a:lnTo>
                    <a:pt x="626110" y="21590"/>
                  </a:lnTo>
                  <a:cubicBezTo>
                    <a:pt x="626110" y="16637"/>
                    <a:pt x="622173" y="12700"/>
                    <a:pt x="617220"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1" id="11"/>
          <p:cNvSpPr txBox="true"/>
          <p:nvPr/>
        </p:nvSpPr>
        <p:spPr>
          <a:xfrm rot="0">
            <a:off x="8535144" y="4142929"/>
            <a:ext cx="3354586" cy="447824"/>
          </a:xfrm>
          <a:prstGeom prst="rect">
            <a:avLst/>
          </a:prstGeom>
        </p:spPr>
        <p:txBody>
          <a:bodyPr anchor="t" rtlCol="false" tIns="0" lIns="0" bIns="0" rIns="0">
            <a:spAutoFit/>
          </a:bodyPr>
          <a:lstStyle/>
          <a:p>
            <a:pPr algn="l">
              <a:lnSpc>
                <a:spcPts val="3249"/>
              </a:lnSpc>
            </a:pPr>
            <a:r>
              <a:rPr lang="en-US" sz="2625" b="true">
                <a:solidFill>
                  <a:srgbClr val="151617"/>
                </a:solidFill>
                <a:latin typeface="Arimo Bold"/>
                <a:ea typeface="Arimo Bold"/>
                <a:cs typeface="Arimo Bold"/>
                <a:sym typeface="Arimo Bold"/>
              </a:rPr>
              <a:t>Ορισμός</a:t>
            </a:r>
          </a:p>
        </p:txBody>
      </p:sp>
      <p:sp>
        <p:nvSpPr>
          <p:cNvPr name="TextBox 12" id="12"/>
          <p:cNvSpPr txBox="true"/>
          <p:nvPr/>
        </p:nvSpPr>
        <p:spPr>
          <a:xfrm rot="0">
            <a:off x="8535144" y="4656385"/>
            <a:ext cx="3903761" cy="2670572"/>
          </a:xfrm>
          <a:prstGeom prst="rect">
            <a:avLst/>
          </a:prstGeom>
        </p:spPr>
        <p:txBody>
          <a:bodyPr anchor="t" rtlCol="false" tIns="0" lIns="0" bIns="0" rIns="0">
            <a:spAutoFit/>
          </a:bodyPr>
          <a:lstStyle/>
          <a:p>
            <a:pPr algn="l">
              <a:lnSpc>
                <a:spcPts val="3374"/>
              </a:lnSpc>
            </a:pPr>
            <a:r>
              <a:rPr lang="en-US" sz="2062">
                <a:solidFill>
                  <a:srgbClr val="151617"/>
                </a:solidFill>
                <a:latin typeface="Arimo"/>
                <a:ea typeface="Arimo"/>
                <a:cs typeface="Arimo"/>
                <a:sym typeface="Arimo"/>
              </a:rPr>
              <a:t>Το αντικείμενο είναι ο όρος της πρότασης που δηλώνει το πρόσωπο, το ζώο ή το πράγμα στο οποίο μεταβαίνει ή αναφέρεται η ενέργεια του υποκειμένου.</a:t>
            </a:r>
          </a:p>
        </p:txBody>
      </p:sp>
      <p:grpSp>
        <p:nvGrpSpPr>
          <p:cNvPr name="Group 13" id="13"/>
          <p:cNvGrpSpPr/>
          <p:nvPr/>
        </p:nvGrpSpPr>
        <p:grpSpPr>
          <a:xfrm rot="0">
            <a:off x="12702480" y="4166741"/>
            <a:ext cx="479078" cy="479077"/>
            <a:chOff x="0" y="0"/>
            <a:chExt cx="638770" cy="638770"/>
          </a:xfrm>
        </p:grpSpPr>
        <p:sp>
          <p:nvSpPr>
            <p:cNvPr name="Freeform 14" id="14"/>
            <p:cNvSpPr/>
            <p:nvPr/>
          </p:nvSpPr>
          <p:spPr>
            <a:xfrm flipH="false" flipV="false" rot="0">
              <a:off x="6350" y="6350"/>
              <a:ext cx="626110" cy="626110"/>
            </a:xfrm>
            <a:custGeom>
              <a:avLst/>
              <a:gdLst/>
              <a:ahLst/>
              <a:cxnLst/>
              <a:rect r="r" b="b" t="t" l="l"/>
              <a:pathLst>
                <a:path h="626110" w="626110">
                  <a:moveTo>
                    <a:pt x="0" y="15240"/>
                  </a:moveTo>
                  <a:cubicBezTo>
                    <a:pt x="0" y="6858"/>
                    <a:pt x="6858" y="0"/>
                    <a:pt x="15240" y="0"/>
                  </a:cubicBezTo>
                  <a:lnTo>
                    <a:pt x="610870" y="0"/>
                  </a:lnTo>
                  <a:cubicBezTo>
                    <a:pt x="619252" y="0"/>
                    <a:pt x="626110" y="6858"/>
                    <a:pt x="626110" y="15240"/>
                  </a:cubicBezTo>
                  <a:lnTo>
                    <a:pt x="626110" y="610870"/>
                  </a:lnTo>
                  <a:cubicBezTo>
                    <a:pt x="626110" y="619252"/>
                    <a:pt x="619252" y="626110"/>
                    <a:pt x="610870" y="626110"/>
                  </a:cubicBezTo>
                  <a:lnTo>
                    <a:pt x="15240" y="626110"/>
                  </a:lnTo>
                  <a:cubicBezTo>
                    <a:pt x="6858" y="626110"/>
                    <a:pt x="0" y="619252"/>
                    <a:pt x="0" y="610870"/>
                  </a:cubicBezTo>
                  <a:close/>
                </a:path>
              </a:pathLst>
            </a:custGeom>
            <a:solidFill>
              <a:srgbClr val="F8ECE4"/>
            </a:solidFill>
          </p:spPr>
        </p:sp>
        <p:sp>
          <p:nvSpPr>
            <p:cNvPr name="Freeform 15" id="15"/>
            <p:cNvSpPr/>
            <p:nvPr/>
          </p:nvSpPr>
          <p:spPr>
            <a:xfrm flipH="false" flipV="false" rot="0">
              <a:off x="0" y="0"/>
              <a:ext cx="638810" cy="638810"/>
            </a:xfrm>
            <a:custGeom>
              <a:avLst/>
              <a:gdLst/>
              <a:ahLst/>
              <a:cxnLst/>
              <a:rect r="r" b="b" t="t" l="l"/>
              <a:pathLst>
                <a:path h="638810" w="638810">
                  <a:moveTo>
                    <a:pt x="0" y="21590"/>
                  </a:moveTo>
                  <a:cubicBezTo>
                    <a:pt x="0" y="9652"/>
                    <a:pt x="9652" y="0"/>
                    <a:pt x="21590" y="0"/>
                  </a:cubicBezTo>
                  <a:lnTo>
                    <a:pt x="617220" y="0"/>
                  </a:lnTo>
                  <a:lnTo>
                    <a:pt x="617220" y="6350"/>
                  </a:lnTo>
                  <a:lnTo>
                    <a:pt x="617220" y="0"/>
                  </a:lnTo>
                  <a:cubicBezTo>
                    <a:pt x="629158" y="0"/>
                    <a:pt x="638810" y="9652"/>
                    <a:pt x="638810" y="21590"/>
                  </a:cubicBezTo>
                  <a:lnTo>
                    <a:pt x="632460" y="21590"/>
                  </a:lnTo>
                  <a:lnTo>
                    <a:pt x="638810" y="21590"/>
                  </a:lnTo>
                  <a:lnTo>
                    <a:pt x="638810" y="617220"/>
                  </a:lnTo>
                  <a:lnTo>
                    <a:pt x="632460" y="617220"/>
                  </a:lnTo>
                  <a:lnTo>
                    <a:pt x="638810" y="617220"/>
                  </a:lnTo>
                  <a:cubicBezTo>
                    <a:pt x="638810" y="629158"/>
                    <a:pt x="629158" y="638810"/>
                    <a:pt x="617220" y="638810"/>
                  </a:cubicBezTo>
                  <a:lnTo>
                    <a:pt x="617220" y="632460"/>
                  </a:lnTo>
                  <a:lnTo>
                    <a:pt x="617220" y="638810"/>
                  </a:lnTo>
                  <a:lnTo>
                    <a:pt x="21590" y="638810"/>
                  </a:lnTo>
                  <a:lnTo>
                    <a:pt x="21590" y="632460"/>
                  </a:lnTo>
                  <a:lnTo>
                    <a:pt x="21590" y="638810"/>
                  </a:lnTo>
                  <a:cubicBezTo>
                    <a:pt x="9652" y="638810"/>
                    <a:pt x="0" y="629158"/>
                    <a:pt x="0" y="617220"/>
                  </a:cubicBezTo>
                  <a:lnTo>
                    <a:pt x="0" y="21590"/>
                  </a:lnTo>
                  <a:lnTo>
                    <a:pt x="6350" y="21590"/>
                  </a:lnTo>
                  <a:lnTo>
                    <a:pt x="0" y="21590"/>
                  </a:lnTo>
                  <a:moveTo>
                    <a:pt x="12700" y="21590"/>
                  </a:moveTo>
                  <a:lnTo>
                    <a:pt x="12700" y="617220"/>
                  </a:lnTo>
                  <a:lnTo>
                    <a:pt x="6350" y="617220"/>
                  </a:lnTo>
                  <a:lnTo>
                    <a:pt x="12700" y="617220"/>
                  </a:lnTo>
                  <a:cubicBezTo>
                    <a:pt x="12700" y="622173"/>
                    <a:pt x="16637" y="626110"/>
                    <a:pt x="21590" y="626110"/>
                  </a:cubicBezTo>
                  <a:lnTo>
                    <a:pt x="617220" y="626110"/>
                  </a:lnTo>
                  <a:cubicBezTo>
                    <a:pt x="622173" y="626110"/>
                    <a:pt x="626110" y="622173"/>
                    <a:pt x="626110" y="617220"/>
                  </a:cubicBezTo>
                  <a:lnTo>
                    <a:pt x="626110" y="21590"/>
                  </a:lnTo>
                  <a:cubicBezTo>
                    <a:pt x="626110" y="16637"/>
                    <a:pt x="622173" y="12700"/>
                    <a:pt x="617220"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6" id="16"/>
          <p:cNvSpPr txBox="true"/>
          <p:nvPr/>
        </p:nvSpPr>
        <p:spPr>
          <a:xfrm rot="0">
            <a:off x="13445132" y="4142929"/>
            <a:ext cx="3354586" cy="447824"/>
          </a:xfrm>
          <a:prstGeom prst="rect">
            <a:avLst/>
          </a:prstGeom>
        </p:spPr>
        <p:txBody>
          <a:bodyPr anchor="t" rtlCol="false" tIns="0" lIns="0" bIns="0" rIns="0">
            <a:spAutoFit/>
          </a:bodyPr>
          <a:lstStyle/>
          <a:p>
            <a:pPr algn="l">
              <a:lnSpc>
                <a:spcPts val="3249"/>
              </a:lnSpc>
            </a:pPr>
            <a:r>
              <a:rPr lang="en-US" sz="2625" b="true">
                <a:solidFill>
                  <a:srgbClr val="151617"/>
                </a:solidFill>
                <a:latin typeface="Arimo Bold"/>
                <a:ea typeface="Arimo Bold"/>
                <a:cs typeface="Arimo Bold"/>
                <a:sym typeface="Arimo Bold"/>
              </a:rPr>
              <a:t>Πτώσεις</a:t>
            </a:r>
          </a:p>
        </p:txBody>
      </p:sp>
      <p:sp>
        <p:nvSpPr>
          <p:cNvPr name="TextBox 17" id="17"/>
          <p:cNvSpPr txBox="true"/>
          <p:nvPr/>
        </p:nvSpPr>
        <p:spPr>
          <a:xfrm rot="0">
            <a:off x="13445132" y="4656385"/>
            <a:ext cx="3903761" cy="1812131"/>
          </a:xfrm>
          <a:prstGeom prst="rect">
            <a:avLst/>
          </a:prstGeom>
        </p:spPr>
        <p:txBody>
          <a:bodyPr anchor="t" rtlCol="false" tIns="0" lIns="0" bIns="0" rIns="0">
            <a:spAutoFit/>
          </a:bodyPr>
          <a:lstStyle/>
          <a:p>
            <a:pPr algn="l">
              <a:lnSpc>
                <a:spcPts val="3374"/>
              </a:lnSpc>
            </a:pPr>
            <a:r>
              <a:rPr lang="en-US" sz="2062">
                <a:solidFill>
                  <a:srgbClr val="151617"/>
                </a:solidFill>
                <a:latin typeface="Arimo"/>
                <a:ea typeface="Arimo"/>
                <a:cs typeface="Arimo"/>
                <a:sym typeface="Arimo"/>
              </a:rPr>
              <a:t>Το αντικείμενο τίθεται πάντοτε σε μια από τις πλάγιες πτώσεις: γενική, δοτική, αιτιατική.</a:t>
            </a:r>
          </a:p>
        </p:txBody>
      </p:sp>
      <p:grpSp>
        <p:nvGrpSpPr>
          <p:cNvPr name="Group 18" id="18"/>
          <p:cNvGrpSpPr/>
          <p:nvPr/>
        </p:nvGrpSpPr>
        <p:grpSpPr>
          <a:xfrm rot="0">
            <a:off x="7792491" y="7892355"/>
            <a:ext cx="479077" cy="479077"/>
            <a:chOff x="0" y="0"/>
            <a:chExt cx="638770" cy="638770"/>
          </a:xfrm>
        </p:grpSpPr>
        <p:sp>
          <p:nvSpPr>
            <p:cNvPr name="Freeform 19" id="19"/>
            <p:cNvSpPr/>
            <p:nvPr/>
          </p:nvSpPr>
          <p:spPr>
            <a:xfrm flipH="false" flipV="false" rot="0">
              <a:off x="6350" y="6350"/>
              <a:ext cx="626110" cy="626110"/>
            </a:xfrm>
            <a:custGeom>
              <a:avLst/>
              <a:gdLst/>
              <a:ahLst/>
              <a:cxnLst/>
              <a:rect r="r" b="b" t="t" l="l"/>
              <a:pathLst>
                <a:path h="626110" w="626110">
                  <a:moveTo>
                    <a:pt x="0" y="15240"/>
                  </a:moveTo>
                  <a:cubicBezTo>
                    <a:pt x="0" y="6858"/>
                    <a:pt x="6858" y="0"/>
                    <a:pt x="15240" y="0"/>
                  </a:cubicBezTo>
                  <a:lnTo>
                    <a:pt x="610870" y="0"/>
                  </a:lnTo>
                  <a:cubicBezTo>
                    <a:pt x="619252" y="0"/>
                    <a:pt x="626110" y="6858"/>
                    <a:pt x="626110" y="15240"/>
                  </a:cubicBezTo>
                  <a:lnTo>
                    <a:pt x="626110" y="610870"/>
                  </a:lnTo>
                  <a:cubicBezTo>
                    <a:pt x="626110" y="619252"/>
                    <a:pt x="619252" y="626110"/>
                    <a:pt x="610870" y="626110"/>
                  </a:cubicBezTo>
                  <a:lnTo>
                    <a:pt x="15240" y="626110"/>
                  </a:lnTo>
                  <a:cubicBezTo>
                    <a:pt x="6858" y="626110"/>
                    <a:pt x="0" y="619252"/>
                    <a:pt x="0" y="610870"/>
                  </a:cubicBezTo>
                  <a:close/>
                </a:path>
              </a:pathLst>
            </a:custGeom>
            <a:solidFill>
              <a:srgbClr val="F8ECE4"/>
            </a:solidFill>
          </p:spPr>
        </p:sp>
        <p:sp>
          <p:nvSpPr>
            <p:cNvPr name="Freeform 20" id="20"/>
            <p:cNvSpPr/>
            <p:nvPr/>
          </p:nvSpPr>
          <p:spPr>
            <a:xfrm flipH="false" flipV="false" rot="0">
              <a:off x="0" y="0"/>
              <a:ext cx="638810" cy="638810"/>
            </a:xfrm>
            <a:custGeom>
              <a:avLst/>
              <a:gdLst/>
              <a:ahLst/>
              <a:cxnLst/>
              <a:rect r="r" b="b" t="t" l="l"/>
              <a:pathLst>
                <a:path h="638810" w="638810">
                  <a:moveTo>
                    <a:pt x="0" y="21590"/>
                  </a:moveTo>
                  <a:cubicBezTo>
                    <a:pt x="0" y="9652"/>
                    <a:pt x="9652" y="0"/>
                    <a:pt x="21590" y="0"/>
                  </a:cubicBezTo>
                  <a:lnTo>
                    <a:pt x="617220" y="0"/>
                  </a:lnTo>
                  <a:lnTo>
                    <a:pt x="617220" y="6350"/>
                  </a:lnTo>
                  <a:lnTo>
                    <a:pt x="617220" y="0"/>
                  </a:lnTo>
                  <a:cubicBezTo>
                    <a:pt x="629158" y="0"/>
                    <a:pt x="638810" y="9652"/>
                    <a:pt x="638810" y="21590"/>
                  </a:cubicBezTo>
                  <a:lnTo>
                    <a:pt x="632460" y="21590"/>
                  </a:lnTo>
                  <a:lnTo>
                    <a:pt x="638810" y="21590"/>
                  </a:lnTo>
                  <a:lnTo>
                    <a:pt x="638810" y="617220"/>
                  </a:lnTo>
                  <a:lnTo>
                    <a:pt x="632460" y="617220"/>
                  </a:lnTo>
                  <a:lnTo>
                    <a:pt x="638810" y="617220"/>
                  </a:lnTo>
                  <a:cubicBezTo>
                    <a:pt x="638810" y="629158"/>
                    <a:pt x="629158" y="638810"/>
                    <a:pt x="617220" y="638810"/>
                  </a:cubicBezTo>
                  <a:lnTo>
                    <a:pt x="617220" y="632460"/>
                  </a:lnTo>
                  <a:lnTo>
                    <a:pt x="617220" y="638810"/>
                  </a:lnTo>
                  <a:lnTo>
                    <a:pt x="21590" y="638810"/>
                  </a:lnTo>
                  <a:lnTo>
                    <a:pt x="21590" y="632460"/>
                  </a:lnTo>
                  <a:lnTo>
                    <a:pt x="21590" y="638810"/>
                  </a:lnTo>
                  <a:cubicBezTo>
                    <a:pt x="9652" y="638810"/>
                    <a:pt x="0" y="629158"/>
                    <a:pt x="0" y="617220"/>
                  </a:cubicBezTo>
                  <a:lnTo>
                    <a:pt x="0" y="21590"/>
                  </a:lnTo>
                  <a:lnTo>
                    <a:pt x="6350" y="21590"/>
                  </a:lnTo>
                  <a:lnTo>
                    <a:pt x="0" y="21590"/>
                  </a:lnTo>
                  <a:moveTo>
                    <a:pt x="12700" y="21590"/>
                  </a:moveTo>
                  <a:lnTo>
                    <a:pt x="12700" y="617220"/>
                  </a:lnTo>
                  <a:lnTo>
                    <a:pt x="6350" y="617220"/>
                  </a:lnTo>
                  <a:lnTo>
                    <a:pt x="12700" y="617220"/>
                  </a:lnTo>
                  <a:cubicBezTo>
                    <a:pt x="12700" y="622173"/>
                    <a:pt x="16637" y="626110"/>
                    <a:pt x="21590" y="626110"/>
                  </a:cubicBezTo>
                  <a:lnTo>
                    <a:pt x="617220" y="626110"/>
                  </a:lnTo>
                  <a:cubicBezTo>
                    <a:pt x="622173" y="626110"/>
                    <a:pt x="626110" y="622173"/>
                    <a:pt x="626110" y="617220"/>
                  </a:cubicBezTo>
                  <a:lnTo>
                    <a:pt x="626110" y="21590"/>
                  </a:lnTo>
                  <a:cubicBezTo>
                    <a:pt x="626110" y="16637"/>
                    <a:pt x="622173" y="12700"/>
                    <a:pt x="617220"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21" id="21"/>
          <p:cNvSpPr txBox="true"/>
          <p:nvPr/>
        </p:nvSpPr>
        <p:spPr>
          <a:xfrm rot="0">
            <a:off x="8535144" y="7868542"/>
            <a:ext cx="3354586" cy="447824"/>
          </a:xfrm>
          <a:prstGeom prst="rect">
            <a:avLst/>
          </a:prstGeom>
        </p:spPr>
        <p:txBody>
          <a:bodyPr anchor="t" rtlCol="false" tIns="0" lIns="0" bIns="0" rIns="0">
            <a:spAutoFit/>
          </a:bodyPr>
          <a:lstStyle/>
          <a:p>
            <a:pPr algn="l">
              <a:lnSpc>
                <a:spcPts val="3249"/>
              </a:lnSpc>
            </a:pPr>
            <a:r>
              <a:rPr lang="en-US" sz="2625" b="true">
                <a:solidFill>
                  <a:srgbClr val="151617"/>
                </a:solidFill>
                <a:latin typeface="Arimo Bold"/>
                <a:ea typeface="Arimo Bold"/>
                <a:cs typeface="Arimo Bold"/>
                <a:sym typeface="Arimo Bold"/>
              </a:rPr>
              <a:t>Μορφή</a:t>
            </a:r>
          </a:p>
        </p:txBody>
      </p:sp>
      <p:sp>
        <p:nvSpPr>
          <p:cNvPr name="TextBox 22" id="22"/>
          <p:cNvSpPr txBox="true"/>
          <p:nvPr/>
        </p:nvSpPr>
        <p:spPr>
          <a:xfrm rot="0">
            <a:off x="8535144" y="8382000"/>
            <a:ext cx="8813601" cy="953690"/>
          </a:xfrm>
          <a:prstGeom prst="rect">
            <a:avLst/>
          </a:prstGeom>
        </p:spPr>
        <p:txBody>
          <a:bodyPr anchor="t" rtlCol="false" tIns="0" lIns="0" bIns="0" rIns="0">
            <a:spAutoFit/>
          </a:bodyPr>
          <a:lstStyle/>
          <a:p>
            <a:pPr algn="l">
              <a:lnSpc>
                <a:spcPts val="3374"/>
              </a:lnSpc>
            </a:pPr>
            <a:r>
              <a:rPr lang="en-US" sz="2062">
                <a:solidFill>
                  <a:srgbClr val="151617"/>
                </a:solidFill>
                <a:latin typeface="Arimo"/>
                <a:ea typeface="Arimo"/>
                <a:cs typeface="Arimo"/>
                <a:sym typeface="Arimo"/>
              </a:rPr>
              <a:t>Μπορεί να είναι ουσιαστικό ή λέξη/φράση σε θέση ουσιαστικού (ουσιαστικοποιημένη).</a:t>
            </a:r>
          </a:p>
        </p:txBody>
      </p:sp>
      <p:sp>
        <p:nvSpPr>
          <p:cNvPr name="TextBox 23" id="23"/>
          <p:cNvSpPr txBox="true"/>
          <p:nvPr/>
        </p:nvSpPr>
        <p:spPr>
          <a:xfrm rot="0">
            <a:off x="2704375" y="4810055"/>
            <a:ext cx="1334691" cy="472412"/>
          </a:xfrm>
          <a:prstGeom prst="rect">
            <a:avLst/>
          </a:prstGeom>
        </p:spPr>
        <p:txBody>
          <a:bodyPr anchor="t" rtlCol="false" tIns="0" lIns="0" bIns="0" rIns="0">
            <a:spAutoFit/>
          </a:bodyPr>
          <a:lstStyle/>
          <a:p>
            <a:pPr algn="ctr">
              <a:lnSpc>
                <a:spcPts val="3886"/>
              </a:lnSpc>
            </a:pPr>
            <a:r>
              <a:rPr lang="en-US" sz="2776" spc="180">
                <a:solidFill>
                  <a:srgbClr val="110C0A"/>
                </a:solidFill>
                <a:latin typeface="Special Elite"/>
                <a:ea typeface="Special Elite"/>
                <a:cs typeface="Special Elite"/>
                <a:sym typeface="Special Elite"/>
              </a:rPr>
              <a:t>dative</a:t>
            </a:r>
          </a:p>
        </p:txBody>
      </p:sp>
      <p:sp>
        <p:nvSpPr>
          <p:cNvPr name="TextBox 24" id="24"/>
          <p:cNvSpPr txBox="true"/>
          <p:nvPr/>
        </p:nvSpPr>
        <p:spPr>
          <a:xfrm rot="0">
            <a:off x="2495053" y="1784931"/>
            <a:ext cx="1962150" cy="523470"/>
          </a:xfrm>
          <a:prstGeom prst="rect">
            <a:avLst/>
          </a:prstGeom>
        </p:spPr>
        <p:txBody>
          <a:bodyPr anchor="t" rtlCol="false" tIns="0" lIns="0" bIns="0" rIns="0">
            <a:spAutoFit/>
          </a:bodyPr>
          <a:lstStyle/>
          <a:p>
            <a:pPr algn="ctr">
              <a:lnSpc>
                <a:spcPts val="4222"/>
              </a:lnSpc>
            </a:pPr>
            <a:r>
              <a:rPr lang="en-US" sz="3015" spc="190">
                <a:solidFill>
                  <a:srgbClr val="100C09"/>
                </a:solidFill>
                <a:latin typeface="Special Elite"/>
                <a:ea typeface="Special Elite"/>
                <a:cs typeface="Special Elite"/>
                <a:sym typeface="Special Elite"/>
              </a:rPr>
              <a:t>genitive</a:t>
            </a:r>
          </a:p>
        </p:txBody>
      </p:sp>
      <p:sp>
        <p:nvSpPr>
          <p:cNvPr name="TextBox 25" id="25"/>
          <p:cNvSpPr txBox="true"/>
          <p:nvPr/>
        </p:nvSpPr>
        <p:spPr>
          <a:xfrm rot="0">
            <a:off x="2400121" y="7909671"/>
            <a:ext cx="2105025" cy="454958"/>
          </a:xfrm>
          <a:prstGeom prst="rect">
            <a:avLst/>
          </a:prstGeom>
        </p:spPr>
        <p:txBody>
          <a:bodyPr anchor="t" rtlCol="false" tIns="0" lIns="0" bIns="0" rIns="0">
            <a:spAutoFit/>
          </a:bodyPr>
          <a:lstStyle/>
          <a:p>
            <a:pPr algn="ctr">
              <a:lnSpc>
                <a:spcPts val="3798"/>
              </a:lnSpc>
            </a:pPr>
            <a:r>
              <a:rPr lang="en-US" sz="2713" spc="116">
                <a:solidFill>
                  <a:srgbClr val="130C0A"/>
                </a:solidFill>
                <a:latin typeface="Special Elite"/>
                <a:ea typeface="Special Elite"/>
                <a:cs typeface="Special Elite"/>
                <a:sym typeface="Special Elite"/>
              </a:rPr>
              <a:t>accusative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992238" y="2655242"/>
            <a:ext cx="7236767" cy="943124"/>
          </a:xfrm>
          <a:prstGeom prst="rect">
            <a:avLst/>
          </a:prstGeom>
        </p:spPr>
        <p:txBody>
          <a:bodyPr anchor="t" rtlCol="false" tIns="0" lIns="0" bIns="0" rIns="0">
            <a:spAutoFit/>
          </a:bodyPr>
          <a:lstStyle/>
          <a:p>
            <a:pPr algn="l">
              <a:lnSpc>
                <a:spcPts val="6937"/>
              </a:lnSpc>
            </a:pPr>
            <a:r>
              <a:rPr lang="en-US" sz="5562" b="true">
                <a:solidFill>
                  <a:srgbClr val="151617"/>
                </a:solidFill>
                <a:latin typeface="Arimo Bold"/>
                <a:ea typeface="Arimo Bold"/>
                <a:cs typeface="Arimo Bold"/>
                <a:sym typeface="Arimo Bold"/>
              </a:rPr>
              <a:t>Τύποι Αντικειμένου</a:t>
            </a:r>
          </a:p>
        </p:txBody>
      </p:sp>
      <p:sp>
        <p:nvSpPr>
          <p:cNvPr name="Freeform 7" id="7" descr="preencoded.png"/>
          <p:cNvSpPr/>
          <p:nvPr/>
        </p:nvSpPr>
        <p:spPr>
          <a:xfrm flipH="false" flipV="false" rot="0">
            <a:off x="992238" y="4165401"/>
            <a:ext cx="708720" cy="708720"/>
          </a:xfrm>
          <a:custGeom>
            <a:avLst/>
            <a:gdLst/>
            <a:ahLst/>
            <a:cxnLst/>
            <a:rect r="r" b="b" t="t" l="l"/>
            <a:pathLst>
              <a:path h="708720" w="708720">
                <a:moveTo>
                  <a:pt x="0" y="0"/>
                </a:moveTo>
                <a:lnTo>
                  <a:pt x="708719" y="0"/>
                </a:lnTo>
                <a:lnTo>
                  <a:pt x="708719" y="708720"/>
                </a:lnTo>
                <a:lnTo>
                  <a:pt x="0" y="708720"/>
                </a:lnTo>
                <a:lnTo>
                  <a:pt x="0" y="0"/>
                </a:lnTo>
                <a:close/>
              </a:path>
            </a:pathLst>
          </a:custGeom>
          <a:blipFill>
            <a:blip r:embed="rId3"/>
            <a:stretch>
              <a:fillRect l="0" t="0" r="0" b="0"/>
            </a:stretch>
          </a:blipFill>
        </p:spPr>
      </p:sp>
      <p:sp>
        <p:nvSpPr>
          <p:cNvPr name="TextBox 8" id="8"/>
          <p:cNvSpPr txBox="true"/>
          <p:nvPr/>
        </p:nvSpPr>
        <p:spPr>
          <a:xfrm rot="0">
            <a:off x="992238" y="5119539"/>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Ουσιαστικό</a:t>
            </a:r>
          </a:p>
        </p:txBody>
      </p:sp>
      <p:sp>
        <p:nvSpPr>
          <p:cNvPr name="TextBox 9" id="9"/>
          <p:cNvSpPr txBox="true"/>
          <p:nvPr/>
        </p:nvSpPr>
        <p:spPr>
          <a:xfrm rot="0">
            <a:off x="992238" y="5665886"/>
            <a:ext cx="3756869"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Οἱ Ἀθηναῖοι ἐφρούρουν τὰ τείχη. | Η μητέρα έφτιαξε φαγητό.</a:t>
            </a:r>
          </a:p>
        </p:txBody>
      </p:sp>
      <p:sp>
        <p:nvSpPr>
          <p:cNvPr name="Freeform 10" id="10" descr="preencoded.png"/>
          <p:cNvSpPr/>
          <p:nvPr/>
        </p:nvSpPr>
        <p:spPr>
          <a:xfrm flipH="false" flipV="false" rot="0">
            <a:off x="5174308" y="4165401"/>
            <a:ext cx="708720" cy="708720"/>
          </a:xfrm>
          <a:custGeom>
            <a:avLst/>
            <a:gdLst/>
            <a:ahLst/>
            <a:cxnLst/>
            <a:rect r="r" b="b" t="t" l="l"/>
            <a:pathLst>
              <a:path h="708720" w="708720">
                <a:moveTo>
                  <a:pt x="0" y="0"/>
                </a:moveTo>
                <a:lnTo>
                  <a:pt x="708720" y="0"/>
                </a:lnTo>
                <a:lnTo>
                  <a:pt x="708720" y="708720"/>
                </a:lnTo>
                <a:lnTo>
                  <a:pt x="0" y="708720"/>
                </a:lnTo>
                <a:lnTo>
                  <a:pt x="0" y="0"/>
                </a:lnTo>
                <a:close/>
              </a:path>
            </a:pathLst>
          </a:custGeom>
          <a:blipFill>
            <a:blip r:embed="rId4"/>
            <a:stretch>
              <a:fillRect l="0" t="0" r="0" b="0"/>
            </a:stretch>
          </a:blipFill>
        </p:spPr>
      </p:sp>
      <p:sp>
        <p:nvSpPr>
          <p:cNvPr name="TextBox 11" id="11"/>
          <p:cNvSpPr txBox="true"/>
          <p:nvPr/>
        </p:nvSpPr>
        <p:spPr>
          <a:xfrm rot="0">
            <a:off x="5174307" y="5119539"/>
            <a:ext cx="3969692" cy="877888"/>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Επίθετο, Μετοχή, Αντωνυμία</a:t>
            </a:r>
          </a:p>
        </p:txBody>
      </p:sp>
      <p:sp>
        <p:nvSpPr>
          <p:cNvPr name="TextBox 12" id="12"/>
          <p:cNvSpPr txBox="true"/>
          <p:nvPr/>
        </p:nvSpPr>
        <p:spPr>
          <a:xfrm rot="0">
            <a:off x="5174308" y="6108799"/>
            <a:ext cx="3757018"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Τοὺς ξένους ἀδικεῖ σφόδρα. | Aπέφευγε τους πονηρούς.</a:t>
            </a:r>
          </a:p>
        </p:txBody>
      </p:sp>
      <p:sp>
        <p:nvSpPr>
          <p:cNvPr name="Freeform 13" id="13" descr="preencoded.png"/>
          <p:cNvSpPr/>
          <p:nvPr/>
        </p:nvSpPr>
        <p:spPr>
          <a:xfrm flipH="false" flipV="false" rot="0">
            <a:off x="9356526" y="4165401"/>
            <a:ext cx="708720" cy="708720"/>
          </a:xfrm>
          <a:custGeom>
            <a:avLst/>
            <a:gdLst/>
            <a:ahLst/>
            <a:cxnLst/>
            <a:rect r="r" b="b" t="t" l="l"/>
            <a:pathLst>
              <a:path h="708720" w="708720">
                <a:moveTo>
                  <a:pt x="0" y="0"/>
                </a:moveTo>
                <a:lnTo>
                  <a:pt x="708720" y="0"/>
                </a:lnTo>
                <a:lnTo>
                  <a:pt x="708720" y="708720"/>
                </a:lnTo>
                <a:lnTo>
                  <a:pt x="0" y="708720"/>
                </a:lnTo>
                <a:lnTo>
                  <a:pt x="0" y="0"/>
                </a:lnTo>
                <a:close/>
              </a:path>
            </a:pathLst>
          </a:custGeom>
          <a:blipFill>
            <a:blip r:embed="rId5"/>
            <a:stretch>
              <a:fillRect l="0" t="0" r="0" b="0"/>
            </a:stretch>
          </a:blipFill>
        </p:spPr>
      </p:sp>
      <p:sp>
        <p:nvSpPr>
          <p:cNvPr name="TextBox 14" id="14"/>
          <p:cNvSpPr txBox="true"/>
          <p:nvPr/>
        </p:nvSpPr>
        <p:spPr>
          <a:xfrm rot="0">
            <a:off x="9356526" y="5119539"/>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Απαρέμφατο</a:t>
            </a:r>
          </a:p>
        </p:txBody>
      </p:sp>
      <p:sp>
        <p:nvSpPr>
          <p:cNvPr name="TextBox 15" id="15"/>
          <p:cNvSpPr txBox="true"/>
          <p:nvPr/>
        </p:nvSpPr>
        <p:spPr>
          <a:xfrm rot="0">
            <a:off x="9356526" y="5665886"/>
            <a:ext cx="3757018"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Οἱ ἔφιπποι φοβοῦνται τὸ καταπεσεῖν. | Αυτό το παιδί έχει λέγειν.</a:t>
            </a:r>
          </a:p>
        </p:txBody>
      </p:sp>
      <p:sp>
        <p:nvSpPr>
          <p:cNvPr name="Freeform 16" id="16" descr="preencoded.png"/>
          <p:cNvSpPr/>
          <p:nvPr/>
        </p:nvSpPr>
        <p:spPr>
          <a:xfrm flipH="false" flipV="false" rot="0">
            <a:off x="13538746" y="4165401"/>
            <a:ext cx="708720" cy="708720"/>
          </a:xfrm>
          <a:custGeom>
            <a:avLst/>
            <a:gdLst/>
            <a:ahLst/>
            <a:cxnLst/>
            <a:rect r="r" b="b" t="t" l="l"/>
            <a:pathLst>
              <a:path h="708720" w="708720">
                <a:moveTo>
                  <a:pt x="0" y="0"/>
                </a:moveTo>
                <a:lnTo>
                  <a:pt x="708720" y="0"/>
                </a:lnTo>
                <a:lnTo>
                  <a:pt x="708720" y="708720"/>
                </a:lnTo>
                <a:lnTo>
                  <a:pt x="0" y="708720"/>
                </a:lnTo>
                <a:lnTo>
                  <a:pt x="0" y="0"/>
                </a:lnTo>
                <a:close/>
              </a:path>
            </a:pathLst>
          </a:custGeom>
          <a:blipFill>
            <a:blip r:embed="rId6"/>
            <a:stretch>
              <a:fillRect l="0" t="0" r="0" b="0"/>
            </a:stretch>
          </a:blipFill>
        </p:spPr>
      </p:sp>
      <p:sp>
        <p:nvSpPr>
          <p:cNvPr name="TextBox 17" id="17"/>
          <p:cNvSpPr txBox="true"/>
          <p:nvPr/>
        </p:nvSpPr>
        <p:spPr>
          <a:xfrm rot="0">
            <a:off x="13538746" y="5119539"/>
            <a:ext cx="3757017" cy="877888"/>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Άκλιτη λέξη</a:t>
            </a:r>
          </a:p>
          <a:p>
            <a:pPr algn="l">
              <a:lnSpc>
                <a:spcPts val="3437"/>
              </a:lnSpc>
            </a:pPr>
            <a:r>
              <a:rPr lang="en-US" sz="2750" b="true">
                <a:solidFill>
                  <a:srgbClr val="151617"/>
                </a:solidFill>
                <a:latin typeface="Arimo Bold"/>
                <a:ea typeface="Arimo Bold"/>
                <a:cs typeface="Arimo Bold"/>
                <a:sym typeface="Arimo Bold"/>
              </a:rPr>
              <a:t>φράση με άρθρο</a:t>
            </a:r>
          </a:p>
        </p:txBody>
      </p:sp>
      <p:sp>
        <p:nvSpPr>
          <p:cNvPr name="TextBox 18" id="18"/>
          <p:cNvSpPr txBox="true"/>
          <p:nvPr/>
        </p:nvSpPr>
        <p:spPr>
          <a:xfrm rot="0">
            <a:off x="13538746" y="6108799"/>
            <a:ext cx="3757017"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Τοὺς μὲν ἀπέκτεινε, τοὺς δὲ ἠνδραπόδισε. | Δεν είπα ακόμη το ναι.</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992238" y="2121991"/>
            <a:ext cx="16303526" cy="1829097"/>
          </a:xfrm>
          <a:prstGeom prst="rect">
            <a:avLst/>
          </a:prstGeom>
        </p:spPr>
        <p:txBody>
          <a:bodyPr anchor="t" rtlCol="false" tIns="0" lIns="0" bIns="0" rIns="0">
            <a:spAutoFit/>
          </a:bodyPr>
          <a:lstStyle/>
          <a:p>
            <a:pPr algn="l">
              <a:lnSpc>
                <a:spcPts val="6937"/>
              </a:lnSpc>
            </a:pPr>
            <a:r>
              <a:rPr lang="en-US" sz="5562" b="true">
                <a:solidFill>
                  <a:srgbClr val="151617"/>
                </a:solidFill>
                <a:latin typeface="Arimo Bold"/>
                <a:ea typeface="Arimo Bold"/>
                <a:cs typeface="Arimo Bold"/>
                <a:sym typeface="Arimo Bold"/>
              </a:rPr>
              <a:t>Εμπρόθετοι Προσδιορισμοί και Δευτερεύουσες Προτάσεις ως Αντικείμενα</a:t>
            </a:r>
          </a:p>
        </p:txBody>
      </p:sp>
      <p:sp>
        <p:nvSpPr>
          <p:cNvPr name="TextBox 7" id="7"/>
          <p:cNvSpPr txBox="true"/>
          <p:nvPr/>
        </p:nvSpPr>
        <p:spPr>
          <a:xfrm rot="0">
            <a:off x="992238" y="4621709"/>
            <a:ext cx="4942582"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Εμπρόθετοι Προσδιορισμοί</a:t>
            </a:r>
          </a:p>
        </p:txBody>
      </p:sp>
      <p:sp>
        <p:nvSpPr>
          <p:cNvPr name="TextBox 8" id="8"/>
          <p:cNvSpPr txBox="true"/>
          <p:nvPr/>
        </p:nvSpPr>
        <p:spPr>
          <a:xfrm rot="0">
            <a:off x="992238" y="5281464"/>
            <a:ext cx="7805886"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Οι εμπρόθετοι προσδιορισμοί μπορούν να λειτουργήσουν ως αντικείμενα, είτε με είτε χωρίς άρθρο. Παραδείγματα:</a:t>
            </a:r>
          </a:p>
        </p:txBody>
      </p:sp>
      <p:sp>
        <p:nvSpPr>
          <p:cNvPr name="TextBox 9" id="9"/>
          <p:cNvSpPr txBox="true"/>
          <p:nvPr/>
        </p:nvSpPr>
        <p:spPr>
          <a:xfrm rot="0">
            <a:off x="992238" y="6897440"/>
            <a:ext cx="7805886" cy="55840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151617"/>
                </a:solidFill>
                <a:latin typeface="Arimo"/>
                <a:ea typeface="Arimo"/>
                <a:cs typeface="Arimo"/>
                <a:sym typeface="Arimo"/>
              </a:rPr>
              <a:t>Διέφθειραν ἐς ὀκτακοσίους.</a:t>
            </a:r>
          </a:p>
        </p:txBody>
      </p:sp>
      <p:sp>
        <p:nvSpPr>
          <p:cNvPr name="TextBox 10" id="10"/>
          <p:cNvSpPr txBox="true"/>
          <p:nvPr/>
        </p:nvSpPr>
        <p:spPr>
          <a:xfrm rot="0">
            <a:off x="992238" y="7450187"/>
            <a:ext cx="7805886" cy="55840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151617"/>
                </a:solidFill>
                <a:latin typeface="Arimo"/>
                <a:ea typeface="Arimo"/>
                <a:cs typeface="Arimo"/>
                <a:sym typeface="Arimo"/>
              </a:rPr>
              <a:t>Μίλησα στον διευθυντή.</a:t>
            </a:r>
          </a:p>
        </p:txBody>
      </p:sp>
      <p:sp>
        <p:nvSpPr>
          <p:cNvPr name="TextBox 11" id="11"/>
          <p:cNvSpPr txBox="true"/>
          <p:nvPr/>
        </p:nvSpPr>
        <p:spPr>
          <a:xfrm rot="0">
            <a:off x="9499401" y="4621709"/>
            <a:ext cx="6993880"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Δευτερεύουσες Ονοματικές Προτάσεις</a:t>
            </a:r>
          </a:p>
        </p:txBody>
      </p:sp>
      <p:sp>
        <p:nvSpPr>
          <p:cNvPr name="TextBox 12" id="12"/>
          <p:cNvSpPr txBox="true"/>
          <p:nvPr/>
        </p:nvSpPr>
        <p:spPr>
          <a:xfrm rot="0">
            <a:off x="9499401" y="5281464"/>
            <a:ext cx="7805886"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Οι δευτερεύουσες ονοματικές προτάσεις μπορούν επίσης να λειτουργήσουν ως αντικείμενα. Παραδείγματα:</a:t>
            </a:r>
          </a:p>
        </p:txBody>
      </p:sp>
      <p:sp>
        <p:nvSpPr>
          <p:cNvPr name="TextBox 13" id="13"/>
          <p:cNvSpPr txBox="true"/>
          <p:nvPr/>
        </p:nvSpPr>
        <p:spPr>
          <a:xfrm rot="0">
            <a:off x="9499401" y="6897440"/>
            <a:ext cx="7805886" cy="55840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151617"/>
                </a:solidFill>
                <a:latin typeface="Arimo"/>
                <a:ea typeface="Arimo"/>
                <a:cs typeface="Arimo"/>
                <a:sym typeface="Arimo"/>
              </a:rPr>
              <a:t>Φοβεῖται μὴ τὰ ἔσχατα πάθῃ.</a:t>
            </a:r>
          </a:p>
        </p:txBody>
      </p:sp>
      <p:sp>
        <p:nvSpPr>
          <p:cNvPr name="TextBox 14" id="14"/>
          <p:cNvSpPr txBox="true"/>
          <p:nvPr/>
        </p:nvSpPr>
        <p:spPr>
          <a:xfrm rot="0">
            <a:off x="9499401" y="7450187"/>
            <a:ext cx="7805886" cy="558404"/>
          </a:xfrm>
          <a:prstGeom prst="rect">
            <a:avLst/>
          </a:prstGeom>
        </p:spPr>
        <p:txBody>
          <a:bodyPr anchor="t" rtlCol="false" tIns="0" lIns="0" bIns="0" rIns="0">
            <a:spAutoFit/>
          </a:bodyPr>
          <a:lstStyle/>
          <a:p>
            <a:pPr algn="l" marL="329902" indent="-164951" lvl="1">
              <a:lnSpc>
                <a:spcPts val="3562"/>
              </a:lnSpc>
              <a:buFont typeface="Arial"/>
              <a:buChar char="•"/>
            </a:pPr>
            <a:r>
              <a:rPr lang="en-US" sz="2187">
                <a:solidFill>
                  <a:srgbClr val="151617"/>
                </a:solidFill>
                <a:latin typeface="Arimo"/>
                <a:ea typeface="Arimo"/>
                <a:cs typeface="Arimo"/>
                <a:sym typeface="Arimo"/>
              </a:rPr>
              <a:t>Φοβάται μην εκτεθεί.</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descr="preencoded.png"/>
          <p:cNvSpPr/>
          <p:nvPr/>
        </p:nvSpPr>
        <p:spPr>
          <a:xfrm flipH="false" flipV="false" rot="0">
            <a:off x="0" y="0"/>
            <a:ext cx="18288000" cy="2563707"/>
          </a:xfrm>
          <a:custGeom>
            <a:avLst/>
            <a:gdLst/>
            <a:ahLst/>
            <a:cxnLst/>
            <a:rect r="r" b="b" t="t" l="l"/>
            <a:pathLst>
              <a:path h="2563707" w="18288000">
                <a:moveTo>
                  <a:pt x="0" y="0"/>
                </a:moveTo>
                <a:lnTo>
                  <a:pt x="18288000" y="0"/>
                </a:lnTo>
                <a:lnTo>
                  <a:pt x="18288000" y="2563707"/>
                </a:lnTo>
                <a:lnTo>
                  <a:pt x="0" y="2563707"/>
                </a:lnTo>
                <a:lnTo>
                  <a:pt x="0" y="0"/>
                </a:lnTo>
                <a:close/>
              </a:path>
            </a:pathLst>
          </a:custGeom>
          <a:blipFill>
            <a:blip r:embed="rId3"/>
            <a:stretch>
              <a:fillRect l="-75" t="-7535" r="-75" b="0"/>
            </a:stretch>
          </a:blipFill>
        </p:spPr>
      </p:sp>
      <p:sp>
        <p:nvSpPr>
          <p:cNvPr name="TextBox 7" id="7"/>
          <p:cNvSpPr txBox="true"/>
          <p:nvPr/>
        </p:nvSpPr>
        <p:spPr>
          <a:xfrm rot="0">
            <a:off x="771822" y="3336875"/>
            <a:ext cx="10421391" cy="717797"/>
          </a:xfrm>
          <a:prstGeom prst="rect">
            <a:avLst/>
          </a:prstGeom>
        </p:spPr>
        <p:txBody>
          <a:bodyPr anchor="t" rtlCol="false" tIns="0" lIns="0" bIns="0" rIns="0">
            <a:spAutoFit/>
          </a:bodyPr>
          <a:lstStyle/>
          <a:p>
            <a:pPr algn="l">
              <a:lnSpc>
                <a:spcPts val="5374"/>
              </a:lnSpc>
            </a:pPr>
            <a:r>
              <a:rPr lang="en-US" sz="4312" b="true">
                <a:solidFill>
                  <a:srgbClr val="151617"/>
                </a:solidFill>
                <a:latin typeface="Arimo Bold"/>
                <a:ea typeface="Arimo Bold"/>
                <a:cs typeface="Arimo Bold"/>
                <a:sym typeface="Arimo Bold"/>
              </a:rPr>
              <a:t>Μεταβατικά Ρήματα και Αντικείμενα</a:t>
            </a:r>
          </a:p>
        </p:txBody>
      </p:sp>
      <p:sp>
        <p:nvSpPr>
          <p:cNvPr name="Freeform 8" id="8" descr="preencoded.png"/>
          <p:cNvSpPr/>
          <p:nvPr/>
        </p:nvSpPr>
        <p:spPr>
          <a:xfrm flipH="false" flipV="false" rot="0">
            <a:off x="771822" y="4385370"/>
            <a:ext cx="1102668" cy="1764358"/>
          </a:xfrm>
          <a:custGeom>
            <a:avLst/>
            <a:gdLst/>
            <a:ahLst/>
            <a:cxnLst/>
            <a:rect r="r" b="b" t="t" l="l"/>
            <a:pathLst>
              <a:path h="1764358" w="1102668">
                <a:moveTo>
                  <a:pt x="0" y="0"/>
                </a:moveTo>
                <a:lnTo>
                  <a:pt x="1102668" y="0"/>
                </a:lnTo>
                <a:lnTo>
                  <a:pt x="1102668" y="1764358"/>
                </a:lnTo>
                <a:lnTo>
                  <a:pt x="0" y="1764358"/>
                </a:lnTo>
                <a:lnTo>
                  <a:pt x="0" y="0"/>
                </a:lnTo>
                <a:close/>
              </a:path>
            </a:pathLst>
          </a:custGeom>
          <a:blipFill>
            <a:blip r:embed="rId4"/>
            <a:stretch>
              <a:fillRect l="-164" t="0" r="-164" b="0"/>
            </a:stretch>
          </a:blipFill>
        </p:spPr>
      </p:sp>
      <p:sp>
        <p:nvSpPr>
          <p:cNvPr name="TextBox 9" id="9"/>
          <p:cNvSpPr txBox="true"/>
          <p:nvPr/>
        </p:nvSpPr>
        <p:spPr>
          <a:xfrm rot="0">
            <a:off x="2205186" y="4586734"/>
            <a:ext cx="2814935" cy="363587"/>
          </a:xfrm>
          <a:prstGeom prst="rect">
            <a:avLst/>
          </a:prstGeom>
        </p:spPr>
        <p:txBody>
          <a:bodyPr anchor="t" rtlCol="false" tIns="0" lIns="0" bIns="0" rIns="0">
            <a:spAutoFit/>
          </a:bodyPr>
          <a:lstStyle/>
          <a:p>
            <a:pPr algn="l">
              <a:lnSpc>
                <a:spcPts val="2687"/>
              </a:lnSpc>
            </a:pPr>
            <a:r>
              <a:rPr lang="en-US" sz="2125" b="true">
                <a:solidFill>
                  <a:srgbClr val="151617"/>
                </a:solidFill>
                <a:latin typeface="Arimo Bold"/>
                <a:ea typeface="Arimo Bold"/>
                <a:cs typeface="Arimo Bold"/>
                <a:sym typeface="Arimo Bold"/>
              </a:rPr>
              <a:t>Μονόπτωτα Ρήματα</a:t>
            </a:r>
          </a:p>
        </p:txBody>
      </p:sp>
      <p:sp>
        <p:nvSpPr>
          <p:cNvPr name="TextBox 10" id="10"/>
          <p:cNvSpPr txBox="true"/>
          <p:nvPr/>
        </p:nvSpPr>
        <p:spPr>
          <a:xfrm rot="0">
            <a:off x="2205186" y="4996904"/>
            <a:ext cx="15310991" cy="791467"/>
          </a:xfrm>
          <a:prstGeom prst="rect">
            <a:avLst/>
          </a:prstGeom>
        </p:spPr>
        <p:txBody>
          <a:bodyPr anchor="t" rtlCol="false" tIns="0" lIns="0" bIns="0" rIns="0">
            <a:spAutoFit/>
          </a:bodyPr>
          <a:lstStyle/>
          <a:p>
            <a:pPr algn="l">
              <a:lnSpc>
                <a:spcPts val="2749"/>
              </a:lnSpc>
            </a:pPr>
            <a:r>
              <a:rPr lang="en-US" sz="1687">
                <a:solidFill>
                  <a:srgbClr val="151617"/>
                </a:solidFill>
                <a:latin typeface="Arimo"/>
                <a:ea typeface="Arimo"/>
                <a:cs typeface="Arimo"/>
                <a:sym typeface="Arimo"/>
              </a:rPr>
              <a:t>Δέχονται ένα αντικείμενο ή περισσότερα στην ίδια πλάγια πτώση. Παράδειγμα: Ἐπαινοῦμεν οὐ μόνον τοὺς δικαίους ἀλλὰ καὶ τοὺς συνετοὺς καὶ τοὺς σοφούς.</a:t>
            </a:r>
          </a:p>
        </p:txBody>
      </p:sp>
      <p:sp>
        <p:nvSpPr>
          <p:cNvPr name="Freeform 11" id="11" descr="preencoded.png"/>
          <p:cNvSpPr/>
          <p:nvPr/>
        </p:nvSpPr>
        <p:spPr>
          <a:xfrm flipH="false" flipV="false" rot="0">
            <a:off x="771822" y="6149727"/>
            <a:ext cx="1102668" cy="1764357"/>
          </a:xfrm>
          <a:custGeom>
            <a:avLst/>
            <a:gdLst/>
            <a:ahLst/>
            <a:cxnLst/>
            <a:rect r="r" b="b" t="t" l="l"/>
            <a:pathLst>
              <a:path h="1764357" w="1102668">
                <a:moveTo>
                  <a:pt x="0" y="0"/>
                </a:moveTo>
                <a:lnTo>
                  <a:pt x="1102668" y="0"/>
                </a:lnTo>
                <a:lnTo>
                  <a:pt x="1102668" y="1764358"/>
                </a:lnTo>
                <a:lnTo>
                  <a:pt x="0" y="1764358"/>
                </a:lnTo>
                <a:lnTo>
                  <a:pt x="0" y="0"/>
                </a:lnTo>
                <a:close/>
              </a:path>
            </a:pathLst>
          </a:custGeom>
          <a:blipFill>
            <a:blip r:embed="rId5"/>
            <a:stretch>
              <a:fillRect l="-164" t="0" r="-164" b="0"/>
            </a:stretch>
          </a:blipFill>
        </p:spPr>
      </p:sp>
      <p:sp>
        <p:nvSpPr>
          <p:cNvPr name="TextBox 12" id="12"/>
          <p:cNvSpPr txBox="true"/>
          <p:nvPr/>
        </p:nvSpPr>
        <p:spPr>
          <a:xfrm rot="0">
            <a:off x="2205186" y="6351091"/>
            <a:ext cx="2756892" cy="363587"/>
          </a:xfrm>
          <a:prstGeom prst="rect">
            <a:avLst/>
          </a:prstGeom>
        </p:spPr>
        <p:txBody>
          <a:bodyPr anchor="t" rtlCol="false" tIns="0" lIns="0" bIns="0" rIns="0">
            <a:spAutoFit/>
          </a:bodyPr>
          <a:lstStyle/>
          <a:p>
            <a:pPr algn="l">
              <a:lnSpc>
                <a:spcPts val="2687"/>
              </a:lnSpc>
            </a:pPr>
            <a:r>
              <a:rPr lang="en-US" sz="2125" b="true">
                <a:solidFill>
                  <a:srgbClr val="151617"/>
                </a:solidFill>
                <a:latin typeface="Arimo Bold"/>
                <a:ea typeface="Arimo Bold"/>
                <a:cs typeface="Arimo Bold"/>
                <a:sym typeface="Arimo Bold"/>
              </a:rPr>
              <a:t>Δίπτωτα Ρήματα</a:t>
            </a:r>
          </a:p>
        </p:txBody>
      </p:sp>
      <p:sp>
        <p:nvSpPr>
          <p:cNvPr name="TextBox 13" id="13"/>
          <p:cNvSpPr txBox="true"/>
          <p:nvPr/>
        </p:nvSpPr>
        <p:spPr>
          <a:xfrm rot="0">
            <a:off x="2205186" y="6761261"/>
            <a:ext cx="15310991" cy="791467"/>
          </a:xfrm>
          <a:prstGeom prst="rect">
            <a:avLst/>
          </a:prstGeom>
        </p:spPr>
        <p:txBody>
          <a:bodyPr anchor="t" rtlCol="false" tIns="0" lIns="0" bIns="0" rIns="0">
            <a:spAutoFit/>
          </a:bodyPr>
          <a:lstStyle/>
          <a:p>
            <a:pPr algn="l">
              <a:lnSpc>
                <a:spcPts val="2749"/>
              </a:lnSpc>
            </a:pPr>
            <a:r>
              <a:rPr lang="en-US" sz="1687">
                <a:solidFill>
                  <a:srgbClr val="151617"/>
                </a:solidFill>
                <a:latin typeface="Arimo"/>
                <a:ea typeface="Arimo"/>
                <a:cs typeface="Arimo"/>
                <a:sym typeface="Arimo"/>
              </a:rPr>
              <a:t>Δέχονται δύο αντικείμενα σε δύο διαφορετικές πλάγιες πτώσεις ή δύο αντικείμενα σε αιτιατική (πρόσωπο και πράγμα). Παράδειγμα: Ἔδωκε τὰ γράμματα τοῖς φίλοις.</a:t>
            </a:r>
          </a:p>
        </p:txBody>
      </p:sp>
      <p:sp>
        <p:nvSpPr>
          <p:cNvPr name="Freeform 14" id="14" descr="preencoded.png"/>
          <p:cNvSpPr/>
          <p:nvPr/>
        </p:nvSpPr>
        <p:spPr>
          <a:xfrm flipH="false" flipV="false" rot="0">
            <a:off x="771822" y="7914085"/>
            <a:ext cx="1102668" cy="1764357"/>
          </a:xfrm>
          <a:custGeom>
            <a:avLst/>
            <a:gdLst/>
            <a:ahLst/>
            <a:cxnLst/>
            <a:rect r="r" b="b" t="t" l="l"/>
            <a:pathLst>
              <a:path h="1764357" w="1102668">
                <a:moveTo>
                  <a:pt x="0" y="0"/>
                </a:moveTo>
                <a:lnTo>
                  <a:pt x="1102668" y="0"/>
                </a:lnTo>
                <a:lnTo>
                  <a:pt x="1102668" y="1764357"/>
                </a:lnTo>
                <a:lnTo>
                  <a:pt x="0" y="1764357"/>
                </a:lnTo>
                <a:lnTo>
                  <a:pt x="0" y="0"/>
                </a:lnTo>
                <a:close/>
              </a:path>
            </a:pathLst>
          </a:custGeom>
          <a:blipFill>
            <a:blip r:embed="rId6"/>
            <a:stretch>
              <a:fillRect l="-164" t="0" r="-164" b="0"/>
            </a:stretch>
          </a:blipFill>
        </p:spPr>
      </p:sp>
      <p:sp>
        <p:nvSpPr>
          <p:cNvPr name="TextBox 15" id="15"/>
          <p:cNvSpPr txBox="true"/>
          <p:nvPr/>
        </p:nvSpPr>
        <p:spPr>
          <a:xfrm rot="0">
            <a:off x="2205186" y="8115449"/>
            <a:ext cx="4409034" cy="363587"/>
          </a:xfrm>
          <a:prstGeom prst="rect">
            <a:avLst/>
          </a:prstGeom>
        </p:spPr>
        <p:txBody>
          <a:bodyPr anchor="t" rtlCol="false" tIns="0" lIns="0" bIns="0" rIns="0">
            <a:spAutoFit/>
          </a:bodyPr>
          <a:lstStyle/>
          <a:p>
            <a:pPr algn="l">
              <a:lnSpc>
                <a:spcPts val="2687"/>
              </a:lnSpc>
            </a:pPr>
            <a:r>
              <a:rPr lang="en-US" sz="2125" b="true">
                <a:solidFill>
                  <a:srgbClr val="151617"/>
                </a:solidFill>
                <a:latin typeface="Arimo Bold"/>
                <a:ea typeface="Arimo Bold"/>
                <a:cs typeface="Arimo Bold"/>
                <a:sym typeface="Arimo Bold"/>
              </a:rPr>
              <a:t>Άμεσο και Έμμεσο Αντικείμενο</a:t>
            </a:r>
          </a:p>
        </p:txBody>
      </p:sp>
      <p:sp>
        <p:nvSpPr>
          <p:cNvPr name="TextBox 16" id="16"/>
          <p:cNvSpPr txBox="true"/>
          <p:nvPr/>
        </p:nvSpPr>
        <p:spPr>
          <a:xfrm rot="0">
            <a:off x="2205186" y="8525619"/>
            <a:ext cx="15310991" cy="438596"/>
          </a:xfrm>
          <a:prstGeom prst="rect">
            <a:avLst/>
          </a:prstGeom>
        </p:spPr>
        <p:txBody>
          <a:bodyPr anchor="t" rtlCol="false" tIns="0" lIns="0" bIns="0" rIns="0">
            <a:spAutoFit/>
          </a:bodyPr>
          <a:lstStyle/>
          <a:p>
            <a:pPr algn="l">
              <a:lnSpc>
                <a:spcPts val="2749"/>
              </a:lnSpc>
            </a:pPr>
            <a:r>
              <a:rPr lang="en-US" sz="1687">
                <a:solidFill>
                  <a:srgbClr val="151617"/>
                </a:solidFill>
                <a:latin typeface="Arimo"/>
                <a:ea typeface="Arimo"/>
                <a:cs typeface="Arimo"/>
                <a:sym typeface="Arimo"/>
              </a:rPr>
              <a:t>Στα δίπτωτα ρήματα, το ένα αντικείμενο είναι άμεσο (δέχεται άμεσα την ενέργεια) και το άλλο έμμεσο (δέχεται έμμεσα την ενέργεια).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p:cNvSpPr/>
          <p:nvPr/>
        </p:nvSpPr>
        <p:spPr>
          <a:xfrm flipH="false" flipV="false" rot="0">
            <a:off x="8017493" y="2893412"/>
            <a:ext cx="9932126" cy="5323251"/>
          </a:xfrm>
          <a:custGeom>
            <a:avLst/>
            <a:gdLst/>
            <a:ahLst/>
            <a:cxnLst/>
            <a:rect r="r" b="b" t="t" l="l"/>
            <a:pathLst>
              <a:path h="5323251" w="9932126">
                <a:moveTo>
                  <a:pt x="0" y="0"/>
                </a:moveTo>
                <a:lnTo>
                  <a:pt x="9932126" y="0"/>
                </a:lnTo>
                <a:lnTo>
                  <a:pt x="9932126" y="5323251"/>
                </a:lnTo>
                <a:lnTo>
                  <a:pt x="0" y="5323251"/>
                </a:lnTo>
                <a:lnTo>
                  <a:pt x="0" y="0"/>
                </a:lnTo>
                <a:close/>
              </a:path>
            </a:pathLst>
          </a:custGeom>
          <a:blipFill>
            <a:blip r:embed="rId3"/>
            <a:stretch>
              <a:fillRect l="0" t="0" r="0" b="0"/>
            </a:stretch>
          </a:blipFill>
        </p:spPr>
      </p:sp>
      <p:sp>
        <p:nvSpPr>
          <p:cNvPr name="TextBox 7" id="7"/>
          <p:cNvSpPr txBox="true"/>
          <p:nvPr/>
        </p:nvSpPr>
        <p:spPr>
          <a:xfrm rot="0">
            <a:off x="926306" y="1054595"/>
            <a:ext cx="9577388" cy="1720751"/>
          </a:xfrm>
          <a:prstGeom prst="rect">
            <a:avLst/>
          </a:prstGeom>
        </p:spPr>
        <p:txBody>
          <a:bodyPr anchor="t" rtlCol="false" tIns="0" lIns="0" bIns="0" rIns="0">
            <a:spAutoFit/>
          </a:bodyPr>
          <a:lstStyle/>
          <a:p>
            <a:pPr algn="l">
              <a:lnSpc>
                <a:spcPts val="6500"/>
              </a:lnSpc>
            </a:pPr>
            <a:r>
              <a:rPr lang="en-US" sz="5187" b="true">
                <a:solidFill>
                  <a:srgbClr val="151617"/>
                </a:solidFill>
                <a:latin typeface="Arimo Bold"/>
                <a:ea typeface="Arimo Bold"/>
                <a:cs typeface="Arimo Bold"/>
                <a:sym typeface="Arimo Bold"/>
              </a:rPr>
              <a:t>Μονόπτωτα Ρήματα με Γενική</a:t>
            </a:r>
          </a:p>
        </p:txBody>
      </p:sp>
      <p:sp>
        <p:nvSpPr>
          <p:cNvPr name="TextBox 8" id="8"/>
          <p:cNvSpPr txBox="true"/>
          <p:nvPr/>
        </p:nvSpPr>
        <p:spPr>
          <a:xfrm rot="0">
            <a:off x="1200447" y="2746771"/>
            <a:ext cx="3538538" cy="442020"/>
          </a:xfrm>
          <a:prstGeom prst="rect">
            <a:avLst/>
          </a:prstGeom>
        </p:spPr>
        <p:txBody>
          <a:bodyPr anchor="t" rtlCol="false" tIns="0" lIns="0" bIns="0" rIns="0">
            <a:spAutoFit/>
          </a:bodyPr>
          <a:lstStyle/>
          <a:p>
            <a:pPr algn="l">
              <a:lnSpc>
                <a:spcPts val="3250"/>
              </a:lnSpc>
            </a:pPr>
            <a:r>
              <a:rPr lang="en-US" sz="2562" b="true">
                <a:solidFill>
                  <a:srgbClr val="151617"/>
                </a:solidFill>
                <a:latin typeface="Arimo Bold"/>
                <a:ea typeface="Arimo Bold"/>
                <a:cs typeface="Arimo Bold"/>
                <a:sym typeface="Arimo Bold"/>
              </a:rPr>
              <a:t>Κατηγορίες Ρημάτων</a:t>
            </a:r>
          </a:p>
        </p:txBody>
      </p:sp>
      <p:sp>
        <p:nvSpPr>
          <p:cNvPr name="TextBox 9" id="9"/>
          <p:cNvSpPr txBox="true"/>
          <p:nvPr/>
        </p:nvSpPr>
        <p:spPr>
          <a:xfrm rot="0">
            <a:off x="1200447" y="3531096"/>
            <a:ext cx="4108102"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Μνήμη ή λήθη</a:t>
            </a:r>
          </a:p>
        </p:txBody>
      </p:sp>
      <p:sp>
        <p:nvSpPr>
          <p:cNvPr name="TextBox 10" id="10"/>
          <p:cNvSpPr txBox="true"/>
          <p:nvPr/>
        </p:nvSpPr>
        <p:spPr>
          <a:xfrm rot="0">
            <a:off x="1200447" y="4103379"/>
            <a:ext cx="4108102" cy="40798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Επιμέλεια, φροντίδα, φειδώ</a:t>
            </a:r>
          </a:p>
        </p:txBody>
      </p:sp>
      <p:sp>
        <p:nvSpPr>
          <p:cNvPr name="TextBox 11" id="11"/>
          <p:cNvSpPr txBox="true"/>
          <p:nvPr/>
        </p:nvSpPr>
        <p:spPr>
          <a:xfrm rot="0">
            <a:off x="1200447" y="4578042"/>
            <a:ext cx="4108102"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Έναρξη ή λήξη</a:t>
            </a:r>
          </a:p>
        </p:txBody>
      </p:sp>
      <p:sp>
        <p:nvSpPr>
          <p:cNvPr name="TextBox 12" id="12"/>
          <p:cNvSpPr txBox="true"/>
          <p:nvPr/>
        </p:nvSpPr>
        <p:spPr>
          <a:xfrm rot="0">
            <a:off x="1200447" y="5147050"/>
            <a:ext cx="5387955" cy="40798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Χωρισμός, αποχή, απομάκρυνση</a:t>
            </a:r>
          </a:p>
        </p:txBody>
      </p:sp>
      <p:sp>
        <p:nvSpPr>
          <p:cNvPr name="TextBox 13" id="13"/>
          <p:cNvSpPr txBox="true"/>
          <p:nvPr/>
        </p:nvSpPr>
        <p:spPr>
          <a:xfrm rot="0">
            <a:off x="1200448" y="5669338"/>
            <a:ext cx="4108102"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Εξουσία</a:t>
            </a:r>
          </a:p>
        </p:txBody>
      </p:sp>
      <p:sp>
        <p:nvSpPr>
          <p:cNvPr name="TextBox 14" id="14"/>
          <p:cNvSpPr txBox="true"/>
          <p:nvPr/>
        </p:nvSpPr>
        <p:spPr>
          <a:xfrm rot="0">
            <a:off x="1200447" y="6721255"/>
            <a:ext cx="4108102" cy="941785"/>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Συμμετοχή, πλησμονή, στέρηση</a:t>
            </a:r>
          </a:p>
        </p:txBody>
      </p:sp>
      <p:sp>
        <p:nvSpPr>
          <p:cNvPr name="TextBox 15" id="15"/>
          <p:cNvSpPr txBox="true"/>
          <p:nvPr/>
        </p:nvSpPr>
        <p:spPr>
          <a:xfrm rot="0">
            <a:off x="1200447" y="6195296"/>
            <a:ext cx="4108102"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Επιθυμία, απόλαυση</a:t>
            </a:r>
          </a:p>
        </p:txBody>
      </p:sp>
      <p:sp>
        <p:nvSpPr>
          <p:cNvPr name="TextBox 16" id="16"/>
          <p:cNvSpPr txBox="true"/>
          <p:nvPr/>
        </p:nvSpPr>
        <p:spPr>
          <a:xfrm rot="0">
            <a:off x="1200448" y="7237689"/>
            <a:ext cx="4108102" cy="40798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Απόπειρα, επιτυχία, αποτυχία</a:t>
            </a:r>
          </a:p>
        </p:txBody>
      </p:sp>
      <p:sp>
        <p:nvSpPr>
          <p:cNvPr name="TextBox 17" id="17"/>
          <p:cNvSpPr txBox="true"/>
          <p:nvPr/>
        </p:nvSpPr>
        <p:spPr>
          <a:xfrm rot="0">
            <a:off x="1200447" y="7817126"/>
            <a:ext cx="9029105"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Υπεροχή, διαφορά, σύγκριση</a:t>
            </a:r>
          </a:p>
        </p:txBody>
      </p:sp>
      <p:sp>
        <p:nvSpPr>
          <p:cNvPr name="TextBox 18" id="18"/>
          <p:cNvSpPr txBox="true"/>
          <p:nvPr/>
        </p:nvSpPr>
        <p:spPr>
          <a:xfrm rot="0">
            <a:off x="1200447" y="8345169"/>
            <a:ext cx="9029105"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Αίσθηση, αντίληψη (εκτός από το ρήμα ὁρῶ)</a:t>
            </a:r>
          </a:p>
        </p:txBody>
      </p:sp>
      <p:sp>
        <p:nvSpPr>
          <p:cNvPr name="TextBox 19" id="19"/>
          <p:cNvSpPr txBox="true"/>
          <p:nvPr/>
        </p:nvSpPr>
        <p:spPr>
          <a:xfrm rot="0">
            <a:off x="1200447" y="8929687"/>
            <a:ext cx="9029105" cy="518517"/>
          </a:xfrm>
          <a:prstGeom prst="rect">
            <a:avLst/>
          </a:prstGeom>
        </p:spPr>
        <p:txBody>
          <a:bodyPr anchor="t" rtlCol="false" tIns="0" lIns="0" bIns="0" rIns="0">
            <a:spAutoFit/>
          </a:bodyPr>
          <a:lstStyle/>
          <a:p>
            <a:pPr algn="l" marL="311051" indent="-155525" lvl="1">
              <a:lnSpc>
                <a:spcPts val="3312"/>
              </a:lnSpc>
              <a:buFont typeface="Arial"/>
              <a:buChar char="•"/>
            </a:pPr>
            <a:r>
              <a:rPr lang="en-US" sz="2062">
                <a:solidFill>
                  <a:srgbClr val="151617"/>
                </a:solidFill>
                <a:latin typeface="Arimo"/>
                <a:ea typeface="Arimo"/>
                <a:cs typeface="Arimo"/>
                <a:sym typeface="Arimo"/>
              </a:rPr>
              <a:t>Σύνθετα με προθέσεις: ἀπό, ἐκ, κατά, πρό, ὑπέρ</a:t>
            </a:r>
          </a:p>
        </p:txBody>
      </p:sp>
      <p:sp>
        <p:nvSpPr>
          <p:cNvPr name="TextBox 20" id="20"/>
          <p:cNvSpPr txBox="true"/>
          <p:nvPr/>
        </p:nvSpPr>
        <p:spPr>
          <a:xfrm rot="0">
            <a:off x="10632177" y="2736617"/>
            <a:ext cx="2952750" cy="863787"/>
          </a:xfrm>
          <a:prstGeom prst="rect">
            <a:avLst/>
          </a:prstGeom>
        </p:spPr>
        <p:txBody>
          <a:bodyPr anchor="t" rtlCol="false" tIns="0" lIns="0" bIns="0" rIns="0">
            <a:spAutoFit/>
          </a:bodyPr>
          <a:lstStyle/>
          <a:p>
            <a:pPr algn="ctr">
              <a:lnSpc>
                <a:spcPts val="6989"/>
              </a:lnSpc>
            </a:pPr>
            <a:r>
              <a:rPr lang="en-US" sz="4992" spc="49">
                <a:solidFill>
                  <a:srgbClr val="323131"/>
                </a:solidFill>
                <a:latin typeface="Special Elite"/>
                <a:ea typeface="Special Elite"/>
                <a:cs typeface="Special Elite"/>
                <a:sym typeface="Special Elite"/>
              </a:rPr>
              <a:t>Sentence</a:t>
            </a:r>
          </a:p>
        </p:txBody>
      </p:sp>
      <p:sp>
        <p:nvSpPr>
          <p:cNvPr name="TextBox 21" id="21"/>
          <p:cNvSpPr txBox="true"/>
          <p:nvPr/>
        </p:nvSpPr>
        <p:spPr>
          <a:xfrm rot="0">
            <a:off x="8401125" y="6204821"/>
            <a:ext cx="3054310" cy="672211"/>
          </a:xfrm>
          <a:prstGeom prst="rect">
            <a:avLst/>
          </a:prstGeom>
        </p:spPr>
        <p:txBody>
          <a:bodyPr anchor="t" rtlCol="false" tIns="0" lIns="0" bIns="0" rIns="0">
            <a:spAutoFit/>
          </a:bodyPr>
          <a:lstStyle/>
          <a:p>
            <a:pPr algn="ctr">
              <a:lnSpc>
                <a:spcPts val="5473"/>
              </a:lnSpc>
            </a:pPr>
            <a:r>
              <a:rPr lang="en-US" sz="3909">
                <a:solidFill>
                  <a:srgbClr val="171617"/>
                </a:solidFill>
                <a:latin typeface="Anonymous Pro"/>
                <a:ea typeface="Anonymous Pro"/>
                <a:cs typeface="Anonymous Pro"/>
                <a:sym typeface="Anonymous Pro"/>
              </a:rPr>
              <a:t>Οἱ     θεοὶ</a:t>
            </a:r>
            <a:r>
              <a:rPr lang="en-US" sz="3909">
                <a:solidFill>
                  <a:srgbClr val="171617"/>
                </a:solidFill>
                <a:latin typeface="Anonymous Pro"/>
                <a:ea typeface="Anonymous Pro"/>
                <a:cs typeface="Anonymous Pro"/>
                <a:sym typeface="Anonymous Pro"/>
              </a:rPr>
              <a:t> </a:t>
            </a:r>
          </a:p>
        </p:txBody>
      </p:sp>
      <p:sp>
        <p:nvSpPr>
          <p:cNvPr name="TextBox 22" id="22"/>
          <p:cNvSpPr txBox="true"/>
          <p:nvPr/>
        </p:nvSpPr>
        <p:spPr>
          <a:xfrm rot="0">
            <a:off x="15517670" y="6163576"/>
            <a:ext cx="762000" cy="846685"/>
          </a:xfrm>
          <a:prstGeom prst="rect">
            <a:avLst/>
          </a:prstGeom>
        </p:spPr>
        <p:txBody>
          <a:bodyPr anchor="t" rtlCol="false" tIns="0" lIns="0" bIns="0" rIns="0">
            <a:spAutoFit/>
          </a:bodyPr>
          <a:lstStyle/>
          <a:p>
            <a:pPr algn="ctr">
              <a:lnSpc>
                <a:spcPts val="6882"/>
              </a:lnSpc>
            </a:pPr>
            <a:r>
              <a:rPr lang="en-US" sz="4915">
                <a:solidFill>
                  <a:srgbClr val="171617"/>
                </a:solidFill>
                <a:latin typeface="Special Elite"/>
                <a:ea typeface="Special Elite"/>
                <a:cs typeface="Special Elite"/>
                <a:sym typeface="Special Elite"/>
              </a:rPr>
              <a:t>NP</a:t>
            </a:r>
          </a:p>
        </p:txBody>
      </p:sp>
      <p:sp>
        <p:nvSpPr>
          <p:cNvPr name="TextBox 23" id="23"/>
          <p:cNvSpPr txBox="true"/>
          <p:nvPr/>
        </p:nvSpPr>
        <p:spPr>
          <a:xfrm rot="0">
            <a:off x="13860379" y="8484528"/>
            <a:ext cx="4076581" cy="672591"/>
          </a:xfrm>
          <a:prstGeom prst="rect">
            <a:avLst/>
          </a:prstGeom>
        </p:spPr>
        <p:txBody>
          <a:bodyPr anchor="t" rtlCol="false" tIns="0" lIns="0" bIns="0" rIns="0">
            <a:spAutoFit/>
          </a:bodyPr>
          <a:lstStyle/>
          <a:p>
            <a:pPr algn="ctr">
              <a:lnSpc>
                <a:spcPts val="5453"/>
              </a:lnSpc>
            </a:pPr>
            <a:r>
              <a:rPr lang="en-US" sz="3895" spc="81">
                <a:solidFill>
                  <a:srgbClr val="171617"/>
                </a:solidFill>
                <a:latin typeface="Anonymous Pro"/>
                <a:ea typeface="Anonymous Pro"/>
                <a:cs typeface="Anonymous Pro"/>
                <a:sym typeface="Anonymous Pro"/>
              </a:rPr>
              <a:t>τῶν ἀσεβούντων</a:t>
            </a:r>
          </a:p>
        </p:txBody>
      </p:sp>
      <p:sp>
        <p:nvSpPr>
          <p:cNvPr name="TextBox 24" id="24"/>
          <p:cNvSpPr txBox="true"/>
          <p:nvPr/>
        </p:nvSpPr>
        <p:spPr>
          <a:xfrm rot="0">
            <a:off x="11855558" y="7559951"/>
            <a:ext cx="2255996" cy="672217"/>
          </a:xfrm>
          <a:prstGeom prst="rect">
            <a:avLst/>
          </a:prstGeom>
        </p:spPr>
        <p:txBody>
          <a:bodyPr anchor="t" rtlCol="false" tIns="0" lIns="0" bIns="0" rIns="0">
            <a:spAutoFit/>
          </a:bodyPr>
          <a:lstStyle/>
          <a:p>
            <a:pPr algn="r">
              <a:lnSpc>
                <a:spcPts val="5473"/>
              </a:lnSpc>
            </a:pPr>
            <a:r>
              <a:rPr lang="en-US" sz="3909" spc="19">
                <a:solidFill>
                  <a:srgbClr val="171617"/>
                </a:solidFill>
                <a:latin typeface="Anonymous Pro"/>
                <a:ea typeface="Anonymous Pro"/>
                <a:cs typeface="Anonymous Pro"/>
                <a:sym typeface="Anonymous Pro"/>
              </a:rPr>
              <a:t>ἀμελοῦσι</a:t>
            </a:r>
          </a:p>
        </p:txBody>
      </p:sp>
      <p:sp>
        <p:nvSpPr>
          <p:cNvPr name="TextBox 25" id="25"/>
          <p:cNvSpPr txBox="true"/>
          <p:nvPr/>
        </p:nvSpPr>
        <p:spPr>
          <a:xfrm rot="0">
            <a:off x="12239713" y="6025320"/>
            <a:ext cx="1487686" cy="851713"/>
          </a:xfrm>
          <a:prstGeom prst="rect">
            <a:avLst/>
          </a:prstGeom>
        </p:spPr>
        <p:txBody>
          <a:bodyPr anchor="t" rtlCol="false" tIns="0" lIns="0" bIns="0" rIns="0">
            <a:spAutoFit/>
          </a:bodyPr>
          <a:lstStyle/>
          <a:p>
            <a:pPr algn="ctr">
              <a:lnSpc>
                <a:spcPts val="7005"/>
              </a:lnSpc>
              <a:spcBef>
                <a:spcPct val="0"/>
              </a:spcBef>
            </a:pPr>
            <a:r>
              <a:rPr lang="en-US" sz="4301">
                <a:solidFill>
                  <a:srgbClr val="090809"/>
                </a:solidFill>
                <a:latin typeface="Arimo"/>
                <a:ea typeface="Arimo"/>
                <a:cs typeface="Arimo"/>
                <a:sym typeface="Arimo"/>
              </a:rPr>
              <a:t>VERB</a:t>
            </a:r>
          </a:p>
        </p:txBody>
      </p:sp>
      <p:sp>
        <p:nvSpPr>
          <p:cNvPr name="Freeform 26" id="26"/>
          <p:cNvSpPr/>
          <p:nvPr/>
        </p:nvSpPr>
        <p:spPr>
          <a:xfrm flipH="false" flipV="false" rot="0">
            <a:off x="8604560" y="5058565"/>
            <a:ext cx="2253013" cy="1655249"/>
          </a:xfrm>
          <a:custGeom>
            <a:avLst/>
            <a:gdLst/>
            <a:ahLst/>
            <a:cxnLst/>
            <a:rect r="r" b="b" t="t" l="l"/>
            <a:pathLst>
              <a:path h="1655249" w="2253013">
                <a:moveTo>
                  <a:pt x="0" y="0"/>
                </a:moveTo>
                <a:lnTo>
                  <a:pt x="2253013" y="0"/>
                </a:lnTo>
                <a:lnTo>
                  <a:pt x="2253013" y="1655249"/>
                </a:lnTo>
                <a:lnTo>
                  <a:pt x="0" y="1655249"/>
                </a:lnTo>
                <a:lnTo>
                  <a:pt x="0" y="0"/>
                </a:lnTo>
                <a:close/>
              </a:path>
            </a:pathLst>
          </a:custGeom>
          <a:blipFill>
            <a:blip r:embed="rId3"/>
            <a:stretch>
              <a:fillRect l="-292605" t="-221598" r="-48231"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682229" y="655885"/>
            <a:ext cx="7657654" cy="647254"/>
          </a:xfrm>
          <a:prstGeom prst="rect">
            <a:avLst/>
          </a:prstGeom>
        </p:spPr>
        <p:txBody>
          <a:bodyPr anchor="t" rtlCol="false" tIns="0" lIns="0" bIns="0" rIns="0">
            <a:spAutoFit/>
          </a:bodyPr>
          <a:lstStyle/>
          <a:p>
            <a:pPr algn="l">
              <a:lnSpc>
                <a:spcPts val="4750"/>
              </a:lnSpc>
            </a:pPr>
            <a:r>
              <a:rPr lang="en-US" sz="3812" b="true">
                <a:solidFill>
                  <a:srgbClr val="151617"/>
                </a:solidFill>
                <a:latin typeface="Arimo Bold"/>
                <a:ea typeface="Arimo Bold"/>
                <a:cs typeface="Arimo Bold"/>
                <a:sym typeface="Arimo Bold"/>
              </a:rPr>
              <a:t>Μονόπτωτα Ρήματα με Δοτική</a:t>
            </a:r>
          </a:p>
        </p:txBody>
      </p:sp>
      <p:sp>
        <p:nvSpPr>
          <p:cNvPr name="Freeform 7" id="7" descr="preencoded.png"/>
          <p:cNvSpPr/>
          <p:nvPr/>
        </p:nvSpPr>
        <p:spPr>
          <a:xfrm flipH="false" flipV="false" rot="0">
            <a:off x="4075360" y="1692920"/>
            <a:ext cx="1675359" cy="1434852"/>
          </a:xfrm>
          <a:custGeom>
            <a:avLst/>
            <a:gdLst/>
            <a:ahLst/>
            <a:cxnLst/>
            <a:rect r="r" b="b" t="t" l="l"/>
            <a:pathLst>
              <a:path h="1434852" w="1675359">
                <a:moveTo>
                  <a:pt x="0" y="0"/>
                </a:moveTo>
                <a:lnTo>
                  <a:pt x="1675359" y="0"/>
                </a:lnTo>
                <a:lnTo>
                  <a:pt x="1675359" y="1434852"/>
                </a:lnTo>
                <a:lnTo>
                  <a:pt x="0" y="1434852"/>
                </a:lnTo>
                <a:lnTo>
                  <a:pt x="0" y="0"/>
                </a:lnTo>
                <a:close/>
              </a:path>
            </a:pathLst>
          </a:custGeom>
          <a:blipFill>
            <a:blip r:embed="rId3"/>
            <a:stretch>
              <a:fillRect l="0" t="-88" r="0" b="-88"/>
            </a:stretch>
          </a:blipFill>
        </p:spPr>
      </p:sp>
      <p:sp>
        <p:nvSpPr>
          <p:cNvPr name="TextBox 8" id="8"/>
          <p:cNvSpPr txBox="true"/>
          <p:nvPr/>
        </p:nvSpPr>
        <p:spPr>
          <a:xfrm rot="0">
            <a:off x="4861918" y="2296566"/>
            <a:ext cx="101947" cy="494556"/>
          </a:xfrm>
          <a:prstGeom prst="rect">
            <a:avLst/>
          </a:prstGeom>
        </p:spPr>
        <p:txBody>
          <a:bodyPr anchor="t" rtlCol="false" tIns="0" lIns="0" bIns="0" rIns="0">
            <a:spAutoFit/>
          </a:bodyPr>
          <a:lstStyle/>
          <a:p>
            <a:pPr algn="ctr">
              <a:lnSpc>
                <a:spcPts val="3062"/>
              </a:lnSpc>
            </a:pPr>
            <a:r>
              <a:rPr lang="en-US" sz="1874" b="true">
                <a:solidFill>
                  <a:srgbClr val="151617"/>
                </a:solidFill>
                <a:latin typeface="Arimo Bold"/>
                <a:ea typeface="Arimo Bold"/>
                <a:cs typeface="Arimo Bold"/>
                <a:sym typeface="Arimo Bold"/>
              </a:rPr>
              <a:t>1</a:t>
            </a:r>
          </a:p>
        </p:txBody>
      </p:sp>
      <p:sp>
        <p:nvSpPr>
          <p:cNvPr name="TextBox 9" id="9"/>
          <p:cNvSpPr txBox="true"/>
          <p:nvPr/>
        </p:nvSpPr>
        <p:spPr>
          <a:xfrm rot="0">
            <a:off x="5945535" y="2005607"/>
            <a:ext cx="3124646" cy="342602"/>
          </a:xfrm>
          <a:prstGeom prst="rect">
            <a:avLst/>
          </a:prstGeom>
        </p:spPr>
        <p:txBody>
          <a:bodyPr anchor="t" rtlCol="false" tIns="0" lIns="0" bIns="0" rIns="0">
            <a:spAutoFit/>
          </a:bodyPr>
          <a:lstStyle/>
          <a:p>
            <a:pPr algn="l">
              <a:lnSpc>
                <a:spcPts val="2375"/>
              </a:lnSpc>
            </a:pPr>
            <a:r>
              <a:rPr lang="en-US" sz="1874" b="true">
                <a:solidFill>
                  <a:srgbClr val="151617"/>
                </a:solidFill>
                <a:latin typeface="Arimo Bold"/>
                <a:ea typeface="Arimo Bold"/>
                <a:cs typeface="Arimo Bold"/>
                <a:sym typeface="Arimo Bold"/>
              </a:rPr>
              <a:t>Φιλική/Εχθρική Διάθεση</a:t>
            </a:r>
          </a:p>
        </p:txBody>
      </p:sp>
      <p:sp>
        <p:nvSpPr>
          <p:cNvPr name="TextBox 10" id="10"/>
          <p:cNvSpPr txBox="true"/>
          <p:nvPr/>
        </p:nvSpPr>
        <p:spPr>
          <a:xfrm rot="0">
            <a:off x="5945535" y="2388840"/>
            <a:ext cx="4646562" cy="388144"/>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Ρήματα που εκφράζουν φιλική ή εχθρική στάση</a:t>
            </a:r>
          </a:p>
        </p:txBody>
      </p:sp>
      <p:grpSp>
        <p:nvGrpSpPr>
          <p:cNvPr name="Group 11" id="11"/>
          <p:cNvGrpSpPr/>
          <p:nvPr/>
        </p:nvGrpSpPr>
        <p:grpSpPr>
          <a:xfrm rot="0">
            <a:off x="5799385" y="3140125"/>
            <a:ext cx="11757720" cy="14288"/>
            <a:chOff x="0" y="0"/>
            <a:chExt cx="15676960" cy="19050"/>
          </a:xfrm>
        </p:grpSpPr>
        <p:sp>
          <p:nvSpPr>
            <p:cNvPr name="Freeform 12" id="12"/>
            <p:cNvSpPr/>
            <p:nvPr/>
          </p:nvSpPr>
          <p:spPr>
            <a:xfrm flipH="false" flipV="false" rot="0">
              <a:off x="0" y="0"/>
              <a:ext cx="15677007" cy="19050"/>
            </a:xfrm>
            <a:custGeom>
              <a:avLst/>
              <a:gdLst/>
              <a:ahLst/>
              <a:cxnLst/>
              <a:rect r="r" b="b" t="t" l="l"/>
              <a:pathLst>
                <a:path h="19050" w="15677007">
                  <a:moveTo>
                    <a:pt x="0" y="9525"/>
                  </a:moveTo>
                  <a:cubicBezTo>
                    <a:pt x="0" y="4318"/>
                    <a:pt x="4318" y="0"/>
                    <a:pt x="9525" y="0"/>
                  </a:cubicBezTo>
                  <a:lnTo>
                    <a:pt x="15667482" y="0"/>
                  </a:lnTo>
                  <a:cubicBezTo>
                    <a:pt x="15672690" y="0"/>
                    <a:pt x="15677007" y="4318"/>
                    <a:pt x="15677007" y="9525"/>
                  </a:cubicBezTo>
                  <a:cubicBezTo>
                    <a:pt x="15677007" y="14732"/>
                    <a:pt x="15672690" y="19050"/>
                    <a:pt x="15667482" y="19050"/>
                  </a:cubicBezTo>
                  <a:lnTo>
                    <a:pt x="9525" y="19050"/>
                  </a:lnTo>
                  <a:cubicBezTo>
                    <a:pt x="4318" y="19050"/>
                    <a:pt x="0" y="14732"/>
                    <a:pt x="0" y="9525"/>
                  </a:cubicBezTo>
                  <a:close/>
                </a:path>
              </a:pathLst>
            </a:custGeom>
            <a:solidFill>
              <a:srgbClr val="151617"/>
            </a:solidFill>
          </p:spPr>
        </p:sp>
      </p:grpSp>
      <p:sp>
        <p:nvSpPr>
          <p:cNvPr name="Freeform 13" id="13" descr="preencoded.png"/>
          <p:cNvSpPr/>
          <p:nvPr/>
        </p:nvSpPr>
        <p:spPr>
          <a:xfrm flipH="false" flipV="false" rot="0">
            <a:off x="3237607" y="3176439"/>
            <a:ext cx="3350716" cy="1434853"/>
          </a:xfrm>
          <a:custGeom>
            <a:avLst/>
            <a:gdLst/>
            <a:ahLst/>
            <a:cxnLst/>
            <a:rect r="r" b="b" t="t" l="l"/>
            <a:pathLst>
              <a:path h="1434853" w="3350716">
                <a:moveTo>
                  <a:pt x="0" y="0"/>
                </a:moveTo>
                <a:lnTo>
                  <a:pt x="3350717" y="0"/>
                </a:lnTo>
                <a:lnTo>
                  <a:pt x="3350717" y="1434852"/>
                </a:lnTo>
                <a:lnTo>
                  <a:pt x="0" y="1434852"/>
                </a:lnTo>
                <a:lnTo>
                  <a:pt x="0" y="0"/>
                </a:lnTo>
                <a:close/>
              </a:path>
            </a:pathLst>
          </a:custGeom>
          <a:blipFill>
            <a:blip r:embed="rId4"/>
            <a:stretch>
              <a:fillRect l="0" t="-88" r="0" b="-88"/>
            </a:stretch>
          </a:blipFill>
        </p:spPr>
      </p:sp>
      <p:sp>
        <p:nvSpPr>
          <p:cNvPr name="TextBox 14" id="14"/>
          <p:cNvSpPr txBox="true"/>
          <p:nvPr/>
        </p:nvSpPr>
        <p:spPr>
          <a:xfrm rot="0">
            <a:off x="4838849" y="3594199"/>
            <a:ext cx="148233" cy="494556"/>
          </a:xfrm>
          <a:prstGeom prst="rect">
            <a:avLst/>
          </a:prstGeom>
        </p:spPr>
        <p:txBody>
          <a:bodyPr anchor="t" rtlCol="false" tIns="0" lIns="0" bIns="0" rIns="0">
            <a:spAutoFit/>
          </a:bodyPr>
          <a:lstStyle/>
          <a:p>
            <a:pPr algn="ctr">
              <a:lnSpc>
                <a:spcPts val="3062"/>
              </a:lnSpc>
            </a:pPr>
            <a:r>
              <a:rPr lang="en-US" sz="1874" b="true">
                <a:solidFill>
                  <a:srgbClr val="151617"/>
                </a:solidFill>
                <a:latin typeface="Arimo Bold"/>
                <a:ea typeface="Arimo Bold"/>
                <a:cs typeface="Arimo Bold"/>
                <a:sym typeface="Arimo Bold"/>
              </a:rPr>
              <a:t>2</a:t>
            </a:r>
          </a:p>
        </p:txBody>
      </p:sp>
      <p:sp>
        <p:nvSpPr>
          <p:cNvPr name="TextBox 15" id="15"/>
          <p:cNvSpPr txBox="true"/>
          <p:nvPr/>
        </p:nvSpPr>
        <p:spPr>
          <a:xfrm rot="0">
            <a:off x="6783140" y="3489126"/>
            <a:ext cx="2740819" cy="342602"/>
          </a:xfrm>
          <a:prstGeom prst="rect">
            <a:avLst/>
          </a:prstGeom>
        </p:spPr>
        <p:txBody>
          <a:bodyPr anchor="t" rtlCol="false" tIns="0" lIns="0" bIns="0" rIns="0">
            <a:spAutoFit/>
          </a:bodyPr>
          <a:lstStyle/>
          <a:p>
            <a:pPr algn="l">
              <a:lnSpc>
                <a:spcPts val="2375"/>
              </a:lnSpc>
            </a:pPr>
            <a:r>
              <a:rPr lang="en-US" sz="1874" b="true">
                <a:solidFill>
                  <a:srgbClr val="151617"/>
                </a:solidFill>
                <a:latin typeface="Arimo Bold"/>
                <a:ea typeface="Arimo Bold"/>
                <a:cs typeface="Arimo Bold"/>
                <a:sym typeface="Arimo Bold"/>
              </a:rPr>
              <a:t>Υποταγή και Αντίθετα</a:t>
            </a:r>
          </a:p>
        </p:txBody>
      </p:sp>
      <p:sp>
        <p:nvSpPr>
          <p:cNvPr name="TextBox 16" id="16"/>
          <p:cNvSpPr txBox="true"/>
          <p:nvPr/>
        </p:nvSpPr>
        <p:spPr>
          <a:xfrm rot="0">
            <a:off x="6783140" y="3872359"/>
            <a:ext cx="4964014" cy="388144"/>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Ρήματα ευπείθειας, υποταγής και τα αντίθετά τους</a:t>
            </a:r>
          </a:p>
        </p:txBody>
      </p:sp>
      <p:grpSp>
        <p:nvGrpSpPr>
          <p:cNvPr name="Group 17" id="17"/>
          <p:cNvGrpSpPr/>
          <p:nvPr/>
        </p:nvGrpSpPr>
        <p:grpSpPr>
          <a:xfrm rot="0">
            <a:off x="6636990" y="4623644"/>
            <a:ext cx="10920115" cy="14288"/>
            <a:chOff x="0" y="0"/>
            <a:chExt cx="14560153" cy="19050"/>
          </a:xfrm>
        </p:grpSpPr>
        <p:sp>
          <p:nvSpPr>
            <p:cNvPr name="Freeform 18" id="18"/>
            <p:cNvSpPr/>
            <p:nvPr/>
          </p:nvSpPr>
          <p:spPr>
            <a:xfrm flipH="false" flipV="false" rot="0">
              <a:off x="0" y="0"/>
              <a:ext cx="14560169" cy="19050"/>
            </a:xfrm>
            <a:custGeom>
              <a:avLst/>
              <a:gdLst/>
              <a:ahLst/>
              <a:cxnLst/>
              <a:rect r="r" b="b" t="t" l="l"/>
              <a:pathLst>
                <a:path h="19050" w="14560169">
                  <a:moveTo>
                    <a:pt x="0" y="9525"/>
                  </a:moveTo>
                  <a:cubicBezTo>
                    <a:pt x="0" y="4318"/>
                    <a:pt x="4318" y="0"/>
                    <a:pt x="9525" y="0"/>
                  </a:cubicBezTo>
                  <a:lnTo>
                    <a:pt x="14550644" y="0"/>
                  </a:lnTo>
                  <a:cubicBezTo>
                    <a:pt x="14555851" y="0"/>
                    <a:pt x="14560169" y="4318"/>
                    <a:pt x="14560169" y="9525"/>
                  </a:cubicBezTo>
                  <a:cubicBezTo>
                    <a:pt x="14560169" y="14732"/>
                    <a:pt x="14555851" y="19050"/>
                    <a:pt x="14550644" y="19050"/>
                  </a:cubicBezTo>
                  <a:lnTo>
                    <a:pt x="9525" y="19050"/>
                  </a:lnTo>
                  <a:cubicBezTo>
                    <a:pt x="4318" y="19050"/>
                    <a:pt x="0" y="14732"/>
                    <a:pt x="0" y="9525"/>
                  </a:cubicBezTo>
                  <a:close/>
                </a:path>
              </a:pathLst>
            </a:custGeom>
            <a:solidFill>
              <a:srgbClr val="151617"/>
            </a:solidFill>
          </p:spPr>
        </p:sp>
      </p:grpSp>
      <p:sp>
        <p:nvSpPr>
          <p:cNvPr name="Freeform 19" id="19" descr="preencoded.png"/>
          <p:cNvSpPr/>
          <p:nvPr/>
        </p:nvSpPr>
        <p:spPr>
          <a:xfrm flipH="false" flipV="false" rot="0">
            <a:off x="2399854" y="4659958"/>
            <a:ext cx="5026224" cy="1434853"/>
          </a:xfrm>
          <a:custGeom>
            <a:avLst/>
            <a:gdLst/>
            <a:ahLst/>
            <a:cxnLst/>
            <a:rect r="r" b="b" t="t" l="l"/>
            <a:pathLst>
              <a:path h="1434853" w="5026224">
                <a:moveTo>
                  <a:pt x="0" y="0"/>
                </a:moveTo>
                <a:lnTo>
                  <a:pt x="5026224" y="0"/>
                </a:lnTo>
                <a:lnTo>
                  <a:pt x="5026224" y="1434852"/>
                </a:lnTo>
                <a:lnTo>
                  <a:pt x="0" y="1434852"/>
                </a:lnTo>
                <a:lnTo>
                  <a:pt x="0" y="0"/>
                </a:lnTo>
                <a:close/>
              </a:path>
            </a:pathLst>
          </a:custGeom>
          <a:blipFill>
            <a:blip r:embed="rId5"/>
            <a:stretch>
              <a:fillRect l="0" t="-89" r="0" b="-89"/>
            </a:stretch>
          </a:blipFill>
        </p:spPr>
      </p:sp>
      <p:sp>
        <p:nvSpPr>
          <p:cNvPr name="TextBox 20" id="20"/>
          <p:cNvSpPr txBox="true"/>
          <p:nvPr/>
        </p:nvSpPr>
        <p:spPr>
          <a:xfrm rot="0">
            <a:off x="4837956" y="5077717"/>
            <a:ext cx="149721" cy="494556"/>
          </a:xfrm>
          <a:prstGeom prst="rect">
            <a:avLst/>
          </a:prstGeom>
        </p:spPr>
        <p:txBody>
          <a:bodyPr anchor="t" rtlCol="false" tIns="0" lIns="0" bIns="0" rIns="0">
            <a:spAutoFit/>
          </a:bodyPr>
          <a:lstStyle/>
          <a:p>
            <a:pPr algn="ctr">
              <a:lnSpc>
                <a:spcPts val="3062"/>
              </a:lnSpc>
            </a:pPr>
            <a:r>
              <a:rPr lang="en-US" sz="1874" b="true">
                <a:solidFill>
                  <a:srgbClr val="151617"/>
                </a:solidFill>
                <a:latin typeface="Arimo Bold"/>
                <a:ea typeface="Arimo Bold"/>
                <a:cs typeface="Arimo Bold"/>
                <a:sym typeface="Arimo Bold"/>
              </a:rPr>
              <a:t>3</a:t>
            </a:r>
          </a:p>
        </p:txBody>
      </p:sp>
      <p:sp>
        <p:nvSpPr>
          <p:cNvPr name="TextBox 21" id="21"/>
          <p:cNvSpPr txBox="true"/>
          <p:nvPr/>
        </p:nvSpPr>
        <p:spPr>
          <a:xfrm rot="0">
            <a:off x="7620892" y="4972645"/>
            <a:ext cx="3598961" cy="342603"/>
          </a:xfrm>
          <a:prstGeom prst="rect">
            <a:avLst/>
          </a:prstGeom>
        </p:spPr>
        <p:txBody>
          <a:bodyPr anchor="t" rtlCol="false" tIns="0" lIns="0" bIns="0" rIns="0">
            <a:spAutoFit/>
          </a:bodyPr>
          <a:lstStyle/>
          <a:p>
            <a:pPr algn="l">
              <a:lnSpc>
                <a:spcPts val="2375"/>
              </a:lnSpc>
            </a:pPr>
            <a:r>
              <a:rPr lang="en-US" sz="1874" b="true">
                <a:solidFill>
                  <a:srgbClr val="151617"/>
                </a:solidFill>
                <a:latin typeface="Arimo Bold"/>
                <a:ea typeface="Arimo Bold"/>
                <a:cs typeface="Arimo Bold"/>
                <a:sym typeface="Arimo Bold"/>
              </a:rPr>
              <a:t>Προσέγγιση και Επικοινωνία</a:t>
            </a:r>
          </a:p>
        </p:txBody>
      </p:sp>
      <p:sp>
        <p:nvSpPr>
          <p:cNvPr name="TextBox 22" id="22"/>
          <p:cNvSpPr txBox="true"/>
          <p:nvPr/>
        </p:nvSpPr>
        <p:spPr>
          <a:xfrm rot="0">
            <a:off x="7620892" y="5355877"/>
            <a:ext cx="6581180" cy="388144"/>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Ρήματα προσέγγισης, ακολουθίας, διαδοχής, μείξης ή επικοινωνίας</a:t>
            </a:r>
          </a:p>
        </p:txBody>
      </p:sp>
      <p:grpSp>
        <p:nvGrpSpPr>
          <p:cNvPr name="Group 23" id="23"/>
          <p:cNvGrpSpPr/>
          <p:nvPr/>
        </p:nvGrpSpPr>
        <p:grpSpPr>
          <a:xfrm rot="0">
            <a:off x="7474744" y="6107162"/>
            <a:ext cx="10082361" cy="14288"/>
            <a:chOff x="0" y="0"/>
            <a:chExt cx="13443148" cy="19050"/>
          </a:xfrm>
        </p:grpSpPr>
        <p:sp>
          <p:nvSpPr>
            <p:cNvPr name="Freeform 24" id="24"/>
            <p:cNvSpPr/>
            <p:nvPr/>
          </p:nvSpPr>
          <p:spPr>
            <a:xfrm flipH="false" flipV="false" rot="0">
              <a:off x="0" y="0"/>
              <a:ext cx="13443204" cy="19050"/>
            </a:xfrm>
            <a:custGeom>
              <a:avLst/>
              <a:gdLst/>
              <a:ahLst/>
              <a:cxnLst/>
              <a:rect r="r" b="b" t="t" l="l"/>
              <a:pathLst>
                <a:path h="19050" w="13443204">
                  <a:moveTo>
                    <a:pt x="0" y="9525"/>
                  </a:moveTo>
                  <a:cubicBezTo>
                    <a:pt x="0" y="4318"/>
                    <a:pt x="4318" y="0"/>
                    <a:pt x="9525" y="0"/>
                  </a:cubicBezTo>
                  <a:lnTo>
                    <a:pt x="13433679" y="0"/>
                  </a:lnTo>
                  <a:cubicBezTo>
                    <a:pt x="13438887" y="0"/>
                    <a:pt x="13443204" y="4318"/>
                    <a:pt x="13443204" y="9525"/>
                  </a:cubicBezTo>
                  <a:cubicBezTo>
                    <a:pt x="13443204" y="14732"/>
                    <a:pt x="13438887" y="19050"/>
                    <a:pt x="13433679" y="19050"/>
                  </a:cubicBezTo>
                  <a:lnTo>
                    <a:pt x="9525" y="19050"/>
                  </a:lnTo>
                  <a:cubicBezTo>
                    <a:pt x="4318" y="19050"/>
                    <a:pt x="0" y="14732"/>
                    <a:pt x="0" y="9525"/>
                  </a:cubicBezTo>
                  <a:close/>
                </a:path>
              </a:pathLst>
            </a:custGeom>
            <a:solidFill>
              <a:srgbClr val="151617"/>
            </a:solidFill>
          </p:spPr>
        </p:sp>
      </p:grpSp>
      <p:sp>
        <p:nvSpPr>
          <p:cNvPr name="Freeform 25" id="25" descr="preencoded.png"/>
          <p:cNvSpPr/>
          <p:nvPr/>
        </p:nvSpPr>
        <p:spPr>
          <a:xfrm flipH="false" flipV="false" rot="0">
            <a:off x="1562249" y="6143476"/>
            <a:ext cx="6701581" cy="1434852"/>
          </a:xfrm>
          <a:custGeom>
            <a:avLst/>
            <a:gdLst/>
            <a:ahLst/>
            <a:cxnLst/>
            <a:rect r="r" b="b" t="t" l="l"/>
            <a:pathLst>
              <a:path h="1434852" w="6701581">
                <a:moveTo>
                  <a:pt x="0" y="0"/>
                </a:moveTo>
                <a:lnTo>
                  <a:pt x="6701581" y="0"/>
                </a:lnTo>
                <a:lnTo>
                  <a:pt x="6701581" y="1434853"/>
                </a:lnTo>
                <a:lnTo>
                  <a:pt x="0" y="1434853"/>
                </a:lnTo>
                <a:lnTo>
                  <a:pt x="0" y="0"/>
                </a:lnTo>
                <a:close/>
              </a:path>
            </a:pathLst>
          </a:custGeom>
          <a:blipFill>
            <a:blip r:embed="rId6"/>
            <a:stretch>
              <a:fillRect l="0" t="-89" r="0" b="-89"/>
            </a:stretch>
          </a:blipFill>
        </p:spPr>
      </p:sp>
      <p:sp>
        <p:nvSpPr>
          <p:cNvPr name="TextBox 26" id="26"/>
          <p:cNvSpPr txBox="true"/>
          <p:nvPr/>
        </p:nvSpPr>
        <p:spPr>
          <a:xfrm rot="0">
            <a:off x="4826199" y="6561236"/>
            <a:ext cx="173534" cy="494556"/>
          </a:xfrm>
          <a:prstGeom prst="rect">
            <a:avLst/>
          </a:prstGeom>
        </p:spPr>
        <p:txBody>
          <a:bodyPr anchor="t" rtlCol="false" tIns="0" lIns="0" bIns="0" rIns="0">
            <a:spAutoFit/>
          </a:bodyPr>
          <a:lstStyle/>
          <a:p>
            <a:pPr algn="ctr">
              <a:lnSpc>
                <a:spcPts val="3062"/>
              </a:lnSpc>
            </a:pPr>
            <a:r>
              <a:rPr lang="en-US" sz="1874" b="true">
                <a:solidFill>
                  <a:srgbClr val="151617"/>
                </a:solidFill>
                <a:latin typeface="Arimo Bold"/>
                <a:ea typeface="Arimo Bold"/>
                <a:cs typeface="Arimo Bold"/>
                <a:sym typeface="Arimo Bold"/>
              </a:rPr>
              <a:t>4</a:t>
            </a:r>
          </a:p>
        </p:txBody>
      </p:sp>
      <p:sp>
        <p:nvSpPr>
          <p:cNvPr name="TextBox 27" id="27"/>
          <p:cNvSpPr txBox="true"/>
          <p:nvPr/>
        </p:nvSpPr>
        <p:spPr>
          <a:xfrm rot="0">
            <a:off x="8458646" y="6456164"/>
            <a:ext cx="3176587" cy="342603"/>
          </a:xfrm>
          <a:prstGeom prst="rect">
            <a:avLst/>
          </a:prstGeom>
        </p:spPr>
        <p:txBody>
          <a:bodyPr anchor="t" rtlCol="false" tIns="0" lIns="0" bIns="0" rIns="0">
            <a:spAutoFit/>
          </a:bodyPr>
          <a:lstStyle/>
          <a:p>
            <a:pPr algn="l">
              <a:lnSpc>
                <a:spcPts val="2375"/>
              </a:lnSpc>
            </a:pPr>
            <a:r>
              <a:rPr lang="en-US" sz="1874" b="true">
                <a:solidFill>
                  <a:srgbClr val="151617"/>
                </a:solidFill>
                <a:latin typeface="Arimo Bold"/>
                <a:ea typeface="Arimo Bold"/>
                <a:cs typeface="Arimo Bold"/>
                <a:sym typeface="Arimo Bold"/>
              </a:rPr>
              <a:t>Ομοιότητα και Συμφωνία</a:t>
            </a:r>
          </a:p>
        </p:txBody>
      </p:sp>
      <p:sp>
        <p:nvSpPr>
          <p:cNvPr name="TextBox 28" id="28"/>
          <p:cNvSpPr txBox="true"/>
          <p:nvPr/>
        </p:nvSpPr>
        <p:spPr>
          <a:xfrm rot="0">
            <a:off x="8458646" y="6839396"/>
            <a:ext cx="6194375" cy="388144"/>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Ρήματα ισότητας, ομοιότητας, συμφωνίας και τα αντίθετά τους</a:t>
            </a:r>
          </a:p>
        </p:txBody>
      </p:sp>
      <p:grpSp>
        <p:nvGrpSpPr>
          <p:cNvPr name="Group 29" id="29"/>
          <p:cNvGrpSpPr/>
          <p:nvPr/>
        </p:nvGrpSpPr>
        <p:grpSpPr>
          <a:xfrm rot="0">
            <a:off x="8312498" y="7590681"/>
            <a:ext cx="9244608" cy="14288"/>
            <a:chOff x="0" y="0"/>
            <a:chExt cx="12326143" cy="19050"/>
          </a:xfrm>
        </p:grpSpPr>
        <p:sp>
          <p:nvSpPr>
            <p:cNvPr name="Freeform 30" id="30"/>
            <p:cNvSpPr/>
            <p:nvPr/>
          </p:nvSpPr>
          <p:spPr>
            <a:xfrm flipH="false" flipV="false" rot="0">
              <a:off x="0" y="0"/>
              <a:ext cx="12326112" cy="19050"/>
            </a:xfrm>
            <a:custGeom>
              <a:avLst/>
              <a:gdLst/>
              <a:ahLst/>
              <a:cxnLst/>
              <a:rect r="r" b="b" t="t" l="l"/>
              <a:pathLst>
                <a:path h="19050" w="12326112">
                  <a:moveTo>
                    <a:pt x="0" y="9525"/>
                  </a:moveTo>
                  <a:cubicBezTo>
                    <a:pt x="0" y="4318"/>
                    <a:pt x="4318" y="0"/>
                    <a:pt x="9525" y="0"/>
                  </a:cubicBezTo>
                  <a:lnTo>
                    <a:pt x="12316587" y="0"/>
                  </a:lnTo>
                  <a:cubicBezTo>
                    <a:pt x="12321794" y="0"/>
                    <a:pt x="12326112" y="4318"/>
                    <a:pt x="12326112" y="9525"/>
                  </a:cubicBezTo>
                  <a:cubicBezTo>
                    <a:pt x="12326112" y="14732"/>
                    <a:pt x="12321794" y="19050"/>
                    <a:pt x="12316587" y="19050"/>
                  </a:cubicBezTo>
                  <a:lnTo>
                    <a:pt x="9525" y="19050"/>
                  </a:lnTo>
                  <a:cubicBezTo>
                    <a:pt x="4318" y="19050"/>
                    <a:pt x="0" y="14732"/>
                    <a:pt x="0" y="9525"/>
                  </a:cubicBezTo>
                  <a:close/>
                </a:path>
              </a:pathLst>
            </a:custGeom>
            <a:solidFill>
              <a:srgbClr val="151617"/>
            </a:solidFill>
          </p:spPr>
        </p:sp>
      </p:grpSp>
      <p:sp>
        <p:nvSpPr>
          <p:cNvPr name="Freeform 31" id="31" descr="preencoded.png"/>
          <p:cNvSpPr/>
          <p:nvPr/>
        </p:nvSpPr>
        <p:spPr>
          <a:xfrm flipH="false" flipV="false" rot="0">
            <a:off x="724495" y="7626995"/>
            <a:ext cx="8377089" cy="1434853"/>
          </a:xfrm>
          <a:custGeom>
            <a:avLst/>
            <a:gdLst/>
            <a:ahLst/>
            <a:cxnLst/>
            <a:rect r="r" b="b" t="t" l="l"/>
            <a:pathLst>
              <a:path h="1434853" w="8377089">
                <a:moveTo>
                  <a:pt x="0" y="0"/>
                </a:moveTo>
                <a:lnTo>
                  <a:pt x="8377089" y="0"/>
                </a:lnTo>
                <a:lnTo>
                  <a:pt x="8377089" y="1434853"/>
                </a:lnTo>
                <a:lnTo>
                  <a:pt x="0" y="1434853"/>
                </a:lnTo>
                <a:lnTo>
                  <a:pt x="0" y="0"/>
                </a:lnTo>
                <a:close/>
              </a:path>
            </a:pathLst>
          </a:custGeom>
          <a:blipFill>
            <a:blip r:embed="rId7"/>
            <a:stretch>
              <a:fillRect l="0" t="-146" r="0" b="-146"/>
            </a:stretch>
          </a:blipFill>
        </p:spPr>
      </p:sp>
      <p:sp>
        <p:nvSpPr>
          <p:cNvPr name="TextBox 32" id="32"/>
          <p:cNvSpPr txBox="true"/>
          <p:nvPr/>
        </p:nvSpPr>
        <p:spPr>
          <a:xfrm rot="0">
            <a:off x="4837510" y="8044755"/>
            <a:ext cx="150911" cy="494556"/>
          </a:xfrm>
          <a:prstGeom prst="rect">
            <a:avLst/>
          </a:prstGeom>
        </p:spPr>
        <p:txBody>
          <a:bodyPr anchor="t" rtlCol="false" tIns="0" lIns="0" bIns="0" rIns="0">
            <a:spAutoFit/>
          </a:bodyPr>
          <a:lstStyle/>
          <a:p>
            <a:pPr algn="ctr">
              <a:lnSpc>
                <a:spcPts val="3062"/>
              </a:lnSpc>
            </a:pPr>
            <a:r>
              <a:rPr lang="en-US" sz="1874" b="true">
                <a:solidFill>
                  <a:srgbClr val="151617"/>
                </a:solidFill>
                <a:latin typeface="Arimo Bold"/>
                <a:ea typeface="Arimo Bold"/>
                <a:cs typeface="Arimo Bold"/>
                <a:sym typeface="Arimo Bold"/>
              </a:rPr>
              <a:t>5</a:t>
            </a:r>
          </a:p>
        </p:txBody>
      </p:sp>
      <p:sp>
        <p:nvSpPr>
          <p:cNvPr name="TextBox 33" id="33"/>
          <p:cNvSpPr txBox="true"/>
          <p:nvPr/>
        </p:nvSpPr>
        <p:spPr>
          <a:xfrm rot="0">
            <a:off x="9296400" y="7783711"/>
            <a:ext cx="2436614" cy="342603"/>
          </a:xfrm>
          <a:prstGeom prst="rect">
            <a:avLst/>
          </a:prstGeom>
        </p:spPr>
        <p:txBody>
          <a:bodyPr anchor="t" rtlCol="false" tIns="0" lIns="0" bIns="0" rIns="0">
            <a:spAutoFit/>
          </a:bodyPr>
          <a:lstStyle/>
          <a:p>
            <a:pPr algn="l">
              <a:lnSpc>
                <a:spcPts val="2375"/>
              </a:lnSpc>
            </a:pPr>
            <a:r>
              <a:rPr lang="en-US" sz="1874" b="true">
                <a:solidFill>
                  <a:srgbClr val="151617"/>
                </a:solidFill>
                <a:latin typeface="Arimo Bold"/>
                <a:ea typeface="Arimo Bold"/>
                <a:cs typeface="Arimo Bold"/>
                <a:sym typeface="Arimo Bold"/>
              </a:rPr>
              <a:t>Σύνθετα Ρήματα</a:t>
            </a:r>
          </a:p>
        </p:txBody>
      </p:sp>
      <p:sp>
        <p:nvSpPr>
          <p:cNvPr name="TextBox 34" id="34"/>
          <p:cNvSpPr txBox="true"/>
          <p:nvPr/>
        </p:nvSpPr>
        <p:spPr>
          <a:xfrm rot="0">
            <a:off x="9296400" y="8166944"/>
            <a:ext cx="8114556" cy="700088"/>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Ρήματα σύνθετα με προθέσεις: ἐν, ἐπί, παρά, περί, πρός, σύν, ὑπὸ ή το επίρρημα ὁμοῦ</a:t>
            </a:r>
          </a:p>
        </p:txBody>
      </p:sp>
      <p:sp>
        <p:nvSpPr>
          <p:cNvPr name="TextBox 35" id="35"/>
          <p:cNvSpPr txBox="true"/>
          <p:nvPr/>
        </p:nvSpPr>
        <p:spPr>
          <a:xfrm rot="0">
            <a:off x="682229" y="9204871"/>
            <a:ext cx="16923544" cy="388144"/>
          </a:xfrm>
          <a:prstGeom prst="rect">
            <a:avLst/>
          </a:prstGeom>
        </p:spPr>
        <p:txBody>
          <a:bodyPr anchor="t" rtlCol="false" tIns="0" lIns="0" bIns="0" rIns="0">
            <a:spAutoFit/>
          </a:bodyPr>
          <a:lstStyle/>
          <a:p>
            <a:pPr algn="l">
              <a:lnSpc>
                <a:spcPts val="2437"/>
              </a:lnSpc>
            </a:pPr>
            <a:r>
              <a:rPr lang="en-US" sz="1500">
                <a:solidFill>
                  <a:srgbClr val="151617"/>
                </a:solidFill>
                <a:latin typeface="Arimo"/>
                <a:ea typeface="Arimo"/>
                <a:cs typeface="Arimo"/>
                <a:sym typeface="Arimo"/>
              </a:rPr>
              <a:t>Τα μονόπτωτα ρήματα που συντάσσονται με δοτική εκφράζουν ποικίλες έννοιες, από διαπροσωπικές σχέσεις μέχρι αφηρημένες έννοιες ομοιότητας και συμφωνίας.</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Freeform 6" id="6"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3"/>
            <a:stretch>
              <a:fillRect l="0" t="0" r="0" b="0"/>
            </a:stretch>
          </a:blipFill>
        </p:spPr>
      </p:sp>
      <p:sp>
        <p:nvSpPr>
          <p:cNvPr name="TextBox 7" id="7"/>
          <p:cNvSpPr txBox="true"/>
          <p:nvPr/>
        </p:nvSpPr>
        <p:spPr>
          <a:xfrm rot="0">
            <a:off x="992238" y="1315640"/>
            <a:ext cx="8406407" cy="943124"/>
          </a:xfrm>
          <a:prstGeom prst="rect">
            <a:avLst/>
          </a:prstGeom>
        </p:spPr>
        <p:txBody>
          <a:bodyPr anchor="t" rtlCol="false" tIns="0" lIns="0" bIns="0" rIns="0">
            <a:spAutoFit/>
          </a:bodyPr>
          <a:lstStyle/>
          <a:p>
            <a:pPr algn="l">
              <a:lnSpc>
                <a:spcPts val="6937"/>
              </a:lnSpc>
            </a:pPr>
            <a:r>
              <a:rPr lang="en-US" sz="5562" b="true">
                <a:solidFill>
                  <a:srgbClr val="151617"/>
                </a:solidFill>
                <a:latin typeface="Arimo Bold"/>
                <a:ea typeface="Arimo Bold"/>
                <a:cs typeface="Arimo Bold"/>
                <a:sym typeface="Arimo Bold"/>
              </a:rPr>
              <a:t>Εξωτερικό Αντικείμενο</a:t>
            </a:r>
          </a:p>
        </p:txBody>
      </p:sp>
      <p:grpSp>
        <p:nvGrpSpPr>
          <p:cNvPr name="Group 8" id="8"/>
          <p:cNvGrpSpPr/>
          <p:nvPr/>
        </p:nvGrpSpPr>
        <p:grpSpPr>
          <a:xfrm rot="0">
            <a:off x="987475" y="2998142"/>
            <a:ext cx="505569" cy="505569"/>
            <a:chOff x="0" y="0"/>
            <a:chExt cx="674092" cy="674092"/>
          </a:xfrm>
        </p:grpSpPr>
        <p:sp>
          <p:nvSpPr>
            <p:cNvPr name="Freeform 9" id="9"/>
            <p:cNvSpPr/>
            <p:nvPr/>
          </p:nvSpPr>
          <p:spPr>
            <a:xfrm flipH="false" flipV="false" rot="0">
              <a:off x="6350" y="6350"/>
              <a:ext cx="661416" cy="661416"/>
            </a:xfrm>
            <a:custGeom>
              <a:avLst/>
              <a:gdLst/>
              <a:ahLst/>
              <a:cxnLst/>
              <a:rect r="r" b="b" t="t" l="l"/>
              <a:pathLst>
                <a:path h="661416" w="661416">
                  <a:moveTo>
                    <a:pt x="0" y="15240"/>
                  </a:moveTo>
                  <a:cubicBezTo>
                    <a:pt x="0" y="6858"/>
                    <a:pt x="6858" y="0"/>
                    <a:pt x="15240" y="0"/>
                  </a:cubicBezTo>
                  <a:lnTo>
                    <a:pt x="646176" y="0"/>
                  </a:lnTo>
                  <a:cubicBezTo>
                    <a:pt x="654558" y="0"/>
                    <a:pt x="661416" y="6858"/>
                    <a:pt x="661416" y="15240"/>
                  </a:cubicBezTo>
                  <a:lnTo>
                    <a:pt x="661416" y="646176"/>
                  </a:lnTo>
                  <a:cubicBezTo>
                    <a:pt x="661416" y="654558"/>
                    <a:pt x="654558" y="661416"/>
                    <a:pt x="646176" y="661416"/>
                  </a:cubicBezTo>
                  <a:lnTo>
                    <a:pt x="15240" y="661416"/>
                  </a:lnTo>
                  <a:cubicBezTo>
                    <a:pt x="6858" y="661416"/>
                    <a:pt x="0" y="654558"/>
                    <a:pt x="0" y="646176"/>
                  </a:cubicBezTo>
                  <a:close/>
                </a:path>
              </a:pathLst>
            </a:custGeom>
            <a:solidFill>
              <a:srgbClr val="F8ECE4"/>
            </a:solidFill>
          </p:spPr>
        </p:sp>
        <p:sp>
          <p:nvSpPr>
            <p:cNvPr name="Freeform 10" id="10"/>
            <p:cNvSpPr/>
            <p:nvPr/>
          </p:nvSpPr>
          <p:spPr>
            <a:xfrm flipH="false" flipV="false" rot="0">
              <a:off x="0" y="0"/>
              <a:ext cx="674116" cy="674116"/>
            </a:xfrm>
            <a:custGeom>
              <a:avLst/>
              <a:gdLst/>
              <a:ahLst/>
              <a:cxnLst/>
              <a:rect r="r" b="b" t="t" l="l"/>
              <a:pathLst>
                <a:path h="674116" w="674116">
                  <a:moveTo>
                    <a:pt x="0" y="21590"/>
                  </a:moveTo>
                  <a:cubicBezTo>
                    <a:pt x="0" y="9652"/>
                    <a:pt x="9652" y="0"/>
                    <a:pt x="21590" y="0"/>
                  </a:cubicBezTo>
                  <a:lnTo>
                    <a:pt x="652526" y="0"/>
                  </a:lnTo>
                  <a:lnTo>
                    <a:pt x="652526" y="6350"/>
                  </a:lnTo>
                  <a:lnTo>
                    <a:pt x="652526" y="0"/>
                  </a:lnTo>
                  <a:cubicBezTo>
                    <a:pt x="664464" y="0"/>
                    <a:pt x="674116" y="9652"/>
                    <a:pt x="674116" y="21590"/>
                  </a:cubicBezTo>
                  <a:lnTo>
                    <a:pt x="667766" y="21590"/>
                  </a:lnTo>
                  <a:lnTo>
                    <a:pt x="674116" y="21590"/>
                  </a:lnTo>
                  <a:lnTo>
                    <a:pt x="674116" y="652526"/>
                  </a:lnTo>
                  <a:lnTo>
                    <a:pt x="667766" y="652526"/>
                  </a:lnTo>
                  <a:lnTo>
                    <a:pt x="674116" y="652526"/>
                  </a:lnTo>
                  <a:cubicBezTo>
                    <a:pt x="674116" y="664464"/>
                    <a:pt x="664464" y="674116"/>
                    <a:pt x="652526" y="674116"/>
                  </a:cubicBezTo>
                  <a:lnTo>
                    <a:pt x="652526" y="667766"/>
                  </a:lnTo>
                  <a:lnTo>
                    <a:pt x="652526" y="674116"/>
                  </a:lnTo>
                  <a:lnTo>
                    <a:pt x="21590" y="674116"/>
                  </a:lnTo>
                  <a:lnTo>
                    <a:pt x="21590" y="667766"/>
                  </a:lnTo>
                  <a:lnTo>
                    <a:pt x="21590" y="674116"/>
                  </a:lnTo>
                  <a:cubicBezTo>
                    <a:pt x="9652" y="674116"/>
                    <a:pt x="0" y="664464"/>
                    <a:pt x="0" y="652526"/>
                  </a:cubicBezTo>
                  <a:lnTo>
                    <a:pt x="0" y="21590"/>
                  </a:lnTo>
                  <a:lnTo>
                    <a:pt x="6350" y="21590"/>
                  </a:lnTo>
                  <a:lnTo>
                    <a:pt x="0" y="21590"/>
                  </a:lnTo>
                  <a:moveTo>
                    <a:pt x="12700" y="21590"/>
                  </a:moveTo>
                  <a:lnTo>
                    <a:pt x="12700" y="652526"/>
                  </a:lnTo>
                  <a:lnTo>
                    <a:pt x="6350" y="652526"/>
                  </a:lnTo>
                  <a:lnTo>
                    <a:pt x="12700" y="652526"/>
                  </a:lnTo>
                  <a:cubicBezTo>
                    <a:pt x="12700" y="657479"/>
                    <a:pt x="16637" y="661416"/>
                    <a:pt x="21590" y="661416"/>
                  </a:cubicBezTo>
                  <a:lnTo>
                    <a:pt x="652526" y="661416"/>
                  </a:lnTo>
                  <a:cubicBezTo>
                    <a:pt x="657479" y="661416"/>
                    <a:pt x="661416" y="657479"/>
                    <a:pt x="661416" y="652526"/>
                  </a:cubicBezTo>
                  <a:lnTo>
                    <a:pt x="661416" y="21590"/>
                  </a:lnTo>
                  <a:cubicBezTo>
                    <a:pt x="661416" y="16637"/>
                    <a:pt x="657479" y="12700"/>
                    <a:pt x="652526"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1" id="11"/>
          <p:cNvSpPr txBox="true"/>
          <p:nvPr/>
        </p:nvSpPr>
        <p:spPr>
          <a:xfrm rot="0">
            <a:off x="1771799" y="2964805"/>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Ορισμός</a:t>
            </a:r>
          </a:p>
        </p:txBody>
      </p:sp>
      <p:sp>
        <p:nvSpPr>
          <p:cNvPr name="TextBox 12" id="12"/>
          <p:cNvSpPr txBox="true"/>
          <p:nvPr/>
        </p:nvSpPr>
        <p:spPr>
          <a:xfrm rot="0">
            <a:off x="1771799" y="3511154"/>
            <a:ext cx="3801516" cy="2372916"/>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Το εξωτερικό αντικείμενο φανερώνει το πρόσωπο, το ζώο ή το πράγμα που προϋπάρχει της ενέργειας του υποκειμένου.</a:t>
            </a:r>
          </a:p>
        </p:txBody>
      </p:sp>
      <p:grpSp>
        <p:nvGrpSpPr>
          <p:cNvPr name="Group 13" id="13"/>
          <p:cNvGrpSpPr/>
          <p:nvPr/>
        </p:nvGrpSpPr>
        <p:grpSpPr>
          <a:xfrm rot="0">
            <a:off x="5852071" y="2998142"/>
            <a:ext cx="505569" cy="505569"/>
            <a:chOff x="0" y="0"/>
            <a:chExt cx="674092" cy="674092"/>
          </a:xfrm>
        </p:grpSpPr>
        <p:sp>
          <p:nvSpPr>
            <p:cNvPr name="Freeform 14" id="14"/>
            <p:cNvSpPr/>
            <p:nvPr/>
          </p:nvSpPr>
          <p:spPr>
            <a:xfrm flipH="false" flipV="false" rot="0">
              <a:off x="6350" y="6350"/>
              <a:ext cx="661416" cy="661416"/>
            </a:xfrm>
            <a:custGeom>
              <a:avLst/>
              <a:gdLst/>
              <a:ahLst/>
              <a:cxnLst/>
              <a:rect r="r" b="b" t="t" l="l"/>
              <a:pathLst>
                <a:path h="661416" w="661416">
                  <a:moveTo>
                    <a:pt x="0" y="15240"/>
                  </a:moveTo>
                  <a:cubicBezTo>
                    <a:pt x="0" y="6858"/>
                    <a:pt x="6858" y="0"/>
                    <a:pt x="15240" y="0"/>
                  </a:cubicBezTo>
                  <a:lnTo>
                    <a:pt x="646176" y="0"/>
                  </a:lnTo>
                  <a:cubicBezTo>
                    <a:pt x="654558" y="0"/>
                    <a:pt x="661416" y="6858"/>
                    <a:pt x="661416" y="15240"/>
                  </a:cubicBezTo>
                  <a:lnTo>
                    <a:pt x="661416" y="646176"/>
                  </a:lnTo>
                  <a:cubicBezTo>
                    <a:pt x="661416" y="654558"/>
                    <a:pt x="654558" y="661416"/>
                    <a:pt x="646176" y="661416"/>
                  </a:cubicBezTo>
                  <a:lnTo>
                    <a:pt x="15240" y="661416"/>
                  </a:lnTo>
                  <a:cubicBezTo>
                    <a:pt x="6858" y="661416"/>
                    <a:pt x="0" y="654558"/>
                    <a:pt x="0" y="646176"/>
                  </a:cubicBezTo>
                  <a:close/>
                </a:path>
              </a:pathLst>
            </a:custGeom>
            <a:solidFill>
              <a:srgbClr val="F8ECE4"/>
            </a:solidFill>
          </p:spPr>
        </p:sp>
        <p:sp>
          <p:nvSpPr>
            <p:cNvPr name="Freeform 15" id="15"/>
            <p:cNvSpPr/>
            <p:nvPr/>
          </p:nvSpPr>
          <p:spPr>
            <a:xfrm flipH="false" flipV="false" rot="0">
              <a:off x="0" y="0"/>
              <a:ext cx="674116" cy="674116"/>
            </a:xfrm>
            <a:custGeom>
              <a:avLst/>
              <a:gdLst/>
              <a:ahLst/>
              <a:cxnLst/>
              <a:rect r="r" b="b" t="t" l="l"/>
              <a:pathLst>
                <a:path h="674116" w="674116">
                  <a:moveTo>
                    <a:pt x="0" y="21590"/>
                  </a:moveTo>
                  <a:cubicBezTo>
                    <a:pt x="0" y="9652"/>
                    <a:pt x="9652" y="0"/>
                    <a:pt x="21590" y="0"/>
                  </a:cubicBezTo>
                  <a:lnTo>
                    <a:pt x="652526" y="0"/>
                  </a:lnTo>
                  <a:lnTo>
                    <a:pt x="652526" y="6350"/>
                  </a:lnTo>
                  <a:lnTo>
                    <a:pt x="652526" y="0"/>
                  </a:lnTo>
                  <a:cubicBezTo>
                    <a:pt x="664464" y="0"/>
                    <a:pt x="674116" y="9652"/>
                    <a:pt x="674116" y="21590"/>
                  </a:cubicBezTo>
                  <a:lnTo>
                    <a:pt x="667766" y="21590"/>
                  </a:lnTo>
                  <a:lnTo>
                    <a:pt x="674116" y="21590"/>
                  </a:lnTo>
                  <a:lnTo>
                    <a:pt x="674116" y="652526"/>
                  </a:lnTo>
                  <a:lnTo>
                    <a:pt x="667766" y="652526"/>
                  </a:lnTo>
                  <a:lnTo>
                    <a:pt x="674116" y="652526"/>
                  </a:lnTo>
                  <a:cubicBezTo>
                    <a:pt x="674116" y="664464"/>
                    <a:pt x="664464" y="674116"/>
                    <a:pt x="652526" y="674116"/>
                  </a:cubicBezTo>
                  <a:lnTo>
                    <a:pt x="652526" y="667766"/>
                  </a:lnTo>
                  <a:lnTo>
                    <a:pt x="652526" y="674116"/>
                  </a:lnTo>
                  <a:lnTo>
                    <a:pt x="21590" y="674116"/>
                  </a:lnTo>
                  <a:lnTo>
                    <a:pt x="21590" y="667766"/>
                  </a:lnTo>
                  <a:lnTo>
                    <a:pt x="21590" y="674116"/>
                  </a:lnTo>
                  <a:cubicBezTo>
                    <a:pt x="9652" y="674116"/>
                    <a:pt x="0" y="664464"/>
                    <a:pt x="0" y="652526"/>
                  </a:cubicBezTo>
                  <a:lnTo>
                    <a:pt x="0" y="21590"/>
                  </a:lnTo>
                  <a:lnTo>
                    <a:pt x="6350" y="21590"/>
                  </a:lnTo>
                  <a:lnTo>
                    <a:pt x="0" y="21590"/>
                  </a:lnTo>
                  <a:moveTo>
                    <a:pt x="12700" y="21590"/>
                  </a:moveTo>
                  <a:lnTo>
                    <a:pt x="12700" y="652526"/>
                  </a:lnTo>
                  <a:lnTo>
                    <a:pt x="6350" y="652526"/>
                  </a:lnTo>
                  <a:lnTo>
                    <a:pt x="12700" y="652526"/>
                  </a:lnTo>
                  <a:cubicBezTo>
                    <a:pt x="12700" y="657479"/>
                    <a:pt x="16637" y="661416"/>
                    <a:pt x="21590" y="661416"/>
                  </a:cubicBezTo>
                  <a:lnTo>
                    <a:pt x="652526" y="661416"/>
                  </a:lnTo>
                  <a:cubicBezTo>
                    <a:pt x="657479" y="661416"/>
                    <a:pt x="661416" y="657479"/>
                    <a:pt x="661416" y="652526"/>
                  </a:cubicBezTo>
                  <a:lnTo>
                    <a:pt x="661416" y="21590"/>
                  </a:lnTo>
                  <a:cubicBezTo>
                    <a:pt x="661416" y="16637"/>
                    <a:pt x="657479" y="12700"/>
                    <a:pt x="652526"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16" id="16"/>
          <p:cNvSpPr txBox="true"/>
          <p:nvPr/>
        </p:nvSpPr>
        <p:spPr>
          <a:xfrm rot="0">
            <a:off x="6636395" y="2964805"/>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Επίδραση</a:t>
            </a:r>
          </a:p>
        </p:txBody>
      </p:sp>
      <p:sp>
        <p:nvSpPr>
          <p:cNvPr name="TextBox 17" id="17"/>
          <p:cNvSpPr txBox="true"/>
          <p:nvPr/>
        </p:nvSpPr>
        <p:spPr>
          <a:xfrm rot="0">
            <a:off x="6636395" y="3511154"/>
            <a:ext cx="3801516" cy="3280172"/>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Η ενέργεια του υποκειμένου είτε επιδρά στο αντικείμενο και μεταβάλλει την αρχική του κατάσταση, είτε μεταβαίνει σ' αυτό χωρίς να το μεταβάλλει.</a:t>
            </a:r>
          </a:p>
        </p:txBody>
      </p:sp>
      <p:grpSp>
        <p:nvGrpSpPr>
          <p:cNvPr name="Group 18" id="18"/>
          <p:cNvGrpSpPr/>
          <p:nvPr/>
        </p:nvGrpSpPr>
        <p:grpSpPr>
          <a:xfrm rot="0">
            <a:off x="987475" y="7389019"/>
            <a:ext cx="505569" cy="505569"/>
            <a:chOff x="0" y="0"/>
            <a:chExt cx="674092" cy="674092"/>
          </a:xfrm>
        </p:grpSpPr>
        <p:sp>
          <p:nvSpPr>
            <p:cNvPr name="Freeform 19" id="19"/>
            <p:cNvSpPr/>
            <p:nvPr/>
          </p:nvSpPr>
          <p:spPr>
            <a:xfrm flipH="false" flipV="false" rot="0">
              <a:off x="6350" y="6350"/>
              <a:ext cx="661416" cy="661416"/>
            </a:xfrm>
            <a:custGeom>
              <a:avLst/>
              <a:gdLst/>
              <a:ahLst/>
              <a:cxnLst/>
              <a:rect r="r" b="b" t="t" l="l"/>
              <a:pathLst>
                <a:path h="661416" w="661416">
                  <a:moveTo>
                    <a:pt x="0" y="15240"/>
                  </a:moveTo>
                  <a:cubicBezTo>
                    <a:pt x="0" y="6858"/>
                    <a:pt x="6858" y="0"/>
                    <a:pt x="15240" y="0"/>
                  </a:cubicBezTo>
                  <a:lnTo>
                    <a:pt x="646176" y="0"/>
                  </a:lnTo>
                  <a:cubicBezTo>
                    <a:pt x="654558" y="0"/>
                    <a:pt x="661416" y="6858"/>
                    <a:pt x="661416" y="15240"/>
                  </a:cubicBezTo>
                  <a:lnTo>
                    <a:pt x="661416" y="646176"/>
                  </a:lnTo>
                  <a:cubicBezTo>
                    <a:pt x="661416" y="654558"/>
                    <a:pt x="654558" y="661416"/>
                    <a:pt x="646176" y="661416"/>
                  </a:cubicBezTo>
                  <a:lnTo>
                    <a:pt x="15240" y="661416"/>
                  </a:lnTo>
                  <a:cubicBezTo>
                    <a:pt x="6858" y="661416"/>
                    <a:pt x="0" y="654558"/>
                    <a:pt x="0" y="646176"/>
                  </a:cubicBezTo>
                  <a:close/>
                </a:path>
              </a:pathLst>
            </a:custGeom>
            <a:solidFill>
              <a:srgbClr val="F8ECE4"/>
            </a:solidFill>
          </p:spPr>
        </p:sp>
        <p:sp>
          <p:nvSpPr>
            <p:cNvPr name="Freeform 20" id="20"/>
            <p:cNvSpPr/>
            <p:nvPr/>
          </p:nvSpPr>
          <p:spPr>
            <a:xfrm flipH="false" flipV="false" rot="0">
              <a:off x="0" y="0"/>
              <a:ext cx="674116" cy="674116"/>
            </a:xfrm>
            <a:custGeom>
              <a:avLst/>
              <a:gdLst/>
              <a:ahLst/>
              <a:cxnLst/>
              <a:rect r="r" b="b" t="t" l="l"/>
              <a:pathLst>
                <a:path h="674116" w="674116">
                  <a:moveTo>
                    <a:pt x="0" y="21590"/>
                  </a:moveTo>
                  <a:cubicBezTo>
                    <a:pt x="0" y="9652"/>
                    <a:pt x="9652" y="0"/>
                    <a:pt x="21590" y="0"/>
                  </a:cubicBezTo>
                  <a:lnTo>
                    <a:pt x="652526" y="0"/>
                  </a:lnTo>
                  <a:lnTo>
                    <a:pt x="652526" y="6350"/>
                  </a:lnTo>
                  <a:lnTo>
                    <a:pt x="652526" y="0"/>
                  </a:lnTo>
                  <a:cubicBezTo>
                    <a:pt x="664464" y="0"/>
                    <a:pt x="674116" y="9652"/>
                    <a:pt x="674116" y="21590"/>
                  </a:cubicBezTo>
                  <a:lnTo>
                    <a:pt x="667766" y="21590"/>
                  </a:lnTo>
                  <a:lnTo>
                    <a:pt x="674116" y="21590"/>
                  </a:lnTo>
                  <a:lnTo>
                    <a:pt x="674116" y="652526"/>
                  </a:lnTo>
                  <a:lnTo>
                    <a:pt x="667766" y="652526"/>
                  </a:lnTo>
                  <a:lnTo>
                    <a:pt x="674116" y="652526"/>
                  </a:lnTo>
                  <a:cubicBezTo>
                    <a:pt x="674116" y="664464"/>
                    <a:pt x="664464" y="674116"/>
                    <a:pt x="652526" y="674116"/>
                  </a:cubicBezTo>
                  <a:lnTo>
                    <a:pt x="652526" y="667766"/>
                  </a:lnTo>
                  <a:lnTo>
                    <a:pt x="652526" y="674116"/>
                  </a:lnTo>
                  <a:lnTo>
                    <a:pt x="21590" y="674116"/>
                  </a:lnTo>
                  <a:lnTo>
                    <a:pt x="21590" y="667766"/>
                  </a:lnTo>
                  <a:lnTo>
                    <a:pt x="21590" y="674116"/>
                  </a:lnTo>
                  <a:cubicBezTo>
                    <a:pt x="9652" y="674116"/>
                    <a:pt x="0" y="664464"/>
                    <a:pt x="0" y="652526"/>
                  </a:cubicBezTo>
                  <a:lnTo>
                    <a:pt x="0" y="21590"/>
                  </a:lnTo>
                  <a:lnTo>
                    <a:pt x="6350" y="21590"/>
                  </a:lnTo>
                  <a:lnTo>
                    <a:pt x="0" y="21590"/>
                  </a:lnTo>
                  <a:moveTo>
                    <a:pt x="12700" y="21590"/>
                  </a:moveTo>
                  <a:lnTo>
                    <a:pt x="12700" y="652526"/>
                  </a:lnTo>
                  <a:lnTo>
                    <a:pt x="6350" y="652526"/>
                  </a:lnTo>
                  <a:lnTo>
                    <a:pt x="12700" y="652526"/>
                  </a:lnTo>
                  <a:cubicBezTo>
                    <a:pt x="12700" y="657479"/>
                    <a:pt x="16637" y="661416"/>
                    <a:pt x="21590" y="661416"/>
                  </a:cubicBezTo>
                  <a:lnTo>
                    <a:pt x="652526" y="661416"/>
                  </a:lnTo>
                  <a:cubicBezTo>
                    <a:pt x="657479" y="661416"/>
                    <a:pt x="661416" y="657479"/>
                    <a:pt x="661416" y="652526"/>
                  </a:cubicBezTo>
                  <a:lnTo>
                    <a:pt x="661416" y="21590"/>
                  </a:lnTo>
                  <a:cubicBezTo>
                    <a:pt x="661416" y="16637"/>
                    <a:pt x="657479" y="12700"/>
                    <a:pt x="652526" y="12700"/>
                  </a:cubicBezTo>
                  <a:lnTo>
                    <a:pt x="21590" y="12700"/>
                  </a:lnTo>
                  <a:lnTo>
                    <a:pt x="21590" y="6350"/>
                  </a:lnTo>
                  <a:lnTo>
                    <a:pt x="21590" y="12700"/>
                  </a:lnTo>
                  <a:cubicBezTo>
                    <a:pt x="16637" y="12700"/>
                    <a:pt x="12700" y="16637"/>
                    <a:pt x="12700" y="21590"/>
                  </a:cubicBezTo>
                  <a:close/>
                </a:path>
              </a:pathLst>
            </a:custGeom>
            <a:solidFill>
              <a:srgbClr val="151617"/>
            </a:solidFill>
          </p:spPr>
        </p:sp>
      </p:grpSp>
      <p:sp>
        <p:nvSpPr>
          <p:cNvPr name="TextBox 21" id="21"/>
          <p:cNvSpPr txBox="true"/>
          <p:nvPr/>
        </p:nvSpPr>
        <p:spPr>
          <a:xfrm rot="0">
            <a:off x="1771799" y="7355681"/>
            <a:ext cx="3544044"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Παραδείγματα</a:t>
            </a:r>
          </a:p>
        </p:txBody>
      </p:sp>
      <p:sp>
        <p:nvSpPr>
          <p:cNvPr name="TextBox 22" id="22"/>
          <p:cNvSpPr txBox="true"/>
          <p:nvPr/>
        </p:nvSpPr>
        <p:spPr>
          <a:xfrm rot="0">
            <a:off x="1771799" y="7902029"/>
            <a:ext cx="8665964" cy="1012031"/>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Τὸν λιμένα ἐτείχισαν (μεταβολή της αρχικής κατάστασης)</a:t>
            </a:r>
          </a:p>
          <a:p>
            <a:pPr algn="l">
              <a:lnSpc>
                <a:spcPts val="3562"/>
              </a:lnSpc>
            </a:pPr>
            <a:r>
              <a:rPr lang="en-US" sz="2187">
                <a:solidFill>
                  <a:srgbClr val="151617"/>
                </a:solidFill>
                <a:latin typeface="Arimo"/>
                <a:ea typeface="Arimo"/>
                <a:cs typeface="Arimo"/>
                <a:sym typeface="Arimo"/>
              </a:rPr>
              <a:t>Oὐ γιγνώσκω σε (αμετάβλητη η αρχική κατάσταση)</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8ECE4"/>
            </a:solidFill>
          </p:spPr>
        </p:sp>
      </p:grpSp>
      <p:sp>
        <p:nvSpPr>
          <p:cNvPr name="TextBox 6" id="6"/>
          <p:cNvSpPr txBox="true"/>
          <p:nvPr/>
        </p:nvSpPr>
        <p:spPr>
          <a:xfrm rot="0">
            <a:off x="992238" y="1634729"/>
            <a:ext cx="8516094" cy="943124"/>
          </a:xfrm>
          <a:prstGeom prst="rect">
            <a:avLst/>
          </a:prstGeom>
        </p:spPr>
        <p:txBody>
          <a:bodyPr anchor="t" rtlCol="false" tIns="0" lIns="0" bIns="0" rIns="0">
            <a:spAutoFit/>
          </a:bodyPr>
          <a:lstStyle/>
          <a:p>
            <a:pPr algn="l">
              <a:lnSpc>
                <a:spcPts val="6937"/>
              </a:lnSpc>
            </a:pPr>
            <a:r>
              <a:rPr lang="en-US" sz="5562" b="true">
                <a:solidFill>
                  <a:srgbClr val="151617"/>
                </a:solidFill>
                <a:latin typeface="Arimo Bold"/>
                <a:ea typeface="Arimo Bold"/>
                <a:cs typeface="Arimo Bold"/>
                <a:sym typeface="Arimo Bold"/>
              </a:rPr>
              <a:t>Εσωτερικό Αντικείμενο</a:t>
            </a:r>
          </a:p>
        </p:txBody>
      </p:sp>
      <p:sp>
        <p:nvSpPr>
          <p:cNvPr name="TextBox 7" id="7"/>
          <p:cNvSpPr txBox="true"/>
          <p:nvPr/>
        </p:nvSpPr>
        <p:spPr>
          <a:xfrm rot="0">
            <a:off x="992238" y="3248471"/>
            <a:ext cx="7805886" cy="923925"/>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Εσωτερικό Αντικείμενο του Αποτελέσματος</a:t>
            </a:r>
          </a:p>
        </p:txBody>
      </p:sp>
      <p:sp>
        <p:nvSpPr>
          <p:cNvPr name="TextBox 8" id="8"/>
          <p:cNvSpPr txBox="true"/>
          <p:nvPr/>
        </p:nvSpPr>
        <p:spPr>
          <a:xfrm rot="0">
            <a:off x="992238" y="4351139"/>
            <a:ext cx="7805886" cy="2372916"/>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Φανερώνει το αποτέλεσμα της ενέργειας του υποκειμένου. Χρησιμοποιείται με ρήματα που έχουν την έννοια της δημιουργίας κάποιου πράγματος που δεν υπήρχε πριν, όπως γεννῶ, γράφω, δημιουργῶ, ἱδρύω, κατασκευάζω, κτίζω.</a:t>
            </a:r>
          </a:p>
        </p:txBody>
      </p:sp>
      <p:sp>
        <p:nvSpPr>
          <p:cNvPr name="TextBox 9" id="9"/>
          <p:cNvSpPr txBox="true"/>
          <p:nvPr/>
        </p:nvSpPr>
        <p:spPr>
          <a:xfrm rot="0">
            <a:off x="992238" y="6874371"/>
            <a:ext cx="7805886"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Παραδείγματα:</a:t>
            </a:r>
          </a:p>
          <a:p>
            <a:pPr algn="l">
              <a:lnSpc>
                <a:spcPts val="3562"/>
              </a:lnSpc>
            </a:pPr>
            <a:r>
              <a:rPr lang="en-US" sz="2187">
                <a:solidFill>
                  <a:srgbClr val="151617"/>
                </a:solidFill>
                <a:latin typeface="Arimo"/>
                <a:ea typeface="Arimo"/>
                <a:cs typeface="Arimo"/>
                <a:sym typeface="Arimo"/>
              </a:rPr>
              <a:t>Γράφω ἐπιστολὴν πρὸς τὸν πατέρα σου.</a:t>
            </a:r>
          </a:p>
          <a:p>
            <a:pPr algn="l">
              <a:lnSpc>
                <a:spcPts val="3562"/>
              </a:lnSpc>
            </a:pPr>
            <a:r>
              <a:rPr lang="en-US" sz="2187">
                <a:solidFill>
                  <a:srgbClr val="151617"/>
                </a:solidFill>
                <a:latin typeface="Arimo"/>
                <a:ea typeface="Arimo"/>
                <a:cs typeface="Arimo"/>
                <a:sym typeface="Arimo"/>
              </a:rPr>
              <a:t>Ἀλέξανδρος κατεσκεύασε φρούριον.</a:t>
            </a:r>
          </a:p>
        </p:txBody>
      </p:sp>
      <p:sp>
        <p:nvSpPr>
          <p:cNvPr name="TextBox 10" id="10"/>
          <p:cNvSpPr txBox="true"/>
          <p:nvPr/>
        </p:nvSpPr>
        <p:spPr>
          <a:xfrm rot="0">
            <a:off x="9499401" y="3248471"/>
            <a:ext cx="7795469" cy="481012"/>
          </a:xfrm>
          <a:prstGeom prst="rect">
            <a:avLst/>
          </a:prstGeom>
        </p:spPr>
        <p:txBody>
          <a:bodyPr anchor="t" rtlCol="false" tIns="0" lIns="0" bIns="0" rIns="0">
            <a:spAutoFit/>
          </a:bodyPr>
          <a:lstStyle/>
          <a:p>
            <a:pPr algn="l">
              <a:lnSpc>
                <a:spcPts val="3437"/>
              </a:lnSpc>
            </a:pPr>
            <a:r>
              <a:rPr lang="en-US" sz="2750" b="true">
                <a:solidFill>
                  <a:srgbClr val="151617"/>
                </a:solidFill>
                <a:latin typeface="Arimo Bold"/>
                <a:ea typeface="Arimo Bold"/>
                <a:cs typeface="Arimo Bold"/>
                <a:sym typeface="Arimo Bold"/>
              </a:rPr>
              <a:t>Κυρίως Εσωτερικό ή Σύστοιχο Αντικείμενο</a:t>
            </a:r>
          </a:p>
        </p:txBody>
      </p:sp>
      <p:sp>
        <p:nvSpPr>
          <p:cNvPr name="TextBox 11" id="11"/>
          <p:cNvSpPr txBox="true"/>
          <p:nvPr/>
        </p:nvSpPr>
        <p:spPr>
          <a:xfrm rot="0">
            <a:off x="9499401" y="3908226"/>
            <a:ext cx="7805886" cy="1919287"/>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Φανερώνει το περιεχόμενο της ενέργειας του ρήματος. Είναι ομόρριζο με το ρήμα ή προέρχεται από τη ρίζα άλλου συνώνυμου ρήματος. Συνοδεύεται συνήθως από επιθετικό προσδιορισμό.</a:t>
            </a:r>
          </a:p>
        </p:txBody>
      </p:sp>
      <p:sp>
        <p:nvSpPr>
          <p:cNvPr name="TextBox 12" id="12"/>
          <p:cNvSpPr txBox="true"/>
          <p:nvPr/>
        </p:nvSpPr>
        <p:spPr>
          <a:xfrm rot="0">
            <a:off x="9499401" y="5977830"/>
            <a:ext cx="7805886" cy="1465660"/>
          </a:xfrm>
          <a:prstGeom prst="rect">
            <a:avLst/>
          </a:prstGeom>
        </p:spPr>
        <p:txBody>
          <a:bodyPr anchor="t" rtlCol="false" tIns="0" lIns="0" bIns="0" rIns="0">
            <a:spAutoFit/>
          </a:bodyPr>
          <a:lstStyle/>
          <a:p>
            <a:pPr algn="l">
              <a:lnSpc>
                <a:spcPts val="3562"/>
              </a:lnSpc>
            </a:pPr>
            <a:r>
              <a:rPr lang="en-US" sz="2187">
                <a:solidFill>
                  <a:srgbClr val="151617"/>
                </a:solidFill>
                <a:latin typeface="Arimo"/>
                <a:ea typeface="Arimo"/>
                <a:cs typeface="Arimo"/>
                <a:sym typeface="Arimo"/>
              </a:rPr>
              <a:t>Παράδειγμα:</a:t>
            </a:r>
          </a:p>
          <a:p>
            <a:pPr algn="l">
              <a:lnSpc>
                <a:spcPts val="3562"/>
              </a:lnSpc>
            </a:pPr>
            <a:r>
              <a:rPr lang="en-US" sz="2187">
                <a:solidFill>
                  <a:srgbClr val="151617"/>
                </a:solidFill>
                <a:latin typeface="Arimo"/>
                <a:ea typeface="Arimo"/>
                <a:cs typeface="Arimo"/>
                <a:sym typeface="Arimo"/>
              </a:rPr>
              <a:t>Οἱ Ἀθηναῖοι τοσαύτας ἑορτὰς ἑώρταζον, ὅσας οὐδεμία τῶν ἄλλων Ἑλληνίδων πόλεων.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DAGXg0kLPdg</dc:identifier>
  <dcterms:modified xsi:type="dcterms:W3CDTF">2011-08-01T06:04:30Z</dcterms:modified>
  <cp:revision>1</cp:revision>
  <dc:title>Το Αντικείμενο</dc:title>
</cp:coreProperties>
</file>