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7" r:id="rId8"/>
    <p:sldId id="263" r:id="rId9"/>
    <p:sldId id="264" r:id="rId10"/>
    <p:sldId id="265" r:id="rId11"/>
    <p:sldId id="266" r:id="rId12"/>
  </p:sldIdLst>
  <p:sldSz cx="10080625" cy="5670550"/>
  <p:notesSz cx="7772400" cy="100584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552" y="-102"/>
      </p:cViewPr>
      <p:guideLst>
        <p:guide orient="horz" pos="1786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Θέση ημερομηνίας 2"/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/>
          <a:lstStyle/>
          <a:p>
            <a:pPr marL="0" marR="0" lvl="0" indent="0" algn="r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Θέση υποσέλιδου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="b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Θέση αριθμού διαφάνειας 4"/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="b" anchorCtr="0" compatLnSpc="0"/>
          <a:lstStyle/>
          <a:p>
            <a:pPr marL="0" marR="0" lvl="0" indent="0" algn="r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1D9E0099-84C4-4BD1-834A-7048313F2774}" type="slidenum">
              <a:rPr/>
              <a:pPr marL="0" marR="0" lvl="0" indent="0" algn="r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1666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 idx="2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Θέση σημειώσεων 2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Θέση κεφαλίδας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Θέση ημερομηνίας 4"/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Θέση υποσέλιδου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Θέση αριθμού διαφάνειας 6"/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6521F0C6-9B80-44F0-A73E-D5D139A6A3BD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21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en-US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521F0C6-9B80-44F0-A73E-D5D139A6A3BD}" type="slidenum">
              <a:rPr lang="en-US" smtClean="0"/>
              <a:pPr lvl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650" y="1762125"/>
            <a:ext cx="8569325" cy="1214438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12888" y="3213100"/>
            <a:ext cx="7056437" cy="14493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7544D0-55BA-4C89-853C-795A3F52D7EE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5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A9E67DC-046E-4CFF-8688-BF964FE97361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6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08850" y="225425"/>
            <a:ext cx="2266950" cy="43894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3212" cy="43894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40EDE06-495A-46F6-B7A8-4803E70E8384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3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A61DEB0-1D73-4021-965F-1AF57742F294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05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96925" y="3643313"/>
            <a:ext cx="8567738" cy="1127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96925" y="2403475"/>
            <a:ext cx="8567738" cy="12398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F7D53D-855C-4139-8D35-567641C5B75E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83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03238" y="1327150"/>
            <a:ext cx="4459287" cy="3287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14925" y="1327150"/>
            <a:ext cx="4460875" cy="3287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4A8E59-D0DB-46F7-9C0B-ECAFBC37A58A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4825" y="227013"/>
            <a:ext cx="9072563" cy="944562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4825" y="1270000"/>
            <a:ext cx="4452938" cy="528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04825" y="1798638"/>
            <a:ext cx="4452938" cy="3267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5121275" y="1270000"/>
            <a:ext cx="4456113" cy="528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5121275" y="1798638"/>
            <a:ext cx="4456113" cy="3267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AF66B2-4F69-4920-9692-5A7F38089A62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4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381C011-0E50-4FE1-80E7-271349B247A7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7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7756487-739B-4CA4-946F-4B42F7D8F2E3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9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4825" y="225425"/>
            <a:ext cx="3316288" cy="9604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41763" y="225425"/>
            <a:ext cx="5635625" cy="48402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04825" y="1185863"/>
            <a:ext cx="3316288" cy="3879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A59B440-6DDC-454B-B75B-84C43D727384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9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976438" y="3968750"/>
            <a:ext cx="6048375" cy="469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976438" y="506413"/>
            <a:ext cx="6048375" cy="34020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976438" y="4438650"/>
            <a:ext cx="6048375" cy="665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C22A53-4BFA-44B6-AAFE-B7FD33AA9E57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3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 txBox="1"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  <p:sp>
        <p:nvSpPr>
          <p:cNvPr id="3" name="Θέση κειμένου 2"/>
          <p:cNvSpPr txBox="1">
            <a:spLocks noGrp="1"/>
          </p:cNvSpPr>
          <p:nvPr>
            <p:ph type="body" idx="1"/>
          </p:nvPr>
        </p:nvSpPr>
        <p:spPr>
          <a:xfrm>
            <a:off x="503999" y="1326600"/>
            <a:ext cx="9071640" cy="3288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n-U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8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2"/>
          </p:nvPr>
        </p:nvSpPr>
        <p:spPr>
          <a:xfrm>
            <a:off x="503999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3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12A7C4FF-85A5-44F8-9F56-790C8E617B78}" type="slidenum">
              <a:rPr/>
              <a:pPr lvl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hangingPunct="0">
        <a:tabLst/>
        <a:defRPr lang="en-US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hangingPunct="0">
        <a:spcBef>
          <a:spcPts val="1417"/>
        </a:spcBef>
        <a:spcAft>
          <a:spcPts val="0"/>
        </a:spcAft>
        <a:tabLst/>
        <a:defRPr lang="en-US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367904" y="520700"/>
            <a:ext cx="65167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600" b="1" dirty="0" smtClean="0">
                <a:solidFill>
                  <a:srgbClr val="C00000"/>
                </a:solidFill>
              </a:rPr>
              <a:t>Εισαγωγή στην Κβαντομηχανική </a:t>
            </a:r>
            <a:endParaRPr lang="el-GR" sz="3600" b="1" dirty="0">
              <a:solidFill>
                <a:srgbClr val="C0000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719832" y="1467124"/>
            <a:ext cx="9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 Maxwell (1864), είχε προβλέψει την ύπαρξη των ηλεκτρομαγνητικών κυμάτων ως μηχανισμού διάδοσης της ενέργειας του ηλεκτρομαγνητικού πεδίου στο χώρο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719832" y="2403227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1886, ο </a:t>
            </a:r>
            <a:r>
              <a:rPr lang="el-GR" dirty="0" err="1" smtClean="0"/>
              <a:t>Hertz</a:t>
            </a:r>
            <a:r>
              <a:rPr lang="el-GR" dirty="0" smtClean="0"/>
              <a:t> παρήγαγε ηλεκτρομαγνητικά κύματα με ταλαντούμενα ηλεκτρικά δίπολα και απέδειξε ότι αυτά διαδίδονται στο χώρο με την </a:t>
            </a:r>
            <a:r>
              <a:rPr lang="el-GR" b="1" dirty="0" smtClean="0"/>
              <a:t>ταχύτητα του φωτός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697727" y="3517721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</a:t>
            </a:r>
            <a:r>
              <a:rPr lang="el-GR" b="1" dirty="0" smtClean="0"/>
              <a:t>κλασική θεωρία</a:t>
            </a:r>
            <a:r>
              <a:rPr lang="el-GR" dirty="0" smtClean="0"/>
              <a:t> προβλέπει ότι η ηλεκτρομαγνητική ακτινοβολία μπορεί να μεταφέρει οποιοδήποτε ποσό ενέργειας, ανάλογα με τη συχνότητά της. </a:t>
            </a:r>
            <a:br>
              <a:rPr lang="el-GR" dirty="0" smtClean="0"/>
            </a:b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46762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863848" y="459011"/>
            <a:ext cx="79928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/>
              <a:t>2. </a:t>
            </a:r>
            <a:r>
              <a:rPr lang="el-GR" sz="2000" b="1" dirty="0" smtClean="0">
                <a:solidFill>
                  <a:srgbClr val="C00000"/>
                </a:solidFill>
              </a:rPr>
              <a:t>Το ποσό της ενέργειας, που μπορεί να απορροφήσει ή να εκπέμψει ένα άτομο, υπό μορφή ηλεκτρομαγνητικής ακτινοβολίας, μπορεί να πάρει μόνο διακριτές τιμές.</a:t>
            </a:r>
            <a:endParaRPr lang="el-GR" sz="2000" b="1" dirty="0">
              <a:solidFill>
                <a:srgbClr val="C0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54" y="1899171"/>
            <a:ext cx="2520280" cy="213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648281" y="4419451"/>
            <a:ext cx="30954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i="1" dirty="0" smtClean="0"/>
              <a:t>εικόνα των ενεργειακών σταθμών στις οποίες μπορεί να βρεθεί το άτομο. </a:t>
            </a:r>
            <a:endParaRPr lang="el-GR" sz="1400" i="1" dirty="0"/>
          </a:p>
        </p:txBody>
      </p:sp>
      <p:sp>
        <p:nvSpPr>
          <p:cNvPr id="4" name="Ορθογώνιο 3"/>
          <p:cNvSpPr/>
          <p:nvPr/>
        </p:nvSpPr>
        <p:spPr>
          <a:xfrm>
            <a:off x="4122823" y="1683147"/>
            <a:ext cx="5038725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600" dirty="0" smtClean="0"/>
              <a:t>Αν το άτομο απορροφήσει ένα </a:t>
            </a:r>
            <a:r>
              <a:rPr lang="el-GR" sz="1600" dirty="0" err="1" smtClean="0"/>
              <a:t>κβάντο</a:t>
            </a:r>
            <a:r>
              <a:rPr lang="el-GR" sz="1600" dirty="0" smtClean="0"/>
              <a:t> ενέργειας δηλαδή ενέργεια Ε = </a:t>
            </a:r>
            <a:r>
              <a:rPr lang="el-GR" sz="1600" dirty="0" err="1" smtClean="0"/>
              <a:t>hf</a:t>
            </a:r>
            <a:r>
              <a:rPr lang="el-GR" sz="1600" dirty="0" smtClean="0"/>
              <a:t>, αυξάνει την ενέργειά του κατά ένα σκαλοπάτι στην κλίμακα των ενεργειακών σταθμών.</a:t>
            </a:r>
            <a:br>
              <a:rPr lang="el-GR" sz="1600" dirty="0" smtClean="0"/>
            </a:br>
            <a:r>
              <a:rPr lang="el-GR" sz="1600" dirty="0" smtClean="0"/>
              <a:t> </a:t>
            </a:r>
          </a:p>
          <a:p>
            <a:r>
              <a:rPr lang="el-GR" sz="1600" dirty="0" smtClean="0"/>
              <a:t>Αν πάλι το άτομο εκπέμψει ένα </a:t>
            </a:r>
            <a:r>
              <a:rPr lang="el-GR" sz="1600" dirty="0" err="1" smtClean="0"/>
              <a:t>κβάντο</a:t>
            </a:r>
            <a:r>
              <a:rPr lang="el-GR" sz="1600" dirty="0" smtClean="0"/>
              <a:t> ενέργειας υπό μορφή ηλεκτρομαγνητικής ακτινοβολίας τότε κατεβαίνει ένα σκαλοπάτι στην ίδια κλίμακα. </a:t>
            </a:r>
          </a:p>
          <a:p>
            <a:r>
              <a:rPr lang="el-GR" sz="1600" dirty="0" smtClean="0"/>
              <a:t/>
            </a:r>
            <a:br>
              <a:rPr lang="el-GR" sz="1600" dirty="0" smtClean="0"/>
            </a:br>
            <a:r>
              <a:rPr lang="el-GR" sz="1600" dirty="0" smtClean="0"/>
              <a:t>Όσο ένα άτομο παραμένει στην ίδια ενεργειακή κατάσταση (στάθμη), ούτε εκπέμπει ούτε απορροφά ενέργεια. </a:t>
            </a:r>
          </a:p>
          <a:p>
            <a:endParaRPr lang="el-GR" sz="1600" dirty="0"/>
          </a:p>
          <a:p>
            <a:r>
              <a:rPr lang="el-GR" sz="1600" b="1" dirty="0" smtClean="0"/>
              <a:t>Τα άτομα, λοιπόν, απορροφούν ή εκπέμπουν ενέργεια όχι συνεχώς αλλά κάνοντας ενεργειακά άλματα.</a:t>
            </a:r>
            <a:endParaRPr lang="el-GR" sz="1600" b="1" dirty="0"/>
          </a:p>
        </p:txBody>
      </p:sp>
    </p:spTree>
    <p:extLst>
      <p:ext uri="{BB962C8B-B14F-4D97-AF65-F5344CB8AC3E}">
        <p14:creationId xmlns:p14="http://schemas.microsoft.com/office/powerpoint/2010/main" val="218397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304" y="1179091"/>
            <a:ext cx="4638675" cy="395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68" y="1611139"/>
            <a:ext cx="4581525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344" y="387003"/>
            <a:ext cx="3096344" cy="551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05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719832" y="747043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Εντούτοις μια σειρά από φαινόμενα, όπως </a:t>
            </a:r>
          </a:p>
          <a:p>
            <a:pPr marL="285750" indent="-285750">
              <a:buFontTx/>
              <a:buChar char="-"/>
            </a:pPr>
            <a:r>
              <a:rPr lang="el-GR" b="1" dirty="0" smtClean="0"/>
              <a:t>η ακτινοβολία του μέλανος σώματος, </a:t>
            </a:r>
          </a:p>
          <a:p>
            <a:pPr marL="285750" indent="-285750">
              <a:buFontTx/>
              <a:buChar char="-"/>
            </a:pPr>
            <a:r>
              <a:rPr lang="el-GR" b="1" dirty="0" smtClean="0"/>
              <a:t>το φωτοηλεκτρικό φαινόμενο, </a:t>
            </a:r>
          </a:p>
          <a:p>
            <a:pPr marL="285750" indent="-285750">
              <a:buFontTx/>
              <a:buChar char="-"/>
            </a:pPr>
            <a:r>
              <a:rPr lang="el-GR" b="1" dirty="0" smtClean="0"/>
              <a:t>τα γραμμικά φάσματα εκπομπής και </a:t>
            </a:r>
          </a:p>
          <a:p>
            <a:pPr marL="285750" indent="-285750">
              <a:buFontTx/>
              <a:buChar char="-"/>
            </a:pPr>
            <a:r>
              <a:rPr lang="el-GR" b="1" dirty="0" smtClean="0"/>
              <a:t>το φαινόμενο της σκέδασης των </a:t>
            </a:r>
            <a:r>
              <a:rPr lang="el-GR" b="1" dirty="0" err="1" smtClean="0"/>
              <a:t>ακτίνων</a:t>
            </a:r>
            <a:r>
              <a:rPr lang="el-GR" b="1" dirty="0" smtClean="0"/>
              <a:t> Χ (φαινόμενο </a:t>
            </a:r>
            <a:r>
              <a:rPr lang="el-GR" b="1" dirty="0" err="1" smtClean="0"/>
              <a:t>Compton</a:t>
            </a:r>
            <a:r>
              <a:rPr lang="el-GR" b="1" dirty="0" smtClean="0"/>
              <a:t>), </a:t>
            </a:r>
          </a:p>
          <a:p>
            <a:r>
              <a:rPr lang="el-GR" dirty="0" smtClean="0"/>
              <a:t>δεν μπορούσαν να ερμηνευτούν με την κλασική θεωρία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719832" y="3064207"/>
            <a:ext cx="89289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1900 ο </a:t>
            </a:r>
            <a:r>
              <a:rPr lang="el-GR" dirty="0" err="1" smtClean="0"/>
              <a:t>Max</a:t>
            </a:r>
            <a:r>
              <a:rPr lang="el-GR" dirty="0" smtClean="0"/>
              <a:t> Planck κάνει την πολύ ριζοσπαστική υπόθεση ότι η ενέργεια </a:t>
            </a:r>
            <a:r>
              <a:rPr lang="el-GR" b="1" dirty="0" smtClean="0"/>
              <a:t>εκπέμπεται</a:t>
            </a:r>
            <a:r>
              <a:rPr lang="el-GR" dirty="0" smtClean="0"/>
              <a:t> ή </a:t>
            </a:r>
            <a:r>
              <a:rPr lang="el-GR" b="1" dirty="0" smtClean="0"/>
              <a:t>απορροφάται</a:t>
            </a:r>
            <a:r>
              <a:rPr lang="el-GR" dirty="0" smtClean="0"/>
              <a:t> από ένα αντικείμενο </a:t>
            </a:r>
            <a:r>
              <a:rPr lang="el-GR" b="1" dirty="0" smtClean="0">
                <a:solidFill>
                  <a:srgbClr val="C00000"/>
                </a:solidFill>
              </a:rPr>
              <a:t>κατά διακριτές ποσότητες (κατά κβάντα) </a:t>
            </a:r>
            <a:r>
              <a:rPr lang="el-GR" dirty="0" smtClean="0"/>
              <a:t>ή, πιο απλά, κατά μικρά πακέτα. </a:t>
            </a:r>
          </a:p>
          <a:p>
            <a:r>
              <a:rPr lang="el-GR" dirty="0" smtClean="0"/>
              <a:t>Η συνολική ενέργεια λοιπόν δεν μπορεί παρά να είναι ακέραιο πολλαπλάσιο του </a:t>
            </a:r>
            <a:r>
              <a:rPr lang="el-GR" dirty="0" err="1" smtClean="0"/>
              <a:t>κβάντου</a:t>
            </a:r>
            <a:r>
              <a:rPr lang="el-GR" dirty="0" smtClean="0"/>
              <a:t> ενέργειας. Η υπόθεση αυτή αποδείχθηκε επιτυχής στην αντιμετώπιση των αδιεξόδων στα οποία είχε οδηγηθεί η κλασική θεωρία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207" y="242987"/>
            <a:ext cx="1685925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475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791840" y="819051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υπόθεση του Planck ήταν το θεμέλιο μιας νέας θεωρίας, της </a:t>
            </a:r>
            <a:r>
              <a:rPr lang="el-GR" b="1" dirty="0" smtClean="0"/>
              <a:t>κβαντικής θεωρίας.</a:t>
            </a:r>
          </a:p>
          <a:p>
            <a:endParaRPr lang="el-GR" dirty="0" smtClean="0"/>
          </a:p>
          <a:p>
            <a:r>
              <a:rPr lang="el-GR" dirty="0" smtClean="0"/>
              <a:t> Η κβαντική θεωρία προβλέπει κβάντωση κι άλλων μεγεθών όπως η ορμή και η στροφορμή.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791840" y="2331219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κβαντική θεωρία ερμηνεύει φαινόμενα σε ατομικό επίπεδο τα οποία αδυνατεί να ερμηνεύσει η κλασική θεωρία.</a:t>
            </a:r>
          </a:p>
          <a:p>
            <a:endParaRPr lang="el-GR" dirty="0"/>
          </a:p>
          <a:p>
            <a:r>
              <a:rPr lang="el-GR" dirty="0" smtClean="0"/>
              <a:t>Όταν εξετάζουμε φαινόμενα του μακρόκοσμου η κβάντωση των μεγεθών γίνεται δυσδιάκριτη και τα συμπεράσματα της κβαντικής θεωρίας ταυτίζονται με αυτά της κλασικής.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2557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935856" y="387003"/>
            <a:ext cx="74210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600" b="1" dirty="0" smtClean="0">
                <a:solidFill>
                  <a:srgbClr val="C00000"/>
                </a:solidFill>
              </a:rPr>
              <a:t>Η Ακτινοβολία του Μέλανος Σώματος</a:t>
            </a:r>
            <a:endParaRPr lang="el-GR" sz="3600" b="1" dirty="0">
              <a:solidFill>
                <a:srgbClr val="C00000"/>
              </a:solidFill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31800" y="1306606"/>
            <a:ext cx="91450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Ένα σώμα γίνεται ορατό γιατί όλο ή ένα μέρος από το φως που πέφτει στο σώμα επανεκπέμπεται (διαχέεται) στο περιβάλλον με αποτέλεσμα κάποιες από τις επανεκπεμπόμενες φωτεινές ακτίνες να φτάνουν στα μάτια μας. </a:t>
            </a:r>
          </a:p>
          <a:p>
            <a:endParaRPr lang="el-GR" dirty="0"/>
          </a:p>
          <a:p>
            <a:r>
              <a:rPr lang="el-GR" dirty="0" smtClean="0"/>
              <a:t>Με βάση αυτή τη διαδικασία καθορίζεται και το χρώμα που αποδίδουμε στο σώμα. </a:t>
            </a:r>
          </a:p>
          <a:p>
            <a:r>
              <a:rPr lang="el-GR" dirty="0" smtClean="0"/>
              <a:t>Πιο συγκεκριμένα, αν φωτίσουμε ένα σώμα με λευκό φως εν γένει απορροφά κάποια μήκη κύματος ενώ άλλα τα επανεκπέμπει. </a:t>
            </a:r>
          </a:p>
          <a:p>
            <a:endParaRPr lang="el-GR" dirty="0"/>
          </a:p>
          <a:p>
            <a:r>
              <a:rPr lang="el-GR" dirty="0" smtClean="0"/>
              <a:t>Από τα επανεκπεμπόμενα μήκη κύματος καθορίζεται το χρώμα του σώματος που βλέπουμε. </a:t>
            </a:r>
          </a:p>
          <a:p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454425" y="4168928"/>
            <a:ext cx="8834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Όταν το σώμα απορροφά όλα τα μήκη κύματος, φαίνεται μαύρο.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924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54099" y="672777"/>
            <a:ext cx="8352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Μέλαν σώμα </a:t>
            </a:r>
            <a:r>
              <a:rPr lang="el-GR" b="1" dirty="0" smtClean="0"/>
              <a:t>στη φυσική θεωρείται το σώμα που απορροφά την ηλεκτρομαγνητική ακτινοβολία που προσπίπτει σ’ αυτό, σε όλο το φάσμα της (όλες τις συχνότητες). </a:t>
            </a:r>
          </a:p>
          <a:p>
            <a:endParaRPr lang="el-GR" b="1" dirty="0"/>
          </a:p>
          <a:p>
            <a:r>
              <a:rPr lang="el-GR" dirty="0" smtClean="0"/>
              <a:t>Στην πράξη, μέλαν σώμα μπορεί να θεωρηθεί ένα οποιοδήποτε αντικείμενο με αιθαλωμένη την επιφάνειά του. 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1439912" y="2331219"/>
            <a:ext cx="5811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Η Ακτινοβολία του Μέλανος Σώματος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683828" y="2970758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Κάθε σώμα σε οποιαδήποτε θερμοκρασία κι αν βρίσκεται εκπέμπει ενέργεια με μορφή ηλεκτρομαγνητικής ακτινοβολίας. Η ακτινοβολία αυτή ονομάζεται </a:t>
            </a:r>
            <a:r>
              <a:rPr lang="el-GR" b="1" dirty="0" smtClean="0">
                <a:solidFill>
                  <a:srgbClr val="002060"/>
                </a:solidFill>
              </a:rPr>
              <a:t>θερμική ακτινοβολία.</a:t>
            </a: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683828" y="3843387"/>
            <a:ext cx="88209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Το μέγεθος που εκφράζει την ενέργεια που εκπέμπεται από τη μονάδα της επιφανείας ενός σώματος στη μονάδα του χρόνου ονομάζεται </a:t>
            </a:r>
            <a:r>
              <a:rPr lang="el-GR" b="1" dirty="0" smtClean="0">
                <a:solidFill>
                  <a:srgbClr val="C00000"/>
                </a:solidFill>
              </a:rPr>
              <a:t>ένταση της ακτινοβολίας</a:t>
            </a:r>
            <a:r>
              <a:rPr lang="el-GR" dirty="0" smtClean="0"/>
              <a:t>, συμβολίζεται με το Ι και στο S.I. μετριέται σε . </a:t>
            </a:r>
          </a:p>
          <a:p>
            <a:endParaRPr lang="el-GR" dirty="0"/>
          </a:p>
          <a:p>
            <a:r>
              <a:rPr lang="el-GR" b="1" dirty="0" smtClean="0">
                <a:solidFill>
                  <a:srgbClr val="002060"/>
                </a:solidFill>
              </a:rPr>
              <a:t>Η ένταση της ακτινοβολίας που εκπέμπει ένα σώμα εξαρτάται από τη θερμοκρασία του.</a:t>
            </a:r>
            <a:endParaRPr lang="el-GR" b="1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5740" y="4482037"/>
            <a:ext cx="1851216" cy="321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2483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480376" y="891059"/>
            <a:ext cx="888041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Το μέλαν σώμα, σ’ οποιαδήποτε θερμοκρασία κι αν βρίσκεται εκπέμπει ενέργεια με τη μορφή ηλεκτρομαγνητικής ακτινοβολίας </a:t>
            </a:r>
            <a:r>
              <a:rPr lang="el-GR" sz="2000" b="1" dirty="0" smtClean="0"/>
              <a:t>σ’ όλο το φάσμα της. </a:t>
            </a:r>
          </a:p>
          <a:p>
            <a:endParaRPr lang="el-GR" sz="2000" b="1" dirty="0"/>
          </a:p>
          <a:p>
            <a:r>
              <a:rPr lang="el-GR" sz="2000" dirty="0" smtClean="0"/>
              <a:t>Το μεγαλύτερο όμως τμήμα της ενέργειας που εκπέμπεται μ’ αυτό τον τρόπο περιορίζεται σε μια στενή περιοχή, με «αιχμή» κάποιο μήκος κύματος ( λmax ), </a:t>
            </a:r>
            <a:r>
              <a:rPr lang="el-GR" sz="2000" b="1" dirty="0" smtClean="0"/>
              <a:t>διαφορετικό για κάθε θερμοκρασία</a:t>
            </a:r>
            <a:r>
              <a:rPr lang="el-GR" sz="2000" dirty="0" smtClean="0"/>
              <a:t>. </a:t>
            </a:r>
          </a:p>
          <a:p>
            <a:endParaRPr lang="el-GR" sz="2000" dirty="0"/>
          </a:p>
          <a:p>
            <a:r>
              <a:rPr lang="el-GR" sz="2000" dirty="0" smtClean="0"/>
              <a:t>Σε θερμοκρασίες γύρω στους 1000 Κ το μέλαν σώμα εκπέμπει κυρίως στην υπέρυθρη περιοχή, ενώ σε ψηλότερες θερμοκρασίες το λmax </a:t>
            </a:r>
            <a:r>
              <a:rPr lang="el-GR" sz="2000" b="1" dirty="0" smtClean="0"/>
              <a:t>μετατοπίζεται σε μικρότερα μήκη κύματος </a:t>
            </a:r>
            <a:r>
              <a:rPr lang="el-GR" sz="2000" dirty="0" smtClean="0"/>
              <a:t>(μεγαλύτερες συχνότητες), στην περιοχή του ορατού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7735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930" y="170979"/>
            <a:ext cx="2982440" cy="4938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657279" y="891059"/>
            <a:ext cx="40229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/>
              <a:t>Η σχέση που συνδέει την απόλυτη θερμοκρασία (Τ) του μέλανος σώματος με το μήκος κύματος αιχμής ( </a:t>
            </a:r>
            <a:r>
              <a:rPr lang="el-GR" sz="2400" dirty="0" err="1"/>
              <a:t>λmax</a:t>
            </a:r>
            <a:r>
              <a:rPr lang="el-GR" sz="2400" dirty="0"/>
              <a:t> </a:t>
            </a:r>
            <a:r>
              <a:rPr lang="el-GR" sz="2400" dirty="0" smtClean="0"/>
              <a:t>) είναι </a:t>
            </a:r>
          </a:p>
          <a:p>
            <a:endParaRPr lang="el-GR" sz="2400" b="1" dirty="0" smtClean="0">
              <a:solidFill>
                <a:srgbClr val="C00000"/>
              </a:solidFill>
            </a:endParaRPr>
          </a:p>
          <a:p>
            <a:r>
              <a:rPr lang="el-GR" sz="2400" b="1" dirty="0" smtClean="0">
                <a:solidFill>
                  <a:srgbClr val="C00000"/>
                </a:solidFill>
              </a:rPr>
              <a:t>     </a:t>
            </a:r>
            <a:r>
              <a:rPr lang="el-GR" sz="2400" b="1" dirty="0" err="1" smtClean="0">
                <a:solidFill>
                  <a:srgbClr val="C00000"/>
                </a:solidFill>
              </a:rPr>
              <a:t>λmaxΤ</a:t>
            </a:r>
            <a:r>
              <a:rPr lang="el-GR" sz="2400" b="1" dirty="0" smtClean="0">
                <a:solidFill>
                  <a:srgbClr val="C00000"/>
                </a:solidFill>
              </a:rPr>
              <a:t> = σταθερό     </a:t>
            </a:r>
          </a:p>
          <a:p>
            <a:endParaRPr lang="el-GR" sz="2400" b="1" dirty="0">
              <a:solidFill>
                <a:srgbClr val="C00000"/>
              </a:solidFill>
            </a:endParaRPr>
          </a:p>
          <a:p>
            <a:r>
              <a:rPr lang="el-GR" sz="2400" b="1" dirty="0" smtClean="0"/>
              <a:t>(νόμος μετατόπισης </a:t>
            </a:r>
            <a:r>
              <a:rPr lang="el-GR" sz="2400" b="1" dirty="0" err="1" smtClean="0"/>
              <a:t>Wien</a:t>
            </a:r>
            <a:r>
              <a:rPr lang="el-GR" sz="2400" b="1" dirty="0" smtClean="0"/>
              <a:t>)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361653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439912" y="891059"/>
            <a:ext cx="71998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Για την ερμηνεία των πειραματικών δεδομένων οι ερευνητές δέχτηκαν ότι τα άτομα των σωμάτων </a:t>
            </a:r>
            <a:r>
              <a:rPr lang="el-GR" sz="2000" b="1" dirty="0" smtClean="0"/>
              <a:t>ταλαντώνονται</a:t>
            </a:r>
            <a:r>
              <a:rPr lang="el-GR" sz="2000" dirty="0" smtClean="0"/>
              <a:t>. </a:t>
            </a:r>
          </a:p>
          <a:p>
            <a:endParaRPr lang="el-GR" sz="2000" dirty="0"/>
          </a:p>
          <a:p>
            <a:r>
              <a:rPr lang="el-GR" sz="2000" dirty="0" smtClean="0"/>
              <a:t>Το πλάτος της ταλάντωσής τους είναι συνάρτηση της </a:t>
            </a:r>
            <a:r>
              <a:rPr lang="el-GR" sz="2000" b="1" dirty="0" smtClean="0"/>
              <a:t>θερμοκρασίας</a:t>
            </a:r>
            <a:r>
              <a:rPr lang="el-GR" sz="2000" dirty="0" smtClean="0"/>
              <a:t> στην οποία βρίσκονται τα σώματα. </a:t>
            </a:r>
          </a:p>
          <a:p>
            <a:endParaRPr lang="el-GR" sz="2000" dirty="0"/>
          </a:p>
          <a:p>
            <a:r>
              <a:rPr lang="el-GR" sz="2000" dirty="0" smtClean="0"/>
              <a:t>Αποτέλεσμα αυτής της ταλάντωσης των ατόμων, που μπορούμε να τα δούμε ως </a:t>
            </a:r>
            <a:r>
              <a:rPr lang="el-GR" sz="2000" b="1" dirty="0" smtClean="0"/>
              <a:t>στοιχειώδη ταλαντούμενα ηλεκτρικά δίπολα</a:t>
            </a:r>
            <a:r>
              <a:rPr lang="el-GR" sz="2000" dirty="0" smtClean="0"/>
              <a:t>, είναι η εκπομπή </a:t>
            </a:r>
            <a:r>
              <a:rPr lang="el-GR" sz="2000" b="1" dirty="0" smtClean="0"/>
              <a:t>ηλεκτρομαγνητικής ακτινοβολίας</a:t>
            </a:r>
            <a:r>
              <a:rPr lang="el-GR" sz="2000" dirty="0" smtClean="0"/>
              <a:t>. </a:t>
            </a:r>
          </a:p>
          <a:p>
            <a:endParaRPr lang="el-GR" sz="2000" dirty="0"/>
          </a:p>
          <a:p>
            <a:r>
              <a:rPr lang="el-GR" sz="2000" dirty="0" smtClean="0"/>
              <a:t>Η υπόθεση όμως αυτή δεν μπόρεσε να ερμηνεύσει ικανοποιητικά τα πειραματικά αποτελέσματα.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8658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75816" y="588901"/>
            <a:ext cx="89289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φαινόμενο ερμηνεύτηκε πλήρως το 1900, με τις δύο υποθέσεις που διατύπωσε ο Planck. </a:t>
            </a:r>
          </a:p>
          <a:p>
            <a:endParaRPr lang="el-GR" dirty="0"/>
          </a:p>
          <a:p>
            <a:pPr marL="342900" indent="-342900">
              <a:buAutoNum type="arabicPeriod"/>
            </a:pPr>
            <a:r>
              <a:rPr lang="el-GR" b="1" dirty="0" smtClean="0">
                <a:solidFill>
                  <a:srgbClr val="C00000"/>
                </a:solidFill>
              </a:rPr>
              <a:t>Η ενέργεια των ταλαντούμενων ατόμων δε μπορεί να πάρει οποιαδήποτε τιμή. </a:t>
            </a:r>
          </a:p>
          <a:p>
            <a:pPr marL="342900" indent="-342900">
              <a:buAutoNum type="arabicPeriod"/>
            </a:pPr>
            <a:endParaRPr lang="el-GR" dirty="0"/>
          </a:p>
          <a:p>
            <a:r>
              <a:rPr lang="el-GR" dirty="0" smtClean="0"/>
              <a:t>Μπορεί να πάρει μόνο διακριτές (</a:t>
            </a:r>
            <a:r>
              <a:rPr lang="el-GR" b="1" dirty="0" smtClean="0"/>
              <a:t>κβαντισμένες</a:t>
            </a:r>
            <a:r>
              <a:rPr lang="el-GR" dirty="0" smtClean="0"/>
              <a:t>) τιμές. Οι τιμές της ενέργειας που μπορεί να έχει το ταλαντούμενο άτομο είναι </a:t>
            </a:r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όπου </a:t>
            </a:r>
            <a:r>
              <a:rPr lang="el-GR" b="1" dirty="0" smtClean="0"/>
              <a:t>n</a:t>
            </a:r>
            <a:r>
              <a:rPr lang="el-GR" dirty="0" smtClean="0"/>
              <a:t> ένας θετικός ακέραιος αριθμός που ονομάζεται </a:t>
            </a:r>
            <a:r>
              <a:rPr lang="el-GR" b="1" dirty="0" smtClean="0"/>
              <a:t>κβαντικός αριθμός</a:t>
            </a:r>
            <a:r>
              <a:rPr lang="el-GR" dirty="0" smtClean="0"/>
              <a:t>, </a:t>
            </a:r>
          </a:p>
          <a:p>
            <a:r>
              <a:rPr lang="el-GR" dirty="0" smtClean="0"/>
              <a:t>f η συχνότητα ταλάντωσης του ατόμου και </a:t>
            </a:r>
          </a:p>
          <a:p>
            <a:endParaRPr lang="el-GR" dirty="0"/>
          </a:p>
          <a:p>
            <a:r>
              <a:rPr lang="el-GR" b="1" dirty="0" smtClean="0"/>
              <a:t>h</a:t>
            </a:r>
            <a:r>
              <a:rPr lang="el-GR" dirty="0" smtClean="0"/>
              <a:t> μια σταθερά που αργότερα έπαιξε μεγάλο ρόλο στη φυσική και ονομάστηκε σταθερά δράσης του Planck. </a:t>
            </a:r>
          </a:p>
          <a:p>
            <a:endParaRPr lang="el-GR" dirty="0" smtClean="0"/>
          </a:p>
          <a:p>
            <a:r>
              <a:rPr lang="el-GR" dirty="0" smtClean="0"/>
              <a:t>Η τιμή της βρέθηκε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144" y="2260825"/>
            <a:ext cx="1224136" cy="569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863" y="4294451"/>
            <a:ext cx="2237471" cy="573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6551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820</Words>
  <Application>Microsoft Office PowerPoint</Application>
  <PresentationFormat>Προσαρμογή</PresentationFormat>
  <Paragraphs>72</Paragraphs>
  <Slides>11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Default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oem</dc:creator>
  <cp:lastModifiedBy>oem</cp:lastModifiedBy>
  <cp:revision>14</cp:revision>
  <dcterms:created xsi:type="dcterms:W3CDTF">2017-10-20T23:41:18Z</dcterms:created>
  <dcterms:modified xsi:type="dcterms:W3CDTF">2023-03-22T16:20:41Z</dcterms:modified>
</cp:coreProperties>
</file>