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10080625" cy="5670550"/>
  <p:notesSz cx="7772400" cy="10058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52" y="-10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Θέση ημερομηνίας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Θέση υποσέλιδου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Θέση αριθμού διαφάνειας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D9E0099-84C4-4BD1-834A-7048313F2774}" type="slidenum">
              <a:rPr/>
              <a:pPr marL="0" marR="0" lvl="0" indent="0" algn="r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166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Θέση κεφαλίδας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521F0C6-9B80-44F0-A73E-D5D139A6A3BD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2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521F0C6-9B80-44F0-A73E-D5D139A6A3BD}" type="slidenum">
              <a:rPr lang="en-US" smtClean="0"/>
              <a:pPr lv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7544D0-55BA-4C89-853C-795A3F52D7EE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5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9E67DC-046E-4CFF-8688-BF964FE97361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6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0EDE06-495A-46F6-B7A8-4803E70E8384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3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61DEB0-1D73-4021-965F-1AF57742F294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F7D53D-855C-4139-8D35-567641C5B75E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3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4A8E59-D0DB-46F7-9C0B-ECAFBC37A58A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AF66B2-4F69-4920-9692-5A7F38089A62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81C011-0E50-4FE1-80E7-271349B247A7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7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756487-739B-4CA4-946F-4B42F7D8F2E3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9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59B440-6DDC-454B-B75B-84C43D727384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C22A53-4BFA-44B6-AAFE-B7FD33AA9E57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3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2A7C4FF-85A5-44F8-9F56-790C8E617B78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367904" y="520700"/>
            <a:ext cx="651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>Εισαγωγή στην Κβαντομηχανική </a:t>
            </a:r>
            <a:endParaRPr lang="el-GR" sz="3600" b="1" dirty="0">
              <a:solidFill>
                <a:srgbClr val="C0000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719832" y="1467124"/>
            <a:ext cx="9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 Maxwell (1864), είχε προβλέψει την ύπαρξη των ηλεκτρομαγνητικών κυμάτων ως μηχανισμού διάδοσης της ενέργειας του ηλεκτρομαγνητικού πεδίου στο χώρο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719832" y="2403227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1886, ο </a:t>
            </a:r>
            <a:r>
              <a:rPr lang="el-GR" dirty="0" err="1" smtClean="0"/>
              <a:t>Hertz</a:t>
            </a:r>
            <a:r>
              <a:rPr lang="el-GR" dirty="0" smtClean="0"/>
              <a:t> παρήγαγε ηλεκτρομαγνητικά κύματα με ταλαντούμενα ηλεκτρικά δίπολα και απέδειξε ότι αυτά διαδίδονται στο χώρο με την </a:t>
            </a:r>
            <a:r>
              <a:rPr lang="el-GR" b="1" dirty="0" smtClean="0"/>
              <a:t>ταχύτητα του φωτός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697727" y="3517721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κλασική θεωρία</a:t>
            </a:r>
            <a:r>
              <a:rPr lang="el-GR" dirty="0" smtClean="0"/>
              <a:t> προβλέπει ότι η ηλεκτρομαγνητική ακτινοβολία μπορεί να μεταφέρει οποιοδήποτε ποσό ενέργειας, ανάλογα με τη συχνότητά της. </a:t>
            </a:r>
            <a:br>
              <a:rPr lang="el-GR" dirty="0" smtClean="0"/>
            </a:b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6762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63848" y="459011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2. </a:t>
            </a:r>
            <a:r>
              <a:rPr lang="el-GR" sz="2000" b="1" dirty="0" smtClean="0">
                <a:solidFill>
                  <a:srgbClr val="C00000"/>
                </a:solidFill>
              </a:rPr>
              <a:t>Το ποσό της ενέργειας, που μπορεί να απορροφήσει ή να εκπέμψει ένα άτομο, υπό μορφή ηλεκτρομαγνητικής ακτινοβολίας, μπορεί να πάρει μόνο διακριτές τιμές.</a:t>
            </a:r>
            <a:endParaRPr lang="el-G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54" y="1899171"/>
            <a:ext cx="2520280" cy="213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648281" y="4419451"/>
            <a:ext cx="30954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i="1" dirty="0" smtClean="0"/>
              <a:t>εικόνα των ενεργειακών σταθμών στις οποίες μπορεί να βρεθεί το άτομο. </a:t>
            </a:r>
            <a:endParaRPr lang="el-GR" sz="1400" i="1" dirty="0"/>
          </a:p>
        </p:txBody>
      </p:sp>
      <p:sp>
        <p:nvSpPr>
          <p:cNvPr id="4" name="Ορθογώνιο 3"/>
          <p:cNvSpPr/>
          <p:nvPr/>
        </p:nvSpPr>
        <p:spPr>
          <a:xfrm>
            <a:off x="4122823" y="1683147"/>
            <a:ext cx="5038725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600" dirty="0" smtClean="0"/>
              <a:t>Αν το άτομο απορροφήσει ένα </a:t>
            </a:r>
            <a:r>
              <a:rPr lang="el-GR" sz="1600" dirty="0" err="1" smtClean="0"/>
              <a:t>κβάντο</a:t>
            </a:r>
            <a:r>
              <a:rPr lang="el-GR" sz="1600" dirty="0" smtClean="0"/>
              <a:t> ενέργειας δηλαδή ενέργεια Ε = </a:t>
            </a:r>
            <a:r>
              <a:rPr lang="el-GR" sz="1600" dirty="0" err="1" smtClean="0"/>
              <a:t>hf</a:t>
            </a:r>
            <a:r>
              <a:rPr lang="el-GR" sz="1600" dirty="0" smtClean="0"/>
              <a:t>, αυξάνει την ενέργειά του κατά ένα σκαλοπάτι στην κλίμακα των ενεργειακών σταθμών.</a:t>
            </a:r>
            <a:br>
              <a:rPr lang="el-GR" sz="1600" dirty="0" smtClean="0"/>
            </a:br>
            <a:r>
              <a:rPr lang="el-GR" sz="1600" dirty="0" smtClean="0"/>
              <a:t> </a:t>
            </a:r>
          </a:p>
          <a:p>
            <a:r>
              <a:rPr lang="el-GR" sz="1600" dirty="0" smtClean="0"/>
              <a:t>Αν πάλι το άτομο εκπέμψει ένα </a:t>
            </a:r>
            <a:r>
              <a:rPr lang="el-GR" sz="1600" dirty="0" err="1" smtClean="0"/>
              <a:t>κβάντο</a:t>
            </a:r>
            <a:r>
              <a:rPr lang="el-GR" sz="1600" dirty="0" smtClean="0"/>
              <a:t> ενέργειας υπό μορφή ηλεκτρομαγνητικής ακτινοβολίας τότε κατεβαίνει ένα σκαλοπάτι στην ίδια κλίμακα. </a:t>
            </a:r>
          </a:p>
          <a:p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>Όσο ένα άτομο παραμένει στην ίδια ενεργειακή κατάσταση (στάθμη), ούτε εκπέμπει ούτε απορροφά ενέργεια. </a:t>
            </a:r>
          </a:p>
          <a:p>
            <a:endParaRPr lang="el-GR" sz="1600" dirty="0"/>
          </a:p>
          <a:p>
            <a:r>
              <a:rPr lang="el-GR" sz="1600" b="1" dirty="0" smtClean="0"/>
              <a:t>Τα άτομα, λοιπόν, απορροφούν ή εκπέμπουν ενέργεια όχι συνεχώς αλλά κάνοντας ενεργειακά άλματα.</a:t>
            </a: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218397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304" y="1179091"/>
            <a:ext cx="463867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1611139"/>
            <a:ext cx="45815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344" y="387003"/>
            <a:ext cx="3096344" cy="55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5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19832" y="747043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Εντούτοις μια σειρά από φαινόμενα, όπως </a:t>
            </a:r>
          </a:p>
          <a:p>
            <a:pPr marL="285750" indent="-285750">
              <a:buFontTx/>
              <a:buChar char="-"/>
            </a:pPr>
            <a:r>
              <a:rPr lang="el-GR" b="1" dirty="0" smtClean="0"/>
              <a:t>η ακτινοβολία του μέλανος σώματος, </a:t>
            </a:r>
          </a:p>
          <a:p>
            <a:pPr marL="285750" indent="-285750">
              <a:buFontTx/>
              <a:buChar char="-"/>
            </a:pPr>
            <a:r>
              <a:rPr lang="el-GR" b="1" dirty="0" smtClean="0"/>
              <a:t>το φωτοηλεκτρικό φαινόμενο, </a:t>
            </a:r>
          </a:p>
          <a:p>
            <a:pPr marL="285750" indent="-285750">
              <a:buFontTx/>
              <a:buChar char="-"/>
            </a:pPr>
            <a:r>
              <a:rPr lang="el-GR" b="1" dirty="0" smtClean="0"/>
              <a:t>τα γραμμικά φάσματα εκπομπής και </a:t>
            </a:r>
          </a:p>
          <a:p>
            <a:pPr marL="285750" indent="-285750">
              <a:buFontTx/>
              <a:buChar char="-"/>
            </a:pPr>
            <a:r>
              <a:rPr lang="el-GR" b="1" dirty="0" smtClean="0"/>
              <a:t>το φαινόμενο της σκέδασης των </a:t>
            </a:r>
            <a:r>
              <a:rPr lang="el-GR" b="1" dirty="0" err="1" smtClean="0"/>
              <a:t>ακτίνων</a:t>
            </a:r>
            <a:r>
              <a:rPr lang="el-GR" b="1" dirty="0" smtClean="0"/>
              <a:t> Χ (φαινόμενο </a:t>
            </a:r>
            <a:r>
              <a:rPr lang="el-GR" b="1" dirty="0" err="1" smtClean="0"/>
              <a:t>Compton</a:t>
            </a:r>
            <a:r>
              <a:rPr lang="el-GR" b="1" dirty="0" smtClean="0"/>
              <a:t>), </a:t>
            </a:r>
          </a:p>
          <a:p>
            <a:r>
              <a:rPr lang="el-GR" dirty="0" smtClean="0"/>
              <a:t>δεν μπορούσαν να ερμηνευτούν με την κλασική θεωρία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719832" y="3064207"/>
            <a:ext cx="89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1900 ο </a:t>
            </a:r>
            <a:r>
              <a:rPr lang="el-GR" dirty="0" err="1" smtClean="0"/>
              <a:t>Max</a:t>
            </a:r>
            <a:r>
              <a:rPr lang="el-GR" dirty="0" smtClean="0"/>
              <a:t> Planck κάνει την πολύ ριζοσπαστική υπόθεση ότι η ενέργεια </a:t>
            </a:r>
            <a:r>
              <a:rPr lang="el-GR" b="1" dirty="0" smtClean="0"/>
              <a:t>εκπέμπεται</a:t>
            </a:r>
            <a:r>
              <a:rPr lang="el-GR" dirty="0" smtClean="0"/>
              <a:t> ή </a:t>
            </a:r>
            <a:r>
              <a:rPr lang="el-GR" b="1" dirty="0" smtClean="0"/>
              <a:t>απορροφάται</a:t>
            </a:r>
            <a:r>
              <a:rPr lang="el-GR" dirty="0" smtClean="0"/>
              <a:t> από ένα αντικείμενο </a:t>
            </a:r>
            <a:r>
              <a:rPr lang="el-GR" b="1" dirty="0" smtClean="0">
                <a:solidFill>
                  <a:srgbClr val="C00000"/>
                </a:solidFill>
              </a:rPr>
              <a:t>κατά διακριτές ποσότητες (κατά κβάντα) </a:t>
            </a:r>
            <a:r>
              <a:rPr lang="el-GR" dirty="0" smtClean="0"/>
              <a:t>ή, πιο απλά, κατά μικρά πακέτα. </a:t>
            </a:r>
          </a:p>
          <a:p>
            <a:r>
              <a:rPr lang="el-GR" dirty="0" smtClean="0"/>
              <a:t>Η συνολική ενέργεια λοιπόν δεν μπορεί παρά να είναι ακέραιο πολλαπλάσιο του </a:t>
            </a:r>
            <a:r>
              <a:rPr lang="el-GR" dirty="0" err="1" smtClean="0"/>
              <a:t>κβάντου</a:t>
            </a:r>
            <a:r>
              <a:rPr lang="el-GR" dirty="0" smtClean="0"/>
              <a:t> ενέργειας. Η υπόθεση αυτή αποδείχθηκε επιτυχής στην αντιμετώπιση των αδιεξόδων στα οποία είχε οδηγηθεί η κλασική θεωρία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207" y="242987"/>
            <a:ext cx="16859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75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91840" y="819051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υπόθεση του Planck ήταν το θεμέλιο μιας νέας θεωρίας, της </a:t>
            </a:r>
            <a:r>
              <a:rPr lang="el-GR" b="1" dirty="0" smtClean="0"/>
              <a:t>κβαντικής θεωρίας.</a:t>
            </a:r>
          </a:p>
          <a:p>
            <a:endParaRPr lang="el-GR" dirty="0" smtClean="0"/>
          </a:p>
          <a:p>
            <a:r>
              <a:rPr lang="el-GR" dirty="0" smtClean="0"/>
              <a:t> Η κβαντική θεωρία προβλέπει κβάντωση κι άλλων μεγεθών όπως η ορμή και η στροφορμή.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791840" y="2331219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κβαντική θεωρία ερμηνεύει φαινόμενα σε ατομικό επίπεδο τα οποία αδυνατεί να ερμηνεύσει η κλασική θεωρία.</a:t>
            </a:r>
          </a:p>
          <a:p>
            <a:endParaRPr lang="el-GR" dirty="0"/>
          </a:p>
          <a:p>
            <a:r>
              <a:rPr lang="el-GR" dirty="0" smtClean="0"/>
              <a:t>Όταν εξετάζουμε φαινόμενα του μακρόκοσμου η κβάντωση των μεγεθών γίνεται δυσδιάκριτη και τα συμπεράσματα της κβαντικής θεωρίας ταυτίζονται με αυτά της κλασικής.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255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35856" y="387003"/>
            <a:ext cx="7421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>Η Ακτινοβολία του Μέλανος Σώματος</a:t>
            </a:r>
            <a:endParaRPr lang="el-GR" sz="3600" b="1" dirty="0">
              <a:solidFill>
                <a:srgbClr val="C0000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31800" y="1306606"/>
            <a:ext cx="91450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Ένα σώμα γίνεται ορατό γιατί όλο ή ένα μέρος από το φως που πέφτει στο σώμα επανεκπέμπεται (διαχέεται) στο περιβάλλον με αποτέλεσμα κάποιες από τις επανεκπεμπόμενες φωτεινές ακτίνες να φτάνουν στα μάτια μας. </a:t>
            </a:r>
          </a:p>
          <a:p>
            <a:endParaRPr lang="el-GR" dirty="0"/>
          </a:p>
          <a:p>
            <a:r>
              <a:rPr lang="el-GR" dirty="0" smtClean="0"/>
              <a:t>Με βάση αυτή τη διαδικασία καθορίζεται και το χρώμα που αποδίδουμε στο σώμα. </a:t>
            </a:r>
          </a:p>
          <a:p>
            <a:r>
              <a:rPr lang="el-GR" dirty="0" smtClean="0"/>
              <a:t>Πιο συγκεκριμένα, αν φωτίσουμε ένα σώμα με λευκό φως εν γένει απορροφά κάποια μήκη κύματος ενώ άλλα τα επανεκπέμπει. </a:t>
            </a:r>
          </a:p>
          <a:p>
            <a:endParaRPr lang="el-GR" dirty="0"/>
          </a:p>
          <a:p>
            <a:r>
              <a:rPr lang="el-GR" dirty="0" smtClean="0"/>
              <a:t>Από τα επανεκπεμπόμενα μήκη κύματος καθορίζεται το χρώμα του σώματος που βλέπουμε. </a:t>
            </a:r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454425" y="4168928"/>
            <a:ext cx="88343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το σώμα απορροφά όλα τα μήκη κύματος, φαίνεται μαύρο.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924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54099" y="672777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Μέλαν σώμα </a:t>
            </a:r>
            <a:r>
              <a:rPr lang="el-GR" b="1" dirty="0" smtClean="0"/>
              <a:t>στη φυσική θεωρείται το σώμα που απορροφά την ηλεκτρομαγνητική ακτινοβολία που προσπίπτει σ’ αυτό, σε όλο το φάσμα της (όλες τις συχνότητες). </a:t>
            </a:r>
          </a:p>
          <a:p>
            <a:endParaRPr lang="el-GR" b="1" dirty="0"/>
          </a:p>
          <a:p>
            <a:r>
              <a:rPr lang="el-GR" dirty="0" smtClean="0"/>
              <a:t>Στην πράξη, μέλαν σώμα μπορεί να θεωρηθεί ένα οποιοδήποτε αντικείμενο με αιθαλωμένη την επιφάνειά του. 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439912" y="2331219"/>
            <a:ext cx="5811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Η Ακτινοβολία του Μέλανος Σώματος</a:t>
            </a: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83828" y="297075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Κάθε σώμα σε οποιαδήποτε θερμοκρασία κι αν βρίσκεται εκπέμπει ενέργεια με μορφή ηλεκτρομαγνητικής ακτινοβολίας. Η ακτινοβολία αυτή ονομάζεται </a:t>
            </a:r>
            <a:r>
              <a:rPr lang="el-GR" b="1" dirty="0" smtClean="0">
                <a:solidFill>
                  <a:srgbClr val="002060"/>
                </a:solidFill>
              </a:rPr>
              <a:t>θερμική ακτινοβολία.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3828" y="3843387"/>
            <a:ext cx="88209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Το μέγεθος που εκφράζει την ενέργεια που εκπέμπεται από τη μονάδα της επιφανείας ενός σώματος στη μονάδα του χρόνου ονομάζεται </a:t>
            </a:r>
            <a:r>
              <a:rPr lang="el-GR" b="1" dirty="0" smtClean="0">
                <a:solidFill>
                  <a:srgbClr val="C00000"/>
                </a:solidFill>
              </a:rPr>
              <a:t>ένταση της ακτινοβολίας</a:t>
            </a:r>
            <a:r>
              <a:rPr lang="el-GR" dirty="0" smtClean="0"/>
              <a:t>, συμβολίζεται με το Ι και στο S.I. μετριέται σε . </a:t>
            </a:r>
          </a:p>
          <a:p>
            <a:endParaRPr lang="el-GR" dirty="0"/>
          </a:p>
          <a:p>
            <a:r>
              <a:rPr lang="el-GR" b="1" dirty="0" smtClean="0">
                <a:solidFill>
                  <a:srgbClr val="002060"/>
                </a:solidFill>
              </a:rPr>
              <a:t>Η ένταση της ακτινοβολίας που εκπέμπει ένα σώμα εξαρτάται από τη θερμοκρασία του.</a:t>
            </a:r>
            <a:endParaRPr lang="el-GR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740" y="4482037"/>
            <a:ext cx="1851216" cy="321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248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80376" y="891059"/>
            <a:ext cx="888041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μέλαν σώμα, σ’ οποιαδήποτε θερμοκρασία κι αν βρίσκεται εκπέμπει ενέργεια με τη μορφή ηλεκτρομαγνητικής ακτινοβολίας </a:t>
            </a:r>
            <a:r>
              <a:rPr lang="el-GR" sz="2000" b="1" dirty="0" smtClean="0"/>
              <a:t>σ’ όλο το φάσμα της. </a:t>
            </a:r>
          </a:p>
          <a:p>
            <a:endParaRPr lang="el-GR" sz="2000" b="1" dirty="0"/>
          </a:p>
          <a:p>
            <a:r>
              <a:rPr lang="el-GR" sz="2000" dirty="0" smtClean="0"/>
              <a:t>Το μεγαλύτερο όμως τμήμα της ενέργειας που εκπέμπεται μ’ αυτό τον τρόπο περιορίζεται σε μια στενή περιοχή, με «αιχμή» κάποιο μήκος κύματος ( λmax ), </a:t>
            </a:r>
            <a:r>
              <a:rPr lang="el-GR" sz="2000" b="1" dirty="0" smtClean="0"/>
              <a:t>διαφορετικό για κάθε θερμοκρασία</a:t>
            </a:r>
            <a:r>
              <a:rPr lang="el-GR" sz="2000" dirty="0" smtClean="0"/>
              <a:t>. </a:t>
            </a:r>
          </a:p>
          <a:p>
            <a:endParaRPr lang="el-GR" sz="2000" dirty="0"/>
          </a:p>
          <a:p>
            <a:r>
              <a:rPr lang="el-GR" sz="2000" dirty="0" smtClean="0"/>
              <a:t>Σε θερμοκρασίες γύρω στους 1000 Κ το μέλαν σώμα εκπέμπει κυρίως στην υπέρυθρη περιοχή, ενώ σε ψηλότερες θερμοκρασίες το λmax </a:t>
            </a:r>
            <a:r>
              <a:rPr lang="el-GR" sz="2000" b="1" dirty="0" smtClean="0"/>
              <a:t>μετατοπίζεται σε μικρότερα μήκη κύματος </a:t>
            </a:r>
            <a:r>
              <a:rPr lang="el-GR" sz="2000" dirty="0" smtClean="0"/>
              <a:t>(μεγαλύτερες συχνότητες), στην περιοχή του ορατού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735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930" y="170979"/>
            <a:ext cx="2982440" cy="4938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657279" y="891059"/>
            <a:ext cx="40229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Η σχέση που συνδέει την απόλυτη θερμοκρασία (Τ) του μέλανος σώματος με το μήκος κύματος αιχμής ( </a:t>
            </a:r>
            <a:r>
              <a:rPr lang="el-GR" sz="2400" dirty="0" err="1"/>
              <a:t>λmax</a:t>
            </a:r>
            <a:r>
              <a:rPr lang="el-GR" sz="2400" dirty="0"/>
              <a:t> </a:t>
            </a:r>
            <a:r>
              <a:rPr lang="el-GR" sz="2400" dirty="0" smtClean="0"/>
              <a:t>) είναι </a:t>
            </a:r>
          </a:p>
          <a:p>
            <a:endParaRPr lang="el-GR" sz="2400" b="1" dirty="0" smtClean="0">
              <a:solidFill>
                <a:srgbClr val="C00000"/>
              </a:solidFill>
            </a:endParaRPr>
          </a:p>
          <a:p>
            <a:r>
              <a:rPr lang="el-GR" sz="2400" b="1" dirty="0" smtClean="0">
                <a:solidFill>
                  <a:srgbClr val="C00000"/>
                </a:solidFill>
              </a:rPr>
              <a:t>     </a:t>
            </a:r>
            <a:r>
              <a:rPr lang="el-GR" sz="2400" b="1" dirty="0" err="1" smtClean="0">
                <a:solidFill>
                  <a:srgbClr val="C00000"/>
                </a:solidFill>
              </a:rPr>
              <a:t>λmaxΤ</a:t>
            </a:r>
            <a:r>
              <a:rPr lang="el-GR" sz="2400" b="1" dirty="0" smtClean="0">
                <a:solidFill>
                  <a:srgbClr val="C00000"/>
                </a:solidFill>
              </a:rPr>
              <a:t> = σταθερό     </a:t>
            </a:r>
          </a:p>
          <a:p>
            <a:endParaRPr lang="el-GR" sz="2400" b="1" dirty="0">
              <a:solidFill>
                <a:srgbClr val="C00000"/>
              </a:solidFill>
            </a:endParaRPr>
          </a:p>
          <a:p>
            <a:r>
              <a:rPr lang="el-GR" sz="2400" b="1" dirty="0" smtClean="0"/>
              <a:t>(νόμος μετατόπισης </a:t>
            </a:r>
            <a:r>
              <a:rPr lang="el-GR" sz="2400" b="1" dirty="0" err="1" smtClean="0"/>
              <a:t>Wien</a:t>
            </a:r>
            <a:r>
              <a:rPr lang="el-GR" sz="2400" b="1" dirty="0" smtClean="0"/>
              <a:t>)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61653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439912" y="891059"/>
            <a:ext cx="71998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Για την ερμηνεία των πειραματικών δεδομένων οι ερευνητές δέχτηκαν ότι τα άτομα των σωμάτων </a:t>
            </a:r>
            <a:r>
              <a:rPr lang="el-GR" sz="2000" b="1" dirty="0" smtClean="0"/>
              <a:t>ταλαντώνονται</a:t>
            </a:r>
            <a:r>
              <a:rPr lang="el-GR" sz="2000" dirty="0" smtClean="0"/>
              <a:t>. </a:t>
            </a:r>
          </a:p>
          <a:p>
            <a:endParaRPr lang="el-GR" sz="2000" dirty="0"/>
          </a:p>
          <a:p>
            <a:r>
              <a:rPr lang="el-GR" sz="2000" dirty="0" smtClean="0"/>
              <a:t>Το πλάτος της ταλάντωσής τους είναι συνάρτηση της </a:t>
            </a:r>
            <a:r>
              <a:rPr lang="el-GR" sz="2000" b="1" dirty="0" smtClean="0"/>
              <a:t>θερμοκρασίας</a:t>
            </a:r>
            <a:r>
              <a:rPr lang="el-GR" sz="2000" dirty="0" smtClean="0"/>
              <a:t> στην οποία βρίσκονται τα σώματα. </a:t>
            </a:r>
          </a:p>
          <a:p>
            <a:endParaRPr lang="el-GR" sz="2000" dirty="0"/>
          </a:p>
          <a:p>
            <a:r>
              <a:rPr lang="el-GR" sz="2000" dirty="0" smtClean="0"/>
              <a:t>Αποτέλεσμα αυτής της ταλάντωσης των ατόμων, που μπορούμε να τα δούμε ως </a:t>
            </a:r>
            <a:r>
              <a:rPr lang="el-GR" sz="2000" b="1" dirty="0" smtClean="0"/>
              <a:t>στοιχειώδη ταλαντούμενα ηλεκτρικά δίπολα</a:t>
            </a:r>
            <a:r>
              <a:rPr lang="el-GR" sz="2000" dirty="0" smtClean="0"/>
              <a:t>, είναι η εκπομπή </a:t>
            </a:r>
            <a:r>
              <a:rPr lang="el-GR" sz="2000" b="1" dirty="0" smtClean="0"/>
              <a:t>ηλεκτρομαγνητικής ακτινοβολίας</a:t>
            </a:r>
            <a:r>
              <a:rPr lang="el-GR" sz="2000" dirty="0" smtClean="0"/>
              <a:t>. </a:t>
            </a:r>
          </a:p>
          <a:p>
            <a:endParaRPr lang="el-GR" sz="2000" dirty="0"/>
          </a:p>
          <a:p>
            <a:r>
              <a:rPr lang="el-GR" sz="2000" dirty="0" smtClean="0"/>
              <a:t>Η υπόθεση όμως αυτή δεν μπόρεσε να ερμηνεύσει ικανοποιητικά τα πειραματικά αποτελέσματα.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8658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75816" y="588901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φαινόμενο ερμηνεύτηκε πλήρως το 1900, με τις δύο υποθέσεις που διατύπωσε ο Planck. </a:t>
            </a:r>
          </a:p>
          <a:p>
            <a:endParaRPr lang="el-GR" dirty="0"/>
          </a:p>
          <a:p>
            <a:pPr marL="342900" indent="-342900">
              <a:buAutoNum type="arabicPeriod"/>
            </a:pPr>
            <a:r>
              <a:rPr lang="el-GR" b="1" dirty="0" smtClean="0">
                <a:solidFill>
                  <a:srgbClr val="C00000"/>
                </a:solidFill>
              </a:rPr>
              <a:t>Η ενέργεια των ταλαντούμενων ατόμων δε μπορεί να πάρει οποιαδήποτε τιμή. </a:t>
            </a:r>
          </a:p>
          <a:p>
            <a:pPr marL="342900" indent="-342900">
              <a:buAutoNum type="arabicPeriod"/>
            </a:pPr>
            <a:endParaRPr lang="el-GR" dirty="0"/>
          </a:p>
          <a:p>
            <a:r>
              <a:rPr lang="el-GR" dirty="0" smtClean="0"/>
              <a:t>Μπορεί να πάρει μόνο διακριτές (</a:t>
            </a:r>
            <a:r>
              <a:rPr lang="el-GR" b="1" dirty="0" smtClean="0"/>
              <a:t>κβαντισμένες</a:t>
            </a:r>
            <a:r>
              <a:rPr lang="el-GR" dirty="0" smtClean="0"/>
              <a:t>) τιμές. Οι τιμές της ενέργειας που μπορεί να έχει το ταλαντούμενο άτομο είναι 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όπου </a:t>
            </a:r>
            <a:r>
              <a:rPr lang="el-GR" b="1" dirty="0" smtClean="0"/>
              <a:t>n</a:t>
            </a:r>
            <a:r>
              <a:rPr lang="el-GR" dirty="0" smtClean="0"/>
              <a:t> ένας θετικός ακέραιος αριθμός που ονομάζεται </a:t>
            </a:r>
            <a:r>
              <a:rPr lang="el-GR" b="1" dirty="0" smtClean="0"/>
              <a:t>κβαντικός αριθμός</a:t>
            </a:r>
            <a:r>
              <a:rPr lang="el-GR" dirty="0" smtClean="0"/>
              <a:t>, </a:t>
            </a:r>
          </a:p>
          <a:p>
            <a:r>
              <a:rPr lang="el-GR" dirty="0" smtClean="0"/>
              <a:t>f η συχνότητα ταλάντωσης του ατόμου και </a:t>
            </a:r>
          </a:p>
          <a:p>
            <a:endParaRPr lang="el-GR" dirty="0"/>
          </a:p>
          <a:p>
            <a:r>
              <a:rPr lang="el-GR" b="1" dirty="0" smtClean="0"/>
              <a:t>h</a:t>
            </a:r>
            <a:r>
              <a:rPr lang="el-GR" dirty="0" smtClean="0"/>
              <a:t> μια σταθερά που αργότερα έπαιξε μεγάλο ρόλο στη φυσική και ονομάστηκε σταθερά δράσης του Planck. </a:t>
            </a:r>
          </a:p>
          <a:p>
            <a:endParaRPr lang="el-GR" dirty="0" smtClean="0"/>
          </a:p>
          <a:p>
            <a:r>
              <a:rPr lang="el-GR" dirty="0" smtClean="0"/>
              <a:t>Η τιμή της βρέθηκε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44" y="2260825"/>
            <a:ext cx="1224136" cy="56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863" y="4294451"/>
            <a:ext cx="2237471" cy="57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55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820</Words>
  <Application>Microsoft Office PowerPoint</Application>
  <PresentationFormat>Προσαρμογή</PresentationFormat>
  <Paragraphs>72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Default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oem</dc:creator>
  <cp:lastModifiedBy>oem</cp:lastModifiedBy>
  <cp:revision>14</cp:revision>
  <dcterms:created xsi:type="dcterms:W3CDTF">2017-10-20T23:41:18Z</dcterms:created>
  <dcterms:modified xsi:type="dcterms:W3CDTF">2023-03-22T16:20:41Z</dcterms:modified>
</cp:coreProperties>
</file>