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el-GR" u="sng" dirty="0"/>
              <a:t>Κ ε φ ά λ α ι ο     6</a:t>
            </a:r>
            <a:br>
              <a:rPr lang="el-GR" dirty="0"/>
            </a:br>
            <a:br>
              <a:rPr lang="el-GR" dirty="0"/>
            </a:br>
            <a:r>
              <a:rPr lang="el-GR" dirty="0"/>
              <a:t>Οι  Έλληνες των παροικιών και </a:t>
            </a:r>
            <a:br>
              <a:rPr lang="el-GR" dirty="0"/>
            </a:br>
            <a:r>
              <a:rPr lang="el-GR" dirty="0"/>
              <a:t>των Παραδουνάβιων Ηγεμονιών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638C8F-05BD-4DBA-E9E1-994563F49977}"/>
              </a:ext>
            </a:extLst>
          </p:cNvPr>
          <p:cNvSpPr txBox="1"/>
          <p:nvPr/>
        </p:nvSpPr>
        <p:spPr>
          <a:xfrm>
            <a:off x="1321352" y="392691"/>
            <a:ext cx="66247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 προσφορά των Ελλήνων της Διασποράς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9479C-1DF4-219C-5B71-F57B6CCAD182}"/>
              </a:ext>
            </a:extLst>
          </p:cNvPr>
          <p:cNvSpPr txBox="1"/>
          <p:nvPr/>
        </p:nvSpPr>
        <p:spPr>
          <a:xfrm>
            <a:off x="1331640" y="1335395"/>
            <a:ext cx="3053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Ανέλαβαν την έκδοση </a:t>
            </a:r>
          </a:p>
          <a:p>
            <a:r>
              <a:rPr lang="el-GR" sz="2400" b="1" dirty="0">
                <a:solidFill>
                  <a:srgbClr val="C00000"/>
                </a:solidFill>
              </a:rPr>
              <a:t>ελληνικών βιβλίων </a:t>
            </a:r>
          </a:p>
          <a:p>
            <a:r>
              <a:rPr lang="el-GR" sz="2400" b="1" dirty="0">
                <a:solidFill>
                  <a:srgbClr val="C00000"/>
                </a:solidFill>
              </a:rPr>
              <a:t>και περιοδικών</a:t>
            </a:r>
          </a:p>
        </p:txBody>
      </p:sp>
      <p:pic>
        <p:nvPicPr>
          <p:cNvPr id="1026" name="Picture 2" descr="Ερμής ο Λόγιος - Βικιπαίδεια">
            <a:extLst>
              <a:ext uri="{FF2B5EF4-FFF2-40B4-BE49-F238E27FC236}">
                <a16:creationId xmlns:a16="http://schemas.microsoft.com/office/drawing/2014/main" id="{75E475CE-8900-8AD6-D8A9-BBCB8A8FA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57166"/>
            <a:ext cx="1809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Βιβλία παλιά του 1800 – Παλαιοπωλείο στην Αθήνα, Αγορά Αντίκες, Έργα Τέχνης  &amp; Αντικείμενα Παλαιοπωλείου">
            <a:extLst>
              <a:ext uri="{FF2B5EF4-FFF2-40B4-BE49-F238E27FC236}">
                <a16:creationId xmlns:a16="http://schemas.microsoft.com/office/drawing/2014/main" id="{05E674A2-E3C5-C88D-1193-773B2EAFB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69" y="3945048"/>
            <a:ext cx="1855636" cy="2021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237F6A44-CED4-4BDE-7050-FDB94863CE3D}"/>
              </a:ext>
            </a:extLst>
          </p:cNvPr>
          <p:cNvCxnSpPr/>
          <p:nvPr/>
        </p:nvCxnSpPr>
        <p:spPr>
          <a:xfrm>
            <a:off x="1537376" y="875331"/>
            <a:ext cx="61926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A3CF2B3E-F78C-BE84-5D7B-F61973ABFF99}"/>
              </a:ext>
            </a:extLst>
          </p:cNvPr>
          <p:cNvSpPr/>
          <p:nvPr/>
        </p:nvSpPr>
        <p:spPr>
          <a:xfrm rot="5400000">
            <a:off x="2596953" y="472719"/>
            <a:ext cx="523222" cy="132844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62A17852-88FC-2551-F523-11CA4FD15CC7}"/>
              </a:ext>
            </a:extLst>
          </p:cNvPr>
          <p:cNvSpPr/>
          <p:nvPr/>
        </p:nvSpPr>
        <p:spPr>
          <a:xfrm rot="5400000">
            <a:off x="6198748" y="475805"/>
            <a:ext cx="523222" cy="132844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049115-4596-4577-4C19-CEB31BD28285}"/>
              </a:ext>
            </a:extLst>
          </p:cNvPr>
          <p:cNvSpPr txBox="1"/>
          <p:nvPr/>
        </p:nvSpPr>
        <p:spPr>
          <a:xfrm>
            <a:off x="5469008" y="1356837"/>
            <a:ext cx="2040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accent3">
                    <a:lumMod val="50000"/>
                  </a:schemeClr>
                </a:solidFill>
              </a:rPr>
              <a:t>Ανέλαβαν την </a:t>
            </a:r>
          </a:p>
          <a:p>
            <a:r>
              <a:rPr lang="el-GR" sz="2400" b="1" dirty="0">
                <a:solidFill>
                  <a:schemeClr val="accent3">
                    <a:lumMod val="50000"/>
                  </a:schemeClr>
                </a:solidFill>
              </a:rPr>
              <a:t>ανέγερση</a:t>
            </a:r>
          </a:p>
          <a:p>
            <a:r>
              <a:rPr lang="el-GR" sz="2400" b="1" dirty="0">
                <a:solidFill>
                  <a:schemeClr val="accent3">
                    <a:lumMod val="50000"/>
                  </a:schemeClr>
                </a:solidFill>
              </a:rPr>
              <a:t>σχολείων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9F04BB92-B49B-F66D-8FB2-5FE75D13D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381" y="2535724"/>
            <a:ext cx="2892667" cy="2167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ΤΑ ΓΕΓΟΝΟΤΑ ΣΤΗΝ ΑΝΑΤΟΛΙΚΗ ΡΩΜΥΛΙΑ ΚΑΙ ΟΙ ΒΟΥΛΓΑΡΙΚΕΣ ΑΚΡΟΤΗΤΕΣ |  Ἑλληνοϊστορεῖν-Ἑλληνικὸ Ἡμερολόγιο">
            <a:extLst>
              <a:ext uri="{FF2B5EF4-FFF2-40B4-BE49-F238E27FC236}">
                <a16:creationId xmlns:a16="http://schemas.microsoft.com/office/drawing/2014/main" id="{43E38D06-4BAA-91D8-07B2-8289E3F8C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593" y="4206533"/>
            <a:ext cx="2894775" cy="1773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85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E84848DF-4970-87DD-BA77-AA522898A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42753"/>
            <a:ext cx="5669359" cy="6310584"/>
          </a:xfrm>
          <a:prstGeom prst="rect">
            <a:avLst/>
          </a:prstGeom>
        </p:spPr>
      </p:pic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C4AB7A0A-0D50-5DC2-3475-150B37B7D301}"/>
              </a:ext>
            </a:extLst>
          </p:cNvPr>
          <p:cNvCxnSpPr/>
          <p:nvPr/>
        </p:nvCxnSpPr>
        <p:spPr>
          <a:xfrm>
            <a:off x="4860032" y="548680"/>
            <a:ext cx="19442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E0803A86-69BE-E32F-3290-7AD9A6D1DEB8}"/>
              </a:ext>
            </a:extLst>
          </p:cNvPr>
          <p:cNvCxnSpPr>
            <a:cxnSpLocks/>
          </p:cNvCxnSpPr>
          <p:nvPr/>
        </p:nvCxnSpPr>
        <p:spPr>
          <a:xfrm>
            <a:off x="1691680" y="692696"/>
            <a:ext cx="5112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3DF6070A-EC16-43CB-5B03-80ED4CB9A9E0}"/>
              </a:ext>
            </a:extLst>
          </p:cNvPr>
          <p:cNvCxnSpPr>
            <a:cxnSpLocks/>
          </p:cNvCxnSpPr>
          <p:nvPr/>
        </p:nvCxnSpPr>
        <p:spPr>
          <a:xfrm>
            <a:off x="1691680" y="908720"/>
            <a:ext cx="5112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id="{0BD51115-66F6-D24C-E32F-EDE8EEFD5CD3}"/>
              </a:ext>
            </a:extLst>
          </p:cNvPr>
          <p:cNvCxnSpPr>
            <a:cxnSpLocks/>
          </p:cNvCxnSpPr>
          <p:nvPr/>
        </p:nvCxnSpPr>
        <p:spPr>
          <a:xfrm>
            <a:off x="1691680" y="1052736"/>
            <a:ext cx="5112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C0987680-6D5C-00AF-C8AD-CFFB3F76C46B}"/>
              </a:ext>
            </a:extLst>
          </p:cNvPr>
          <p:cNvCxnSpPr>
            <a:cxnSpLocks/>
          </p:cNvCxnSpPr>
          <p:nvPr/>
        </p:nvCxnSpPr>
        <p:spPr>
          <a:xfrm>
            <a:off x="1675836" y="1196752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2765D4BB-6771-0550-9A0C-9866233E0CD2}"/>
              </a:ext>
            </a:extLst>
          </p:cNvPr>
          <p:cNvCxnSpPr>
            <a:cxnSpLocks/>
          </p:cNvCxnSpPr>
          <p:nvPr/>
        </p:nvCxnSpPr>
        <p:spPr>
          <a:xfrm>
            <a:off x="4427984" y="1556792"/>
            <a:ext cx="244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9BA54C16-B264-602F-FAA4-855D6E2E359C}"/>
              </a:ext>
            </a:extLst>
          </p:cNvPr>
          <p:cNvCxnSpPr>
            <a:cxnSpLocks/>
          </p:cNvCxnSpPr>
          <p:nvPr/>
        </p:nvCxnSpPr>
        <p:spPr>
          <a:xfrm>
            <a:off x="1675836" y="1772816"/>
            <a:ext cx="48403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70E4A6A-AF7A-8FD7-7054-3DED76CA21AE}"/>
              </a:ext>
            </a:extLst>
          </p:cNvPr>
          <p:cNvSpPr txBox="1"/>
          <p:nvPr/>
        </p:nvSpPr>
        <p:spPr>
          <a:xfrm rot="5400000">
            <a:off x="6386348" y="1034167"/>
            <a:ext cx="1631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i="1" dirty="0">
                <a:latin typeface="Comic Sans MS" panose="030F0702030302020204" pitchFamily="66" charset="0"/>
              </a:rPr>
              <a:t>Πρώτη  περίοδος</a:t>
            </a:r>
          </a:p>
        </p:txBody>
      </p:sp>
      <p:cxnSp>
        <p:nvCxnSpPr>
          <p:cNvPr id="26" name="Ευθεία γραμμή σύνδεσης 25">
            <a:extLst>
              <a:ext uri="{FF2B5EF4-FFF2-40B4-BE49-F238E27FC236}">
                <a16:creationId xmlns:a16="http://schemas.microsoft.com/office/drawing/2014/main" id="{D9AA9064-1323-37DE-7C27-25C37193DAA2}"/>
              </a:ext>
            </a:extLst>
          </p:cNvPr>
          <p:cNvCxnSpPr>
            <a:cxnSpLocks/>
          </p:cNvCxnSpPr>
          <p:nvPr/>
        </p:nvCxnSpPr>
        <p:spPr>
          <a:xfrm>
            <a:off x="1898067" y="2420888"/>
            <a:ext cx="497818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Ευθεία γραμμή σύνδεσης 27">
            <a:extLst>
              <a:ext uri="{FF2B5EF4-FFF2-40B4-BE49-F238E27FC236}">
                <a16:creationId xmlns:a16="http://schemas.microsoft.com/office/drawing/2014/main" id="{623B3CCE-8460-C92C-F00E-E008297A27CB}"/>
              </a:ext>
            </a:extLst>
          </p:cNvPr>
          <p:cNvCxnSpPr>
            <a:cxnSpLocks/>
          </p:cNvCxnSpPr>
          <p:nvPr/>
        </p:nvCxnSpPr>
        <p:spPr>
          <a:xfrm>
            <a:off x="1675836" y="2636912"/>
            <a:ext cx="24201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εία γραμμή σύνδεσης 29">
            <a:extLst>
              <a:ext uri="{FF2B5EF4-FFF2-40B4-BE49-F238E27FC236}">
                <a16:creationId xmlns:a16="http://schemas.microsoft.com/office/drawing/2014/main" id="{CB05D44B-2087-3721-81FD-BE4B4E6D126E}"/>
              </a:ext>
            </a:extLst>
          </p:cNvPr>
          <p:cNvCxnSpPr>
            <a:cxnSpLocks/>
          </p:cNvCxnSpPr>
          <p:nvPr/>
        </p:nvCxnSpPr>
        <p:spPr>
          <a:xfrm>
            <a:off x="1871700" y="3298045"/>
            <a:ext cx="49325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Ευθεία γραμμή σύνδεσης 31">
            <a:extLst>
              <a:ext uri="{FF2B5EF4-FFF2-40B4-BE49-F238E27FC236}">
                <a16:creationId xmlns:a16="http://schemas.microsoft.com/office/drawing/2014/main" id="{93B15FBE-CE84-B564-C736-3059E9047660}"/>
              </a:ext>
            </a:extLst>
          </p:cNvPr>
          <p:cNvCxnSpPr>
            <a:cxnSpLocks/>
          </p:cNvCxnSpPr>
          <p:nvPr/>
        </p:nvCxnSpPr>
        <p:spPr>
          <a:xfrm>
            <a:off x="1691680" y="3501008"/>
            <a:ext cx="5112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εία γραμμή σύνδεσης 32">
            <a:extLst>
              <a:ext uri="{FF2B5EF4-FFF2-40B4-BE49-F238E27FC236}">
                <a16:creationId xmlns:a16="http://schemas.microsoft.com/office/drawing/2014/main" id="{17FCFC0D-C0A6-1184-B85C-E7B1306B0CFB}"/>
              </a:ext>
            </a:extLst>
          </p:cNvPr>
          <p:cNvCxnSpPr>
            <a:cxnSpLocks/>
          </p:cNvCxnSpPr>
          <p:nvPr/>
        </p:nvCxnSpPr>
        <p:spPr>
          <a:xfrm>
            <a:off x="1691680" y="3645024"/>
            <a:ext cx="5112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Ευθεία γραμμή σύνδεσης 33">
            <a:extLst>
              <a:ext uri="{FF2B5EF4-FFF2-40B4-BE49-F238E27FC236}">
                <a16:creationId xmlns:a16="http://schemas.microsoft.com/office/drawing/2014/main" id="{774F8929-CB12-BC21-B42D-F50F0AC24B8B}"/>
              </a:ext>
            </a:extLst>
          </p:cNvPr>
          <p:cNvCxnSpPr>
            <a:cxnSpLocks/>
          </p:cNvCxnSpPr>
          <p:nvPr/>
        </p:nvCxnSpPr>
        <p:spPr>
          <a:xfrm>
            <a:off x="1763688" y="3861048"/>
            <a:ext cx="5112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Ευθεία γραμμή σύνδεσης 34">
            <a:extLst>
              <a:ext uri="{FF2B5EF4-FFF2-40B4-BE49-F238E27FC236}">
                <a16:creationId xmlns:a16="http://schemas.microsoft.com/office/drawing/2014/main" id="{DC8C5D7A-C262-271F-D3F5-77BBB0FA622F}"/>
              </a:ext>
            </a:extLst>
          </p:cNvPr>
          <p:cNvCxnSpPr>
            <a:cxnSpLocks/>
          </p:cNvCxnSpPr>
          <p:nvPr/>
        </p:nvCxnSpPr>
        <p:spPr>
          <a:xfrm>
            <a:off x="1691680" y="4005064"/>
            <a:ext cx="5112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Ευθεία γραμμή σύνδεσης 35">
            <a:extLst>
              <a:ext uri="{FF2B5EF4-FFF2-40B4-BE49-F238E27FC236}">
                <a16:creationId xmlns:a16="http://schemas.microsoft.com/office/drawing/2014/main" id="{4CB5D3D5-6F3B-4459-78D4-D93EE5AD13A9}"/>
              </a:ext>
            </a:extLst>
          </p:cNvPr>
          <p:cNvCxnSpPr>
            <a:cxnSpLocks/>
          </p:cNvCxnSpPr>
          <p:nvPr/>
        </p:nvCxnSpPr>
        <p:spPr>
          <a:xfrm>
            <a:off x="1675836" y="4149080"/>
            <a:ext cx="36162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Δεξί άγκιστρο 37">
            <a:extLst>
              <a:ext uri="{FF2B5EF4-FFF2-40B4-BE49-F238E27FC236}">
                <a16:creationId xmlns:a16="http://schemas.microsoft.com/office/drawing/2014/main" id="{A527CA66-9668-7239-23C9-5F5B59D18C75}"/>
              </a:ext>
            </a:extLst>
          </p:cNvPr>
          <p:cNvSpPr/>
          <p:nvPr/>
        </p:nvSpPr>
        <p:spPr>
          <a:xfrm>
            <a:off x="6938627" y="164497"/>
            <a:ext cx="144016" cy="183954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Δεξί άγκιστρο 38">
            <a:extLst>
              <a:ext uri="{FF2B5EF4-FFF2-40B4-BE49-F238E27FC236}">
                <a16:creationId xmlns:a16="http://schemas.microsoft.com/office/drawing/2014/main" id="{8C6260C0-32F2-2812-4AE3-1FDCFC8FA50E}"/>
              </a:ext>
            </a:extLst>
          </p:cNvPr>
          <p:cNvSpPr/>
          <p:nvPr/>
        </p:nvSpPr>
        <p:spPr>
          <a:xfrm>
            <a:off x="6948264" y="2247033"/>
            <a:ext cx="144016" cy="183954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888174-CC7F-36E4-4252-A5A4D8CF71EE}"/>
              </a:ext>
            </a:extLst>
          </p:cNvPr>
          <p:cNvSpPr txBox="1"/>
          <p:nvPr/>
        </p:nvSpPr>
        <p:spPr>
          <a:xfrm rot="5400000">
            <a:off x="6142060" y="3275112"/>
            <a:ext cx="2112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i="1" dirty="0">
                <a:latin typeface="Comic Sans MS" panose="030F0702030302020204" pitchFamily="66" charset="0"/>
              </a:rPr>
              <a:t>Δεύτερη περίοδος</a:t>
            </a:r>
          </a:p>
        </p:txBody>
      </p:sp>
      <p:cxnSp>
        <p:nvCxnSpPr>
          <p:cNvPr id="41" name="Ευθεία γραμμή σύνδεσης 40">
            <a:extLst>
              <a:ext uri="{FF2B5EF4-FFF2-40B4-BE49-F238E27FC236}">
                <a16:creationId xmlns:a16="http://schemas.microsoft.com/office/drawing/2014/main" id="{83AF41F0-1E5A-AA9D-83AD-8D5AB786FAB3}"/>
              </a:ext>
            </a:extLst>
          </p:cNvPr>
          <p:cNvCxnSpPr>
            <a:cxnSpLocks/>
          </p:cNvCxnSpPr>
          <p:nvPr/>
        </p:nvCxnSpPr>
        <p:spPr>
          <a:xfrm>
            <a:off x="2195736" y="5229200"/>
            <a:ext cx="4608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Ευθεία γραμμή σύνδεσης 42">
            <a:extLst>
              <a:ext uri="{FF2B5EF4-FFF2-40B4-BE49-F238E27FC236}">
                <a16:creationId xmlns:a16="http://schemas.microsoft.com/office/drawing/2014/main" id="{573C8AF2-FF8A-9EED-8504-2609E3EDFC13}"/>
              </a:ext>
            </a:extLst>
          </p:cNvPr>
          <p:cNvCxnSpPr>
            <a:cxnSpLocks/>
          </p:cNvCxnSpPr>
          <p:nvPr/>
        </p:nvCxnSpPr>
        <p:spPr>
          <a:xfrm>
            <a:off x="1691680" y="5373216"/>
            <a:ext cx="11942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Ευθεία γραμμή σύνδεσης 44">
            <a:extLst>
              <a:ext uri="{FF2B5EF4-FFF2-40B4-BE49-F238E27FC236}">
                <a16:creationId xmlns:a16="http://schemas.microsoft.com/office/drawing/2014/main" id="{465B759C-C0B7-1DAF-3CAA-07B577B5AD38}"/>
              </a:ext>
            </a:extLst>
          </p:cNvPr>
          <p:cNvCxnSpPr>
            <a:cxnSpLocks/>
          </p:cNvCxnSpPr>
          <p:nvPr/>
        </p:nvCxnSpPr>
        <p:spPr>
          <a:xfrm>
            <a:off x="1871700" y="5589240"/>
            <a:ext cx="50045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Ευθεία γραμμή σύνδεσης 46">
            <a:extLst>
              <a:ext uri="{FF2B5EF4-FFF2-40B4-BE49-F238E27FC236}">
                <a16:creationId xmlns:a16="http://schemas.microsoft.com/office/drawing/2014/main" id="{B7554AB8-249F-A2A8-4490-30769C551201}"/>
              </a:ext>
            </a:extLst>
          </p:cNvPr>
          <p:cNvCxnSpPr>
            <a:cxnSpLocks/>
          </p:cNvCxnSpPr>
          <p:nvPr/>
        </p:nvCxnSpPr>
        <p:spPr>
          <a:xfrm>
            <a:off x="1675836" y="5733256"/>
            <a:ext cx="49843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Ευθεία γραμμή σύνδεσης 48">
            <a:extLst>
              <a:ext uri="{FF2B5EF4-FFF2-40B4-BE49-F238E27FC236}">
                <a16:creationId xmlns:a16="http://schemas.microsoft.com/office/drawing/2014/main" id="{E04B6E83-DD18-9089-3286-A415CE9EFA48}"/>
              </a:ext>
            </a:extLst>
          </p:cNvPr>
          <p:cNvCxnSpPr>
            <a:cxnSpLocks/>
          </p:cNvCxnSpPr>
          <p:nvPr/>
        </p:nvCxnSpPr>
        <p:spPr>
          <a:xfrm>
            <a:off x="1898067" y="6237312"/>
            <a:ext cx="497818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Ευθεία γραμμή σύνδεσης 50">
            <a:extLst>
              <a:ext uri="{FF2B5EF4-FFF2-40B4-BE49-F238E27FC236}">
                <a16:creationId xmlns:a16="http://schemas.microsoft.com/office/drawing/2014/main" id="{CB5FD33B-9D70-F5D4-5187-B740AF3E0192}"/>
              </a:ext>
            </a:extLst>
          </p:cNvPr>
          <p:cNvCxnSpPr>
            <a:cxnSpLocks/>
          </p:cNvCxnSpPr>
          <p:nvPr/>
        </p:nvCxnSpPr>
        <p:spPr>
          <a:xfrm>
            <a:off x="1691680" y="6453337"/>
            <a:ext cx="1872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Δεξί άγκιστρο 52">
            <a:extLst>
              <a:ext uri="{FF2B5EF4-FFF2-40B4-BE49-F238E27FC236}">
                <a16:creationId xmlns:a16="http://schemas.microsoft.com/office/drawing/2014/main" id="{F4CEBC74-230E-0C22-277B-1BD650FD9135}"/>
              </a:ext>
            </a:extLst>
          </p:cNvPr>
          <p:cNvSpPr/>
          <p:nvPr/>
        </p:nvSpPr>
        <p:spPr>
          <a:xfrm>
            <a:off x="6876256" y="5133291"/>
            <a:ext cx="168135" cy="134178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D4BC4B-A46F-52DE-5E55-82E407041B73}"/>
              </a:ext>
            </a:extLst>
          </p:cNvPr>
          <p:cNvSpPr txBox="1"/>
          <p:nvPr/>
        </p:nvSpPr>
        <p:spPr>
          <a:xfrm rot="5400000">
            <a:off x="6330311" y="5520967"/>
            <a:ext cx="164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i="1" dirty="0">
                <a:latin typeface="Comic Sans MS" panose="030F0702030302020204" pitchFamily="66" charset="0"/>
              </a:rPr>
              <a:t>Η προσφορά τους</a:t>
            </a:r>
          </a:p>
        </p:txBody>
      </p:sp>
    </p:spTree>
    <p:extLst>
      <p:ext uri="{BB962C8B-B14F-4D97-AF65-F5344CB8AC3E}">
        <p14:creationId xmlns:p14="http://schemas.microsoft.com/office/powerpoint/2010/main" val="124746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432357" cy="478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- Ευθύγραμμο βέλος σύνδεσης"/>
          <p:cNvCxnSpPr/>
          <p:nvPr/>
        </p:nvCxnSpPr>
        <p:spPr>
          <a:xfrm flipH="1" flipV="1">
            <a:off x="5220072" y="4149080"/>
            <a:ext cx="2088232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4788024" y="3861048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solidFill>
                  <a:srgbClr val="C00000"/>
                </a:solidFill>
              </a:rPr>
              <a:t>● Β ε ν ε τ ί 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4211960" y="4581128"/>
            <a:ext cx="8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solidFill>
                  <a:srgbClr val="C00000"/>
                </a:solidFill>
              </a:rPr>
              <a:t>Ρώμη ●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3563888" y="4077072"/>
            <a:ext cx="1372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solidFill>
                  <a:srgbClr val="C00000"/>
                </a:solidFill>
              </a:rPr>
              <a:t>Φλωρεντία  ●</a:t>
            </a:r>
          </a:p>
        </p:txBody>
      </p:sp>
      <p:cxnSp>
        <p:nvCxnSpPr>
          <p:cNvPr id="2" name="5 - Ευθύγραμμο βέλος σύνδεσης">
            <a:extLst>
              <a:ext uri="{FF2B5EF4-FFF2-40B4-BE49-F238E27FC236}">
                <a16:creationId xmlns:a16="http://schemas.microsoft.com/office/drawing/2014/main" id="{9C6CF6CA-24B9-7062-FF93-57C72B9652E6}"/>
              </a:ext>
            </a:extLst>
          </p:cNvPr>
          <p:cNvCxnSpPr>
            <a:cxnSpLocks/>
          </p:cNvCxnSpPr>
          <p:nvPr/>
        </p:nvCxnSpPr>
        <p:spPr>
          <a:xfrm flipH="1" flipV="1">
            <a:off x="4859496" y="4284222"/>
            <a:ext cx="2433949" cy="5849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5 - Ευθύγραμμο βέλος σύνδεσης">
            <a:extLst>
              <a:ext uri="{FF2B5EF4-FFF2-40B4-BE49-F238E27FC236}">
                <a16:creationId xmlns:a16="http://schemas.microsoft.com/office/drawing/2014/main" id="{E60E9681-EE5E-C389-BDF6-88BADAEF7F18}"/>
              </a:ext>
            </a:extLst>
          </p:cNvPr>
          <p:cNvCxnSpPr>
            <a:cxnSpLocks/>
          </p:cNvCxnSpPr>
          <p:nvPr/>
        </p:nvCxnSpPr>
        <p:spPr>
          <a:xfrm flipH="1" flipV="1">
            <a:off x="4956549" y="4797152"/>
            <a:ext cx="2351755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620688"/>
            <a:ext cx="39052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2924944"/>
            <a:ext cx="2520280" cy="576064"/>
          </a:xfrm>
        </p:spPr>
        <p:txBody>
          <a:bodyPr>
            <a:normAutofit/>
          </a:bodyPr>
          <a:lstStyle/>
          <a:p>
            <a:r>
              <a:rPr lang="el-GR" sz="2400" dirty="0"/>
              <a:t>Δ. Χαλκοκονδύλης</a:t>
            </a:r>
          </a:p>
        </p:txBody>
      </p:sp>
      <p:pic>
        <p:nvPicPr>
          <p:cNvPr id="1026" name="Picture 2" descr="https://upload.wikimedia.org/wikipedia/commons/thumb/b/b0/Ghirlandaio_-_Tornabuoni_Chapel_-_a_Humanist_philosopher.jpg/180px-Ghirlandaio_-_Tornabuoni_Chapel_-_a_Humanist_philosop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92696"/>
            <a:ext cx="1714500" cy="2238376"/>
          </a:xfrm>
          <a:prstGeom prst="rect">
            <a:avLst/>
          </a:prstGeom>
          <a:noFill/>
        </p:spPr>
      </p:pic>
      <p:cxnSp>
        <p:nvCxnSpPr>
          <p:cNvPr id="8" name="7 - Ευθύγραμμο βέλος σύνδεσης"/>
          <p:cNvCxnSpPr>
            <a:cxnSpLocks/>
          </p:cNvCxnSpPr>
          <p:nvPr/>
        </p:nvCxnSpPr>
        <p:spPr>
          <a:xfrm flipH="1">
            <a:off x="4860033" y="2348881"/>
            <a:ext cx="2304255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3923928" y="2132856"/>
            <a:ext cx="1062857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l-G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Ρώμη  ● 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4572000" y="1366199"/>
            <a:ext cx="107375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l-G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● Βενετία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3419872" y="1628800"/>
            <a:ext cx="1250983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l-G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Φλωρεντία ●</a:t>
            </a:r>
          </a:p>
        </p:txBody>
      </p:sp>
      <p:sp>
        <p:nvSpPr>
          <p:cNvPr id="18" name="17 - TextBox"/>
          <p:cNvSpPr txBox="1"/>
          <p:nvPr/>
        </p:nvSpPr>
        <p:spPr>
          <a:xfrm>
            <a:off x="395536" y="3429000"/>
            <a:ext cx="3446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Καθηγητής της Ελληνικής Γλώσσας</a:t>
            </a:r>
          </a:p>
        </p:txBody>
      </p:sp>
      <p:pic>
        <p:nvPicPr>
          <p:cNvPr id="1030" name="Picture 6" descr="Manuel Chrysoloras - Imagines philologor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149080"/>
            <a:ext cx="1354511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19 - TextBox"/>
          <p:cNvSpPr txBox="1"/>
          <p:nvPr/>
        </p:nvSpPr>
        <p:spPr>
          <a:xfrm>
            <a:off x="3563888" y="5805264"/>
            <a:ext cx="1534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Μ. Χρυσολωράς</a:t>
            </a:r>
          </a:p>
        </p:txBody>
      </p:sp>
      <p:pic>
        <p:nvPicPr>
          <p:cNvPr id="1032" name="Picture 8" descr="https://upload.wikimedia.org/wikipedia/commons/9/98/Argyropoulos_%28detail%29_Calling_of_the_Apostl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005064"/>
            <a:ext cx="892324" cy="1760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21 - TextBox"/>
          <p:cNvSpPr txBox="1"/>
          <p:nvPr/>
        </p:nvSpPr>
        <p:spPr>
          <a:xfrm>
            <a:off x="5796136" y="5805264"/>
            <a:ext cx="1584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Ι. Αργυρόπουλος</a:t>
            </a:r>
          </a:p>
        </p:txBody>
      </p:sp>
      <p:pic>
        <p:nvPicPr>
          <p:cNvPr id="1034" name="Picture 10" descr="Johannes Bessarion aport0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149080"/>
            <a:ext cx="1177902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23 - TextBox"/>
          <p:cNvSpPr txBox="1"/>
          <p:nvPr/>
        </p:nvSpPr>
        <p:spPr>
          <a:xfrm>
            <a:off x="1259632" y="5733256"/>
            <a:ext cx="113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Βησσαρίων</a:t>
            </a:r>
          </a:p>
        </p:txBody>
      </p:sp>
      <p:cxnSp>
        <p:nvCxnSpPr>
          <p:cNvPr id="3" name="7 - Ευθύγραμμο βέλος σύνδεσης">
            <a:extLst>
              <a:ext uri="{FF2B5EF4-FFF2-40B4-BE49-F238E27FC236}">
                <a16:creationId xmlns:a16="http://schemas.microsoft.com/office/drawing/2014/main" id="{E5467BD4-0225-887B-6AC2-162BF4ECFCD5}"/>
              </a:ext>
            </a:extLst>
          </p:cNvPr>
          <p:cNvCxnSpPr>
            <a:cxnSpLocks/>
          </p:cNvCxnSpPr>
          <p:nvPr/>
        </p:nvCxnSpPr>
        <p:spPr>
          <a:xfrm flipH="1" flipV="1">
            <a:off x="4670855" y="1919462"/>
            <a:ext cx="2493433" cy="42941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7 - Ευθύγραμμο βέλος σύνδεσης">
            <a:extLst>
              <a:ext uri="{FF2B5EF4-FFF2-40B4-BE49-F238E27FC236}">
                <a16:creationId xmlns:a16="http://schemas.microsoft.com/office/drawing/2014/main" id="{AADBD339-A70D-2758-0027-0730BB606A4A}"/>
              </a:ext>
            </a:extLst>
          </p:cNvPr>
          <p:cNvCxnSpPr>
            <a:cxnSpLocks/>
          </p:cNvCxnSpPr>
          <p:nvPr/>
        </p:nvCxnSpPr>
        <p:spPr>
          <a:xfrm flipH="1" flipV="1">
            <a:off x="4780362" y="1691732"/>
            <a:ext cx="2383926" cy="65714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936104"/>
          </a:xfrm>
        </p:spPr>
        <p:txBody>
          <a:bodyPr>
            <a:normAutofit/>
          </a:bodyPr>
          <a:lstStyle/>
          <a:p>
            <a:r>
              <a:rPr lang="el-GR" sz="2000" b="1" dirty="0"/>
              <a:t>Η       δ ε ύ τ ε ρ η       π ε ρ ί ο δ ο ς       τ η ς       μ ε τ α ν ά σ τ ε υ σ η ς </a:t>
            </a:r>
            <a:br>
              <a:rPr lang="el-GR" sz="2000" b="1" dirty="0"/>
            </a:br>
            <a:r>
              <a:rPr lang="el-GR" sz="2000" b="1" dirty="0"/>
              <a:t>( 1 7 </a:t>
            </a:r>
            <a:r>
              <a:rPr lang="el-GR" sz="2000" b="1" baseline="30000" dirty="0"/>
              <a:t>ο ς </a:t>
            </a:r>
            <a:r>
              <a:rPr lang="el-GR" sz="2000" b="1" dirty="0"/>
              <a:t>  –   1 8 </a:t>
            </a:r>
            <a:r>
              <a:rPr lang="el-GR" sz="2000" b="1" baseline="30000" dirty="0"/>
              <a:t>ο ς     </a:t>
            </a:r>
            <a:r>
              <a:rPr lang="el-GR" sz="2000" b="1" dirty="0"/>
              <a:t> α ι ώ ν α ς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431225" cy="530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5724128" y="4941168"/>
            <a:ext cx="2443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/>
              <a:t>ΟΘΩΜΑΝΙΚΗ   ΑΥΤΟΚΡΑΤΟΡΙΑ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6876256" y="2132856"/>
            <a:ext cx="894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/>
              <a:t>Ρ Ω Σ Ι Α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7092280" y="3645024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●  Οδησσός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5148064" y="3356992"/>
            <a:ext cx="1181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/>
              <a:t>Α Υ Σ Τ Ρ Ι Α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5364088" y="364502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● Βιέννη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4932040" y="4005064"/>
            <a:ext cx="1179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●  Τεργέστη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6300192" y="4005064"/>
            <a:ext cx="914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b="1" dirty="0"/>
              <a:t>ΜΟΛΔΑΒΙΑ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6444208" y="4221088"/>
            <a:ext cx="67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b="1" dirty="0"/>
              <a:t>ΒΛΑΧΙΑ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4067944" y="4005064"/>
            <a:ext cx="997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Βενετία ●</a:t>
            </a:r>
          </a:p>
        </p:txBody>
      </p:sp>
      <p:sp>
        <p:nvSpPr>
          <p:cNvPr id="15" name="1 - Τίτλος"/>
          <p:cNvSpPr txBox="1">
            <a:spLocks/>
          </p:cNvSpPr>
          <p:nvPr/>
        </p:nvSpPr>
        <p:spPr>
          <a:xfrm>
            <a:off x="611560" y="260648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       δ ε ύ τ ε ρ η       π ε ρ ί ο δ ο ς       τ η ς       μ ε τ α ν ά σ τ ε υ σ η ς </a:t>
            </a:r>
            <a:b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( 1 7 </a:t>
            </a:r>
            <a:r>
              <a:rPr kumimoji="0" lang="el-GR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 ς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–   1 8 </a:t>
            </a:r>
            <a:r>
              <a:rPr kumimoji="0" lang="el-GR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 ς    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α ι ώ ν α ς )</a:t>
            </a:r>
          </a:p>
        </p:txBody>
      </p:sp>
      <p:cxnSp>
        <p:nvCxnSpPr>
          <p:cNvPr id="3" name="Ευθύγραμμο βέλος σύνδεσης 2">
            <a:extLst>
              <a:ext uri="{FF2B5EF4-FFF2-40B4-BE49-F238E27FC236}">
                <a16:creationId xmlns:a16="http://schemas.microsoft.com/office/drawing/2014/main" id="{90F6FFCA-8999-F3FB-E628-60F4CE1D96BC}"/>
              </a:ext>
            </a:extLst>
          </p:cNvPr>
          <p:cNvCxnSpPr>
            <a:cxnSpLocks/>
          </p:cNvCxnSpPr>
          <p:nvPr/>
        </p:nvCxnSpPr>
        <p:spPr>
          <a:xfrm flipH="1" flipV="1">
            <a:off x="7308304" y="3861048"/>
            <a:ext cx="462749" cy="85633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35BF0DA3-3F82-372E-943D-DF7E4B657143}"/>
              </a:ext>
            </a:extLst>
          </p:cNvPr>
          <p:cNvCxnSpPr>
            <a:cxnSpLocks/>
          </p:cNvCxnSpPr>
          <p:nvPr/>
        </p:nvCxnSpPr>
        <p:spPr>
          <a:xfrm flipH="1" flipV="1">
            <a:off x="5579334" y="3884962"/>
            <a:ext cx="861402" cy="1082689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95529193-AAB8-7E76-C3EA-682CE7A8D6CD}"/>
              </a:ext>
            </a:extLst>
          </p:cNvPr>
          <p:cNvCxnSpPr>
            <a:cxnSpLocks/>
          </p:cNvCxnSpPr>
          <p:nvPr/>
        </p:nvCxnSpPr>
        <p:spPr>
          <a:xfrm flipH="1" flipV="1">
            <a:off x="5169107" y="4207360"/>
            <a:ext cx="1162735" cy="781777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256DB507-4B9F-F543-5E36-4D8F390DC36C}"/>
              </a:ext>
            </a:extLst>
          </p:cNvPr>
          <p:cNvCxnSpPr>
            <a:cxnSpLocks/>
            <a:endCxn id="13" idx="2"/>
          </p:cNvCxnSpPr>
          <p:nvPr/>
        </p:nvCxnSpPr>
        <p:spPr>
          <a:xfrm flipH="1" flipV="1">
            <a:off x="6780839" y="4498087"/>
            <a:ext cx="69463" cy="386875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>
            <a:extLst>
              <a:ext uri="{FF2B5EF4-FFF2-40B4-BE49-F238E27FC236}">
                <a16:creationId xmlns:a16="http://schemas.microsoft.com/office/drawing/2014/main" id="{15F62888-1D68-8782-1C6B-546675064C45}"/>
              </a:ext>
            </a:extLst>
          </p:cNvPr>
          <p:cNvCxnSpPr>
            <a:cxnSpLocks/>
          </p:cNvCxnSpPr>
          <p:nvPr/>
        </p:nvCxnSpPr>
        <p:spPr>
          <a:xfrm flipH="1" flipV="1">
            <a:off x="4974644" y="4259167"/>
            <a:ext cx="1240596" cy="76469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431225" cy="530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5724128" y="4941168"/>
            <a:ext cx="2443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/>
              <a:t>ΟΘΩΜΑΝΙΚΗ   ΑΥΤΟΚΡΑΤΟΡΙΑ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6876256" y="2132856"/>
            <a:ext cx="894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/>
              <a:t>Ρ Ω Σ Ι Α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7092280" y="3645024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●  Οδησσός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5148064" y="3356992"/>
            <a:ext cx="1181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/>
              <a:t>Α Υ Σ Τ Ρ Ι Α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5364088" y="364502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● Βιέννη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4932040" y="4005064"/>
            <a:ext cx="1179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●  Τεργέστη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6300192" y="4005064"/>
            <a:ext cx="914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b="1" dirty="0"/>
              <a:t>ΜΟΛΔΑΒΙΑ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6444208" y="4221088"/>
            <a:ext cx="67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b="1" dirty="0"/>
              <a:t>ΒΛΑΧΙΑ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4067944" y="4005064"/>
            <a:ext cx="997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Βενετία ●</a:t>
            </a:r>
          </a:p>
        </p:txBody>
      </p:sp>
      <p:sp>
        <p:nvSpPr>
          <p:cNvPr id="15" name="1 - Τίτλος"/>
          <p:cNvSpPr txBox="1">
            <a:spLocks/>
          </p:cNvSpPr>
          <p:nvPr/>
        </p:nvSpPr>
        <p:spPr>
          <a:xfrm>
            <a:off x="611560" y="260648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       δ ε ύ τ ε ρ η       π ε ρ ί ο δ ο ς       τ η ς       μ ε τ α ν ά σ τ ε υ σ η ς </a:t>
            </a:r>
            <a:b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( 1 7 </a:t>
            </a:r>
            <a:r>
              <a:rPr kumimoji="0" lang="el-GR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 ς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–   1 8 </a:t>
            </a:r>
            <a:r>
              <a:rPr kumimoji="0" lang="el-GR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 ς    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α ι ώ ν α ς )</a:t>
            </a:r>
          </a:p>
        </p:txBody>
      </p:sp>
      <p:pic>
        <p:nvPicPr>
          <p:cNvPr id="17410" name="Picture 2" descr="ÎÏÎ¿ÏÎ­Î»ÎµÏÎ¼Î± ÎµÎ¹ÎºÏÎ½Î±Ï Î³Î¹Î± ÎµÎ»Î»Î·Î½Î¹ÎºÎ¿ Î²ÎµÎ½ÎµÏÎ¹Î±Ï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356439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15 - TextBox"/>
          <p:cNvSpPr txBox="1"/>
          <p:nvPr/>
        </p:nvSpPr>
        <p:spPr>
          <a:xfrm>
            <a:off x="1043608" y="3501008"/>
            <a:ext cx="285732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1400" b="1" dirty="0"/>
              <a:t>Το ελληνικό σχολείο και η ελληνική </a:t>
            </a:r>
          </a:p>
          <a:p>
            <a:pPr algn="ctr"/>
            <a:r>
              <a:rPr lang="el-GR" sz="1400" b="1" dirty="0"/>
              <a:t>εκκλησία στη Βενετία</a:t>
            </a:r>
          </a:p>
        </p:txBody>
      </p:sp>
      <p:sp>
        <p:nvSpPr>
          <p:cNvPr id="17" name="16 - Έλλειψη"/>
          <p:cNvSpPr/>
          <p:nvPr/>
        </p:nvSpPr>
        <p:spPr>
          <a:xfrm>
            <a:off x="4067944" y="3933056"/>
            <a:ext cx="936104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431225" cy="530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5724128" y="4941168"/>
            <a:ext cx="2443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/>
              <a:t>ΟΘΩΜΑΝΙΚΗ   ΑΥΤΟΚΡΑΤΟΡΙΑ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6876256" y="2132856"/>
            <a:ext cx="894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/>
              <a:t>Ρ Ω Σ Ι Α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5148064" y="3356992"/>
            <a:ext cx="1181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/>
              <a:t>Α Υ Σ Τ Ρ Ι Α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4067944" y="4005064"/>
            <a:ext cx="997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Βενετία ●</a:t>
            </a:r>
          </a:p>
        </p:txBody>
      </p:sp>
      <p:sp>
        <p:nvSpPr>
          <p:cNvPr id="15" name="1 - Τίτλος"/>
          <p:cNvSpPr txBox="1">
            <a:spLocks/>
          </p:cNvSpPr>
          <p:nvPr/>
        </p:nvSpPr>
        <p:spPr>
          <a:xfrm>
            <a:off x="611560" y="260648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       δ ε ύ τ ε ρ η       π ε ρ ί ο δ ο ς       τ η ς       μ ε τ α ν ά σ τ ε υ σ η ς </a:t>
            </a:r>
            <a:b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( 1 7 </a:t>
            </a:r>
            <a:r>
              <a:rPr kumimoji="0" lang="el-GR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 ς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–   1 8 </a:t>
            </a:r>
            <a:r>
              <a:rPr kumimoji="0" lang="el-GR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 ς    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α ι ώ ν α ς )</a:t>
            </a:r>
          </a:p>
        </p:txBody>
      </p:sp>
      <p:pic>
        <p:nvPicPr>
          <p:cNvPr id="17412" name="Picture 4" descr="ÎÏÎ¿ÏÎ­Î»ÎµÏÎ¼Î± ÎµÎ¹ÎºÏÎ½Î±Ï Î³Î¹Î± Î±Î³Î¹Î¿Ï Î½Î¹ÎºÎ¿Î»Î±Î¿Ï ÏÎµÏÎ³ÎµÏÏÎ·Ï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3580547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16 - TextBox"/>
          <p:cNvSpPr txBox="1"/>
          <p:nvPr/>
        </p:nvSpPr>
        <p:spPr>
          <a:xfrm>
            <a:off x="4932040" y="4005064"/>
            <a:ext cx="1179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●  Τεργέστη</a:t>
            </a:r>
          </a:p>
        </p:txBody>
      </p:sp>
      <p:sp>
        <p:nvSpPr>
          <p:cNvPr id="18" name="17 - TextBox"/>
          <p:cNvSpPr txBox="1"/>
          <p:nvPr/>
        </p:nvSpPr>
        <p:spPr>
          <a:xfrm>
            <a:off x="899592" y="3284984"/>
            <a:ext cx="3222613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1600" b="1" dirty="0"/>
              <a:t>Η ελληνική εκκλησία της Τεργέστης</a:t>
            </a:r>
          </a:p>
        </p:txBody>
      </p:sp>
      <p:sp>
        <p:nvSpPr>
          <p:cNvPr id="19" name="18 - Έλλειψη"/>
          <p:cNvSpPr/>
          <p:nvPr/>
        </p:nvSpPr>
        <p:spPr>
          <a:xfrm>
            <a:off x="5004048" y="3933056"/>
            <a:ext cx="1152128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7 - TextBox">
            <a:extLst>
              <a:ext uri="{FF2B5EF4-FFF2-40B4-BE49-F238E27FC236}">
                <a16:creationId xmlns:a16="http://schemas.microsoft.com/office/drawing/2014/main" id="{6A907715-4A6B-FD2C-C9F6-68DBA21421C8}"/>
              </a:ext>
            </a:extLst>
          </p:cNvPr>
          <p:cNvSpPr txBox="1"/>
          <p:nvPr/>
        </p:nvSpPr>
        <p:spPr>
          <a:xfrm>
            <a:off x="7092280" y="3645024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●  Οδησσός</a:t>
            </a:r>
          </a:p>
        </p:txBody>
      </p:sp>
      <p:sp>
        <p:nvSpPr>
          <p:cNvPr id="3" name="9 - TextBox">
            <a:extLst>
              <a:ext uri="{FF2B5EF4-FFF2-40B4-BE49-F238E27FC236}">
                <a16:creationId xmlns:a16="http://schemas.microsoft.com/office/drawing/2014/main" id="{0A75A2F0-A3C5-E27E-9498-F5F709BC9B1D}"/>
              </a:ext>
            </a:extLst>
          </p:cNvPr>
          <p:cNvSpPr txBox="1"/>
          <p:nvPr/>
        </p:nvSpPr>
        <p:spPr>
          <a:xfrm>
            <a:off x="5364088" y="364502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● Βιέννη</a:t>
            </a:r>
          </a:p>
        </p:txBody>
      </p:sp>
      <p:sp>
        <p:nvSpPr>
          <p:cNvPr id="4" name="10 - TextBox">
            <a:extLst>
              <a:ext uri="{FF2B5EF4-FFF2-40B4-BE49-F238E27FC236}">
                <a16:creationId xmlns:a16="http://schemas.microsoft.com/office/drawing/2014/main" id="{E2C552D3-C6A5-F8F0-7088-AD15A464E159}"/>
              </a:ext>
            </a:extLst>
          </p:cNvPr>
          <p:cNvSpPr txBox="1"/>
          <p:nvPr/>
        </p:nvSpPr>
        <p:spPr>
          <a:xfrm>
            <a:off x="4932040" y="4005064"/>
            <a:ext cx="1179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●  Τεργέστη</a:t>
            </a:r>
          </a:p>
        </p:txBody>
      </p:sp>
      <p:sp>
        <p:nvSpPr>
          <p:cNvPr id="5" name="11 - TextBox">
            <a:extLst>
              <a:ext uri="{FF2B5EF4-FFF2-40B4-BE49-F238E27FC236}">
                <a16:creationId xmlns:a16="http://schemas.microsoft.com/office/drawing/2014/main" id="{9906F800-7251-72AF-91D6-95D917C25B5B}"/>
              </a:ext>
            </a:extLst>
          </p:cNvPr>
          <p:cNvSpPr txBox="1"/>
          <p:nvPr/>
        </p:nvSpPr>
        <p:spPr>
          <a:xfrm>
            <a:off x="6300192" y="4005064"/>
            <a:ext cx="914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b="1" dirty="0"/>
              <a:t>ΜΟΛΔΑΒΙΑ</a:t>
            </a:r>
          </a:p>
        </p:txBody>
      </p:sp>
      <p:sp>
        <p:nvSpPr>
          <p:cNvPr id="8" name="12 - TextBox">
            <a:extLst>
              <a:ext uri="{FF2B5EF4-FFF2-40B4-BE49-F238E27FC236}">
                <a16:creationId xmlns:a16="http://schemas.microsoft.com/office/drawing/2014/main" id="{4041B575-383B-8ED8-6361-1EDAC48B9D24}"/>
              </a:ext>
            </a:extLst>
          </p:cNvPr>
          <p:cNvSpPr txBox="1"/>
          <p:nvPr/>
        </p:nvSpPr>
        <p:spPr>
          <a:xfrm>
            <a:off x="6444208" y="4221088"/>
            <a:ext cx="67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b="1" dirty="0"/>
              <a:t>ΒΛΑΧΙΑ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431225" cy="530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5724128" y="4941168"/>
            <a:ext cx="2443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/>
              <a:t>ΟΘΩΜΑΝΙΚΗ   ΑΥΤΟΚΡΑΤΟΡΙΑ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6876256" y="2132856"/>
            <a:ext cx="894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/>
              <a:t>Ρ Ω Σ Ι Α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5148064" y="3356992"/>
            <a:ext cx="1181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/>
              <a:t>Α Υ Σ Τ Ρ Ι Α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4067944" y="4005064"/>
            <a:ext cx="997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Βενετία ●</a:t>
            </a:r>
          </a:p>
        </p:txBody>
      </p:sp>
      <p:sp>
        <p:nvSpPr>
          <p:cNvPr id="15" name="1 - Τίτλος"/>
          <p:cNvSpPr txBox="1">
            <a:spLocks/>
          </p:cNvSpPr>
          <p:nvPr/>
        </p:nvSpPr>
        <p:spPr>
          <a:xfrm>
            <a:off x="611560" y="260648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       δ ε ύ τ ε ρ η       π ε ρ ί ο δ ο ς       τ η ς       μ ε τ α ν ά σ τ ε υ σ η ς </a:t>
            </a:r>
            <a:b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( 1 7 </a:t>
            </a:r>
            <a:r>
              <a:rPr kumimoji="0" lang="el-GR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 ς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–   1 8 </a:t>
            </a:r>
            <a:r>
              <a:rPr kumimoji="0" lang="el-GR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 ς    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α ι ώ ν α ς )</a:t>
            </a:r>
          </a:p>
        </p:txBody>
      </p:sp>
      <p:sp>
        <p:nvSpPr>
          <p:cNvPr id="17" name="16 - TextBox"/>
          <p:cNvSpPr txBox="1"/>
          <p:nvPr/>
        </p:nvSpPr>
        <p:spPr>
          <a:xfrm>
            <a:off x="4932040" y="4005064"/>
            <a:ext cx="1179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●  Τεργέστη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5364088" y="364502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● Βιέννη</a:t>
            </a:r>
          </a:p>
        </p:txBody>
      </p:sp>
      <p:pic>
        <p:nvPicPr>
          <p:cNvPr id="19458" name="Picture 2" descr="ÎÏÎ¿ÏÎ­Î»ÎµÏÎ¼Î± ÎµÎ¹ÎºÏÎ½Î±Ï Î³Î¹Î± ÎµÎ»Î»Î·Î½Î¹ÎºÎ· ÎµÎºÎºÎ»Î·ÏÎ¹Î± Î²Î¹ÎµÎ½Î½Î·Ï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2494765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12 - TextBox"/>
          <p:cNvSpPr txBox="1"/>
          <p:nvPr/>
        </p:nvSpPr>
        <p:spPr>
          <a:xfrm>
            <a:off x="683568" y="4293096"/>
            <a:ext cx="264425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1400" b="1" dirty="0"/>
              <a:t>Η ελληνική εκκλησία της Βιέννης</a:t>
            </a:r>
          </a:p>
        </p:txBody>
      </p:sp>
      <p:sp>
        <p:nvSpPr>
          <p:cNvPr id="16" name="15 - Έλλειψη"/>
          <p:cNvSpPr/>
          <p:nvPr/>
        </p:nvSpPr>
        <p:spPr>
          <a:xfrm>
            <a:off x="5364088" y="3645024"/>
            <a:ext cx="936104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7 - TextBox">
            <a:extLst>
              <a:ext uri="{FF2B5EF4-FFF2-40B4-BE49-F238E27FC236}">
                <a16:creationId xmlns:a16="http://schemas.microsoft.com/office/drawing/2014/main" id="{5B82194B-5393-E781-2C24-B0E01494AF71}"/>
              </a:ext>
            </a:extLst>
          </p:cNvPr>
          <p:cNvSpPr txBox="1"/>
          <p:nvPr/>
        </p:nvSpPr>
        <p:spPr>
          <a:xfrm>
            <a:off x="7092280" y="3645024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●  Οδησσός</a:t>
            </a:r>
          </a:p>
        </p:txBody>
      </p:sp>
      <p:sp>
        <p:nvSpPr>
          <p:cNvPr id="4" name="10 - TextBox">
            <a:extLst>
              <a:ext uri="{FF2B5EF4-FFF2-40B4-BE49-F238E27FC236}">
                <a16:creationId xmlns:a16="http://schemas.microsoft.com/office/drawing/2014/main" id="{34B83F1E-D019-880D-D574-7339D7D294A8}"/>
              </a:ext>
            </a:extLst>
          </p:cNvPr>
          <p:cNvSpPr txBox="1"/>
          <p:nvPr/>
        </p:nvSpPr>
        <p:spPr>
          <a:xfrm>
            <a:off x="4932040" y="4005064"/>
            <a:ext cx="1179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●  Τεργέστη</a:t>
            </a:r>
          </a:p>
        </p:txBody>
      </p:sp>
      <p:sp>
        <p:nvSpPr>
          <p:cNvPr id="5" name="11 - TextBox">
            <a:extLst>
              <a:ext uri="{FF2B5EF4-FFF2-40B4-BE49-F238E27FC236}">
                <a16:creationId xmlns:a16="http://schemas.microsoft.com/office/drawing/2014/main" id="{D013A787-99EE-9F15-633F-4B5A4C710521}"/>
              </a:ext>
            </a:extLst>
          </p:cNvPr>
          <p:cNvSpPr txBox="1"/>
          <p:nvPr/>
        </p:nvSpPr>
        <p:spPr>
          <a:xfrm>
            <a:off x="6300192" y="4005064"/>
            <a:ext cx="914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b="1" dirty="0"/>
              <a:t>ΜΟΛΔΑΒΙΑ</a:t>
            </a:r>
          </a:p>
        </p:txBody>
      </p:sp>
      <p:sp>
        <p:nvSpPr>
          <p:cNvPr id="8" name="12 - TextBox">
            <a:extLst>
              <a:ext uri="{FF2B5EF4-FFF2-40B4-BE49-F238E27FC236}">
                <a16:creationId xmlns:a16="http://schemas.microsoft.com/office/drawing/2014/main" id="{E525002E-93D2-675E-E963-83EAC3AC2441}"/>
              </a:ext>
            </a:extLst>
          </p:cNvPr>
          <p:cNvSpPr txBox="1"/>
          <p:nvPr/>
        </p:nvSpPr>
        <p:spPr>
          <a:xfrm>
            <a:off x="6444208" y="4221088"/>
            <a:ext cx="67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b="1" dirty="0"/>
              <a:t>ΒΛΑΧΙΑ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431225" cy="530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5724128" y="4941168"/>
            <a:ext cx="2443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/>
              <a:t>ΟΘΩΜΑΝΙΚΗ   ΑΥΤΟΚΡΑΤΟΡΙΑ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6876256" y="2132856"/>
            <a:ext cx="894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/>
              <a:t>Ρ Ω Σ Ι Α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5148064" y="3356992"/>
            <a:ext cx="1181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/>
              <a:t>Α Υ Σ Τ Ρ Ι Α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4067944" y="4005064"/>
            <a:ext cx="997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Βενετία ●</a:t>
            </a:r>
          </a:p>
        </p:txBody>
      </p:sp>
      <p:sp>
        <p:nvSpPr>
          <p:cNvPr id="15" name="1 - Τίτλος"/>
          <p:cNvSpPr txBox="1">
            <a:spLocks/>
          </p:cNvSpPr>
          <p:nvPr/>
        </p:nvSpPr>
        <p:spPr>
          <a:xfrm>
            <a:off x="611560" y="260648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       δ ε ύ τ ε ρ η       π ε ρ ί ο δ ο ς       τ η ς       μ ε τ α ν ά σ τ ε υ σ η ς </a:t>
            </a:r>
            <a:b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( 1 7 </a:t>
            </a:r>
            <a:r>
              <a:rPr kumimoji="0" lang="el-GR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 ς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–   1 8 </a:t>
            </a:r>
            <a:r>
              <a:rPr kumimoji="0" lang="el-GR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 ς    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α ι ώ ν α ς )</a:t>
            </a:r>
          </a:p>
        </p:txBody>
      </p:sp>
      <p:sp>
        <p:nvSpPr>
          <p:cNvPr id="17" name="16 - TextBox"/>
          <p:cNvSpPr txBox="1"/>
          <p:nvPr/>
        </p:nvSpPr>
        <p:spPr>
          <a:xfrm>
            <a:off x="4932040" y="4005064"/>
            <a:ext cx="1179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●  Τεργέστη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5364088" y="364502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● Βιέννη</a:t>
            </a:r>
          </a:p>
        </p:txBody>
      </p:sp>
      <p:sp>
        <p:nvSpPr>
          <p:cNvPr id="18" name="17 - TextBox"/>
          <p:cNvSpPr txBox="1"/>
          <p:nvPr/>
        </p:nvSpPr>
        <p:spPr>
          <a:xfrm>
            <a:off x="7092280" y="3645024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●  Οδησσός</a:t>
            </a:r>
          </a:p>
        </p:txBody>
      </p:sp>
      <p:sp>
        <p:nvSpPr>
          <p:cNvPr id="19" name="18 - Έλλειψη"/>
          <p:cNvSpPr/>
          <p:nvPr/>
        </p:nvSpPr>
        <p:spPr>
          <a:xfrm>
            <a:off x="7092280" y="3573016"/>
            <a:ext cx="1152128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1506" name="Picture 2" descr="ÎÏÎ¿ÏÎ­Î»ÎµÏÎ¼Î± ÎµÎ¹ÎºÏÎ½Î±Ï Î³Î¹Î± oikia marasl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307765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19 - TextBox"/>
          <p:cNvSpPr txBox="1"/>
          <p:nvPr/>
        </p:nvSpPr>
        <p:spPr>
          <a:xfrm>
            <a:off x="683568" y="3356992"/>
            <a:ext cx="3192349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1400" b="1" dirty="0"/>
              <a:t>Κατοικία Έλληνα Εμπόρου στην Οδησσό</a:t>
            </a:r>
          </a:p>
        </p:txBody>
      </p:sp>
      <p:sp>
        <p:nvSpPr>
          <p:cNvPr id="5" name="11 - TextBox">
            <a:extLst>
              <a:ext uri="{FF2B5EF4-FFF2-40B4-BE49-F238E27FC236}">
                <a16:creationId xmlns:a16="http://schemas.microsoft.com/office/drawing/2014/main" id="{72045622-BD0A-A867-C2E2-D3485ACBE11E}"/>
              </a:ext>
            </a:extLst>
          </p:cNvPr>
          <p:cNvSpPr txBox="1"/>
          <p:nvPr/>
        </p:nvSpPr>
        <p:spPr>
          <a:xfrm>
            <a:off x="6300192" y="4005064"/>
            <a:ext cx="914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b="1" dirty="0"/>
              <a:t>ΜΟΛΔΑΒΙΑ</a:t>
            </a:r>
          </a:p>
        </p:txBody>
      </p:sp>
      <p:sp>
        <p:nvSpPr>
          <p:cNvPr id="8" name="12 - TextBox">
            <a:extLst>
              <a:ext uri="{FF2B5EF4-FFF2-40B4-BE49-F238E27FC236}">
                <a16:creationId xmlns:a16="http://schemas.microsoft.com/office/drawing/2014/main" id="{8ABE67F7-1D32-E4A4-F599-2B095B95467F}"/>
              </a:ext>
            </a:extLst>
          </p:cNvPr>
          <p:cNvSpPr txBox="1"/>
          <p:nvPr/>
        </p:nvSpPr>
        <p:spPr>
          <a:xfrm>
            <a:off x="6444208" y="4221088"/>
            <a:ext cx="67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b="1" dirty="0"/>
              <a:t>ΒΛΑΧΙΑ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524</Words>
  <Application>Microsoft Office PowerPoint</Application>
  <PresentationFormat>Προβολή στην οθόνη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Θέμα του Office</vt:lpstr>
      <vt:lpstr>Κ ε φ ά λ α ι ο     6  Οι  Έλληνες των παροικιών και  των Παραδουνάβιων Ηγεμονιών</vt:lpstr>
      <vt:lpstr>Παρουσίαση του PowerPoint</vt:lpstr>
      <vt:lpstr>Δ. Χαλκοκονδύλης</vt:lpstr>
      <vt:lpstr>Η       δ ε ύ τ ε ρ η       π ε ρ ί ο δ ο ς       τ η ς       μ ε τ α ν ά σ τ ε υ σ η ς  ( 1 7 ο ς   –   1 8 ο ς      α ι ώ ν α ς 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 ε φ ά λ α ι ο     6  Οι  Έλληνες των παροικιών και  των Παραδουνάβιων Ηγεμονιών</dc:title>
  <dc:creator>Γιώργος-Χρύσα</dc:creator>
  <cp:lastModifiedBy>George Sarantopoulos</cp:lastModifiedBy>
  <cp:revision>22</cp:revision>
  <dcterms:created xsi:type="dcterms:W3CDTF">2018-10-22T18:26:37Z</dcterms:created>
  <dcterms:modified xsi:type="dcterms:W3CDTF">2022-11-01T13:56:11Z</dcterms:modified>
</cp:coreProperties>
</file>